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8" r:id="rId6"/>
    <p:sldId id="277" r:id="rId7"/>
    <p:sldId id="261" r:id="rId8"/>
    <p:sldId id="262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7" r:id="rId19"/>
    <p:sldId id="263" r:id="rId20"/>
  </p:sldIdLst>
  <p:sldSz cx="7315200" cy="5486400" type="B5JIS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21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5518" autoAdjust="0"/>
  </p:normalViewPr>
  <p:slideViewPr>
    <p:cSldViewPr showGuides="1">
      <p:cViewPr varScale="1">
        <p:scale>
          <a:sx n="87" d="100"/>
          <a:sy n="87" d="100"/>
        </p:scale>
        <p:origin x="1843" y="58"/>
      </p:cViewPr>
      <p:guideLst>
        <p:guide orient="horz" pos="1728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Seminar By- Mr.Sagar Shinde</a:t>
            </a:r>
          </a:p>
        </p:txBody>
      </p:sp>
      <p:sp>
        <p:nvSpPr>
          <p:cNvPr id="1048685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1D347-1842-4C23-8FA3-532A71C84CE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1048686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7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23E19-F734-40B7-97E2-250ACDF4D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Seminar By- Mr.Sagar Shinde</a:t>
            </a:r>
          </a:p>
        </p:txBody>
      </p:sp>
      <p:sp>
        <p:nvSpPr>
          <p:cNvPr id="104867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5E20B-FB69-4199-A230-FE8839F7BD7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104868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8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13A81-196A-4E1B-BF6F-2F1C80E4A3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Seminar By- Mr.Sagar Shinde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13A81-196A-4E1B-BF6F-2F1C80E4A33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  <a:prstGeom prst="rect">
            <a:avLst/>
          </a:prstGeom>
        </p:spPr>
        <p:txBody>
          <a:bodyPr lIns="73152" tIns="36576" rIns="73152" bIns="36576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  <a:prstGeom prst="rect">
            <a:avLst/>
          </a:prstGeom>
        </p:spPr>
        <p:txBody>
          <a:bodyPr lIns="73152" tIns="36576" rIns="73152" bIns="36576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3B29-700E-4017-B450-216B73ABCF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1433830" y="3840480"/>
            <a:ext cx="4389120" cy="453390"/>
          </a:xfrm>
          <a:prstGeom prst="rect">
            <a:avLst/>
          </a:prstGeom>
        </p:spPr>
        <p:txBody>
          <a:bodyPr lIns="73152" tIns="36576" rIns="73152" bIns="36576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0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90220"/>
            <a:ext cx="4389120" cy="3291840"/>
          </a:xfrm>
          <a:prstGeom prst="rect">
            <a:avLst/>
          </a:prstGeom>
        </p:spPr>
        <p:txBody>
          <a:bodyPr lIns="73152" tIns="36576" rIns="73152" bIns="36576"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4293870"/>
            <a:ext cx="4389120" cy="643890"/>
          </a:xfrm>
          <a:prstGeom prst="rect">
            <a:avLst/>
          </a:prstGeom>
        </p:spPr>
        <p:txBody>
          <a:bodyPr lIns="73152" tIns="36576" rIns="73152" bIns="36576"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75E4-93C2-4F0D-A306-7A10C554E5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lIns="73152" tIns="36576" rIns="73152" bIns="3657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280161"/>
            <a:ext cx="6583680" cy="3620770"/>
          </a:xfrm>
          <a:prstGeom prst="rect">
            <a:avLst/>
          </a:prstGeom>
        </p:spPr>
        <p:txBody>
          <a:bodyPr vert="eaVert" lIns="73152" tIns="36576" rIns="73152" bIns="36576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9713E-F05F-4B0C-89E8-9C31D8B35C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19711"/>
            <a:ext cx="1645920" cy="4681220"/>
          </a:xfrm>
          <a:prstGeom prst="rect">
            <a:avLst/>
          </a:prstGeom>
        </p:spPr>
        <p:txBody>
          <a:bodyPr vert="eaVert" lIns="73152" tIns="36576" rIns="73152" bIns="3657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19711"/>
            <a:ext cx="4815840" cy="4681220"/>
          </a:xfrm>
          <a:prstGeom prst="rect">
            <a:avLst/>
          </a:prstGeom>
        </p:spPr>
        <p:txBody>
          <a:bodyPr vert="eaVert" lIns="73152" tIns="36576" rIns="73152" bIns="36576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8C20A-751B-4A42-AB32-585558045D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ADA3-3709-4ECD-8091-63AD2C0D7A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lIns="73152" tIns="36576" rIns="73152" bIns="3657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>
          <a:xfrm>
            <a:off x="365760" y="1280161"/>
            <a:ext cx="6583680" cy="3620770"/>
          </a:xfrm>
          <a:prstGeom prst="rect">
            <a:avLst/>
          </a:prstGeom>
        </p:spPr>
        <p:txBody>
          <a:bodyPr lIns="73152" tIns="36576" rIns="73152" bIns="36576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0AE5-DE86-4761-97BF-707CB757CE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577850" y="3525520"/>
            <a:ext cx="6217920" cy="1089660"/>
          </a:xfrm>
          <a:prstGeom prst="rect">
            <a:avLst/>
          </a:prstGeom>
        </p:spPr>
        <p:txBody>
          <a:bodyPr lIns="73152" tIns="36576" rIns="73152" bIns="36576"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577850" y="2325371"/>
            <a:ext cx="6217920" cy="1200150"/>
          </a:xfrm>
          <a:prstGeom prst="rect">
            <a:avLst/>
          </a:prstGeom>
        </p:spPr>
        <p:txBody>
          <a:bodyPr lIns="73152" tIns="36576" rIns="73152" bIns="36576"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>
          <a:xfrm>
            <a:off x="548640" y="4145280"/>
            <a:ext cx="1706880" cy="292100"/>
          </a:xfrm>
        </p:spPr>
        <p:txBody>
          <a:bodyPr/>
          <a:lstStyle/>
          <a:p>
            <a:fld id="{7C74C85B-69E8-4291-9C06-75A95B3A5A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lIns="73152" tIns="36576" rIns="73152" bIns="36576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66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280161"/>
            <a:ext cx="3230880" cy="3620770"/>
          </a:xfrm>
          <a:prstGeom prst="rect">
            <a:avLst/>
          </a:prstGeom>
        </p:spPr>
        <p:txBody>
          <a:bodyPr lIns="73152" tIns="36576" rIns="73152" bIns="36576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280161"/>
            <a:ext cx="3230880" cy="3620770"/>
          </a:xfrm>
          <a:prstGeom prst="rect">
            <a:avLst/>
          </a:prstGeom>
        </p:spPr>
        <p:txBody>
          <a:bodyPr lIns="73152" tIns="36576" rIns="73152" bIns="36576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07F3E-76F0-46E7-AB04-F45D81594F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lIns="73152" tIns="36576" rIns="73152" bIns="3657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28090"/>
            <a:ext cx="3232150" cy="511810"/>
          </a:xfrm>
          <a:prstGeom prst="rect">
            <a:avLst/>
          </a:prstGeom>
        </p:spPr>
        <p:txBody>
          <a:bodyPr lIns="73152" tIns="36576" rIns="73152" bIns="36576"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9900"/>
            <a:ext cx="3232150" cy="3161030"/>
          </a:xfrm>
          <a:prstGeom prst="rect">
            <a:avLst/>
          </a:prstGeom>
        </p:spPr>
        <p:txBody>
          <a:bodyPr lIns="73152" tIns="36576" rIns="73152" bIns="36576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228090"/>
            <a:ext cx="3233420" cy="511810"/>
          </a:xfrm>
          <a:prstGeom prst="rect">
            <a:avLst/>
          </a:prstGeom>
        </p:spPr>
        <p:txBody>
          <a:bodyPr lIns="73152" tIns="36576" rIns="73152" bIns="36576"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739900"/>
            <a:ext cx="3233420" cy="3161030"/>
          </a:xfrm>
          <a:prstGeom prst="rect">
            <a:avLst/>
          </a:prstGeom>
        </p:spPr>
        <p:txBody>
          <a:bodyPr lIns="73152" tIns="36576" rIns="73152" bIns="36576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F0A0-1675-4E2F-A35A-164123B1B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lIns="73152" tIns="36576" rIns="73152" bIns="36576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F39F-089D-4E38-AEC3-7B99915E0F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7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BAC4-FAC2-4A98-8B06-0026BF49A3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7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365761" y="218440"/>
            <a:ext cx="2406650" cy="929640"/>
          </a:xfrm>
          <a:prstGeom prst="rect">
            <a:avLst/>
          </a:prstGeom>
        </p:spPr>
        <p:txBody>
          <a:bodyPr lIns="73152" tIns="36576" rIns="73152" bIns="36576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2860040" y="218441"/>
            <a:ext cx="4089400" cy="4682490"/>
          </a:xfrm>
          <a:prstGeom prst="rect">
            <a:avLst/>
          </a:prstGeom>
        </p:spPr>
        <p:txBody>
          <a:bodyPr lIns="73152" tIns="36576" rIns="73152" bIns="36576"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148081"/>
            <a:ext cx="2406650" cy="3752850"/>
          </a:xfrm>
          <a:prstGeom prst="rect">
            <a:avLst/>
          </a:prstGeom>
        </p:spPr>
        <p:txBody>
          <a:bodyPr lIns="73152" tIns="36576" rIns="73152" bIns="36576"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CEA7-474B-4595-9250-AD79FC35A4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AB3B3-A8B7-4064-ACF3-D3896B78B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085080"/>
            <a:ext cx="170688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ADA3-3709-4ECD-8091-63AD2C0D7A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6/10/2025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7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085080"/>
            <a:ext cx="231648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7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44640" y="4712162"/>
            <a:ext cx="67056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2200">
                <a:solidFill>
                  <a:srgbClr val="0033CC"/>
                </a:solidFill>
              </a:defRPr>
            </a:lvl1pPr>
          </a:lstStyle>
          <a:p>
            <a:fld id="{F0BAB3B3-A8B7-4064-ACF3-D3896B78B72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579" name="Rectangle 6"/>
          <p:cNvSpPr/>
          <p:nvPr userDrawn="1"/>
        </p:nvSpPr>
        <p:spPr>
          <a:xfrm>
            <a:off x="0" y="-1"/>
            <a:ext cx="6400800" cy="6096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Merriweather" pitchFamily="18" charset="0"/>
              </a:rPr>
              <a:t>Project</a:t>
            </a:r>
            <a:r>
              <a:rPr lang="en-US" sz="1400" dirty="0">
                <a:solidFill>
                  <a:schemeClr val="tx1"/>
                </a:solidFill>
                <a:latin typeface="Merriweather" pitchFamily="18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Merriweather" pitchFamily="18" charset="0"/>
              </a:rPr>
              <a:t>: </a:t>
            </a:r>
            <a:r>
              <a:rPr lang="en-US" sz="1300" b="1" dirty="0">
                <a:solidFill>
                  <a:schemeClr val="tx1"/>
                </a:solidFill>
              </a:rPr>
              <a:t>____________________________________________________</a:t>
            </a:r>
          </a:p>
        </p:txBody>
      </p:sp>
      <p:sp>
        <p:nvSpPr>
          <p:cNvPr id="1048580" name="Rectangle 7"/>
          <p:cNvSpPr/>
          <p:nvPr userDrawn="1"/>
        </p:nvSpPr>
        <p:spPr>
          <a:xfrm>
            <a:off x="1" y="5059680"/>
            <a:ext cx="7315199" cy="42505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b="0" dirty="0">
                <a:solidFill>
                  <a:prstClr val="white"/>
                </a:solidFill>
                <a:latin typeface="Merriweather" pitchFamily="18" charset="0"/>
              </a:rPr>
              <a:t>Dept. of Mechanical Egg.          </a:t>
            </a:r>
            <a:r>
              <a:rPr lang="en-US" b="0" dirty="0">
                <a:solidFill>
                  <a:srgbClr val="FFC000"/>
                </a:solidFill>
                <a:latin typeface="Merriweather" pitchFamily="18" charset="0"/>
              </a:rPr>
              <a:t>NMCOE, Peth                </a:t>
            </a:r>
            <a:r>
              <a:rPr lang="en-US" b="0" dirty="0">
                <a:solidFill>
                  <a:prstClr val="white"/>
                </a:solidFill>
                <a:latin typeface="Merriweather" pitchFamily="18" charset="0"/>
              </a:rPr>
              <a:t>Guide–Prof.  </a:t>
            </a:r>
          </a:p>
        </p:txBody>
      </p:sp>
      <p:pic>
        <p:nvPicPr>
          <p:cNvPr id="2097152" name="Picture 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493279" y="-6235"/>
            <a:ext cx="734984" cy="7349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2"/>
          <p:cNvSpPr/>
          <p:nvPr/>
        </p:nvSpPr>
        <p:spPr>
          <a:xfrm>
            <a:off x="114300" y="752213"/>
            <a:ext cx="6934200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Review 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Powered Automatic Time Table Generator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”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7" name="TextBox 4"/>
          <p:cNvSpPr txBox="1"/>
          <p:nvPr/>
        </p:nvSpPr>
        <p:spPr>
          <a:xfrm>
            <a:off x="1524000" y="3928062"/>
            <a:ext cx="4114800" cy="64516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Prof. S. S.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8" name="TextBox 5"/>
          <p:cNvSpPr txBox="1"/>
          <p:nvPr/>
        </p:nvSpPr>
        <p:spPr>
          <a:xfrm>
            <a:off x="419100" y="2136964"/>
            <a:ext cx="6324600" cy="157139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Presented By 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Pragati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Sarjerao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Shinde                         2167621242039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Sanika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Abaso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Patil                                  2167621242036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Manoj Sanjay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Potdar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2167621242018</a:t>
            </a:r>
            <a:endParaRPr lang="zh-CN" altLang="en-US" dirty="0"/>
          </a:p>
        </p:txBody>
      </p:sp>
      <p:sp>
        <p:nvSpPr>
          <p:cNvPr id="1048589" name="TextBox 9"/>
          <p:cNvSpPr txBox="1"/>
          <p:nvPr/>
        </p:nvSpPr>
        <p:spPr>
          <a:xfrm>
            <a:off x="395136" y="98945"/>
            <a:ext cx="39382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Medical  Store  Management  System  </a:t>
            </a:r>
          </a:p>
        </p:txBody>
      </p:sp>
      <p:sp>
        <p:nvSpPr>
          <p:cNvPr id="1048590" name="Rectangle 11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91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en-US" sz="2400" b="1" u="sng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AI Powered Automatic Time Table Generator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u="sng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8592" name="Rectangle 13"/>
          <p:cNvSpPr/>
          <p:nvPr/>
        </p:nvSpPr>
        <p:spPr>
          <a:xfrm>
            <a:off x="0" y="5012635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Engg.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371600"/>
            <a:ext cx="6857999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1" y="1447799"/>
            <a:ext cx="6629087" cy="35935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04" y="1371600"/>
            <a:ext cx="6419851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09" y="1600200"/>
            <a:ext cx="6588181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3999"/>
            <a:ext cx="6248400" cy="31339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324600" cy="32209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447799"/>
            <a:ext cx="6310893" cy="32015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8EE0D-8C31-B7C6-1181-70C9F305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51" y="1371600"/>
            <a:ext cx="6460697" cy="302738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3" y="838200"/>
            <a:ext cx="2742888" cy="3962400"/>
          </a:xfrm>
          <a:prstGeom prst="rect">
            <a:avLst/>
          </a:prstGeom>
        </p:spPr>
        <p:txBody>
          <a:bodyPr lIns="73152" tIns="36576" rIns="73152" bIns="36576">
            <a:normAutofit lnSpcReduction="10000"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Timetable Generator is a robust, automated solution to the complex problem of scheduling academic timetables. By integrating Django for the backend, MySQL for the database, and AI algorithms for optimization, this project offers a scalable and user-friendly platform to streamline the process of timetable creation.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800256"/>
            <a:ext cx="3885887" cy="38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2"/>
          <p:cNvSpPr/>
          <p:nvPr/>
        </p:nvSpPr>
        <p:spPr>
          <a:xfrm>
            <a:off x="1333500" y="2057400"/>
            <a:ext cx="4648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1048623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Powered Automatic Time Table Generator </a:t>
            </a:r>
          </a:p>
        </p:txBody>
      </p:sp>
      <p:sp>
        <p:nvSpPr>
          <p:cNvPr id="1048624" name="Rectangle 6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ontent Placeholder 2"/>
          <p:cNvSpPr txBox="1"/>
          <p:nvPr/>
        </p:nvSpPr>
        <p:spPr>
          <a:xfrm>
            <a:off x="305113" y="838200"/>
            <a:ext cx="6263640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59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9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59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59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 txBox="1"/>
          <p:nvPr/>
        </p:nvSpPr>
        <p:spPr>
          <a:xfrm>
            <a:off x="305112" y="838200"/>
            <a:ext cx="6705287" cy="40386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Managing college timetables can be a complex task, involving numerous variables such as class schedules, faculty availability, and student preferences. To simplify this process, our project, the “</a:t>
            </a: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Automatic Timetable Generator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”, offers a revolutionary solution. By leveraging advanced technology, our project automatically creates efficient and conflict-free schedules, taking into account room availability, instructor timings, and student course selections. This system can quickly adapt to any changes and provides an easy-to-use interface for seamless schedule management.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9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0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1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02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Creating college timetables is often very complicated and time-consuming. Schools have to deal with many factors like class times, teacher availability, and student schedules, which can lead to mistakes and scheduling conflicts.</a:t>
            </a:r>
          </a:p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project, the “</a:t>
            </a:r>
            <a:r>
              <a:rPr lang="en-US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AI-Powered Automatic Timetable Generator</a:t>
            </a: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”, aims to solve these problems by using advanced technology to automatically create perfect schedules. This system will make timetable management easier and more accurate, saving time and reducing errors.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/>
          </a:p>
          <a:p>
            <a:endParaRPr lang="en-US" dirty="0"/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 txBox="1"/>
          <p:nvPr/>
        </p:nvSpPr>
        <p:spPr>
          <a:xfrm>
            <a:off x="305113" y="838200"/>
            <a:ext cx="6263640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Timetable Creation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AI to automatically generate timetables based on given parameters (e.g., subjects, teachers, rooms, etc.).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Resource Utilization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Ensure efficient use of resources like classrooms, teachers, and time slots.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Conflicts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Prevent scheduling conflicts, such as double-booking teachers or rooms.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Provide an easy-to-use interface for users to input data and receive the timetable</a:t>
            </a:r>
            <a:r>
              <a:rPr lang="en-US" sz="1800" dirty="0"/>
              <a:t>.</a:t>
            </a:r>
            <a:endParaRPr lang="en-US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/>
          </a:p>
          <a:p>
            <a:endParaRPr lang="en-US" dirty="0"/>
          </a:p>
        </p:txBody>
      </p:sp>
      <p:sp>
        <p:nvSpPr>
          <p:cNvPr id="104861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1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1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1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1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1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1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91" y="813343"/>
            <a:ext cx="6481617" cy="38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 txBox="1"/>
          <p:nvPr/>
        </p:nvSpPr>
        <p:spPr>
          <a:xfrm>
            <a:off x="305113" y="683812"/>
            <a:ext cx="6263640" cy="3888188"/>
          </a:xfrm>
          <a:prstGeom prst="rect">
            <a:avLst/>
          </a:prstGeom>
        </p:spPr>
        <p:txBody>
          <a:bodyPr lIns="73152" tIns="36576" rIns="73152" bIns="36576">
            <a:normAutofit fontScale="92500" lnSpcReduction="10000"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             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functions </a:t>
            </a:r>
          </a:p>
          <a:p>
            <a:pPr lvl="1" algn="l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MERN</a:t>
            </a:r>
          </a:p>
          <a:p>
            <a:pPr lvl="1" algn="l"/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48609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10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11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12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76" b="8290"/>
          <a:stretch>
            <a:fillRect/>
          </a:stretch>
        </p:blipFill>
        <p:spPr bwMode="auto">
          <a:xfrm>
            <a:off x="2209800" y="1066800"/>
            <a:ext cx="4572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 txBox="1"/>
          <p:nvPr/>
        </p:nvSpPr>
        <p:spPr>
          <a:xfrm>
            <a:off x="305113" y="838200"/>
            <a:ext cx="6263640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lvl="1" algn="l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lvl="1" algn="l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AI-ML Libraries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708660" lvl="1" indent="-34290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</a:p>
          <a:p>
            <a:pPr algn="just"/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/>
          </a:p>
          <a:p>
            <a:endParaRPr lang="en-US" dirty="0"/>
          </a:p>
        </p:txBody>
      </p:sp>
      <p:sp>
        <p:nvSpPr>
          <p:cNvPr id="104861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1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1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1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07" b="5661"/>
          <a:stretch>
            <a:fillRect/>
          </a:stretch>
        </p:blipFill>
        <p:spPr bwMode="auto">
          <a:xfrm>
            <a:off x="2559461" y="1371600"/>
            <a:ext cx="4038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Content Placeholder 2"/>
          <p:cNvSpPr txBox="1"/>
          <p:nvPr/>
        </p:nvSpPr>
        <p:spPr>
          <a:xfrm>
            <a:off x="305112" y="838200"/>
            <a:ext cx="6629087" cy="3962400"/>
          </a:xfrm>
          <a:prstGeom prst="rect">
            <a:avLst/>
          </a:prstGeom>
        </p:spPr>
        <p:txBody>
          <a:bodyPr lIns="73152" tIns="36576" rIns="73152" bIns="36576">
            <a:normAutofit/>
          </a:bodyPr>
          <a:lstStyle>
            <a:lvl1pPr marL="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algn="l"/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Rectangle 5"/>
          <p:cNvSpPr/>
          <p:nvPr/>
        </p:nvSpPr>
        <p:spPr>
          <a:xfrm>
            <a:off x="0" y="5105400"/>
            <a:ext cx="7315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05" name="TextBox 6"/>
          <p:cNvSpPr txBox="1"/>
          <p:nvPr/>
        </p:nvSpPr>
        <p:spPr>
          <a:xfrm>
            <a:off x="833583" y="74212"/>
            <a:ext cx="3582610" cy="332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 Store  Management  System </a:t>
            </a:r>
            <a:endParaRPr lang="en-US" sz="1600" dirty="0"/>
          </a:p>
        </p:txBody>
      </p:sp>
      <p:sp>
        <p:nvSpPr>
          <p:cNvPr id="1048606" name="Google Shape;373;p13"/>
          <p:cNvSpPr/>
          <p:nvPr/>
        </p:nvSpPr>
        <p:spPr>
          <a:xfrm>
            <a:off x="0" y="0"/>
            <a:ext cx="6400800" cy="609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Powered Automatic Time Table Generator</a:t>
            </a:r>
          </a:p>
        </p:txBody>
      </p:sp>
      <p:sp>
        <p:nvSpPr>
          <p:cNvPr id="1048607" name="Rectangle 8"/>
          <p:cNvSpPr/>
          <p:nvPr/>
        </p:nvSpPr>
        <p:spPr>
          <a:xfrm>
            <a:off x="0" y="5029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NMCOE, Peth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Guide:  Prof.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78" y="1400583"/>
            <a:ext cx="6792121" cy="3454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1011</Words>
  <Application>Microsoft Office PowerPoint</Application>
  <PresentationFormat>Custom</PresentationFormat>
  <Paragraphs>138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Merriweather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Manoj Potdar</cp:lastModifiedBy>
  <cp:revision>22</cp:revision>
  <dcterms:created xsi:type="dcterms:W3CDTF">2006-08-15T13:00:00Z</dcterms:created>
  <dcterms:modified xsi:type="dcterms:W3CDTF">2025-06-10T05:31:18Z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e74bfd723eca4e8799a2af4f4d957608</vt:lpwstr>
  </property>
  <property fmtid="{D5CDD505-2E9C-101B-9397-08002B2CF9AE}" pid="3" name="KSOProductBuildVer">
    <vt:lpwstr>1033-12.2.0.21179</vt:lpwstr>
  </property>
</Properties>
</file>