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10287000" cx="18288000"/>
  <p:notesSz cx="6858000" cy="9144000"/>
  <p:embeddedFontLst>
    <p:embeddedFont>
      <p:font typeface="Nunito"/>
      <p:regular r:id="rId24"/>
      <p:bold r:id="rId25"/>
      <p:italic r:id="rId26"/>
      <p:boldItalic r:id="rId27"/>
    </p:embeddedFont>
    <p:embeddedFont>
      <p:font typeface="Poppins"/>
      <p:bold r:id="rId28"/>
      <p:boldItalic r:id="rId29"/>
    </p:embeddedFont>
    <p:embeddedFont>
      <p:font typeface="Maven Pro"/>
      <p:regular r:id="rId30"/>
      <p:bold r:id="rId31"/>
    </p:embeddedFont>
    <p:embeddedFont>
      <p:font typeface="Public Sans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Nuni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italic.fntdata"/><Relationship Id="rId25" Type="http://schemas.openxmlformats.org/officeDocument/2006/relationships/font" Target="fonts/Nunito-bold.fntdata"/><Relationship Id="rId28" Type="http://schemas.openxmlformats.org/officeDocument/2006/relationships/font" Target="fonts/Poppins-bold.fntdata"/><Relationship Id="rId27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oppi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avenPro-bold.fntdata"/><Relationship Id="rId30" Type="http://schemas.openxmlformats.org/officeDocument/2006/relationships/font" Target="fonts/MavenPro-regular.fntdata"/><Relationship Id="rId11" Type="http://schemas.openxmlformats.org/officeDocument/2006/relationships/slide" Target="slides/slide6.xml"/><Relationship Id="rId33" Type="http://schemas.openxmlformats.org/officeDocument/2006/relationships/font" Target="fonts/PublicSans-bold.fntdata"/><Relationship Id="rId10" Type="http://schemas.openxmlformats.org/officeDocument/2006/relationships/slide" Target="slides/slide5.xml"/><Relationship Id="rId32" Type="http://schemas.openxmlformats.org/officeDocument/2006/relationships/font" Target="fonts/PublicSans-regular.fntdata"/><Relationship Id="rId13" Type="http://schemas.openxmlformats.org/officeDocument/2006/relationships/slide" Target="slides/slide8.xml"/><Relationship Id="rId35" Type="http://schemas.openxmlformats.org/officeDocument/2006/relationships/font" Target="fonts/PublicSans-boldItalic.fntdata"/><Relationship Id="rId12" Type="http://schemas.openxmlformats.org/officeDocument/2006/relationships/slide" Target="slides/slide7.xml"/><Relationship Id="rId34" Type="http://schemas.openxmlformats.org/officeDocument/2006/relationships/font" Target="fonts/PublicSans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5" name="Google Shape;375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14;p2"/>
          <p:cNvGrpSpPr/>
          <p:nvPr/>
        </p:nvGrpSpPr>
        <p:grpSpPr>
          <a:xfrm>
            <a:off x="14686006" y="6819351"/>
            <a:ext cx="3382844" cy="3465096"/>
            <a:chOff x="7343003" y="3409675"/>
            <a:chExt cx="1691422" cy="1732548"/>
          </a:xfrm>
        </p:grpSpPr>
        <p:grpSp>
          <p:nvGrpSpPr>
            <p:cNvPr id="15" name="Google Shape;15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6" name="Google Shape;16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82850" lIns="182850" spcFirstLastPara="1" rIns="182850" wrap="square" tIns="18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82850" lIns="182850" spcFirstLastPara="1" rIns="182850" wrap="square" tIns="18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82850" lIns="182850" spcFirstLastPara="1" rIns="182850" wrap="square" tIns="18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82850" lIns="182850" spcFirstLastPara="1" rIns="182850" wrap="square" tIns="18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82850" lIns="182850" spcFirstLastPara="1" rIns="182850" wrap="square" tIns="18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" name="Google Shape;22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23" name="Google Shape;23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82850" lIns="182850" spcFirstLastPara="1" rIns="182850" wrap="square" tIns="18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82850" lIns="182850" spcFirstLastPara="1" rIns="182850" wrap="square" tIns="18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82850" lIns="182850" spcFirstLastPara="1" rIns="182850" wrap="square" tIns="18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82850" lIns="182850" spcFirstLastPara="1" rIns="182850" wrap="square" tIns="18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" name="Google Shape;27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82850" lIns="182850" spcFirstLastPara="1" rIns="182850" wrap="square" tIns="18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82850" lIns="182850" spcFirstLastPara="1" rIns="182850" wrap="square" tIns="18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82850" lIns="182850" spcFirstLastPara="1" rIns="182850" wrap="square" tIns="18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82850" lIns="182850" spcFirstLastPara="1" rIns="182850" wrap="square" tIns="18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82850" lIns="182850" spcFirstLastPara="1" rIns="182850" wrap="square" tIns="18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3" name="Google Shape;33;p2"/>
          <p:cNvGrpSpPr/>
          <p:nvPr/>
        </p:nvGrpSpPr>
        <p:grpSpPr>
          <a:xfrm>
            <a:off x="10087005" y="0"/>
            <a:ext cx="7628145" cy="7678204"/>
            <a:chOff x="5043503" y="0"/>
            <a:chExt cx="3814072" cy="3839102"/>
          </a:xfrm>
        </p:grpSpPr>
        <p:sp>
          <p:nvSpPr>
            <p:cNvPr id="34" name="Google Shape;34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6" name="Google Shape;36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7" name="Google Shape;37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82850" lIns="182850" spcFirstLastPara="1" rIns="182850" wrap="square" tIns="18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82850" lIns="182850" spcFirstLastPara="1" rIns="182850" wrap="square" tIns="18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82850" lIns="182850" spcFirstLastPara="1" rIns="182850" wrap="square" tIns="18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1" name="Google Shape;41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42" name="Google Shape;42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82850" lIns="182850" spcFirstLastPara="1" rIns="182850" wrap="square" tIns="18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82850" lIns="182850" spcFirstLastPara="1" rIns="182850" wrap="square" tIns="18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4" name="Google Shape;44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" name="Google Shape;50;p2"/>
          <p:cNvSpPr txBox="1"/>
          <p:nvPr>
            <p:ph type="ctrTitle"/>
          </p:nvPr>
        </p:nvSpPr>
        <p:spPr>
          <a:xfrm>
            <a:off x="1648000" y="3227625"/>
            <a:ext cx="8511000" cy="37458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2"/>
          <p:cNvSpPr txBox="1"/>
          <p:nvPr>
            <p:ph idx="1" type="subTitle"/>
          </p:nvPr>
        </p:nvSpPr>
        <p:spPr>
          <a:xfrm>
            <a:off x="1648000" y="7192600"/>
            <a:ext cx="8511000" cy="13908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2" name="Google Shape;52;p2"/>
          <p:cNvSpPr txBox="1"/>
          <p:nvPr>
            <p:ph idx="12" type="sldNum"/>
          </p:nvPr>
        </p:nvSpPr>
        <p:spPr>
          <a:xfrm>
            <a:off x="16902092" y="9473952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oogle Shape;146;p11"/>
          <p:cNvGrpSpPr/>
          <p:nvPr/>
        </p:nvGrpSpPr>
        <p:grpSpPr>
          <a:xfrm>
            <a:off x="104" y="8198400"/>
            <a:ext cx="18288071" cy="2088600"/>
            <a:chOff x="52" y="4099200"/>
            <a:chExt cx="9144036" cy="1044300"/>
          </a:xfrm>
        </p:grpSpPr>
        <p:grpSp>
          <p:nvGrpSpPr>
            <p:cNvPr id="147" name="Google Shape;147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8" name="Google Shape;148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82850" lIns="182850" spcFirstLastPara="1" rIns="182850" wrap="square" tIns="18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" name="Google Shape;149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82850" lIns="182850" spcFirstLastPara="1" rIns="182850" wrap="square" tIns="18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82850" lIns="182850" spcFirstLastPara="1" rIns="182850" wrap="square" tIns="18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82850" lIns="182850" spcFirstLastPara="1" rIns="182850" wrap="square" tIns="18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2" name="Google Shape;152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53" name="Google Shape;153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82850" lIns="182850" spcFirstLastPara="1" rIns="182850" wrap="square" tIns="18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" name="Google Shape;154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82850" lIns="182850" spcFirstLastPara="1" rIns="182850" wrap="square" tIns="18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82850" lIns="182850" spcFirstLastPara="1" rIns="182850" wrap="square" tIns="18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82850" lIns="182850" spcFirstLastPara="1" rIns="182850" wrap="square" tIns="18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82850" lIns="182850" spcFirstLastPara="1" rIns="182850" wrap="square" tIns="18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8" name="Google Shape;158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9" name="Google Shape;15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82850" lIns="182850" spcFirstLastPara="1" rIns="182850" wrap="square" tIns="18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82850" lIns="182850" spcFirstLastPara="1" rIns="182850" wrap="square" tIns="18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82850" lIns="182850" spcFirstLastPara="1" rIns="182850" wrap="square" tIns="18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82850" lIns="182850" spcFirstLastPara="1" rIns="182850" wrap="square" tIns="18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82850" lIns="182850" spcFirstLastPara="1" rIns="182850" wrap="square" tIns="18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82850" lIns="182850" spcFirstLastPara="1" rIns="182850" wrap="square" tIns="18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82850" lIns="182850" spcFirstLastPara="1" rIns="182850" wrap="square" tIns="18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7" name="Google Shape;167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8" name="Google Shape;168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82850" lIns="182850" spcFirstLastPara="1" rIns="182850" wrap="square" tIns="18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82850" lIns="182850" spcFirstLastPara="1" rIns="182850" wrap="square" tIns="18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Google Shape;170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82850" lIns="182850" spcFirstLastPara="1" rIns="182850" wrap="square" tIns="18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82850" lIns="182850" spcFirstLastPara="1" rIns="182850" wrap="square" tIns="18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82850" lIns="182850" spcFirstLastPara="1" rIns="182850" wrap="square" tIns="18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3" name="Google Shape;173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4" name="Google Shape;174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82850" lIns="182850" spcFirstLastPara="1" rIns="182850" wrap="square" tIns="18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" name="Google Shape;175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82850" lIns="182850" spcFirstLastPara="1" rIns="182850" wrap="square" tIns="18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82850" lIns="182850" spcFirstLastPara="1" rIns="182850" wrap="square" tIns="18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82850" lIns="182850" spcFirstLastPara="1" rIns="182850" wrap="square" tIns="18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82850" lIns="182850" spcFirstLastPara="1" rIns="182850" wrap="square" tIns="18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82850" lIns="182850" spcFirstLastPara="1" rIns="182850" wrap="square" tIns="18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82850" lIns="182850" spcFirstLastPara="1" rIns="182850" wrap="square" tIns="18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2" name="Google Shape;182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83" name="Google Shape;183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82850" lIns="182850" spcFirstLastPara="1" rIns="182850" wrap="square" tIns="18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82850" lIns="182850" spcFirstLastPara="1" rIns="182850" wrap="square" tIns="18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82850" lIns="182850" spcFirstLastPara="1" rIns="182850" wrap="square" tIns="18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82850" lIns="182850" spcFirstLastPara="1" rIns="182850" wrap="square" tIns="18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82850" lIns="182850" spcFirstLastPara="1" rIns="182850" wrap="square" tIns="18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8" name="Google Shape;188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9" name="Google Shape;189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82850" lIns="182850" spcFirstLastPara="1" rIns="182850" wrap="square" tIns="18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82850" lIns="182850" spcFirstLastPara="1" rIns="182850" wrap="square" tIns="18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82850" lIns="182850" spcFirstLastPara="1" rIns="182850" wrap="square" tIns="18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82850" lIns="182850" spcFirstLastPara="1" rIns="182850" wrap="square" tIns="18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3" name="Google Shape;193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4" name="Google Shape;194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82850" lIns="182850" spcFirstLastPara="1" rIns="182850" wrap="square" tIns="18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82850" lIns="182850" spcFirstLastPara="1" rIns="182850" wrap="square" tIns="18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82850" lIns="182850" spcFirstLastPara="1" rIns="182850" wrap="square" tIns="18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82850" lIns="182850" spcFirstLastPara="1" rIns="182850" wrap="square" tIns="18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82850" lIns="182850" spcFirstLastPara="1" rIns="182850" wrap="square" tIns="18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82850" lIns="182850" spcFirstLastPara="1" rIns="182850" wrap="square" tIns="18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82850" lIns="182850" spcFirstLastPara="1" rIns="182850" wrap="square" tIns="18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2" name="Google Shape;202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203" name="Google Shape;203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82850" lIns="182850" spcFirstLastPara="1" rIns="182850" wrap="square" tIns="18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" name="Google Shape;204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82850" lIns="182850" spcFirstLastPara="1" rIns="182850" wrap="square" tIns="18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82850" lIns="182850" spcFirstLastPara="1" rIns="182850" wrap="square" tIns="18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82850" lIns="182850" spcFirstLastPara="1" rIns="182850" wrap="square" tIns="18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7" name="Google Shape;207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8" name="Google Shape;208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82850" lIns="182850" spcFirstLastPara="1" rIns="182850" wrap="square" tIns="18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82850" lIns="182850" spcFirstLastPara="1" rIns="182850" wrap="square" tIns="18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82850" lIns="182850" spcFirstLastPara="1" rIns="182850" wrap="square" tIns="18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82850" lIns="182850" spcFirstLastPara="1" rIns="182850" wrap="square" tIns="18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2" name="Google Shape;212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13" name="Google Shape;213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82850" lIns="182850" spcFirstLastPara="1" rIns="182850" wrap="square" tIns="18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82850" lIns="182850" spcFirstLastPara="1" rIns="182850" wrap="square" tIns="18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82850" lIns="182850" spcFirstLastPara="1" rIns="182850" wrap="square" tIns="18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82850" lIns="182850" spcFirstLastPara="1" rIns="182850" wrap="square" tIns="18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82850" lIns="182850" spcFirstLastPara="1" rIns="182850" wrap="square" tIns="18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8" name="Google Shape;218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9" name="Google Shape;219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82850" lIns="182850" spcFirstLastPara="1" rIns="182850" wrap="square" tIns="18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" name="Google Shape;220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82850" lIns="182850" spcFirstLastPara="1" rIns="182850" wrap="square" tIns="18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82850" lIns="182850" spcFirstLastPara="1" rIns="182850" wrap="square" tIns="18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82850" lIns="182850" spcFirstLastPara="1" rIns="182850" wrap="square" tIns="18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82850" lIns="182850" spcFirstLastPara="1" rIns="182850" wrap="square" tIns="18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82850" lIns="182850" spcFirstLastPara="1" rIns="182850" wrap="square" tIns="18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82850" lIns="182850" spcFirstLastPara="1" rIns="182850" wrap="square" tIns="18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7" name="Google Shape;227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8" name="Google Shape;228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82850" lIns="182850" spcFirstLastPara="1" rIns="182850" wrap="square" tIns="18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" name="Google Shape;229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82850" lIns="182850" spcFirstLastPara="1" rIns="182850" wrap="square" tIns="18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82850" lIns="182850" spcFirstLastPara="1" rIns="182850" wrap="square" tIns="18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82850" lIns="182850" spcFirstLastPara="1" rIns="182850" wrap="square" tIns="18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2" name="Google Shape;232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33" name="Google Shape;233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82850" lIns="182850" spcFirstLastPara="1" rIns="182850" wrap="square" tIns="18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82850" lIns="182850" spcFirstLastPara="1" rIns="182850" wrap="square" tIns="18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82850" lIns="182850" spcFirstLastPara="1" rIns="182850" wrap="square" tIns="18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82850" lIns="182850" spcFirstLastPara="1" rIns="182850" wrap="square" tIns="18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82850" lIns="182850" spcFirstLastPara="1" rIns="182850" wrap="square" tIns="18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8" name="Google Shape;238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9" name="Google Shape;239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82850" lIns="182850" spcFirstLastPara="1" rIns="182850" wrap="square" tIns="18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" name="Google Shape;240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82850" lIns="182850" spcFirstLastPara="1" rIns="182850" wrap="square" tIns="18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82850" lIns="182850" spcFirstLastPara="1" rIns="182850" wrap="square" tIns="18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82850" lIns="182850" spcFirstLastPara="1" rIns="182850" wrap="square" tIns="18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82850" lIns="182850" spcFirstLastPara="1" rIns="182850" wrap="square" tIns="18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82850" lIns="182850" spcFirstLastPara="1" rIns="182850" wrap="square" tIns="18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82850" lIns="182850" spcFirstLastPara="1" rIns="182850" wrap="square" tIns="18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7" name="Google Shape;247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8" name="Google Shape;248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82850" lIns="182850" spcFirstLastPara="1" rIns="182850" wrap="square" tIns="18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82850" lIns="182850" spcFirstLastPara="1" rIns="182850" wrap="square" tIns="18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82850" lIns="182850" spcFirstLastPara="1" rIns="182850" wrap="square" tIns="18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82850" lIns="182850" spcFirstLastPara="1" rIns="182850" wrap="square" tIns="18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82850" lIns="182850" spcFirstLastPara="1" rIns="182850" wrap="square" tIns="18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3" name="Google Shape;253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4" name="Google Shape;254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82850" lIns="182850" spcFirstLastPara="1" rIns="182850" wrap="square" tIns="18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82850" lIns="182850" spcFirstLastPara="1" rIns="182850" wrap="square" tIns="18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82850" lIns="182850" spcFirstLastPara="1" rIns="182850" wrap="square" tIns="18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82850" lIns="182850" spcFirstLastPara="1" rIns="182850" wrap="square" tIns="18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8" name="Google Shape;258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9" name="Google Shape;259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82850" lIns="182850" spcFirstLastPara="1" rIns="182850" wrap="square" tIns="18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82850" lIns="182850" spcFirstLastPara="1" rIns="182850" wrap="square" tIns="18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82850" lIns="182850" spcFirstLastPara="1" rIns="182850" wrap="square" tIns="18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82850" lIns="182850" spcFirstLastPara="1" rIns="182850" wrap="square" tIns="18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82850" lIns="182850" spcFirstLastPara="1" rIns="182850" wrap="square" tIns="18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82850" lIns="182850" spcFirstLastPara="1" rIns="182850" wrap="square" tIns="18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82850" lIns="182850" spcFirstLastPara="1" rIns="182850" wrap="square" tIns="18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7" name="Google Shape;267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8" name="Google Shape;268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82850" lIns="182850" spcFirstLastPara="1" rIns="182850" wrap="square" tIns="18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82850" lIns="182850" spcFirstLastPara="1" rIns="182850" wrap="square" tIns="18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82850" lIns="182850" spcFirstLastPara="1" rIns="182850" wrap="square" tIns="18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" name="Google Shape;271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82850" lIns="182850" spcFirstLastPara="1" rIns="182850" wrap="square" tIns="18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72" name="Google Shape;272;p11"/>
          <p:cNvSpPr txBox="1"/>
          <p:nvPr>
            <p:ph hasCustomPrompt="1" type="title"/>
          </p:nvPr>
        </p:nvSpPr>
        <p:spPr>
          <a:xfrm>
            <a:off x="2777250" y="1545450"/>
            <a:ext cx="12733800" cy="37266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3" name="Google Shape;273;p11"/>
          <p:cNvSpPr txBox="1"/>
          <p:nvPr>
            <p:ph idx="1" type="body"/>
          </p:nvPr>
        </p:nvSpPr>
        <p:spPr>
          <a:xfrm>
            <a:off x="2777250" y="5424600"/>
            <a:ext cx="12733800" cy="22224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3937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Char char="●"/>
              <a:defRPr>
                <a:solidFill>
                  <a:schemeClr val="lt1"/>
                </a:solidFill>
              </a:defRPr>
            </a:lvl1pPr>
            <a:lvl2pPr indent="-3683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○"/>
              <a:defRPr>
                <a:solidFill>
                  <a:schemeClr val="lt1"/>
                </a:solidFill>
              </a:defRPr>
            </a:lvl2pPr>
            <a:lvl3pPr indent="-3683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■"/>
              <a:defRPr>
                <a:solidFill>
                  <a:schemeClr val="lt1"/>
                </a:solidFill>
              </a:defRPr>
            </a:lvl3pPr>
            <a:lvl4pPr indent="-3683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  <a:defRPr>
                <a:solidFill>
                  <a:schemeClr val="lt1"/>
                </a:solidFill>
              </a:defRPr>
            </a:lvl4pPr>
            <a:lvl5pPr indent="-3683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○"/>
              <a:defRPr>
                <a:solidFill>
                  <a:schemeClr val="lt1"/>
                </a:solidFill>
              </a:defRPr>
            </a:lvl5pPr>
            <a:lvl6pPr indent="-3683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■"/>
              <a:defRPr>
                <a:solidFill>
                  <a:schemeClr val="lt1"/>
                </a:solidFill>
              </a:defRPr>
            </a:lvl6pPr>
            <a:lvl7pPr indent="-3683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  <a:defRPr>
                <a:solidFill>
                  <a:schemeClr val="lt1"/>
                </a:solidFill>
              </a:defRPr>
            </a:lvl7pPr>
            <a:lvl8pPr indent="-3683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○"/>
              <a:defRPr>
                <a:solidFill>
                  <a:schemeClr val="lt1"/>
                </a:solidFill>
              </a:defRPr>
            </a:lvl8pPr>
            <a:lvl9pPr indent="-3683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4" name="Google Shape;274;p11"/>
          <p:cNvSpPr txBox="1"/>
          <p:nvPr>
            <p:ph idx="12" type="sldNum"/>
          </p:nvPr>
        </p:nvSpPr>
        <p:spPr>
          <a:xfrm>
            <a:off x="16902092" y="9473952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2"/>
          <p:cNvSpPr txBox="1"/>
          <p:nvPr>
            <p:ph idx="12" type="sldNum"/>
          </p:nvPr>
        </p:nvSpPr>
        <p:spPr>
          <a:xfrm>
            <a:off x="16902092" y="9473952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3"/>
          <p:cNvGrpSpPr/>
          <p:nvPr/>
        </p:nvGrpSpPr>
        <p:grpSpPr>
          <a:xfrm>
            <a:off x="293537" y="6812"/>
            <a:ext cx="2466430" cy="2769070"/>
            <a:chOff x="146769" y="3406"/>
            <a:chExt cx="1233215" cy="1384535"/>
          </a:xfrm>
        </p:grpSpPr>
        <p:grpSp>
          <p:nvGrpSpPr>
            <p:cNvPr id="55" name="Google Shape;55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6" name="Google Shape;56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82850" lIns="182850" spcFirstLastPara="1" rIns="182850" wrap="square" tIns="18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82850" lIns="182850" spcFirstLastPara="1" rIns="182850" wrap="square" tIns="18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82850" lIns="182850" spcFirstLastPara="1" rIns="182850" wrap="square" tIns="18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82850" lIns="182850" spcFirstLastPara="1" rIns="182850" wrap="square" tIns="18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82850" lIns="182850" spcFirstLastPara="1" rIns="182850" wrap="square" tIns="18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2" name="Google Shape;62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63" name="Google Shape;63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82850" lIns="182850" spcFirstLastPara="1" rIns="182850" wrap="square" tIns="18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" name="Google Shape;64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82850" lIns="182850" spcFirstLastPara="1" rIns="182850" wrap="square" tIns="18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" name="Google Shape;65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82850" lIns="182850" spcFirstLastPara="1" rIns="182850" wrap="square" tIns="18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82850" lIns="182850" spcFirstLastPara="1" rIns="182850" wrap="square" tIns="18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7" name="Google Shape;67;p3"/>
          <p:cNvGrpSpPr/>
          <p:nvPr/>
        </p:nvGrpSpPr>
        <p:grpSpPr>
          <a:xfrm>
            <a:off x="13550167" y="5808017"/>
            <a:ext cx="4372295" cy="4479000"/>
            <a:chOff x="6775084" y="2904008"/>
            <a:chExt cx="2186148" cy="2239500"/>
          </a:xfrm>
        </p:grpSpPr>
        <p:grpSp>
          <p:nvGrpSpPr>
            <p:cNvPr id="68" name="Google Shape;68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9" name="Google Shape;69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82850" lIns="182850" spcFirstLastPara="1" rIns="182850" wrap="square" tIns="18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82850" lIns="182850" spcFirstLastPara="1" rIns="182850" wrap="square" tIns="18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82850" lIns="182850" spcFirstLastPara="1" rIns="182850" wrap="square" tIns="18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82850" lIns="182850" spcFirstLastPara="1" rIns="182850" wrap="square" tIns="18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82850" lIns="182850" spcFirstLastPara="1" rIns="182850" wrap="square" tIns="18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5" name="Google Shape;75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6" name="Google Shape;76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82850" lIns="182850" spcFirstLastPara="1" rIns="182850" wrap="square" tIns="18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82850" lIns="182850" spcFirstLastPara="1" rIns="182850" wrap="square" tIns="18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82850" lIns="182850" spcFirstLastPara="1" rIns="182850" wrap="square" tIns="18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82850" lIns="182850" spcFirstLastPara="1" rIns="182850" wrap="square" tIns="18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0" name="Google Shape;80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81" name="Google Shape;81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82850" lIns="182850" spcFirstLastPara="1" rIns="182850" wrap="square" tIns="18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" name="Google Shape;82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82850" lIns="182850" spcFirstLastPara="1" rIns="182850" wrap="square" tIns="18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82850" lIns="182850" spcFirstLastPara="1" rIns="182850" wrap="square" tIns="18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82850" lIns="182850" spcFirstLastPara="1" rIns="182850" wrap="square" tIns="18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82850" lIns="182850" spcFirstLastPara="1" rIns="182850" wrap="square" tIns="18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6" name="Google Shape;86;p3"/>
          <p:cNvSpPr txBox="1"/>
          <p:nvPr>
            <p:ph type="title"/>
          </p:nvPr>
        </p:nvSpPr>
        <p:spPr>
          <a:xfrm>
            <a:off x="1648000" y="3227650"/>
            <a:ext cx="11715600" cy="37458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7" name="Google Shape;87;p3"/>
          <p:cNvSpPr txBox="1"/>
          <p:nvPr>
            <p:ph idx="12" type="sldNum"/>
          </p:nvPr>
        </p:nvSpPr>
        <p:spPr>
          <a:xfrm>
            <a:off x="16902092" y="9473952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4"/>
          <p:cNvGrpSpPr/>
          <p:nvPr/>
        </p:nvGrpSpPr>
        <p:grpSpPr>
          <a:xfrm>
            <a:off x="1251932" y="598753"/>
            <a:ext cx="1998624" cy="1998624"/>
            <a:chOff x="348199" y="179450"/>
            <a:chExt cx="1116300" cy="1116300"/>
          </a:xfrm>
        </p:grpSpPr>
        <p:sp>
          <p:nvSpPr>
            <p:cNvPr id="90" name="Google Shape;90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" name="Google Shape;92;p4"/>
          <p:cNvSpPr txBox="1"/>
          <p:nvPr>
            <p:ph type="title"/>
          </p:nvPr>
        </p:nvSpPr>
        <p:spPr>
          <a:xfrm>
            <a:off x="2607600" y="1197150"/>
            <a:ext cx="14061000" cy="19986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93" name="Google Shape;93;p4"/>
          <p:cNvSpPr txBox="1"/>
          <p:nvPr>
            <p:ph idx="1" type="body"/>
          </p:nvPr>
        </p:nvSpPr>
        <p:spPr>
          <a:xfrm>
            <a:off x="2607600" y="3980100"/>
            <a:ext cx="14061000" cy="50832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393700" lvl="0" marL="457200"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indent="-368300" lvl="2" marL="13716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/>
        </p:txBody>
      </p:sp>
      <p:sp>
        <p:nvSpPr>
          <p:cNvPr id="94" name="Google Shape;94;p4"/>
          <p:cNvSpPr txBox="1"/>
          <p:nvPr>
            <p:ph idx="12" type="sldNum"/>
          </p:nvPr>
        </p:nvSpPr>
        <p:spPr>
          <a:xfrm>
            <a:off x="16902092" y="9473952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5"/>
          <p:cNvGrpSpPr/>
          <p:nvPr/>
        </p:nvGrpSpPr>
        <p:grpSpPr>
          <a:xfrm>
            <a:off x="1251932" y="598753"/>
            <a:ext cx="1998624" cy="1998624"/>
            <a:chOff x="348199" y="179450"/>
            <a:chExt cx="1116300" cy="1116300"/>
          </a:xfrm>
        </p:grpSpPr>
        <p:sp>
          <p:nvSpPr>
            <p:cNvPr id="97" name="Google Shape;97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" name="Google Shape;99;p5"/>
          <p:cNvSpPr txBox="1"/>
          <p:nvPr>
            <p:ph type="title"/>
          </p:nvPr>
        </p:nvSpPr>
        <p:spPr>
          <a:xfrm>
            <a:off x="2607600" y="1197150"/>
            <a:ext cx="14061000" cy="19986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100" name="Google Shape;100;p5"/>
          <p:cNvSpPr txBox="1"/>
          <p:nvPr>
            <p:ph idx="1" type="body"/>
          </p:nvPr>
        </p:nvSpPr>
        <p:spPr>
          <a:xfrm>
            <a:off x="2607600" y="3980100"/>
            <a:ext cx="6861000" cy="50832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393700" lvl="0" marL="457200"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indent="-368300" lvl="2" marL="13716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/>
        </p:txBody>
      </p:sp>
      <p:sp>
        <p:nvSpPr>
          <p:cNvPr id="101" name="Google Shape;101;p5"/>
          <p:cNvSpPr txBox="1"/>
          <p:nvPr>
            <p:ph idx="2" type="body"/>
          </p:nvPr>
        </p:nvSpPr>
        <p:spPr>
          <a:xfrm>
            <a:off x="9807300" y="3980100"/>
            <a:ext cx="6861000" cy="50832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393700" lvl="0" marL="457200"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indent="-368300" lvl="2" marL="13716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/>
        </p:txBody>
      </p:sp>
      <p:sp>
        <p:nvSpPr>
          <p:cNvPr id="102" name="Google Shape;102;p5"/>
          <p:cNvSpPr txBox="1"/>
          <p:nvPr>
            <p:ph idx="12" type="sldNum"/>
          </p:nvPr>
        </p:nvSpPr>
        <p:spPr>
          <a:xfrm>
            <a:off x="16902092" y="9473952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6"/>
          <p:cNvGrpSpPr/>
          <p:nvPr/>
        </p:nvGrpSpPr>
        <p:grpSpPr>
          <a:xfrm>
            <a:off x="1251932" y="598753"/>
            <a:ext cx="1998624" cy="1998624"/>
            <a:chOff x="348199" y="179450"/>
            <a:chExt cx="1116300" cy="1116300"/>
          </a:xfrm>
        </p:grpSpPr>
        <p:sp>
          <p:nvSpPr>
            <p:cNvPr id="105" name="Google Shape;105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" name="Google Shape;107;p6"/>
          <p:cNvSpPr txBox="1"/>
          <p:nvPr>
            <p:ph type="title"/>
          </p:nvPr>
        </p:nvSpPr>
        <p:spPr>
          <a:xfrm>
            <a:off x="2607600" y="1197150"/>
            <a:ext cx="14061000" cy="19986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108" name="Google Shape;108;p6"/>
          <p:cNvSpPr txBox="1"/>
          <p:nvPr>
            <p:ph idx="12" type="sldNum"/>
          </p:nvPr>
        </p:nvSpPr>
        <p:spPr>
          <a:xfrm>
            <a:off x="16902092" y="9473952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7"/>
          <p:cNvGrpSpPr/>
          <p:nvPr/>
        </p:nvGrpSpPr>
        <p:grpSpPr>
          <a:xfrm>
            <a:off x="1251932" y="598753"/>
            <a:ext cx="1998624" cy="1998624"/>
            <a:chOff x="348199" y="179450"/>
            <a:chExt cx="1116300" cy="1116300"/>
          </a:xfrm>
        </p:grpSpPr>
        <p:sp>
          <p:nvSpPr>
            <p:cNvPr id="111" name="Google Shape;111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" name="Google Shape;113;p7"/>
          <p:cNvSpPr txBox="1"/>
          <p:nvPr>
            <p:ph type="title"/>
          </p:nvPr>
        </p:nvSpPr>
        <p:spPr>
          <a:xfrm>
            <a:off x="2607600" y="1197150"/>
            <a:ext cx="6624000" cy="31800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114" name="Google Shape;114;p7"/>
          <p:cNvSpPr txBox="1"/>
          <p:nvPr>
            <p:ph idx="1" type="body"/>
          </p:nvPr>
        </p:nvSpPr>
        <p:spPr>
          <a:xfrm>
            <a:off x="2607600" y="4619350"/>
            <a:ext cx="6624000" cy="44436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393700" lvl="0" marL="457200"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indent="-368300" lvl="2" marL="13716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/>
        </p:txBody>
      </p:sp>
      <p:sp>
        <p:nvSpPr>
          <p:cNvPr id="115" name="Google Shape;115;p7"/>
          <p:cNvSpPr txBox="1"/>
          <p:nvPr>
            <p:ph idx="12" type="sldNum"/>
          </p:nvPr>
        </p:nvSpPr>
        <p:spPr>
          <a:xfrm>
            <a:off x="16902092" y="9473952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oogle Shape;117;p8"/>
          <p:cNvGrpSpPr/>
          <p:nvPr/>
        </p:nvGrpSpPr>
        <p:grpSpPr>
          <a:xfrm>
            <a:off x="13733428" y="2613"/>
            <a:ext cx="4534902" cy="5203379"/>
            <a:chOff x="6790514" y="1306"/>
            <a:chExt cx="2267451" cy="2601690"/>
          </a:xfrm>
        </p:grpSpPr>
        <p:grpSp>
          <p:nvGrpSpPr>
            <p:cNvPr id="118" name="Google Shape;118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9" name="Google Shape;119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82850" lIns="182850" spcFirstLastPara="1" rIns="182850" wrap="square" tIns="18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82850" lIns="182850" spcFirstLastPara="1" rIns="182850" wrap="square" tIns="18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82850" lIns="182850" spcFirstLastPara="1" rIns="182850" wrap="square" tIns="18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23" name="Google Shape;123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82850" lIns="182850" spcFirstLastPara="1" rIns="182850" wrap="square" tIns="18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82850" lIns="182850" spcFirstLastPara="1" rIns="182850" wrap="square" tIns="18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Google Shape;125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82850" lIns="182850" spcFirstLastPara="1" rIns="182850" wrap="square" tIns="18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6" name="Google Shape;126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7" name="Google Shape;127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82850" lIns="182850" spcFirstLastPara="1" rIns="182850" wrap="square" tIns="18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82850" lIns="182850" spcFirstLastPara="1" rIns="182850" wrap="square" tIns="18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9" name="Google Shape;129;p8"/>
          <p:cNvSpPr txBox="1"/>
          <p:nvPr>
            <p:ph type="title"/>
          </p:nvPr>
        </p:nvSpPr>
        <p:spPr>
          <a:xfrm>
            <a:off x="1648000" y="1527200"/>
            <a:ext cx="11715600" cy="71466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0" name="Google Shape;130;p8"/>
          <p:cNvSpPr txBox="1"/>
          <p:nvPr>
            <p:ph idx="12" type="sldNum"/>
          </p:nvPr>
        </p:nvSpPr>
        <p:spPr>
          <a:xfrm>
            <a:off x="16902092" y="9473952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132;p9"/>
          <p:cNvGrpSpPr/>
          <p:nvPr/>
        </p:nvGrpSpPr>
        <p:grpSpPr>
          <a:xfrm>
            <a:off x="1251932" y="598753"/>
            <a:ext cx="1998624" cy="1998624"/>
            <a:chOff x="348199" y="179450"/>
            <a:chExt cx="1116300" cy="1116300"/>
          </a:xfrm>
        </p:grpSpPr>
        <p:sp>
          <p:nvSpPr>
            <p:cNvPr id="133" name="Google Shape;133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5" name="Google Shape;135;p9"/>
          <p:cNvSpPr txBox="1"/>
          <p:nvPr>
            <p:ph type="title"/>
          </p:nvPr>
        </p:nvSpPr>
        <p:spPr>
          <a:xfrm>
            <a:off x="2607600" y="1197150"/>
            <a:ext cx="6861000" cy="39804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136" name="Google Shape;136;p9"/>
          <p:cNvSpPr txBox="1"/>
          <p:nvPr>
            <p:ph idx="1" type="subTitle"/>
          </p:nvPr>
        </p:nvSpPr>
        <p:spPr>
          <a:xfrm>
            <a:off x="2607600" y="5486405"/>
            <a:ext cx="6861000" cy="1452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37" name="Google Shape;137;p9"/>
          <p:cNvSpPr txBox="1"/>
          <p:nvPr>
            <p:ph idx="2" type="body"/>
          </p:nvPr>
        </p:nvSpPr>
        <p:spPr>
          <a:xfrm>
            <a:off x="9807400" y="1322000"/>
            <a:ext cx="6861000" cy="7741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393700" lvl="0" marL="457200"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indent="-368300" lvl="2" marL="13716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/>
        </p:txBody>
      </p:sp>
      <p:sp>
        <p:nvSpPr>
          <p:cNvPr id="138" name="Google Shape;138;p9"/>
          <p:cNvSpPr txBox="1"/>
          <p:nvPr>
            <p:ph idx="12" type="sldNum"/>
          </p:nvPr>
        </p:nvSpPr>
        <p:spPr>
          <a:xfrm>
            <a:off x="16902092" y="9473952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oogle Shape;140;p10"/>
          <p:cNvGrpSpPr/>
          <p:nvPr/>
        </p:nvGrpSpPr>
        <p:grpSpPr>
          <a:xfrm>
            <a:off x="1426746" y="7694237"/>
            <a:ext cx="1650784" cy="1650784"/>
            <a:chOff x="348199" y="179450"/>
            <a:chExt cx="1116300" cy="1116300"/>
          </a:xfrm>
        </p:grpSpPr>
        <p:sp>
          <p:nvSpPr>
            <p:cNvPr id="141" name="Google Shape;141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3" name="Google Shape;143;p10"/>
          <p:cNvSpPr txBox="1"/>
          <p:nvPr>
            <p:ph idx="1" type="body"/>
          </p:nvPr>
        </p:nvSpPr>
        <p:spPr>
          <a:xfrm>
            <a:off x="2607600" y="8277950"/>
            <a:ext cx="11686200" cy="10698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</a:lstStyle>
          <a:p/>
        </p:txBody>
      </p:sp>
      <p:sp>
        <p:nvSpPr>
          <p:cNvPr id="144" name="Google Shape;144;p10"/>
          <p:cNvSpPr txBox="1"/>
          <p:nvPr>
            <p:ph idx="12" type="sldNum"/>
          </p:nvPr>
        </p:nvSpPr>
        <p:spPr>
          <a:xfrm>
            <a:off x="16902092" y="9473952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Font typeface="Maven Pro"/>
              <a:buNone/>
              <a:defRPr b="1" sz="56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Font typeface="Maven Pro"/>
              <a:buNone/>
              <a:defRPr b="1" sz="56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Font typeface="Maven Pro"/>
              <a:buNone/>
              <a:defRPr b="1" sz="56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Font typeface="Maven Pro"/>
              <a:buNone/>
              <a:defRPr b="1" sz="56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Font typeface="Maven Pro"/>
              <a:buNone/>
              <a:defRPr b="1" sz="56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Font typeface="Maven Pro"/>
              <a:buNone/>
              <a:defRPr b="1" sz="56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Font typeface="Maven Pro"/>
              <a:buNone/>
              <a:defRPr b="1" sz="56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Font typeface="Maven Pro"/>
              <a:buNone/>
              <a:defRPr b="1" sz="56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Font typeface="Maven Pro"/>
              <a:buNone/>
              <a:defRPr b="1" sz="56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3937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Nunito"/>
              <a:buChar char="●"/>
              <a:defRPr sz="2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3683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unito"/>
              <a:buChar char="○"/>
              <a:defRPr sz="2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3683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unito"/>
              <a:buChar char="■"/>
              <a:defRPr sz="2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3683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unito"/>
              <a:buChar char="●"/>
              <a:defRPr sz="2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3683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unito"/>
              <a:buChar char="○"/>
              <a:defRPr sz="2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3683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unito"/>
              <a:buChar char="■"/>
              <a:defRPr sz="2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3683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unito"/>
              <a:buChar char="●"/>
              <a:defRPr sz="2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3683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unito"/>
              <a:buChar char="○"/>
              <a:defRPr sz="2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3683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unito"/>
              <a:buChar char="■"/>
              <a:defRPr sz="2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16902092" y="9473952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 algn="r">
              <a:buNone/>
              <a:defRPr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7.png"/><Relationship Id="rId5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8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Relationship Id="rId4" Type="http://schemas.openxmlformats.org/officeDocument/2006/relationships/image" Target="../media/image17.png"/><Relationship Id="rId5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3"/>
          <p:cNvSpPr/>
          <p:nvPr/>
        </p:nvSpPr>
        <p:spPr>
          <a:xfrm rot="-2289935">
            <a:off x="-220504" y="6884292"/>
            <a:ext cx="4147622" cy="7839148"/>
          </a:xfrm>
          <a:custGeom>
            <a:rect b="b" l="l" r="r" t="t"/>
            <a:pathLst>
              <a:path extrusionOk="0" h="7839148" w="4147622">
                <a:moveTo>
                  <a:pt x="4147622" y="7839149"/>
                </a:moveTo>
                <a:lnTo>
                  <a:pt x="0" y="7839149"/>
                </a:lnTo>
                <a:lnTo>
                  <a:pt x="0" y="0"/>
                </a:lnTo>
                <a:lnTo>
                  <a:pt x="4147622" y="0"/>
                </a:lnTo>
                <a:lnTo>
                  <a:pt x="4147622" y="7839149"/>
                </a:lnTo>
                <a:close/>
              </a:path>
            </a:pathLst>
          </a:custGeom>
          <a:blipFill rotWithShape="1">
            <a:blip r:embed="rId3">
              <a:alphaModFix amt="50000"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282" name="Google Shape;282;p13"/>
          <p:cNvGrpSpPr/>
          <p:nvPr/>
        </p:nvGrpSpPr>
        <p:grpSpPr>
          <a:xfrm>
            <a:off x="0" y="3150989"/>
            <a:ext cx="17148810" cy="3840361"/>
            <a:chOff x="0" y="-38100"/>
            <a:chExt cx="4516559" cy="1011453"/>
          </a:xfrm>
        </p:grpSpPr>
        <p:sp>
          <p:nvSpPr>
            <p:cNvPr id="283" name="Google Shape;283;p13"/>
            <p:cNvSpPr/>
            <p:nvPr/>
          </p:nvSpPr>
          <p:spPr>
            <a:xfrm>
              <a:off x="0" y="0"/>
              <a:ext cx="4516559" cy="973353"/>
            </a:xfrm>
            <a:custGeom>
              <a:rect b="b" l="l" r="r" t="t"/>
              <a:pathLst>
                <a:path extrusionOk="0" h="973353" w="4516559">
                  <a:moveTo>
                    <a:pt x="0" y="0"/>
                  </a:moveTo>
                  <a:lnTo>
                    <a:pt x="4516559" y="0"/>
                  </a:lnTo>
                  <a:lnTo>
                    <a:pt x="4516559" y="973353"/>
                  </a:lnTo>
                  <a:lnTo>
                    <a:pt x="0" y="973353"/>
                  </a:lnTo>
                  <a:close/>
                </a:path>
              </a:pathLst>
            </a:custGeom>
            <a:solidFill>
              <a:srgbClr val="043E63"/>
            </a:solidFill>
            <a:ln>
              <a:noFill/>
            </a:ln>
          </p:spPr>
        </p:sp>
        <p:sp>
          <p:nvSpPr>
            <p:cNvPr id="284" name="Google Shape;284;p13"/>
            <p:cNvSpPr txBox="1"/>
            <p:nvPr/>
          </p:nvSpPr>
          <p:spPr>
            <a:xfrm>
              <a:off x="0" y="-38100"/>
              <a:ext cx="4516559" cy="101145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grpSp>
        <p:nvGrpSpPr>
          <p:cNvPr id="285" name="Google Shape;285;p13"/>
          <p:cNvGrpSpPr/>
          <p:nvPr/>
        </p:nvGrpSpPr>
        <p:grpSpPr>
          <a:xfrm rot="5400000">
            <a:off x="15404101" y="5036549"/>
            <a:ext cx="4839076" cy="1357278"/>
            <a:chOff x="0" y="-38100"/>
            <a:chExt cx="860419" cy="241333"/>
          </a:xfrm>
        </p:grpSpPr>
        <p:sp>
          <p:nvSpPr>
            <p:cNvPr id="286" name="Google Shape;286;p13"/>
            <p:cNvSpPr/>
            <p:nvPr/>
          </p:nvSpPr>
          <p:spPr>
            <a:xfrm>
              <a:off x="0" y="0"/>
              <a:ext cx="860419" cy="203233"/>
            </a:xfrm>
            <a:custGeom>
              <a:rect b="b" l="l" r="r" t="t"/>
              <a:pathLst>
                <a:path extrusionOk="0" h="203233" w="860419">
                  <a:moveTo>
                    <a:pt x="203200" y="0"/>
                  </a:moveTo>
                  <a:lnTo>
                    <a:pt x="860419" y="0"/>
                  </a:lnTo>
                  <a:lnTo>
                    <a:pt x="657219" y="203233"/>
                  </a:lnTo>
                  <a:lnTo>
                    <a:pt x="0" y="203233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43E63"/>
            </a:solidFill>
            <a:ln>
              <a:noFill/>
            </a:ln>
          </p:spPr>
        </p:sp>
        <p:sp>
          <p:nvSpPr>
            <p:cNvPr id="287" name="Google Shape;287;p13"/>
            <p:cNvSpPr txBox="1"/>
            <p:nvPr/>
          </p:nvSpPr>
          <p:spPr>
            <a:xfrm>
              <a:off x="101600" y="-38100"/>
              <a:ext cx="657219" cy="2413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grpSp>
        <p:nvGrpSpPr>
          <p:cNvPr id="288" name="Google Shape;288;p13"/>
          <p:cNvGrpSpPr/>
          <p:nvPr/>
        </p:nvGrpSpPr>
        <p:grpSpPr>
          <a:xfrm>
            <a:off x="9438338" y="1322189"/>
            <a:ext cx="7353488" cy="7498149"/>
            <a:chOff x="0" y="-38100"/>
            <a:chExt cx="1936721" cy="1974821"/>
          </a:xfrm>
        </p:grpSpPr>
        <p:sp>
          <p:nvSpPr>
            <p:cNvPr id="289" name="Google Shape;289;p13"/>
            <p:cNvSpPr/>
            <p:nvPr/>
          </p:nvSpPr>
          <p:spPr>
            <a:xfrm>
              <a:off x="0" y="0"/>
              <a:ext cx="1936721" cy="1936721"/>
            </a:xfrm>
            <a:custGeom>
              <a:rect b="b" l="l" r="r" t="t"/>
              <a:pathLst>
                <a:path extrusionOk="0" h="1936721" w="1936721">
                  <a:moveTo>
                    <a:pt x="126339" y="0"/>
                  </a:moveTo>
                  <a:lnTo>
                    <a:pt x="1810382" y="0"/>
                  </a:lnTo>
                  <a:cubicBezTo>
                    <a:pt x="1880157" y="0"/>
                    <a:pt x="1936721" y="56564"/>
                    <a:pt x="1936721" y="126339"/>
                  </a:cubicBezTo>
                  <a:lnTo>
                    <a:pt x="1936721" y="1810382"/>
                  </a:lnTo>
                  <a:cubicBezTo>
                    <a:pt x="1936721" y="1880157"/>
                    <a:pt x="1880157" y="1936721"/>
                    <a:pt x="1810382" y="1936721"/>
                  </a:cubicBezTo>
                  <a:lnTo>
                    <a:pt x="126339" y="1936721"/>
                  </a:lnTo>
                  <a:cubicBezTo>
                    <a:pt x="56564" y="1936721"/>
                    <a:pt x="0" y="1880157"/>
                    <a:pt x="0" y="1810382"/>
                  </a:cubicBezTo>
                  <a:lnTo>
                    <a:pt x="0" y="126339"/>
                  </a:lnTo>
                  <a:cubicBezTo>
                    <a:pt x="0" y="56564"/>
                    <a:pt x="56564" y="0"/>
                    <a:pt x="126339" y="0"/>
                  </a:cubicBezTo>
                  <a:close/>
                </a:path>
              </a:pathLst>
            </a:custGeom>
            <a:solidFill>
              <a:srgbClr val="5CEA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3"/>
            <p:cNvSpPr txBox="1"/>
            <p:nvPr/>
          </p:nvSpPr>
          <p:spPr>
            <a:xfrm>
              <a:off x="0" y="-38100"/>
              <a:ext cx="1936721" cy="19748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sp>
        <p:nvSpPr>
          <p:cNvPr id="291" name="Google Shape;291;p13"/>
          <p:cNvSpPr/>
          <p:nvPr/>
        </p:nvSpPr>
        <p:spPr>
          <a:xfrm rot="-5400000">
            <a:off x="398552" y="397200"/>
            <a:ext cx="611098" cy="611098"/>
          </a:xfrm>
          <a:custGeom>
            <a:rect b="b" l="l" r="r" t="t"/>
            <a:pathLst>
              <a:path extrusionOk="0" h="611098" w="611098">
                <a:moveTo>
                  <a:pt x="0" y="0"/>
                </a:moveTo>
                <a:lnTo>
                  <a:pt x="611098" y="0"/>
                </a:lnTo>
                <a:lnTo>
                  <a:pt x="611098" y="611098"/>
                </a:lnTo>
                <a:lnTo>
                  <a:pt x="0" y="61109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292" name="Google Shape;292;p13"/>
          <p:cNvGrpSpPr/>
          <p:nvPr/>
        </p:nvGrpSpPr>
        <p:grpSpPr>
          <a:xfrm>
            <a:off x="1219200" y="9796884"/>
            <a:ext cx="40903" cy="40903"/>
            <a:chOff x="0" y="0"/>
            <a:chExt cx="812800" cy="812800"/>
          </a:xfrm>
        </p:grpSpPr>
        <p:sp>
          <p:nvSpPr>
            <p:cNvPr id="293" name="Google Shape;293;p13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CEA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4075" lIns="74075" spcFirstLastPara="1" rIns="74075" wrap="square" tIns="74075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sp>
        <p:nvSpPr>
          <p:cNvPr id="295" name="Google Shape;295;p13"/>
          <p:cNvSpPr txBox="1"/>
          <p:nvPr/>
        </p:nvSpPr>
        <p:spPr>
          <a:xfrm>
            <a:off x="398552" y="3173118"/>
            <a:ext cx="9230286" cy="39979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4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788" u="none" cap="none" strike="noStrike">
                <a:solidFill>
                  <a:srgbClr val="5CEAD2"/>
                </a:solidFill>
                <a:latin typeface="Poppins"/>
                <a:ea typeface="Poppins"/>
                <a:cs typeface="Poppins"/>
                <a:sym typeface="Poppins"/>
              </a:rPr>
              <a:t>COLUMBIA ASIA</a:t>
            </a:r>
            <a:endParaRPr/>
          </a:p>
          <a:p>
            <a:pPr indent="0" lvl="0" marL="0" marR="0" rtl="0" algn="ctr">
              <a:lnSpc>
                <a:spcPct val="104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788" u="none" cap="none" strike="noStrike">
                <a:solidFill>
                  <a:srgbClr val="5CEAD2"/>
                </a:solidFill>
                <a:latin typeface="Poppins"/>
                <a:ea typeface="Poppins"/>
                <a:cs typeface="Poppins"/>
                <a:sym typeface="Poppins"/>
              </a:rPr>
              <a:t>HOSPITAL</a:t>
            </a:r>
            <a:endParaRPr/>
          </a:p>
        </p:txBody>
      </p:sp>
      <p:sp>
        <p:nvSpPr>
          <p:cNvPr id="296" name="Google Shape;296;p13"/>
          <p:cNvSpPr txBox="1"/>
          <p:nvPr/>
        </p:nvSpPr>
        <p:spPr>
          <a:xfrm>
            <a:off x="4263345" y="7113882"/>
            <a:ext cx="5377800" cy="6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3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4103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97" name="Google Shape;297;p13" title="HD-wallpaper-play-doctor-medicine-hospital-doctor-nurse-health-get-well-firefox-persona-medical.jp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740375" y="1736200"/>
            <a:ext cx="6827350" cy="673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" name="Google Shape;37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9865" y="2190668"/>
            <a:ext cx="8917801" cy="6870772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22"/>
          <p:cNvSpPr txBox="1"/>
          <p:nvPr/>
        </p:nvSpPr>
        <p:spPr>
          <a:xfrm>
            <a:off x="3048229" y="828675"/>
            <a:ext cx="11705927" cy="9588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 OF VISITS BY GENDER</a:t>
            </a:r>
            <a:endParaRPr/>
          </a:p>
        </p:txBody>
      </p:sp>
      <p:sp>
        <p:nvSpPr>
          <p:cNvPr id="372" name="Google Shape;372;p22"/>
          <p:cNvSpPr txBox="1"/>
          <p:nvPr/>
        </p:nvSpPr>
        <p:spPr>
          <a:xfrm>
            <a:off x="1667313" y="2985188"/>
            <a:ext cx="6302771" cy="53331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27666" lvl="1" marL="655332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35"/>
              <a:buFont typeface="Arial"/>
              <a:buChar char="•"/>
            </a:pPr>
            <a:r>
              <a:rPr b="0" i="0" lang="en-US" sz="3035" u="none" cap="none" strike="noStrike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Near-perfect 51% Male / 49% Female split</a:t>
            </a:r>
            <a:endParaRPr/>
          </a:p>
          <a:p>
            <a:pPr indent="-327666" lvl="1" marL="655332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35"/>
              <a:buFont typeface="Arial"/>
              <a:buChar char="•"/>
            </a:pPr>
            <a:r>
              <a:rPr b="0" i="0" lang="en-US" sz="3035" u="none" cap="none" strike="noStrike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Males dominate Orthopedics (162M vs 147F in Middle-aged)</a:t>
            </a:r>
            <a:endParaRPr/>
          </a:p>
          <a:p>
            <a:pPr indent="-327666" lvl="1" marL="655332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35"/>
              <a:buFont typeface="Arial"/>
              <a:buChar char="•"/>
            </a:pPr>
            <a:r>
              <a:rPr b="0" i="0" lang="en-US" sz="3035" u="none" cap="none" strike="noStrike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Recommendations:</a:t>
            </a:r>
            <a:endParaRPr/>
          </a:p>
          <a:p>
            <a:pPr indent="-327666" lvl="1" marL="655332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35"/>
              <a:buFont typeface="Arial"/>
              <a:buChar char="•"/>
            </a:pPr>
            <a:r>
              <a:rPr b="0" i="0" lang="en-US" sz="3035" u="none" cap="none" strike="noStrike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Gender-specific orthopedic wellness programs</a:t>
            </a:r>
            <a:endParaRPr/>
          </a:p>
          <a:p>
            <a:pPr indent="-327666" lvl="1" marL="655332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35"/>
              <a:buFont typeface="Arial"/>
              <a:buChar char="•"/>
            </a:pPr>
            <a:r>
              <a:rPr b="0" i="0" lang="en-US" sz="3035" u="none" cap="none" strike="noStrike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Monitor for referral bias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" name="Google Shape;37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63000" y="1638300"/>
            <a:ext cx="9649123" cy="6324600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23"/>
          <p:cNvSpPr txBox="1"/>
          <p:nvPr/>
        </p:nvSpPr>
        <p:spPr>
          <a:xfrm>
            <a:off x="3304877" y="649923"/>
            <a:ext cx="11678245" cy="6813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9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999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PATIENT SATISFACTION SCORE PER DOCTOR</a:t>
            </a:r>
            <a:endParaRPr/>
          </a:p>
        </p:txBody>
      </p:sp>
      <p:sp>
        <p:nvSpPr>
          <p:cNvPr id="380" name="Google Shape;380;p23"/>
          <p:cNvSpPr txBox="1"/>
          <p:nvPr/>
        </p:nvSpPr>
        <p:spPr>
          <a:xfrm>
            <a:off x="557981" y="2933700"/>
            <a:ext cx="8229600" cy="51706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Dr. Williams, Dr. Smith, and Dr. Johnson have the </a:t>
            </a:r>
            <a:r>
              <a:rPr b="0" i="0" lang="en-US" sz="3035" u="none" cap="none" strike="noStrike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highest</a:t>
            </a:r>
            <a:r>
              <a:rPr b="0" i="0" lang="en-US" sz="30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 patient satisfaction scores, all above 6.0, indicating strong performance and consistent patient engagement.</a:t>
            </a:r>
            <a:endParaRPr/>
          </a:p>
          <a:p>
            <a:pPr indent="-952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Despite a small drop, all doctors maintain scores above 4.5, showing a high baseline of satisfaction across the board — a positive indicator of overall service quality and team consistency.</a:t>
            </a:r>
            <a:endParaRPr b="0" i="0" sz="3000" u="none" cap="none" strike="noStrik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5" name="Google Shape;38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8477" y="1903816"/>
            <a:ext cx="8154544" cy="7595961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24"/>
          <p:cNvSpPr txBox="1"/>
          <p:nvPr/>
        </p:nvSpPr>
        <p:spPr>
          <a:xfrm>
            <a:off x="4139391" y="828675"/>
            <a:ext cx="11116717" cy="9588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 OF VISITS BY SHIFTS</a:t>
            </a:r>
            <a:endParaRPr/>
          </a:p>
        </p:txBody>
      </p:sp>
      <p:sp>
        <p:nvSpPr>
          <p:cNvPr id="387" name="Google Shape;387;p24"/>
          <p:cNvSpPr txBox="1"/>
          <p:nvPr/>
        </p:nvSpPr>
        <p:spPr>
          <a:xfrm>
            <a:off x="9954940" y="2507161"/>
            <a:ext cx="7554290" cy="58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23850" lvl="1" marL="6477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Insights:</a:t>
            </a:r>
            <a:endParaRPr/>
          </a:p>
          <a:p>
            <a:pPr indent="-323850" lvl="1" marL="6477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Shift A handles most visits (2,762)</a:t>
            </a:r>
            <a:endParaRPr/>
          </a:p>
          <a:p>
            <a:pPr indent="-323850" lvl="1" marL="6477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Off-hours still significant (1,787 visits)</a:t>
            </a:r>
            <a:endParaRPr/>
          </a:p>
          <a:p>
            <a:pPr indent="-323850" lvl="1" marL="6477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Balanced distribution between shifts</a:t>
            </a:r>
            <a:endParaRPr/>
          </a:p>
          <a:p>
            <a:pPr indent="-323850" lvl="1" marL="6477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Recommendations:</a:t>
            </a:r>
            <a:endParaRPr/>
          </a:p>
          <a:p>
            <a:pPr indent="-323850" lvl="1" marL="6477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Optimize staffing for Shift A peak</a:t>
            </a:r>
            <a:endParaRPr/>
          </a:p>
          <a:p>
            <a:pPr indent="-323850" lvl="1" marL="6477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Incentivize off-hours utilization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2" name="Google Shape;392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19434" y="2180949"/>
            <a:ext cx="10835117" cy="7296703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25"/>
          <p:cNvSpPr txBox="1"/>
          <p:nvPr/>
        </p:nvSpPr>
        <p:spPr>
          <a:xfrm>
            <a:off x="4638653" y="828675"/>
            <a:ext cx="8367415" cy="9588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DISCOUNTS ANALYSIS </a:t>
            </a:r>
            <a:endParaRPr/>
          </a:p>
        </p:txBody>
      </p:sp>
      <p:sp>
        <p:nvSpPr>
          <p:cNvPr id="394" name="Google Shape;394;p25"/>
          <p:cNvSpPr txBox="1"/>
          <p:nvPr/>
        </p:nvSpPr>
        <p:spPr>
          <a:xfrm>
            <a:off x="1028700" y="2324100"/>
            <a:ext cx="7793660" cy="69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Insights:</a:t>
            </a:r>
            <a:endParaRPr/>
          </a:p>
          <a:p>
            <a:pPr indent="-323850" lvl="1" marL="6477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Medium discounts most common (911 cases)</a:t>
            </a:r>
            <a:endParaRPr/>
          </a:p>
          <a:p>
            <a:pPr indent="-323850" lvl="1" marL="6477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High discounts least used (129 cases)</a:t>
            </a:r>
            <a:endParaRPr/>
          </a:p>
          <a:p>
            <a:pPr indent="-323850" lvl="1" marL="6477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Strong correlation between discounts and satisfaction improvement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Recommendations:</a:t>
            </a:r>
            <a:endParaRPr/>
          </a:p>
          <a:p>
            <a:pPr indent="-323850" lvl="1" marL="6477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Expand medium discount programs</a:t>
            </a:r>
            <a:endParaRPr/>
          </a:p>
          <a:p>
            <a:pPr indent="-323850" lvl="1" marL="6477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Targeted high discounts for at-risk groups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6"/>
          <p:cNvSpPr txBox="1"/>
          <p:nvPr/>
        </p:nvSpPr>
        <p:spPr>
          <a:xfrm>
            <a:off x="2486524" y="828675"/>
            <a:ext cx="12671673" cy="9588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PATIENT RACE VS AVG WAIT TIME </a:t>
            </a:r>
            <a:endParaRPr/>
          </a:p>
        </p:txBody>
      </p:sp>
      <p:sp>
        <p:nvSpPr>
          <p:cNvPr id="400" name="Google Shape;400;p26"/>
          <p:cNvSpPr txBox="1"/>
          <p:nvPr/>
        </p:nvSpPr>
        <p:spPr>
          <a:xfrm>
            <a:off x="1028700" y="2120900"/>
            <a:ext cx="8816620" cy="77166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95" u="none" cap="none" strike="noStrike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Insights:</a:t>
            </a:r>
            <a:endParaRPr/>
          </a:p>
          <a:p>
            <a:pPr indent="-312619" lvl="1" marL="625238" marR="0" rtl="0" algn="l">
              <a:lnSpc>
                <a:spcPct val="14003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95"/>
              <a:buFont typeface="Arial"/>
              <a:buChar char="•"/>
            </a:pPr>
            <a:r>
              <a:rPr b="0" i="0" lang="en-US" sz="2895" u="none" cap="none" strike="noStrike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Native American patients have the highest wait time → 35.69 mins</a:t>
            </a:r>
            <a:endParaRPr/>
          </a:p>
          <a:p>
            <a:pPr indent="-312619" lvl="1" marL="625238" marR="0" rtl="0" algn="l">
              <a:lnSpc>
                <a:spcPct val="14003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95"/>
              <a:buFont typeface="Arial"/>
              <a:buChar char="•"/>
            </a:pPr>
            <a:r>
              <a:rPr b="0" i="0" lang="en-US" sz="2895" u="none" cap="none" strike="noStrike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African American patients also experience above-average delays → 35.58 mins</a:t>
            </a:r>
            <a:endParaRPr/>
          </a:p>
          <a:p>
            <a:pPr indent="-312619" lvl="1" marL="625238" marR="0" rtl="0" algn="l">
              <a:lnSpc>
                <a:spcPct val="14003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95"/>
              <a:buFont typeface="Arial"/>
              <a:buChar char="•"/>
            </a:pPr>
            <a:r>
              <a:rPr b="0" i="0" lang="en-US" sz="2895" u="none" cap="none" strike="noStrike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Pacific Islander patients have the lowest wait time → 34.64 mins</a:t>
            </a:r>
            <a:endParaRPr/>
          </a:p>
          <a:p>
            <a:pPr indent="0" lvl="0" marL="0" marR="0" rtl="0" algn="l">
              <a:lnSpc>
                <a:spcPct val="1400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95" u="none" cap="none" strike="noStrike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Recommendations:</a:t>
            </a:r>
            <a:endParaRPr/>
          </a:p>
          <a:p>
            <a:pPr indent="-312619" lvl="1" marL="625238" marR="0" rtl="0" algn="l">
              <a:lnSpc>
                <a:spcPct val="14003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95"/>
              <a:buFont typeface="Arial"/>
              <a:buChar char="•"/>
            </a:pPr>
            <a:r>
              <a:rPr b="0" i="0" lang="en-US" sz="2895" u="none" cap="none" strike="noStrike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Prioritize operational improvements in departments with higher wait times for Native American &amp; African American patients.</a:t>
            </a:r>
            <a:endParaRPr/>
          </a:p>
          <a:p>
            <a:pPr indent="-312619" lvl="1" marL="625238" marR="0" rtl="0" algn="l">
              <a:lnSpc>
                <a:spcPct val="14003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95"/>
              <a:buFont typeface="Arial"/>
              <a:buChar char="•"/>
            </a:pPr>
            <a:r>
              <a:rPr b="0" i="0" lang="en-US" sz="2895" u="none" cap="none" strike="noStrike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Implement fast-track check-in or express consultation options for at-risk groups.</a:t>
            </a:r>
            <a:endParaRPr/>
          </a:p>
        </p:txBody>
      </p:sp>
      <p:pic>
        <p:nvPicPr>
          <p:cNvPr id="401" name="Google Shape;40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15743" y="2633986"/>
            <a:ext cx="8461680" cy="61620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7"/>
          <p:cNvSpPr txBox="1"/>
          <p:nvPr/>
        </p:nvSpPr>
        <p:spPr>
          <a:xfrm>
            <a:off x="2035425" y="449263"/>
            <a:ext cx="13802469" cy="9588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PATIENT RACE VS AVG SATISFACTION</a:t>
            </a:r>
            <a:endParaRPr/>
          </a:p>
        </p:txBody>
      </p:sp>
      <p:sp>
        <p:nvSpPr>
          <p:cNvPr id="407" name="Google Shape;407;p27"/>
          <p:cNvSpPr txBox="1"/>
          <p:nvPr/>
        </p:nvSpPr>
        <p:spPr>
          <a:xfrm>
            <a:off x="1028700" y="1711325"/>
            <a:ext cx="8809826" cy="80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Insights:</a:t>
            </a:r>
            <a:endParaRPr/>
          </a:p>
          <a:p>
            <a:pPr indent="-323850" lvl="1" marL="6477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All racial groups report satisfaction scores close to 5.9 on average.</a:t>
            </a:r>
            <a:endParaRPr/>
          </a:p>
          <a:p>
            <a:pPr indent="-323850" lvl="1" marL="6477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Native American (5.96) and Pacific Islander (5.94) patients report the highest satisfaction.</a:t>
            </a:r>
            <a:endParaRPr/>
          </a:p>
          <a:p>
            <a:pPr indent="-323850" lvl="1" marL="6477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Asian and White patients have slightly lower satisfaction (~5.87), but the difference is minor.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Recommendations:</a:t>
            </a:r>
            <a:endParaRPr/>
          </a:p>
          <a:p>
            <a:pPr indent="-323850" lvl="1" marL="6477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Maintain inclusive patient engagement practices across all racial groups.</a:t>
            </a:r>
            <a:endParaRPr/>
          </a:p>
          <a:p>
            <a:pPr indent="-323850" lvl="1" marL="6477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Investigate department-wise patterns to understand subtle satisfaction differences.</a:t>
            </a:r>
            <a:endParaRPr/>
          </a:p>
        </p:txBody>
      </p:sp>
      <p:pic>
        <p:nvPicPr>
          <p:cNvPr id="408" name="Google Shape;40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53649" y="2507055"/>
            <a:ext cx="8904929" cy="64857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8"/>
          <p:cNvSpPr/>
          <p:nvPr/>
        </p:nvSpPr>
        <p:spPr>
          <a:xfrm rot="5480201">
            <a:off x="-854611" y="-3988754"/>
            <a:ext cx="4147622" cy="7839148"/>
          </a:xfrm>
          <a:custGeom>
            <a:rect b="b" l="l" r="r" t="t"/>
            <a:pathLst>
              <a:path extrusionOk="0" h="7839148" w="4147622">
                <a:moveTo>
                  <a:pt x="4147622" y="7839149"/>
                </a:moveTo>
                <a:lnTo>
                  <a:pt x="0" y="7839149"/>
                </a:lnTo>
                <a:lnTo>
                  <a:pt x="0" y="0"/>
                </a:lnTo>
                <a:lnTo>
                  <a:pt x="4147622" y="0"/>
                </a:lnTo>
                <a:lnTo>
                  <a:pt x="4147622" y="7839149"/>
                </a:lnTo>
                <a:close/>
              </a:path>
            </a:pathLst>
          </a:custGeom>
          <a:blipFill rotWithShape="1">
            <a:blip r:embed="rId3">
              <a:alphaModFix amt="50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14" name="Google Shape;414;p28"/>
          <p:cNvSpPr/>
          <p:nvPr/>
        </p:nvSpPr>
        <p:spPr>
          <a:xfrm>
            <a:off x="235360" y="155224"/>
            <a:ext cx="17840519" cy="9989565"/>
          </a:xfrm>
          <a:custGeom>
            <a:rect b="b" l="l" r="r" t="t"/>
            <a:pathLst>
              <a:path extrusionOk="0" h="9989565" w="17840519">
                <a:moveTo>
                  <a:pt x="0" y="0"/>
                </a:moveTo>
                <a:lnTo>
                  <a:pt x="17840519" y="0"/>
                </a:lnTo>
                <a:lnTo>
                  <a:pt x="17840519" y="9989565"/>
                </a:lnTo>
                <a:lnTo>
                  <a:pt x="0" y="998956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9"/>
          <p:cNvSpPr txBox="1"/>
          <p:nvPr/>
        </p:nvSpPr>
        <p:spPr>
          <a:xfrm>
            <a:off x="6400717" y="1018414"/>
            <a:ext cx="4439543" cy="949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999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/>
          </a:p>
        </p:txBody>
      </p:sp>
      <p:sp>
        <p:nvSpPr>
          <p:cNvPr id="420" name="Google Shape;420;p29"/>
          <p:cNvSpPr txBox="1"/>
          <p:nvPr/>
        </p:nvSpPr>
        <p:spPr>
          <a:xfrm>
            <a:off x="2908143" y="2725037"/>
            <a:ext cx="12471714" cy="55689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77825" lvl="1" marL="755651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Arial"/>
              <a:buChar char="•"/>
            </a:pPr>
            <a:r>
              <a:rPr b="0" i="0" lang="en-US" sz="3500" u="none" cap="none" strike="noStrike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General Practice drives volume, Neurology drives profit</a:t>
            </a:r>
            <a:endParaRPr/>
          </a:p>
          <a:p>
            <a:pPr indent="-377825" lvl="1" marL="755651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Arial"/>
              <a:buChar char="•"/>
            </a:pPr>
            <a:r>
              <a:rPr b="0" i="0" lang="en-US" sz="3500" u="none" cap="none" strike="noStrike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Neurology/Physiotherapy need process redesign</a:t>
            </a:r>
            <a:endParaRPr/>
          </a:p>
          <a:p>
            <a:pPr indent="-377825" lvl="1" marL="755651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Arial"/>
              <a:buChar char="•"/>
            </a:pPr>
            <a:r>
              <a:rPr b="0" i="0" lang="en-US" sz="3500" u="none" cap="none" strike="noStrike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Targeted interventions required for teens/Asian males</a:t>
            </a:r>
            <a:endParaRPr/>
          </a:p>
          <a:p>
            <a:pPr indent="-377825" lvl="1" marL="755651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Arial"/>
              <a:buChar char="•"/>
            </a:pPr>
            <a:r>
              <a:rPr b="0" i="0" lang="en-US" sz="3500" u="none" cap="none" strike="noStrike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Shift A requires 20% more resources</a:t>
            </a:r>
            <a:endParaRPr/>
          </a:p>
          <a:p>
            <a:pPr indent="-377825" lvl="1" marL="755651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Arial"/>
              <a:buChar char="•"/>
            </a:pPr>
            <a:r>
              <a:rPr b="0" i="0" lang="en-US" sz="3500" u="none" cap="none" strike="noStrike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Medium discounts most effective</a:t>
            </a:r>
            <a:endParaRPr/>
          </a:p>
          <a:p>
            <a:pPr indent="-377825" lvl="1" marL="755651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Arial"/>
              <a:buChar char="•"/>
            </a:pPr>
            <a:r>
              <a:rPr b="0" i="0" lang="en-US" sz="3500" u="none" cap="none" strike="noStrike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Quick wins: Teen clinics + neurologist hire</a:t>
            </a:r>
            <a:endParaRPr/>
          </a:p>
          <a:p>
            <a:pPr indent="-377825" lvl="1" marL="755651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Arial"/>
              <a:buChar char="•"/>
            </a:pPr>
            <a:r>
              <a:rPr b="0" i="0" lang="en-US" sz="3500" u="none" cap="none" strike="noStrike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1-min wait reduction → 0.2 satisfaction gain</a:t>
            </a:r>
            <a:endParaRPr/>
          </a:p>
        </p:txBody>
      </p:sp>
      <p:sp>
        <p:nvSpPr>
          <p:cNvPr id="421" name="Google Shape;421;p29"/>
          <p:cNvSpPr/>
          <p:nvPr/>
        </p:nvSpPr>
        <p:spPr>
          <a:xfrm rot="5480201">
            <a:off x="-854611" y="-3988754"/>
            <a:ext cx="4147622" cy="7839148"/>
          </a:xfrm>
          <a:custGeom>
            <a:rect b="b" l="l" r="r" t="t"/>
            <a:pathLst>
              <a:path extrusionOk="0" h="7839148" w="4147622">
                <a:moveTo>
                  <a:pt x="4147622" y="7839149"/>
                </a:moveTo>
                <a:lnTo>
                  <a:pt x="0" y="7839149"/>
                </a:lnTo>
                <a:lnTo>
                  <a:pt x="0" y="0"/>
                </a:lnTo>
                <a:lnTo>
                  <a:pt x="4147622" y="0"/>
                </a:lnTo>
                <a:lnTo>
                  <a:pt x="4147622" y="7839149"/>
                </a:lnTo>
                <a:close/>
              </a:path>
            </a:pathLst>
          </a:custGeom>
          <a:blipFill rotWithShape="1">
            <a:blip r:embed="rId3">
              <a:alphaModFix amt="50000"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0"/>
          <p:cNvSpPr/>
          <p:nvPr/>
        </p:nvSpPr>
        <p:spPr>
          <a:xfrm flipH="1" rot="-5931620">
            <a:off x="5277259" y="-5894618"/>
            <a:ext cx="5404519" cy="10214726"/>
          </a:xfrm>
          <a:custGeom>
            <a:rect b="b" l="l" r="r" t="t"/>
            <a:pathLst>
              <a:path extrusionOk="0" h="10214726" w="5404519">
                <a:moveTo>
                  <a:pt x="5404519" y="0"/>
                </a:moveTo>
                <a:lnTo>
                  <a:pt x="0" y="0"/>
                </a:lnTo>
                <a:lnTo>
                  <a:pt x="0" y="10214726"/>
                </a:lnTo>
                <a:lnTo>
                  <a:pt x="5404519" y="10214726"/>
                </a:lnTo>
                <a:lnTo>
                  <a:pt x="5404519" y="0"/>
                </a:lnTo>
                <a:close/>
              </a:path>
            </a:pathLst>
          </a:custGeom>
          <a:blipFill rotWithShape="1">
            <a:blip r:embed="rId3">
              <a:alphaModFix amt="50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27" name="Google Shape;427;p30"/>
          <p:cNvSpPr/>
          <p:nvPr/>
        </p:nvSpPr>
        <p:spPr>
          <a:xfrm rot="-2289935">
            <a:off x="-220504" y="6884292"/>
            <a:ext cx="4147622" cy="7839148"/>
          </a:xfrm>
          <a:custGeom>
            <a:rect b="b" l="l" r="r" t="t"/>
            <a:pathLst>
              <a:path extrusionOk="0" h="7839148" w="4147622">
                <a:moveTo>
                  <a:pt x="4147622" y="7839149"/>
                </a:moveTo>
                <a:lnTo>
                  <a:pt x="0" y="7839149"/>
                </a:lnTo>
                <a:lnTo>
                  <a:pt x="0" y="0"/>
                </a:lnTo>
                <a:lnTo>
                  <a:pt x="4147622" y="0"/>
                </a:lnTo>
                <a:lnTo>
                  <a:pt x="4147622" y="7839149"/>
                </a:lnTo>
                <a:close/>
              </a:path>
            </a:pathLst>
          </a:custGeom>
          <a:blipFill rotWithShape="1">
            <a:blip r:embed="rId3">
              <a:alphaModFix amt="50000"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428" name="Google Shape;428;p30"/>
          <p:cNvGrpSpPr/>
          <p:nvPr/>
        </p:nvGrpSpPr>
        <p:grpSpPr>
          <a:xfrm>
            <a:off x="0" y="3150989"/>
            <a:ext cx="17148810" cy="3840361"/>
            <a:chOff x="0" y="-38100"/>
            <a:chExt cx="4516559" cy="1011453"/>
          </a:xfrm>
        </p:grpSpPr>
        <p:sp>
          <p:nvSpPr>
            <p:cNvPr id="429" name="Google Shape;429;p30"/>
            <p:cNvSpPr/>
            <p:nvPr/>
          </p:nvSpPr>
          <p:spPr>
            <a:xfrm>
              <a:off x="0" y="0"/>
              <a:ext cx="4516559" cy="973353"/>
            </a:xfrm>
            <a:custGeom>
              <a:rect b="b" l="l" r="r" t="t"/>
              <a:pathLst>
                <a:path extrusionOk="0" h="973353" w="4516559">
                  <a:moveTo>
                    <a:pt x="0" y="0"/>
                  </a:moveTo>
                  <a:lnTo>
                    <a:pt x="4516559" y="0"/>
                  </a:lnTo>
                  <a:lnTo>
                    <a:pt x="4516559" y="973353"/>
                  </a:lnTo>
                  <a:lnTo>
                    <a:pt x="0" y="973353"/>
                  </a:lnTo>
                  <a:close/>
                </a:path>
              </a:pathLst>
            </a:custGeom>
            <a:solidFill>
              <a:srgbClr val="043E63"/>
            </a:solidFill>
            <a:ln>
              <a:noFill/>
            </a:ln>
          </p:spPr>
        </p:sp>
        <p:sp>
          <p:nvSpPr>
            <p:cNvPr id="430" name="Google Shape;430;p30"/>
            <p:cNvSpPr txBox="1"/>
            <p:nvPr/>
          </p:nvSpPr>
          <p:spPr>
            <a:xfrm>
              <a:off x="0" y="-38100"/>
              <a:ext cx="4516559" cy="101145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grpSp>
        <p:nvGrpSpPr>
          <p:cNvPr id="431" name="Google Shape;431;p30"/>
          <p:cNvGrpSpPr/>
          <p:nvPr/>
        </p:nvGrpSpPr>
        <p:grpSpPr>
          <a:xfrm rot="5400000">
            <a:off x="15404101" y="5036549"/>
            <a:ext cx="4839076" cy="1357278"/>
            <a:chOff x="0" y="-38100"/>
            <a:chExt cx="860419" cy="241333"/>
          </a:xfrm>
        </p:grpSpPr>
        <p:sp>
          <p:nvSpPr>
            <p:cNvPr id="432" name="Google Shape;432;p30"/>
            <p:cNvSpPr/>
            <p:nvPr/>
          </p:nvSpPr>
          <p:spPr>
            <a:xfrm>
              <a:off x="0" y="0"/>
              <a:ext cx="860419" cy="203233"/>
            </a:xfrm>
            <a:custGeom>
              <a:rect b="b" l="l" r="r" t="t"/>
              <a:pathLst>
                <a:path extrusionOk="0" h="203233" w="860419">
                  <a:moveTo>
                    <a:pt x="203200" y="0"/>
                  </a:moveTo>
                  <a:lnTo>
                    <a:pt x="860419" y="0"/>
                  </a:lnTo>
                  <a:lnTo>
                    <a:pt x="657219" y="203233"/>
                  </a:lnTo>
                  <a:lnTo>
                    <a:pt x="0" y="203233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43E63"/>
            </a:solidFill>
            <a:ln>
              <a:noFill/>
            </a:ln>
          </p:spPr>
        </p:sp>
        <p:sp>
          <p:nvSpPr>
            <p:cNvPr id="433" name="Google Shape;433;p30"/>
            <p:cNvSpPr txBox="1"/>
            <p:nvPr/>
          </p:nvSpPr>
          <p:spPr>
            <a:xfrm>
              <a:off x="101600" y="-38100"/>
              <a:ext cx="657219" cy="2413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grpSp>
        <p:nvGrpSpPr>
          <p:cNvPr id="434" name="Google Shape;434;p30"/>
          <p:cNvGrpSpPr/>
          <p:nvPr/>
        </p:nvGrpSpPr>
        <p:grpSpPr>
          <a:xfrm>
            <a:off x="8686612" y="1322189"/>
            <a:ext cx="7353488" cy="7498149"/>
            <a:chOff x="0" y="-38100"/>
            <a:chExt cx="1936721" cy="1974821"/>
          </a:xfrm>
        </p:grpSpPr>
        <p:sp>
          <p:nvSpPr>
            <p:cNvPr id="435" name="Google Shape;435;p30"/>
            <p:cNvSpPr/>
            <p:nvPr/>
          </p:nvSpPr>
          <p:spPr>
            <a:xfrm>
              <a:off x="0" y="0"/>
              <a:ext cx="1936721" cy="1936721"/>
            </a:xfrm>
            <a:custGeom>
              <a:rect b="b" l="l" r="r" t="t"/>
              <a:pathLst>
                <a:path extrusionOk="0" h="1936721" w="1936721">
                  <a:moveTo>
                    <a:pt x="126339" y="0"/>
                  </a:moveTo>
                  <a:lnTo>
                    <a:pt x="1810382" y="0"/>
                  </a:lnTo>
                  <a:cubicBezTo>
                    <a:pt x="1880157" y="0"/>
                    <a:pt x="1936721" y="56564"/>
                    <a:pt x="1936721" y="126339"/>
                  </a:cubicBezTo>
                  <a:lnTo>
                    <a:pt x="1936721" y="1810382"/>
                  </a:lnTo>
                  <a:cubicBezTo>
                    <a:pt x="1936721" y="1880157"/>
                    <a:pt x="1880157" y="1936721"/>
                    <a:pt x="1810382" y="1936721"/>
                  </a:cubicBezTo>
                  <a:lnTo>
                    <a:pt x="126339" y="1936721"/>
                  </a:lnTo>
                  <a:cubicBezTo>
                    <a:pt x="56564" y="1936721"/>
                    <a:pt x="0" y="1880157"/>
                    <a:pt x="0" y="1810382"/>
                  </a:cubicBezTo>
                  <a:lnTo>
                    <a:pt x="0" y="126339"/>
                  </a:lnTo>
                  <a:cubicBezTo>
                    <a:pt x="0" y="56564"/>
                    <a:pt x="56564" y="0"/>
                    <a:pt x="126339" y="0"/>
                  </a:cubicBezTo>
                  <a:close/>
                </a:path>
              </a:pathLst>
            </a:custGeom>
            <a:solidFill>
              <a:srgbClr val="5CEA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30"/>
            <p:cNvSpPr txBox="1"/>
            <p:nvPr/>
          </p:nvSpPr>
          <p:spPr>
            <a:xfrm>
              <a:off x="0" y="-38100"/>
              <a:ext cx="1936721" cy="19748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sp>
        <p:nvSpPr>
          <p:cNvPr id="437" name="Google Shape;437;p30"/>
          <p:cNvSpPr/>
          <p:nvPr/>
        </p:nvSpPr>
        <p:spPr>
          <a:xfrm rot="-5400000">
            <a:off x="398552" y="397200"/>
            <a:ext cx="611098" cy="611098"/>
          </a:xfrm>
          <a:custGeom>
            <a:rect b="b" l="l" r="r" t="t"/>
            <a:pathLst>
              <a:path extrusionOk="0" h="611098" w="611098">
                <a:moveTo>
                  <a:pt x="0" y="0"/>
                </a:moveTo>
                <a:lnTo>
                  <a:pt x="611098" y="0"/>
                </a:lnTo>
                <a:lnTo>
                  <a:pt x="611098" y="611098"/>
                </a:lnTo>
                <a:lnTo>
                  <a:pt x="0" y="61109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438" name="Google Shape;438;p30"/>
          <p:cNvGrpSpPr/>
          <p:nvPr/>
        </p:nvGrpSpPr>
        <p:grpSpPr>
          <a:xfrm>
            <a:off x="1219200" y="9796884"/>
            <a:ext cx="40903" cy="40903"/>
            <a:chOff x="0" y="0"/>
            <a:chExt cx="812800" cy="812800"/>
          </a:xfrm>
        </p:grpSpPr>
        <p:sp>
          <p:nvSpPr>
            <p:cNvPr id="439" name="Google Shape;439;p30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CEA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3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4075" lIns="74075" spcFirstLastPara="1" rIns="74075" wrap="square" tIns="74075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sp>
        <p:nvSpPr>
          <p:cNvPr id="441" name="Google Shape;441;p30"/>
          <p:cNvSpPr txBox="1"/>
          <p:nvPr/>
        </p:nvSpPr>
        <p:spPr>
          <a:xfrm>
            <a:off x="1143000" y="3715490"/>
            <a:ext cx="7543612" cy="27749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999" u="none" cap="none" strike="noStrike">
                <a:solidFill>
                  <a:srgbClr val="5CEAD2"/>
                </a:solidFill>
                <a:latin typeface="Poppins"/>
                <a:ea typeface="Poppins"/>
                <a:cs typeface="Poppins"/>
                <a:sym typeface="Poppins"/>
              </a:rPr>
              <a:t>Thank</a:t>
            </a:r>
            <a:endParaRPr/>
          </a:p>
          <a:p>
            <a:pPr indent="0" lvl="0" marL="0" marR="0" rtl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999" u="none" cap="none" strike="noStrike">
                <a:solidFill>
                  <a:srgbClr val="5CEAD2"/>
                </a:solidFill>
                <a:latin typeface="Poppins"/>
                <a:ea typeface="Poppins"/>
                <a:cs typeface="Poppins"/>
                <a:sym typeface="Poppins"/>
              </a:rPr>
              <a:t>You</a:t>
            </a:r>
            <a:endParaRPr/>
          </a:p>
        </p:txBody>
      </p:sp>
      <p:pic>
        <p:nvPicPr>
          <p:cNvPr id="442" name="Google Shape;442;p30" title="HD-wallpaper-play-doctor-medicine-hospital-doctor-nurse-health-get-well-firefox-persona-medical.jp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020325" y="1828800"/>
            <a:ext cx="6638350" cy="650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2" name="Google Shape;302;p14"/>
          <p:cNvGrpSpPr/>
          <p:nvPr/>
        </p:nvGrpSpPr>
        <p:grpSpPr>
          <a:xfrm>
            <a:off x="1219200" y="9796884"/>
            <a:ext cx="40903" cy="40903"/>
            <a:chOff x="0" y="0"/>
            <a:chExt cx="812800" cy="812800"/>
          </a:xfrm>
        </p:grpSpPr>
        <p:sp>
          <p:nvSpPr>
            <p:cNvPr id="303" name="Google Shape;303;p14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CEAD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1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4075" lIns="74075" spcFirstLastPara="1" rIns="74075" wrap="square" tIns="74075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cxnSp>
        <p:nvCxnSpPr>
          <p:cNvPr id="305" name="Google Shape;305;p14"/>
          <p:cNvCxnSpPr/>
          <p:nvPr/>
        </p:nvCxnSpPr>
        <p:spPr>
          <a:xfrm>
            <a:off x="11502149" y="3304894"/>
            <a:ext cx="5452060" cy="0"/>
          </a:xfrm>
          <a:prstGeom prst="straightConnector1">
            <a:avLst/>
          </a:prstGeom>
          <a:noFill/>
          <a:ln cap="flat" cmpd="sng" w="28575">
            <a:solidFill>
              <a:srgbClr val="5CEAD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6" name="Google Shape;306;p14"/>
          <p:cNvCxnSpPr/>
          <p:nvPr/>
        </p:nvCxnSpPr>
        <p:spPr>
          <a:xfrm>
            <a:off x="11502149" y="3976460"/>
            <a:ext cx="5452060" cy="0"/>
          </a:xfrm>
          <a:prstGeom prst="straightConnector1">
            <a:avLst/>
          </a:prstGeom>
          <a:noFill/>
          <a:ln cap="flat" cmpd="sng" w="28575">
            <a:solidFill>
              <a:srgbClr val="5CEAD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7" name="Google Shape;307;p14"/>
          <p:cNvCxnSpPr/>
          <p:nvPr/>
        </p:nvCxnSpPr>
        <p:spPr>
          <a:xfrm>
            <a:off x="11502149" y="4648026"/>
            <a:ext cx="5452060" cy="0"/>
          </a:xfrm>
          <a:prstGeom prst="straightConnector1">
            <a:avLst/>
          </a:prstGeom>
          <a:noFill/>
          <a:ln cap="flat" cmpd="sng" w="28575">
            <a:solidFill>
              <a:srgbClr val="5CEAD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8" name="Google Shape;308;p14"/>
          <p:cNvCxnSpPr/>
          <p:nvPr/>
        </p:nvCxnSpPr>
        <p:spPr>
          <a:xfrm>
            <a:off x="11502149" y="5319592"/>
            <a:ext cx="5452060" cy="0"/>
          </a:xfrm>
          <a:prstGeom prst="straightConnector1">
            <a:avLst/>
          </a:prstGeom>
          <a:noFill/>
          <a:ln cap="flat" cmpd="sng" w="28575">
            <a:solidFill>
              <a:srgbClr val="5CEAD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9" name="Google Shape;309;p14"/>
          <p:cNvCxnSpPr/>
          <p:nvPr/>
        </p:nvCxnSpPr>
        <p:spPr>
          <a:xfrm>
            <a:off x="11502149" y="5991157"/>
            <a:ext cx="5452060" cy="0"/>
          </a:xfrm>
          <a:prstGeom prst="straightConnector1">
            <a:avLst/>
          </a:prstGeom>
          <a:noFill/>
          <a:ln cap="flat" cmpd="sng" w="28575">
            <a:solidFill>
              <a:srgbClr val="5CEAD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0" name="Google Shape;310;p14"/>
          <p:cNvCxnSpPr/>
          <p:nvPr/>
        </p:nvCxnSpPr>
        <p:spPr>
          <a:xfrm>
            <a:off x="11502149" y="6662723"/>
            <a:ext cx="5452060" cy="0"/>
          </a:xfrm>
          <a:prstGeom prst="straightConnector1">
            <a:avLst/>
          </a:prstGeom>
          <a:noFill/>
          <a:ln cap="flat" cmpd="sng" w="28575">
            <a:solidFill>
              <a:srgbClr val="5CEAD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1" name="Google Shape;311;p14"/>
          <p:cNvSpPr txBox="1"/>
          <p:nvPr/>
        </p:nvSpPr>
        <p:spPr>
          <a:xfrm>
            <a:off x="11502149" y="2557424"/>
            <a:ext cx="4886606" cy="755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999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/>
          </a:p>
        </p:txBody>
      </p:sp>
      <p:sp>
        <p:nvSpPr>
          <p:cNvPr id="312" name="Google Shape;312;p14"/>
          <p:cNvSpPr txBox="1"/>
          <p:nvPr/>
        </p:nvSpPr>
        <p:spPr>
          <a:xfrm>
            <a:off x="11502149" y="3290607"/>
            <a:ext cx="4886606" cy="755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999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OBJECTIVES</a:t>
            </a:r>
            <a:endParaRPr/>
          </a:p>
        </p:txBody>
      </p:sp>
      <p:sp>
        <p:nvSpPr>
          <p:cNvPr id="313" name="Google Shape;313;p14"/>
          <p:cNvSpPr txBox="1"/>
          <p:nvPr/>
        </p:nvSpPr>
        <p:spPr>
          <a:xfrm>
            <a:off x="11502149" y="3995563"/>
            <a:ext cx="4886606" cy="755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999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ANALYSIS </a:t>
            </a:r>
            <a:endParaRPr/>
          </a:p>
        </p:txBody>
      </p:sp>
      <p:sp>
        <p:nvSpPr>
          <p:cNvPr id="314" name="Google Shape;314;p14"/>
          <p:cNvSpPr txBox="1"/>
          <p:nvPr/>
        </p:nvSpPr>
        <p:spPr>
          <a:xfrm>
            <a:off x="11502149" y="4689475"/>
            <a:ext cx="6384889" cy="755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999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SUBJECTIVE ANALYSIS</a:t>
            </a:r>
            <a:endParaRPr/>
          </a:p>
        </p:txBody>
      </p:sp>
      <p:sp>
        <p:nvSpPr>
          <p:cNvPr id="315" name="Google Shape;315;p14"/>
          <p:cNvSpPr txBox="1"/>
          <p:nvPr/>
        </p:nvSpPr>
        <p:spPr>
          <a:xfrm>
            <a:off x="11421971" y="5288026"/>
            <a:ext cx="5757151" cy="1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999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RECOMMENDATIONS</a:t>
            </a:r>
            <a:endParaRPr/>
          </a:p>
        </p:txBody>
      </p:sp>
      <p:sp>
        <p:nvSpPr>
          <p:cNvPr id="316" name="Google Shape;316;p14"/>
          <p:cNvSpPr txBox="1"/>
          <p:nvPr/>
        </p:nvSpPr>
        <p:spPr>
          <a:xfrm>
            <a:off x="11518789" y="6042025"/>
            <a:ext cx="5757151" cy="755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999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CONCLUSIONS</a:t>
            </a:r>
            <a:endParaRPr/>
          </a:p>
        </p:txBody>
      </p:sp>
      <p:pic>
        <p:nvPicPr>
          <p:cNvPr id="317" name="Google Shape;317;p14" title="istockphoto-878852718-612x612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925" y="1875100"/>
            <a:ext cx="9583850" cy="625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5"/>
          <p:cNvSpPr txBox="1"/>
          <p:nvPr/>
        </p:nvSpPr>
        <p:spPr>
          <a:xfrm>
            <a:off x="5440627" y="420687"/>
            <a:ext cx="6359723" cy="11334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999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/>
          </a:p>
        </p:txBody>
      </p:sp>
      <p:sp>
        <p:nvSpPr>
          <p:cNvPr id="323" name="Google Shape;323;p15"/>
          <p:cNvSpPr txBox="1"/>
          <p:nvPr/>
        </p:nvSpPr>
        <p:spPr>
          <a:xfrm>
            <a:off x="1028700" y="1986161"/>
            <a:ext cx="16564946" cy="7493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72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Columbia Asia Hospital is a leading multi-specialty healthcare provider with a 300-bed capacity, serving a diverse patient population.</a:t>
            </a:r>
            <a:endParaRPr/>
          </a:p>
          <a:p>
            <a:pPr indent="0" lvl="0" marL="0" marR="0" rtl="0" algn="l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72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Scope: </a:t>
            </a:r>
            <a:endParaRPr/>
          </a:p>
          <a:p>
            <a:pPr indent="-320845" lvl="1" marL="641689" marR="0" rtl="0" algn="l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72"/>
              <a:buFont typeface="Arial"/>
              <a:buChar char="•"/>
            </a:pPr>
            <a:r>
              <a:rPr b="0" i="0" lang="en-US" sz="2972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Analysis covers 9,216 visits (2019–2020), including:</a:t>
            </a:r>
            <a:endParaRPr/>
          </a:p>
          <a:p>
            <a:pPr indent="-320845" lvl="1" marL="641689" marR="0" rtl="0" algn="l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72"/>
              <a:buFont typeface="Arial"/>
              <a:buChar char="•"/>
            </a:pPr>
            <a:r>
              <a:rPr b="0" i="0" lang="en-US" sz="2972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Patient demographics (age, gender, race)</a:t>
            </a:r>
            <a:endParaRPr/>
          </a:p>
          <a:p>
            <a:pPr indent="-320845" lvl="1" marL="641689" marR="0" rtl="0" algn="l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72"/>
              <a:buFont typeface="Arial"/>
              <a:buChar char="•"/>
            </a:pPr>
            <a:r>
              <a:rPr b="0" i="0" lang="en-US" sz="2972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Operational metrics (wait times, department referrals)</a:t>
            </a:r>
            <a:endParaRPr/>
          </a:p>
          <a:p>
            <a:pPr indent="-320845" lvl="1" marL="641689" marR="0" rtl="0" algn="l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72"/>
              <a:buFont typeface="Arial"/>
              <a:buChar char="•"/>
            </a:pPr>
            <a:r>
              <a:rPr b="0" i="0" lang="en-US" sz="2972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Financial data (revenue per visit, billing trends)</a:t>
            </a:r>
            <a:endParaRPr/>
          </a:p>
          <a:p>
            <a:pPr indent="-320845" lvl="1" marL="641689" marR="0" rtl="0" algn="l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72"/>
              <a:buFont typeface="Arial"/>
              <a:buChar char="•"/>
            </a:pPr>
            <a:r>
              <a:rPr b="0" i="0" lang="en-US" sz="2972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Patient satisfaction (scores, feedback trends)</a:t>
            </a:r>
            <a:endParaRPr/>
          </a:p>
          <a:p>
            <a:pPr indent="0" lvl="0" marL="0" marR="0" rtl="0" algn="l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72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Challenges Identified:</a:t>
            </a:r>
            <a:endParaRPr/>
          </a:p>
          <a:p>
            <a:pPr indent="-320845" lvl="1" marL="641689" marR="0" rtl="0" algn="l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72"/>
              <a:buFont typeface="Arial"/>
              <a:buChar char="•"/>
            </a:pPr>
            <a:r>
              <a:rPr b="0" i="0" lang="en-US" sz="2972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 wait times (avg. 35.25 mins), especially in Neurology (36.8 mins)</a:t>
            </a:r>
            <a:endParaRPr/>
          </a:p>
          <a:p>
            <a:pPr indent="-320845" lvl="1" marL="641689" marR="0" rtl="0" algn="l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72"/>
              <a:buFont typeface="Arial"/>
              <a:buChar char="•"/>
            </a:pPr>
            <a:r>
              <a:rPr b="0" i="0" lang="en-US" sz="2972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Patient dissatisfaction (avg. score 5.9/10), with teens (5.77) and Asian males in Renal (3.17) scoring lowest</a:t>
            </a:r>
            <a:endParaRPr/>
          </a:p>
          <a:p>
            <a:pPr indent="-320845" lvl="1" marL="641689" marR="0" rtl="0" algn="l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72"/>
              <a:buFont typeface="Arial"/>
              <a:buChar char="•"/>
            </a:pPr>
            <a:r>
              <a:rPr b="0" i="0" lang="en-US" sz="2972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Revenue concentration in General Practice (80%), indicating untapped potential in other departments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6"/>
          <p:cNvSpPr txBox="1"/>
          <p:nvPr/>
        </p:nvSpPr>
        <p:spPr>
          <a:xfrm>
            <a:off x="3226079" y="2878640"/>
            <a:ext cx="10321082" cy="49191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27243" lvl="1" marL="854487" marR="0" rtl="0" algn="l">
              <a:lnSpc>
                <a:spcPct val="140005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57"/>
              <a:buFont typeface="Arial"/>
              <a:buChar char="•"/>
            </a:pPr>
            <a:r>
              <a:rPr b="0" i="0" lang="en-US" sz="3957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Identify top revenue-generating departments</a:t>
            </a:r>
            <a:endParaRPr/>
          </a:p>
          <a:p>
            <a:pPr indent="-427243" lvl="1" marL="854487" marR="0" rtl="0" algn="l">
              <a:lnSpc>
                <a:spcPct val="140005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57"/>
              <a:buFont typeface="Arial"/>
              <a:buChar char="•"/>
            </a:pPr>
            <a:r>
              <a:rPr b="0" i="0" lang="en-US" sz="3957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Reduce wait times by 10%</a:t>
            </a:r>
            <a:endParaRPr/>
          </a:p>
          <a:p>
            <a:pPr indent="-427243" lvl="1" marL="854487" marR="0" rtl="0" algn="l">
              <a:lnSpc>
                <a:spcPct val="140005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57"/>
              <a:buFont typeface="Arial"/>
              <a:buChar char="•"/>
            </a:pPr>
            <a:r>
              <a:rPr b="0" i="0" lang="en-US" sz="3957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Increase satisfaction score to 6.5</a:t>
            </a:r>
            <a:endParaRPr/>
          </a:p>
          <a:p>
            <a:pPr indent="-427243" lvl="1" marL="854487" marR="0" rtl="0" algn="l">
              <a:lnSpc>
                <a:spcPct val="140005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57"/>
              <a:buFont typeface="Arial"/>
              <a:buChar char="•"/>
            </a:pPr>
            <a:r>
              <a:rPr b="0" i="0" lang="en-US" sz="3957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Optimize services for middle-aged patients</a:t>
            </a:r>
            <a:endParaRPr/>
          </a:p>
          <a:p>
            <a:pPr indent="-427243" lvl="1" marL="854487" marR="0" rtl="0" algn="l">
              <a:lnSpc>
                <a:spcPct val="140005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57"/>
              <a:buFont typeface="Arial"/>
              <a:buChar char="•"/>
            </a:pPr>
            <a:r>
              <a:rPr b="0" i="0" lang="en-US" sz="3957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Address racial disparities in care</a:t>
            </a:r>
            <a:endParaRPr/>
          </a:p>
          <a:p>
            <a:pPr indent="-427243" lvl="1" marL="854487" marR="0" rtl="0" algn="l">
              <a:lnSpc>
                <a:spcPct val="140005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57"/>
              <a:buFont typeface="Arial"/>
              <a:buChar char="•"/>
            </a:pPr>
            <a:r>
              <a:rPr b="0" i="0" lang="en-US" sz="3957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Rebalance staff across shifts</a:t>
            </a:r>
            <a:endParaRPr/>
          </a:p>
          <a:p>
            <a:pPr indent="-427243" lvl="1" marL="854487" marR="0" rtl="0" algn="l">
              <a:lnSpc>
                <a:spcPct val="140005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957"/>
              <a:buFont typeface="Arial"/>
              <a:buChar char="•"/>
            </a:pPr>
            <a:r>
              <a:rPr b="0" i="0" lang="en-US" sz="3957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targeted discount programs</a:t>
            </a:r>
            <a:endParaRPr/>
          </a:p>
        </p:txBody>
      </p:sp>
      <p:sp>
        <p:nvSpPr>
          <p:cNvPr id="329" name="Google Shape;329;p16"/>
          <p:cNvSpPr txBox="1"/>
          <p:nvPr/>
        </p:nvSpPr>
        <p:spPr>
          <a:xfrm>
            <a:off x="6148313" y="1120968"/>
            <a:ext cx="4764137" cy="1152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OBJECTIVES</a:t>
            </a:r>
            <a:endParaRPr/>
          </a:p>
        </p:txBody>
      </p:sp>
      <p:sp>
        <p:nvSpPr>
          <p:cNvPr id="330" name="Google Shape;330;p16"/>
          <p:cNvSpPr/>
          <p:nvPr/>
        </p:nvSpPr>
        <p:spPr>
          <a:xfrm rot="5480201">
            <a:off x="-854611" y="-3988754"/>
            <a:ext cx="4147622" cy="7839148"/>
          </a:xfrm>
          <a:custGeom>
            <a:rect b="b" l="l" r="r" t="t"/>
            <a:pathLst>
              <a:path extrusionOk="0" h="7839148" w="4147622">
                <a:moveTo>
                  <a:pt x="4147622" y="7839149"/>
                </a:moveTo>
                <a:lnTo>
                  <a:pt x="0" y="7839149"/>
                </a:lnTo>
                <a:lnTo>
                  <a:pt x="0" y="0"/>
                </a:lnTo>
                <a:lnTo>
                  <a:pt x="4147622" y="0"/>
                </a:lnTo>
                <a:lnTo>
                  <a:pt x="4147622" y="7839149"/>
                </a:lnTo>
                <a:close/>
              </a:path>
            </a:pathLst>
          </a:custGeom>
          <a:blipFill rotWithShape="1">
            <a:blip r:embed="rId3">
              <a:alphaModFix amt="50000"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7"/>
          <p:cNvSpPr txBox="1"/>
          <p:nvPr/>
        </p:nvSpPr>
        <p:spPr>
          <a:xfrm>
            <a:off x="1770673" y="2184400"/>
            <a:ext cx="15158235" cy="81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77825" lvl="1" marL="755651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Arial"/>
              <a:buChar char="•"/>
            </a:pPr>
            <a:r>
              <a:rPr b="0" i="0" lang="en-US" sz="35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patient_sat_score had missing values. These were imputed with the average satisfaction score (e.g., 5), using conditional replacement logic to avoid data loss.</a:t>
            </a:r>
            <a:endParaRPr/>
          </a:p>
          <a:p>
            <a:pPr indent="-377825" lvl="1" marL="755651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Arial"/>
              <a:buChar char="•"/>
            </a:pPr>
            <a:r>
              <a:rPr b="0" i="0" lang="en-US" sz="35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Split the date column into separate visit_date and visit_time columns.</a:t>
            </a:r>
            <a:endParaRPr/>
          </a:p>
          <a:p>
            <a:pPr indent="-377825" lvl="1" marL="755651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Arial"/>
              <a:buChar char="•"/>
            </a:pPr>
            <a:r>
              <a:rPr b="0" i="0" lang="en-US" sz="35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Converted visit_date to proper Date format and visit_time to Time format.</a:t>
            </a:r>
            <a:endParaRPr/>
          </a:p>
          <a:p>
            <a:pPr indent="-377825" lvl="1" marL="755651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Arial"/>
              <a:buChar char="•"/>
            </a:pPr>
            <a:r>
              <a:rPr b="0" i="0" lang="en-US" sz="35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Columns like patient_age, patient_waittime, and patient_sat_score were converted to appropriate numeric types.</a:t>
            </a:r>
            <a:endParaRPr/>
          </a:p>
          <a:p>
            <a:pPr indent="-377825" lvl="1" marL="755651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Arial"/>
              <a:buChar char="•"/>
            </a:pPr>
            <a:r>
              <a:rPr b="0" i="0" lang="en-US" sz="35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Checked and removed duplicate patient IDs with identical records using Power Query.</a:t>
            </a:r>
            <a:endParaRPr/>
          </a:p>
          <a:p>
            <a:pPr indent="-377825" lvl="1" marL="755651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Arial"/>
              <a:buChar char="•"/>
            </a:pPr>
            <a:r>
              <a:rPr b="0" i="0" lang="en-US" sz="35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Merged the Hospital ER CSV data with the Doctor_Patients_data Excel table using patient_id to analyze patient visits along with billing and doctor info.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5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6" name="Google Shape;336;p17"/>
          <p:cNvSpPr txBox="1"/>
          <p:nvPr/>
        </p:nvSpPr>
        <p:spPr>
          <a:xfrm>
            <a:off x="5244871" y="790575"/>
            <a:ext cx="6691164" cy="1152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CLEANING</a:t>
            </a:r>
            <a:endParaRPr/>
          </a:p>
        </p:txBody>
      </p:sp>
      <p:sp>
        <p:nvSpPr>
          <p:cNvPr id="337" name="Google Shape;337;p17"/>
          <p:cNvSpPr/>
          <p:nvPr/>
        </p:nvSpPr>
        <p:spPr>
          <a:xfrm rot="5480201">
            <a:off x="-854611" y="-3988754"/>
            <a:ext cx="4147622" cy="7839148"/>
          </a:xfrm>
          <a:custGeom>
            <a:rect b="b" l="l" r="r" t="t"/>
            <a:pathLst>
              <a:path extrusionOk="0" h="7839148" w="4147622">
                <a:moveTo>
                  <a:pt x="4147622" y="7839149"/>
                </a:moveTo>
                <a:lnTo>
                  <a:pt x="0" y="7839149"/>
                </a:lnTo>
                <a:lnTo>
                  <a:pt x="0" y="0"/>
                </a:lnTo>
                <a:lnTo>
                  <a:pt x="4147622" y="0"/>
                </a:lnTo>
                <a:lnTo>
                  <a:pt x="4147622" y="7839149"/>
                </a:lnTo>
                <a:close/>
              </a:path>
            </a:pathLst>
          </a:custGeom>
          <a:blipFill rotWithShape="1">
            <a:blip r:embed="rId3">
              <a:alphaModFix amt="50000"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Google Shape;34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0139" y="1338824"/>
            <a:ext cx="10246333" cy="8773337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18"/>
          <p:cNvSpPr txBox="1"/>
          <p:nvPr/>
        </p:nvSpPr>
        <p:spPr>
          <a:xfrm>
            <a:off x="1975102" y="616585"/>
            <a:ext cx="12775109" cy="9588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TOTAL REVENUE BY DEPARTMENT</a:t>
            </a:r>
            <a:endParaRPr/>
          </a:p>
        </p:txBody>
      </p:sp>
      <p:sp>
        <p:nvSpPr>
          <p:cNvPr id="344" name="Google Shape;344;p18"/>
          <p:cNvSpPr txBox="1"/>
          <p:nvPr/>
        </p:nvSpPr>
        <p:spPr>
          <a:xfrm>
            <a:off x="848486" y="2900175"/>
            <a:ext cx="7514170" cy="54503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79711" lvl="1" marL="559423" marR="0" rtl="0" algn="l">
              <a:lnSpc>
                <a:spcPct val="13998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91"/>
              <a:buFont typeface="Arial"/>
              <a:buChar char="•"/>
            </a:pPr>
            <a:r>
              <a:rPr b="0" i="0" lang="en-US" sz="2591" u="none" cap="none" strike="noStrike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General Practice generates ~₹40.7Cr (80% of revenue from 7,220 visits)</a:t>
            </a:r>
            <a:endParaRPr/>
          </a:p>
          <a:p>
            <a:pPr indent="-279711" lvl="1" marL="559423" marR="0" rtl="0" algn="l">
              <a:lnSpc>
                <a:spcPct val="13998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91"/>
              <a:buFont typeface="Arial"/>
              <a:buChar char="•"/>
            </a:pPr>
            <a:r>
              <a:rPr b="0" i="0" lang="en-US" sz="2591" u="none" cap="none" strike="noStrike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Orthopedics contributes ₹5.5Cr from 992 visits (higher revenue/visit than average)</a:t>
            </a:r>
            <a:endParaRPr/>
          </a:p>
          <a:p>
            <a:pPr indent="-279711" lvl="1" marL="559423" marR="0" rtl="0" algn="l">
              <a:lnSpc>
                <a:spcPct val="13998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91"/>
              <a:buFont typeface="Arial"/>
              <a:buChar char="•"/>
            </a:pPr>
            <a:r>
              <a:rPr b="0" i="0" lang="en-US" sz="2591" u="none" cap="none" strike="noStrike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Neurology has highest revenue/visit despite fewer patients</a:t>
            </a:r>
            <a:endParaRPr/>
          </a:p>
          <a:p>
            <a:pPr indent="-279711" lvl="1" marL="559423" marR="0" rtl="0" algn="l">
              <a:lnSpc>
                <a:spcPct val="13998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91"/>
              <a:buFont typeface="Arial"/>
              <a:buChar char="•"/>
            </a:pPr>
            <a:r>
              <a:rPr b="0" i="0" lang="en-US" sz="2591" u="none" cap="none" strike="noStrike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Recommendations:</a:t>
            </a:r>
            <a:endParaRPr/>
          </a:p>
          <a:p>
            <a:pPr indent="-279711" lvl="1" marL="559423" marR="0" rtl="0" algn="l">
              <a:lnSpc>
                <a:spcPct val="13998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91"/>
              <a:buFont typeface="Arial"/>
              <a:buChar char="•"/>
            </a:pPr>
            <a:r>
              <a:rPr b="0" i="0" lang="en-US" sz="2591" u="none" cap="none" strike="noStrike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Monetize General Practice further with preventive care packages</a:t>
            </a:r>
            <a:endParaRPr/>
          </a:p>
          <a:p>
            <a:pPr indent="-279711" lvl="1" marL="559423" marR="0" rtl="0" algn="l">
              <a:lnSpc>
                <a:spcPct val="13998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91"/>
              <a:buFont typeface="Arial"/>
              <a:buChar char="•"/>
            </a:pPr>
            <a:r>
              <a:rPr b="0" i="0" lang="en-US" sz="2591" u="none" cap="none" strike="noStrike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Premium pricing for Neurology services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" name="Google Shape;34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21166" y="1743943"/>
            <a:ext cx="10108094" cy="8356698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19"/>
          <p:cNvSpPr txBox="1"/>
          <p:nvPr/>
        </p:nvSpPr>
        <p:spPr>
          <a:xfrm>
            <a:off x="2864468" y="828675"/>
            <a:ext cx="11975157" cy="9588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TOTAL PATIENTS BY AGE GROUP</a:t>
            </a:r>
            <a:endParaRPr/>
          </a:p>
        </p:txBody>
      </p:sp>
      <p:sp>
        <p:nvSpPr>
          <p:cNvPr id="351" name="Google Shape;351;p19"/>
          <p:cNvSpPr txBox="1"/>
          <p:nvPr/>
        </p:nvSpPr>
        <p:spPr>
          <a:xfrm>
            <a:off x="9850861" y="2652505"/>
            <a:ext cx="7408439" cy="57325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21495" lvl="1" marL="642992" marR="0" rtl="0" algn="l">
              <a:lnSpc>
                <a:spcPct val="139993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78"/>
              <a:buFont typeface="Arial"/>
              <a:buChar char="•"/>
            </a:pPr>
            <a:r>
              <a:rPr b="0" i="0" lang="en-US" sz="2978" u="none" cap="none" strike="noStrike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Middle-aged dominate (31%, 2,848 patients)</a:t>
            </a:r>
            <a:endParaRPr/>
          </a:p>
          <a:p>
            <a:pPr indent="-321495" lvl="1" marL="642992" marR="0" rtl="0" algn="l">
              <a:lnSpc>
                <a:spcPct val="139993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78"/>
              <a:buFont typeface="Arial"/>
              <a:buChar char="•"/>
            </a:pPr>
            <a:r>
              <a:rPr b="0" i="0" lang="en-US" sz="2978" u="none" cap="none" strike="noStrike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Young Adults are 2nd largest (26%, 2,386 patients)</a:t>
            </a:r>
            <a:endParaRPr/>
          </a:p>
          <a:p>
            <a:pPr indent="-321495" lvl="1" marL="642992" marR="0" rtl="0" algn="l">
              <a:lnSpc>
                <a:spcPct val="139993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78"/>
              <a:buFont typeface="Arial"/>
              <a:buChar char="•"/>
            </a:pPr>
            <a:r>
              <a:rPr b="0" i="0" lang="en-US" sz="2978" u="none" cap="none" strike="noStrike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Teens are most underserved (9%, 819 patients)</a:t>
            </a:r>
            <a:endParaRPr/>
          </a:p>
          <a:p>
            <a:pPr indent="-321495" lvl="1" marL="642992" marR="0" rtl="0" algn="l">
              <a:lnSpc>
                <a:spcPct val="139993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78"/>
              <a:buFont typeface="Arial"/>
              <a:buChar char="•"/>
            </a:pPr>
            <a:r>
              <a:rPr b="0" i="0" lang="en-US" sz="2978" u="none" cap="none" strike="noStrike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Recommendations:</a:t>
            </a:r>
            <a:endParaRPr/>
          </a:p>
          <a:p>
            <a:pPr indent="-321495" lvl="1" marL="642992" marR="0" rtl="0" algn="l">
              <a:lnSpc>
                <a:spcPct val="139993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78"/>
              <a:buFont typeface="Arial"/>
              <a:buChar char="•"/>
            </a:pPr>
            <a:r>
              <a:rPr b="0" i="0" lang="en-US" sz="2978" u="none" cap="none" strike="noStrike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Launch chronic disease management for Middle-aged</a:t>
            </a:r>
            <a:endParaRPr/>
          </a:p>
          <a:p>
            <a:pPr indent="-321495" lvl="1" marL="642992" marR="0" rtl="0" algn="l">
              <a:lnSpc>
                <a:spcPct val="139993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78"/>
              <a:buFont typeface="Arial"/>
              <a:buChar char="•"/>
            </a:pPr>
            <a:r>
              <a:rPr b="0" i="0" lang="en-US" sz="2978" u="none" cap="none" strike="noStrike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Teen health awareness campaigns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" name="Google Shape;35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267" y="1220008"/>
            <a:ext cx="11789195" cy="9536880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20"/>
          <p:cNvSpPr txBox="1"/>
          <p:nvPr/>
        </p:nvSpPr>
        <p:spPr>
          <a:xfrm>
            <a:off x="4789753" y="527050"/>
            <a:ext cx="8599140" cy="9588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TOTAL BILL BY MONTH</a:t>
            </a:r>
            <a:endParaRPr/>
          </a:p>
        </p:txBody>
      </p:sp>
      <p:sp>
        <p:nvSpPr>
          <p:cNvPr id="358" name="Google Shape;358;p20"/>
          <p:cNvSpPr txBox="1"/>
          <p:nvPr/>
        </p:nvSpPr>
        <p:spPr>
          <a:xfrm>
            <a:off x="11895143" y="3206496"/>
            <a:ext cx="5943589" cy="48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69874" lvl="1" marL="539749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99"/>
              <a:buFont typeface="Arial"/>
              <a:buChar char="•"/>
            </a:pPr>
            <a:r>
              <a:rPr b="0" i="0" lang="en-US" sz="2499" u="none" cap="none" strike="noStrike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August 2020 peak (₹5.3Cr from 527 visits)</a:t>
            </a:r>
            <a:endParaRPr/>
          </a:p>
          <a:p>
            <a:pPr indent="-269874" lvl="1" marL="539749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99"/>
              <a:buFont typeface="Arial"/>
              <a:buChar char="•"/>
            </a:pPr>
            <a:r>
              <a:rPr b="0" i="0" lang="en-US" sz="2499" u="none" cap="none" strike="noStrike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February 2020 dip (₹4.2Cr from 428 visits)</a:t>
            </a:r>
            <a:endParaRPr/>
          </a:p>
          <a:p>
            <a:pPr indent="-269874" lvl="1" marL="539749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99"/>
              <a:buFont typeface="Arial"/>
              <a:buChar char="•"/>
            </a:pPr>
            <a:r>
              <a:rPr b="0" i="0" lang="en-US" sz="2499" u="none" cap="none" strike="noStrike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Stable ₹4.6-5.3Cr monthly range</a:t>
            </a:r>
            <a:endParaRPr/>
          </a:p>
          <a:p>
            <a:pPr indent="-269874" lvl="1" marL="539749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99"/>
              <a:buFont typeface="Arial"/>
              <a:buChar char="•"/>
            </a:pPr>
            <a:r>
              <a:rPr b="0" i="0" lang="en-US" sz="2499" u="none" cap="none" strike="noStrike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Recommendations:</a:t>
            </a:r>
            <a:endParaRPr/>
          </a:p>
          <a:p>
            <a:pPr indent="-269874" lvl="1" marL="539749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99"/>
              <a:buFont typeface="Arial"/>
              <a:buChar char="•"/>
            </a:pPr>
            <a:r>
              <a:rPr b="0" i="0" lang="en-US" sz="2499" u="none" cap="none" strike="noStrike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Seasonal promotions in low months</a:t>
            </a:r>
            <a:endParaRPr/>
          </a:p>
          <a:p>
            <a:pPr indent="-269874" lvl="1" marL="539749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99"/>
              <a:buFont typeface="Arial"/>
              <a:buChar char="•"/>
            </a:pPr>
            <a:r>
              <a:rPr b="0" i="0" lang="en-US" sz="2499" u="none" cap="none" strike="noStrike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Annual wellness packages to stabilize cash flow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3" name="Google Shape;36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65862" y="1825340"/>
            <a:ext cx="7934945" cy="8475673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21"/>
          <p:cNvSpPr txBox="1"/>
          <p:nvPr/>
        </p:nvSpPr>
        <p:spPr>
          <a:xfrm>
            <a:off x="2515986" y="828675"/>
            <a:ext cx="12724954" cy="9588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TOTAL PATIENTS BY DEPARTMENT</a:t>
            </a:r>
            <a:endParaRPr/>
          </a:p>
        </p:txBody>
      </p:sp>
      <p:sp>
        <p:nvSpPr>
          <p:cNvPr id="365" name="Google Shape;365;p21"/>
          <p:cNvSpPr txBox="1"/>
          <p:nvPr/>
        </p:nvSpPr>
        <p:spPr>
          <a:xfrm>
            <a:off x="1659238" y="2665696"/>
            <a:ext cx="6529487" cy="58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23850" lvl="1" marL="64770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General Practice handles 78% visits (7,220)</a:t>
            </a:r>
            <a:endParaRPr/>
          </a:p>
          <a:p>
            <a:pPr indent="-323850" lvl="1" marL="64770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Orthopedics is distant 2nd (992 visits)</a:t>
            </a:r>
            <a:endParaRPr/>
          </a:p>
          <a:p>
            <a:pPr indent="-323850" lvl="1" marL="64770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Physiotherapy is least utilized (276 visits)</a:t>
            </a:r>
            <a:endParaRPr/>
          </a:p>
          <a:p>
            <a:pPr indent="-323850" lvl="1" marL="64770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Recommendations:</a:t>
            </a:r>
            <a:endParaRPr/>
          </a:p>
          <a:p>
            <a:pPr indent="-323850" lvl="1" marL="64770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Redirect Orthopedics overflow to Physiotherapy</a:t>
            </a:r>
            <a:endParaRPr/>
          </a:p>
          <a:p>
            <a:pPr indent="-323850" lvl="1" marL="64770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Promote Physiotherapy for preventive care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