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erriweath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gIXLPpe/RdevIGfODYWkjLRQpL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Roboto-boldItalic.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8"/>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8"/>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5" name="Google Shape;55;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29"/>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8" name="Google Shape;58;p29"/>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9" name="Google Shape;59;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20"/>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0"/>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4" name="Google Shape;14;p20"/>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5" name="Google Shape;15;p20"/>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6" name="Google Shape;16;p20"/>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21"/>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1"/>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1" name="Google Shape;21;p21"/>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 name="Google Shape;22;p21"/>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3" name="Google Shape;2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22"/>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23"/>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0" name="Google Shape;3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2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3" name="Google Shape;33;p24"/>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34" name="Google Shape;34;p24"/>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35" name="Google Shape;3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38" name="Google Shape;38;p2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39" name="Google Shape;39;p25"/>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26"/>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txBox="1"/>
          <p:nvPr>
            <p:ph type="title"/>
          </p:nvPr>
        </p:nvSpPr>
        <p:spPr>
          <a:xfrm>
            <a:off x="311725" y="500925"/>
            <a:ext cx="3127500" cy="1829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4" name="Google Shape;44;p26"/>
          <p:cNvSpPr txBox="1"/>
          <p:nvPr>
            <p:ph idx="1" type="body"/>
          </p:nvPr>
        </p:nvSpPr>
        <p:spPr>
          <a:xfrm>
            <a:off x="311700" y="2390650"/>
            <a:ext cx="3127500" cy="229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45" name="Google Shape;4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27"/>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7"/>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9" name="Google Shape;49;p27"/>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50" name="Google Shape;50;p27"/>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1" name="Google Shape;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rgbClr val="9FC5E8"/>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idx="4294967295" type="ctrTitle"/>
          </p:nvPr>
        </p:nvSpPr>
        <p:spPr>
          <a:xfrm>
            <a:off x="217233" y="251150"/>
            <a:ext cx="8520600" cy="2052600"/>
          </a:xfrm>
          <a:prstGeom prst="rect">
            <a:avLst/>
          </a:prstGeom>
          <a:noFill/>
          <a:ln>
            <a:noFill/>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accent1"/>
              </a:buClr>
              <a:buSzPts val="3600"/>
              <a:buFont typeface="Merriweather"/>
              <a:buNone/>
            </a:pPr>
            <a:r>
              <a:rPr b="0" i="0" lang="en-GB" sz="2800" u="none" cap="none" strike="noStrike">
                <a:solidFill>
                  <a:schemeClr val="accent1"/>
                </a:solidFill>
                <a:latin typeface="Merriweather"/>
                <a:ea typeface="Merriweather"/>
                <a:cs typeface="Merriweather"/>
                <a:sym typeface="Merriweather"/>
              </a:rPr>
              <a:t>Zomato Sales Analysis</a:t>
            </a:r>
            <a:endParaRPr b="0" i="0" sz="2800" u="none" cap="none" strike="noStrike">
              <a:solidFill>
                <a:schemeClr val="accent1"/>
              </a:solidFill>
              <a:latin typeface="Merriweather"/>
              <a:ea typeface="Merriweather"/>
              <a:cs typeface="Merriweather"/>
              <a:sym typeface="Merriweather"/>
            </a:endParaRPr>
          </a:p>
          <a:p>
            <a:pPr indent="0" lvl="0" marL="0" marR="0" rtl="0" algn="ctr">
              <a:lnSpc>
                <a:spcPct val="100000"/>
              </a:lnSpc>
              <a:spcBef>
                <a:spcPts val="0"/>
              </a:spcBef>
              <a:spcAft>
                <a:spcPts val="0"/>
              </a:spcAft>
              <a:buClr>
                <a:schemeClr val="accent1"/>
              </a:buClr>
              <a:buSzPts val="3600"/>
              <a:buFont typeface="Merriweather"/>
              <a:buNone/>
            </a:pPr>
            <a:r>
              <a:rPr b="0" i="0" lang="en-GB" sz="1900" u="none" cap="none" strike="noStrike">
                <a:solidFill>
                  <a:schemeClr val="accent1"/>
                </a:solidFill>
                <a:latin typeface="Merriweather"/>
                <a:ea typeface="Merriweather"/>
                <a:cs typeface="Merriweather"/>
                <a:sym typeface="Merriweather"/>
              </a:rPr>
              <a:t>Manoj Reddy</a:t>
            </a:r>
            <a:endParaRPr b="0" i="0" sz="1900" u="none" cap="none" strike="noStrike">
              <a:solidFill>
                <a:schemeClr val="accent1"/>
              </a:solidFill>
              <a:latin typeface="Merriweather"/>
              <a:ea typeface="Merriweather"/>
              <a:cs typeface="Merriweather"/>
              <a:sym typeface="Merriweather"/>
            </a:endParaRPr>
          </a:p>
        </p:txBody>
      </p:sp>
      <p:pic>
        <p:nvPicPr>
          <p:cNvPr id="65" name="Google Shape;65;p1"/>
          <p:cNvPicPr preferRelativeResize="0"/>
          <p:nvPr/>
        </p:nvPicPr>
        <p:blipFill rotWithShape="1">
          <a:blip r:embed="rId3">
            <a:alphaModFix/>
          </a:blip>
          <a:srcRect b="0" l="0" r="50635" t="14059"/>
          <a:stretch/>
        </p:blipFill>
        <p:spPr>
          <a:xfrm>
            <a:off x="2791200" y="2571750"/>
            <a:ext cx="3561598" cy="259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b="1" lang="en-GB">
                <a:solidFill>
                  <a:srgbClr val="000000"/>
                </a:solidFill>
                <a:latin typeface="Arial"/>
                <a:ea typeface="Arial"/>
                <a:cs typeface="Arial"/>
                <a:sym typeface="Arial"/>
              </a:rPr>
              <a:t>Indonesia Has the Highest Average Votes (772) </a:t>
            </a:r>
            <a:r>
              <a:rPr lang="en-GB">
                <a:solidFill>
                  <a:srgbClr val="000000"/>
                </a:solidFill>
                <a:latin typeface="Arial"/>
                <a:ea typeface="Arial"/>
                <a:cs typeface="Arial"/>
                <a:sym typeface="Arial"/>
              </a:rPr>
              <a:t>which suggest</a:t>
            </a:r>
            <a:r>
              <a:rPr b="1" lang="en-GB">
                <a:solidFill>
                  <a:srgbClr val="000000"/>
                </a:solidFill>
                <a:latin typeface="Arial"/>
                <a:ea typeface="Arial"/>
                <a:cs typeface="Arial"/>
                <a:sym typeface="Arial"/>
              </a:rPr>
              <a:t> higher engagement</a:t>
            </a:r>
            <a:r>
              <a:rPr lang="en-GB">
                <a:solidFill>
                  <a:srgbClr val="000000"/>
                </a:solidFill>
                <a:latin typeface="Arial"/>
                <a:ea typeface="Arial"/>
                <a:cs typeface="Arial"/>
                <a:sym typeface="Arial"/>
              </a:rPr>
              <a:t>, indicating a </a:t>
            </a:r>
            <a:r>
              <a:rPr b="1" lang="en-GB">
                <a:solidFill>
                  <a:srgbClr val="000000"/>
                </a:solidFill>
                <a:latin typeface="Arial"/>
                <a:ea typeface="Arial"/>
                <a:cs typeface="Arial"/>
                <a:sym typeface="Arial"/>
              </a:rPr>
              <a:t>strong food culture and active customer reviews.</a:t>
            </a:r>
            <a:endParaRPr b="1">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United Arab Emirates (493) &amp; Turkey (431) Also Show High Engagement. They have above-average customer voting patterns</a:t>
            </a:r>
            <a:r>
              <a:rPr lang="en-GB">
                <a:solidFill>
                  <a:srgbClr val="000000"/>
                </a:solidFill>
                <a:latin typeface="Arial"/>
                <a:ea typeface="Arial"/>
                <a:cs typeface="Arial"/>
                <a:sym typeface="Arial"/>
              </a:rPr>
              <a:t>, suggesting </a:t>
            </a:r>
            <a:r>
              <a:rPr b="1" lang="en-GB">
                <a:solidFill>
                  <a:srgbClr val="000000"/>
                </a:solidFill>
                <a:latin typeface="Arial"/>
                <a:ea typeface="Arial"/>
                <a:cs typeface="Arial"/>
                <a:sym typeface="Arial"/>
              </a:rPr>
              <a:t>strong customer interaction.</a:t>
            </a:r>
            <a:endParaRPr b="1">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GB">
                <a:solidFill>
                  <a:srgbClr val="000000"/>
                </a:solidFill>
                <a:latin typeface="Arial"/>
                <a:ea typeface="Arial"/>
                <a:cs typeface="Arial"/>
                <a:sym typeface="Arial"/>
              </a:rPr>
              <a:t>India Has a Moderate Voting Average (137).</a:t>
            </a:r>
            <a:r>
              <a:rPr lang="en-GB">
                <a:solidFill>
                  <a:srgbClr val="000000"/>
                </a:solidFill>
                <a:latin typeface="Arial"/>
                <a:ea typeface="Arial"/>
                <a:cs typeface="Arial"/>
                <a:sym typeface="Arial"/>
              </a:rPr>
              <a:t>Despite </a:t>
            </a:r>
            <a:r>
              <a:rPr b="1" lang="en-GB">
                <a:solidFill>
                  <a:srgbClr val="000000"/>
                </a:solidFill>
                <a:latin typeface="Arial"/>
                <a:ea typeface="Arial"/>
                <a:cs typeface="Arial"/>
                <a:sym typeface="Arial"/>
              </a:rPr>
              <a:t>India having the most restaurants (8,652)</a:t>
            </a:r>
            <a:r>
              <a:rPr lang="en-GB">
                <a:solidFill>
                  <a:srgbClr val="000000"/>
                </a:solidFill>
                <a:latin typeface="Arial"/>
                <a:ea typeface="Arial"/>
                <a:cs typeface="Arial"/>
                <a:sym typeface="Arial"/>
              </a:rPr>
              <a:t>, the average votes per</a:t>
            </a:r>
            <a:r>
              <a:rPr b="1" lang="en-GB">
                <a:solidFill>
                  <a:srgbClr val="000000"/>
                </a:solidFill>
                <a:latin typeface="Arial"/>
                <a:ea typeface="Arial"/>
                <a:cs typeface="Arial"/>
                <a:sym typeface="Arial"/>
              </a:rPr>
              <a:t> </a:t>
            </a:r>
            <a:r>
              <a:rPr lang="en-GB">
                <a:solidFill>
                  <a:srgbClr val="000000"/>
                </a:solidFill>
                <a:latin typeface="Arial"/>
                <a:ea typeface="Arial"/>
                <a:cs typeface="Arial"/>
                <a:sym typeface="Arial"/>
              </a:rPr>
              <a:t>restaurant remain moderate.This suggests either a dispersed market or less customer engagement in voting.</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n-GB">
                <a:solidFill>
                  <a:srgbClr val="000000"/>
                </a:solidFill>
                <a:latin typeface="Arial"/>
                <a:ea typeface="Arial"/>
                <a:cs typeface="Arial"/>
                <a:sym typeface="Arial"/>
              </a:rPr>
              <a:t>Countries with Low Engagement: </a:t>
            </a:r>
            <a:r>
              <a:rPr b="1" lang="en-GB">
                <a:solidFill>
                  <a:srgbClr val="000000"/>
                </a:solidFill>
                <a:latin typeface="Arial"/>
                <a:ea typeface="Arial"/>
                <a:cs typeface="Arial"/>
                <a:sym typeface="Arial"/>
              </a:rPr>
              <a:t>Brazil (19), Singapore (31) </a:t>
            </a:r>
            <a:r>
              <a:rPr lang="en-GB">
                <a:solidFill>
                  <a:srgbClr val="000000"/>
                </a:solidFill>
                <a:latin typeface="Arial"/>
                <a:ea typeface="Arial"/>
                <a:cs typeface="Arial"/>
                <a:sym typeface="Arial"/>
              </a:rPr>
              <a:t>Brazil &amp; Singapore have the lowest average votes</a:t>
            </a:r>
            <a:endParaRPr>
              <a:solidFill>
                <a:srgbClr val="000000"/>
              </a:solidFill>
              <a:latin typeface="Arial"/>
              <a:ea typeface="Arial"/>
              <a:cs typeface="Arial"/>
              <a:sym typeface="Arial"/>
            </a:endParaRPr>
          </a:p>
          <a:p>
            <a:pPr indent="0" lvl="0" marL="457200" rtl="0" algn="l">
              <a:lnSpc>
                <a:spcPct val="115000"/>
              </a:lnSpc>
              <a:spcBef>
                <a:spcPts val="1200"/>
              </a:spcBef>
              <a:spcAft>
                <a:spcPts val="1200"/>
              </a:spcAft>
              <a:buSzPts val="1300"/>
              <a:buNone/>
            </a:pPr>
            <a:r>
              <a:t/>
            </a:r>
            <a:endParaRPr sz="1100">
              <a:solidFill>
                <a:srgbClr val="000000"/>
              </a:solidFill>
              <a:latin typeface="Arial"/>
              <a:ea typeface="Arial"/>
              <a:cs typeface="Arial"/>
              <a:sym typeface="Arial"/>
            </a:endParaRPr>
          </a:p>
        </p:txBody>
      </p:sp>
      <p:pic>
        <p:nvPicPr>
          <p:cNvPr id="126" name="Google Shape;126;p10"/>
          <p:cNvPicPr preferRelativeResize="0"/>
          <p:nvPr/>
        </p:nvPicPr>
        <p:blipFill>
          <a:blip r:embed="rId3">
            <a:alphaModFix/>
          </a:blip>
          <a:stretch>
            <a:fillRect/>
          </a:stretch>
        </p:blipFill>
        <p:spPr>
          <a:xfrm>
            <a:off x="0" y="1531550"/>
            <a:ext cx="4339875" cy="25082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2800"/>
              <a:buNone/>
            </a:pPr>
            <a:r>
              <a:rPr lang="en-GB" sz="2700">
                <a:latin typeface="Arial"/>
                <a:ea typeface="Arial"/>
                <a:cs typeface="Arial"/>
                <a:sym typeface="Arial"/>
              </a:rPr>
              <a:t>Current expenditure on food and measures to control</a:t>
            </a:r>
            <a:endParaRPr sz="4300"/>
          </a:p>
        </p:txBody>
      </p:sp>
      <p:sp>
        <p:nvSpPr>
          <p:cNvPr id="132" name="Google Shape;132;p12"/>
          <p:cNvSpPr txBox="1"/>
          <p:nvPr/>
        </p:nvSpPr>
        <p:spPr>
          <a:xfrm>
            <a:off x="342550" y="3598525"/>
            <a:ext cx="8388300" cy="1195500"/>
          </a:xfrm>
          <a:prstGeom prst="rect">
            <a:avLst/>
          </a:prstGeom>
          <a:noFill/>
          <a:ln>
            <a:noFill/>
          </a:ln>
        </p:spPr>
        <p:txBody>
          <a:bodyPr anchorCtr="0" anchor="t" bIns="91425" lIns="91425" spcFirstLastPara="1" rIns="91425" wrap="square" tIns="91425">
            <a:noAutofit/>
          </a:bodyPr>
          <a:lstStyle/>
          <a:p>
            <a:pPr indent="-304800" lvl="0" marL="914400" marR="0" rtl="0" algn="l">
              <a:lnSpc>
                <a:spcPct val="115000"/>
              </a:lnSpc>
              <a:spcBef>
                <a:spcPts val="120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Highest Food Expenditure in the USA: The United States has the highest average dining cost (₹810.81), indicating a market suitable for premium restaurants and fine dining experiences.</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Most Affordable Market in Turkey: Turkey has the lowest food expenditure (₹223.81), making it a prime location for budget-friendly or fast-casual dining options.</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Moderate Costs in Other Countries: South Africa (₹623.86), Indonesia (₹666), Brazil (₹700), and Sri Lanka (₹508.85) fall within a moderate price range, providing flexibility for mid-range restaurant models.</a:t>
            </a:r>
            <a:endParaRPr b="0" i="0" sz="1200" u="none" cap="none" strike="noStrike">
              <a:solidFill>
                <a:srgbClr val="000000"/>
              </a:solidFill>
              <a:latin typeface="Arial"/>
              <a:ea typeface="Arial"/>
              <a:cs typeface="Arial"/>
              <a:sym typeface="Arial"/>
            </a:endParaRPr>
          </a:p>
        </p:txBody>
      </p:sp>
      <p:pic>
        <p:nvPicPr>
          <p:cNvPr id="133" name="Google Shape;133;p12"/>
          <p:cNvPicPr preferRelativeResize="0"/>
          <p:nvPr/>
        </p:nvPicPr>
        <p:blipFill>
          <a:blip r:embed="rId3">
            <a:alphaModFix/>
          </a:blip>
          <a:stretch>
            <a:fillRect/>
          </a:stretch>
        </p:blipFill>
        <p:spPr>
          <a:xfrm>
            <a:off x="2633625" y="1333550"/>
            <a:ext cx="3806157" cy="216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nvSpPr>
        <p:spPr>
          <a:xfrm>
            <a:off x="382750" y="2784800"/>
            <a:ext cx="7936200" cy="67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t/>
            </a:r>
            <a:endParaRPr b="0" i="0" sz="1700" u="none" cap="none" strike="noStrike">
              <a:solidFill>
                <a:schemeClr val="dk2"/>
              </a:solidFill>
              <a:latin typeface="Roboto"/>
              <a:ea typeface="Roboto"/>
              <a:cs typeface="Roboto"/>
              <a:sym typeface="Roboto"/>
            </a:endParaRPr>
          </a:p>
        </p:txBody>
      </p:sp>
      <p:sp>
        <p:nvSpPr>
          <p:cNvPr id="139" name="Google Shape;139;p13"/>
          <p:cNvSpPr txBox="1"/>
          <p:nvPr/>
        </p:nvSpPr>
        <p:spPr>
          <a:xfrm>
            <a:off x="342550" y="263275"/>
            <a:ext cx="8056800" cy="67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300"/>
              <a:buFont typeface="Arial"/>
              <a:buNone/>
            </a:pPr>
            <a:r>
              <a:rPr b="0" i="0" lang="en-GB" sz="2300" u="none" cap="none" strike="noStrike">
                <a:solidFill>
                  <a:schemeClr val="lt1"/>
                </a:solidFill>
                <a:latin typeface="Arial"/>
                <a:ea typeface="Arial"/>
                <a:cs typeface="Arial"/>
                <a:sym typeface="Arial"/>
              </a:rPr>
              <a:t>Effect of online delivery and table booking on ratings</a:t>
            </a:r>
            <a:endParaRPr b="0" i="0" sz="2400" u="none" cap="none" strike="noStrike">
              <a:solidFill>
                <a:schemeClr val="lt1"/>
              </a:solidFill>
              <a:latin typeface="Roboto"/>
              <a:ea typeface="Roboto"/>
              <a:cs typeface="Roboto"/>
              <a:sym typeface="Roboto"/>
            </a:endParaRPr>
          </a:p>
        </p:txBody>
      </p:sp>
      <p:sp>
        <p:nvSpPr>
          <p:cNvPr id="140" name="Google Shape;140;p13"/>
          <p:cNvSpPr txBox="1"/>
          <p:nvPr/>
        </p:nvSpPr>
        <p:spPr>
          <a:xfrm>
            <a:off x="337000" y="3796000"/>
            <a:ext cx="4957200" cy="12186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Yes it affect customer rating</a:t>
            </a:r>
            <a:endParaRPr b="0" i="0" sz="12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Insights </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Online Delivery &amp; Table Booking Can Impact Ratings</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Higher Ratings for Restaurants with Online Services</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Offering both delivery &amp; table booking can increase customer engagement</a:t>
            </a:r>
            <a:endParaRPr b="0" i="0" sz="1300" u="none" cap="none" strike="noStrike">
              <a:solidFill>
                <a:schemeClr val="dk2"/>
              </a:solidFill>
              <a:latin typeface="Roboto"/>
              <a:ea typeface="Roboto"/>
              <a:cs typeface="Roboto"/>
              <a:sym typeface="Roboto"/>
            </a:endParaRPr>
          </a:p>
        </p:txBody>
      </p:sp>
      <p:pic>
        <p:nvPicPr>
          <p:cNvPr id="141" name="Google Shape;141;p13"/>
          <p:cNvPicPr preferRelativeResize="0"/>
          <p:nvPr/>
        </p:nvPicPr>
        <p:blipFill>
          <a:blip r:embed="rId3">
            <a:alphaModFix/>
          </a:blip>
          <a:stretch>
            <a:fillRect/>
          </a:stretch>
        </p:blipFill>
        <p:spPr>
          <a:xfrm>
            <a:off x="4838275" y="1424350"/>
            <a:ext cx="4091675" cy="2113900"/>
          </a:xfrm>
          <a:prstGeom prst="rect">
            <a:avLst/>
          </a:prstGeom>
          <a:noFill/>
          <a:ln>
            <a:noFill/>
          </a:ln>
        </p:spPr>
      </p:pic>
      <p:pic>
        <p:nvPicPr>
          <p:cNvPr id="142" name="Google Shape;142;p13"/>
          <p:cNvPicPr preferRelativeResize="0"/>
          <p:nvPr/>
        </p:nvPicPr>
        <p:blipFill>
          <a:blip r:embed="rId4">
            <a:alphaModFix/>
          </a:blip>
          <a:stretch>
            <a:fillRect/>
          </a:stretch>
        </p:blipFill>
        <p:spPr>
          <a:xfrm>
            <a:off x="847850" y="1457450"/>
            <a:ext cx="3724151" cy="2047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Restaurant Distribution according to price range</a:t>
            </a:r>
            <a:endParaRPr/>
          </a:p>
        </p:txBody>
      </p:sp>
      <p:sp>
        <p:nvSpPr>
          <p:cNvPr id="148" name="Google Shape;148;p14"/>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149" name="Google Shape;149;p14"/>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t/>
            </a:r>
            <a:endParaRPr/>
          </a:p>
        </p:txBody>
      </p:sp>
      <p:sp>
        <p:nvSpPr>
          <p:cNvPr id="150" name="Google Shape;150;p14"/>
          <p:cNvSpPr txBox="1"/>
          <p:nvPr/>
        </p:nvSpPr>
        <p:spPr>
          <a:xfrm>
            <a:off x="248300" y="3272325"/>
            <a:ext cx="8478000" cy="1605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Clr>
                <a:srgbClr val="000000"/>
              </a:buClr>
              <a:buSzPts val="1200"/>
              <a:buFont typeface="Arial"/>
              <a:buNone/>
            </a:pPr>
            <a:r>
              <a:rPr b="0" i="0" lang="en-GB" sz="1200" u="none" cap="none" strike="noStrike">
                <a:solidFill>
                  <a:srgbClr val="000000"/>
                </a:solidFill>
                <a:latin typeface="Arial"/>
                <a:ea typeface="Arial"/>
                <a:cs typeface="Arial"/>
                <a:sym typeface="Arial"/>
              </a:rPr>
              <a:t>Insights-</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India Dominates the Low-Price Market</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Premium Dining is More Common in Brazil, Qatar, Singapore, and South Africa have a higher proportion of high-end restaurants (Price Range 4).</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Canada, Indonesia, Philippines, Qatar, and Singapore have very few or no restaurants in Price Range 1</a:t>
            </a:r>
            <a:endParaRPr b="0" i="0" sz="1200" u="none" cap="none" strike="noStrike">
              <a:solidFill>
                <a:srgbClr val="000000"/>
              </a:solidFill>
              <a:latin typeface="Arial"/>
              <a:ea typeface="Arial"/>
              <a:cs typeface="Arial"/>
              <a:sym typeface="Arial"/>
            </a:endParaRPr>
          </a:p>
          <a:p>
            <a:pPr indent="-304800" lvl="0" marL="914400" marR="0" rtl="0" algn="l">
              <a:lnSpc>
                <a:spcPct val="115000"/>
              </a:lnSpc>
              <a:spcBef>
                <a:spcPts val="0"/>
              </a:spcBef>
              <a:spcAft>
                <a:spcPts val="0"/>
              </a:spcAft>
              <a:buClr>
                <a:srgbClr val="000000"/>
              </a:buClr>
              <a:buSzPts val="1200"/>
              <a:buFont typeface="Arial"/>
              <a:buChar char="●"/>
            </a:pPr>
            <a:r>
              <a:rPr b="0" i="0" lang="en-GB" sz="1200" u="none" cap="none" strike="noStrike">
                <a:solidFill>
                  <a:srgbClr val="000000"/>
                </a:solidFill>
                <a:latin typeface="Arial"/>
                <a:ea typeface="Arial"/>
                <a:cs typeface="Arial"/>
                <a:sym typeface="Arial"/>
              </a:rPr>
              <a:t>The United States and the United Kingdom show a relatively balanced spread across all price ranges, indicating diverse customer preferences.</a:t>
            </a:r>
            <a:endParaRPr b="0" i="0" sz="1300" u="none" cap="none" strike="noStrike">
              <a:solidFill>
                <a:schemeClr val="dk2"/>
              </a:solidFill>
              <a:latin typeface="Roboto"/>
              <a:ea typeface="Roboto"/>
              <a:cs typeface="Roboto"/>
              <a:sym typeface="Roboto"/>
            </a:endParaRPr>
          </a:p>
        </p:txBody>
      </p:sp>
      <p:pic>
        <p:nvPicPr>
          <p:cNvPr id="151" name="Google Shape;151;p14"/>
          <p:cNvPicPr preferRelativeResize="0"/>
          <p:nvPr/>
        </p:nvPicPr>
        <p:blipFill>
          <a:blip r:embed="rId3">
            <a:alphaModFix/>
          </a:blip>
          <a:stretch>
            <a:fillRect/>
          </a:stretch>
        </p:blipFill>
        <p:spPr>
          <a:xfrm>
            <a:off x="2554025" y="1505700"/>
            <a:ext cx="3482525" cy="1908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1940250" y="185800"/>
            <a:ext cx="5263500" cy="5799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GB"/>
              <a:t>DASHBOARD</a:t>
            </a:r>
            <a:endParaRPr/>
          </a:p>
        </p:txBody>
      </p:sp>
      <p:pic>
        <p:nvPicPr>
          <p:cNvPr id="157" name="Google Shape;157;p15" title="Screenshot 2025-07-30 at 6.28.34 PM.png"/>
          <p:cNvPicPr preferRelativeResize="0"/>
          <p:nvPr/>
        </p:nvPicPr>
        <p:blipFill>
          <a:blip r:embed="rId3">
            <a:alphaModFix/>
          </a:blip>
          <a:stretch>
            <a:fillRect/>
          </a:stretch>
        </p:blipFill>
        <p:spPr>
          <a:xfrm>
            <a:off x="152400" y="765700"/>
            <a:ext cx="8845901" cy="422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521425" y="224150"/>
            <a:ext cx="7725900" cy="8805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GB"/>
              <a:t>CONCLUSION</a:t>
            </a:r>
            <a:endParaRPr/>
          </a:p>
        </p:txBody>
      </p:sp>
      <p:pic>
        <p:nvPicPr>
          <p:cNvPr id="163" name="Google Shape;163;p16"/>
          <p:cNvPicPr preferRelativeResize="0"/>
          <p:nvPr/>
        </p:nvPicPr>
        <p:blipFill rotWithShape="1">
          <a:blip r:embed="rId3">
            <a:alphaModFix/>
          </a:blip>
          <a:srcRect b="0" l="0" r="0" t="0"/>
          <a:stretch/>
        </p:blipFill>
        <p:spPr>
          <a:xfrm>
            <a:off x="6382925" y="3457600"/>
            <a:ext cx="2209800" cy="1362075"/>
          </a:xfrm>
          <a:prstGeom prst="rect">
            <a:avLst/>
          </a:prstGeom>
          <a:noFill/>
          <a:ln>
            <a:noFill/>
          </a:ln>
        </p:spPr>
      </p:pic>
      <p:sp>
        <p:nvSpPr>
          <p:cNvPr id="164" name="Google Shape;164;p16"/>
          <p:cNvSpPr txBox="1"/>
          <p:nvPr/>
        </p:nvSpPr>
        <p:spPr>
          <a:xfrm>
            <a:off x="450725" y="963300"/>
            <a:ext cx="5783700" cy="4100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The selected countries and cities are based on the following criteria: each has fewer than 100 existing restaurants, average ratings of 3.9 or higher, an average expenditure of less than $60 for two people, and a minimum of 150 voters. These factors indicate strong market potential and favourable conditions for new restaurant openings.</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South Africa: Cities like Cape Town, Johannesburg, Pretoria, Randburg, and Sandton are ideal for new restaurants, with a strong customer base and high average ratings.</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Sri Lanka: Colombo stands out as a prime location, meeting all criteria for restaurant expansion with favourable ratings and manageable expenditure.</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Turkey: Ankara and Istanbul are highly suitable, offering good ratings and reasonable costs, making them strategic choices for new ventures.</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Brazil : Rio de janerio is highly suitable, offering rating of 4.2 and less competition</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Indonesia : Bandung and Jakarta are best location for opening restaurant, with average rating of 4.2 </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98450" lvl="0" marL="4572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United States of America - It provides vast market to expand with various cities like Dalton, Macon etc. and average price of two person is also low</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3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2335500" y="701375"/>
            <a:ext cx="6247800" cy="3546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2"/>
          <p:cNvPicPr preferRelativeResize="0"/>
          <p:nvPr/>
        </p:nvPicPr>
        <p:blipFill rotWithShape="1">
          <a:blip r:embed="rId3">
            <a:alphaModFix/>
          </a:blip>
          <a:srcRect b="0" l="0" r="0" t="0"/>
          <a:stretch/>
        </p:blipFill>
        <p:spPr>
          <a:xfrm>
            <a:off x="1128725" y="698300"/>
            <a:ext cx="3365551" cy="2083975"/>
          </a:xfrm>
          <a:prstGeom prst="rect">
            <a:avLst/>
          </a:prstGeom>
          <a:noFill/>
          <a:ln>
            <a:noFill/>
          </a:ln>
        </p:spPr>
      </p:pic>
      <p:sp>
        <p:nvSpPr>
          <p:cNvPr id="71" name="Google Shape;71;p2"/>
          <p:cNvSpPr txBox="1"/>
          <p:nvPr/>
        </p:nvSpPr>
        <p:spPr>
          <a:xfrm>
            <a:off x="1023750" y="3046725"/>
            <a:ext cx="3753900" cy="1238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300"/>
              <a:buFont typeface="Arial"/>
              <a:buNone/>
            </a:pPr>
            <a:r>
              <a:rPr b="0" i="0" lang="en-GB" sz="1300" u="none" cap="none" strike="noStrike">
                <a:solidFill>
                  <a:schemeClr val="dk1"/>
                </a:solidFill>
                <a:latin typeface="Roboto"/>
                <a:ea typeface="Roboto"/>
                <a:cs typeface="Roboto"/>
                <a:sym typeface="Roboto"/>
              </a:rPr>
              <a:t>Around 2008, people in Delhi were fed up with manual searching of delivery menus of different restaurants around them. Deepinder Goyal and Pankaj Chaddah, the founders of Zomato made the most of this opportunity by launching a food directory service. They called it FoodieBay. In just 9 mthm, it became the largest and a popular restaurant directory in all of Delhi.</a:t>
            </a:r>
            <a:endParaRPr b="0" i="0" sz="1300" u="none" cap="none" strike="noStrike">
              <a:solidFill>
                <a:schemeClr val="dk1"/>
              </a:solidFill>
              <a:latin typeface="Roboto"/>
              <a:ea typeface="Roboto"/>
              <a:cs typeface="Roboto"/>
              <a:sym typeface="Roboto"/>
            </a:endParaRPr>
          </a:p>
        </p:txBody>
      </p:sp>
      <p:pic>
        <p:nvPicPr>
          <p:cNvPr id="72" name="Google Shape;72;p2"/>
          <p:cNvPicPr preferRelativeResize="0"/>
          <p:nvPr/>
        </p:nvPicPr>
        <p:blipFill rotWithShape="1">
          <a:blip r:embed="rId4">
            <a:alphaModFix/>
          </a:blip>
          <a:srcRect b="0" l="0" r="0" t="0"/>
          <a:stretch/>
        </p:blipFill>
        <p:spPr>
          <a:xfrm>
            <a:off x="5948375" y="698300"/>
            <a:ext cx="2461750" cy="2083975"/>
          </a:xfrm>
          <a:prstGeom prst="rect">
            <a:avLst/>
          </a:prstGeom>
          <a:noFill/>
          <a:ln>
            <a:noFill/>
          </a:ln>
        </p:spPr>
      </p:pic>
      <p:sp>
        <p:nvSpPr>
          <p:cNvPr id="73" name="Google Shape;73;p2"/>
          <p:cNvSpPr txBox="1"/>
          <p:nvPr/>
        </p:nvSpPr>
        <p:spPr>
          <a:xfrm>
            <a:off x="6027025" y="3172725"/>
            <a:ext cx="2813700" cy="1333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300"/>
              <a:buFont typeface="Arial"/>
              <a:buNone/>
            </a:pPr>
            <a:r>
              <a:rPr b="0" i="0" lang="en-GB" sz="1300" u="none" cap="none" strike="noStrike">
                <a:solidFill>
                  <a:schemeClr val="dk2"/>
                </a:solidFill>
                <a:latin typeface="Roboto"/>
                <a:ea typeface="Roboto"/>
                <a:cs typeface="Roboto"/>
                <a:sym typeface="Roboto"/>
              </a:rPr>
              <a:t>I</a:t>
            </a:r>
            <a:r>
              <a:rPr b="0" i="0" lang="en-GB" sz="1300" u="none" cap="none" strike="noStrike">
                <a:solidFill>
                  <a:schemeClr val="dk1"/>
                </a:solidFill>
                <a:latin typeface="Roboto"/>
                <a:ea typeface="Roboto"/>
                <a:cs typeface="Roboto"/>
                <a:sym typeface="Roboto"/>
              </a:rPr>
              <a:t>t’s revenue grew from Rs. 1,300 cr. in FY 2019 to Rs. 2,800 cr. in FY 2020. It is already profitable at EBITDA level in the food delivery business. During Q2 2019, it was burning about Rs. 290 cr. every month</a:t>
            </a:r>
            <a:endParaRPr b="0" i="0" sz="13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txBox="1"/>
          <p:nvPr>
            <p:ph idx="4294967295"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PROBLEM STATEMENT</a:t>
            </a:r>
            <a:endParaRPr/>
          </a:p>
        </p:txBody>
      </p:sp>
      <p:sp>
        <p:nvSpPr>
          <p:cNvPr id="79" name="Google Shape;79;p3"/>
          <p:cNvSpPr txBox="1"/>
          <p:nvPr>
            <p:ph idx="4294967295" type="body"/>
          </p:nvPr>
        </p:nvSpPr>
        <p:spPr>
          <a:xfrm>
            <a:off x="311700" y="1505700"/>
            <a:ext cx="3999900" cy="3076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0000"/>
              </a:lnSpc>
              <a:spcBef>
                <a:spcPts val="700"/>
              </a:spcBef>
              <a:spcAft>
                <a:spcPts val="0"/>
              </a:spcAft>
              <a:buSzPct val="59907"/>
              <a:buNone/>
            </a:pPr>
            <a:r>
              <a:rPr lang="en-GB" sz="2800">
                <a:solidFill>
                  <a:srgbClr val="FFFFFF"/>
                </a:solidFill>
                <a:latin typeface="Arial"/>
                <a:ea typeface="Arial"/>
                <a:cs typeface="Arial"/>
                <a:sym typeface="Arial"/>
              </a:rPr>
              <a:t>To identify optimal countries and cities for opening new restaurants by analysing existing restaurant performance, market demand, and economic factors, ensuring profitable and strategic expansion.</a:t>
            </a:r>
            <a:endParaRPr sz="2800">
              <a:solidFill>
                <a:srgbClr val="FFFFFF"/>
              </a:solidFill>
              <a:latin typeface="Arial"/>
              <a:ea typeface="Arial"/>
              <a:cs typeface="Arial"/>
              <a:sym typeface="Arial"/>
            </a:endParaRPr>
          </a:p>
          <a:p>
            <a:pPr indent="0" lvl="0" marL="0" rtl="0" algn="l">
              <a:lnSpc>
                <a:spcPct val="115000"/>
              </a:lnSpc>
              <a:spcBef>
                <a:spcPts val="600"/>
              </a:spcBef>
              <a:spcAft>
                <a:spcPts val="1200"/>
              </a:spcAft>
              <a:buSzPct val="129032"/>
              <a:buNone/>
            </a:pPr>
            <a:r>
              <a:t/>
            </a:r>
            <a:endParaRPr/>
          </a:p>
        </p:txBody>
      </p:sp>
      <p:pic>
        <p:nvPicPr>
          <p:cNvPr id="80" name="Google Shape;80;p3"/>
          <p:cNvPicPr preferRelativeResize="0"/>
          <p:nvPr/>
        </p:nvPicPr>
        <p:blipFill rotWithShape="1">
          <a:blip r:embed="rId3">
            <a:alphaModFix/>
          </a:blip>
          <a:srcRect b="0" l="0" r="0" t="0"/>
          <a:stretch/>
        </p:blipFill>
        <p:spPr>
          <a:xfrm>
            <a:off x="5240550" y="1596250"/>
            <a:ext cx="3521125" cy="283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idx="4294967295" type="subTitle"/>
          </p:nvPr>
        </p:nvSpPr>
        <p:spPr>
          <a:xfrm>
            <a:off x="231325" y="1232475"/>
            <a:ext cx="8188200" cy="3150900"/>
          </a:xfrm>
          <a:prstGeom prst="rect">
            <a:avLst/>
          </a:prstGeom>
          <a:noFill/>
          <a:ln>
            <a:noFill/>
          </a:ln>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Clr>
                <a:schemeClr val="dk2"/>
              </a:buClr>
              <a:buSzPts val="1300"/>
              <a:buFont typeface="Roboto"/>
              <a:buChar char="●"/>
            </a:pPr>
            <a:r>
              <a:rPr b="0" i="0" lang="en-GB" sz="1300" u="none" cap="none" strike="noStrike">
                <a:solidFill>
                  <a:schemeClr val="dk2"/>
                </a:solidFill>
                <a:latin typeface="Roboto"/>
                <a:ea typeface="Roboto"/>
                <a:cs typeface="Roboto"/>
                <a:sym typeface="Roboto"/>
              </a:rPr>
              <a:t>Total 15 countries, restaurant name, locality, cuisines it offer.</a:t>
            </a:r>
            <a:endParaRPr b="0" i="0" sz="1300" u="none" cap="none" strike="noStrike">
              <a:solidFill>
                <a:schemeClr val="dk2"/>
              </a:solidFill>
              <a:latin typeface="Roboto"/>
              <a:ea typeface="Roboto"/>
              <a:cs typeface="Roboto"/>
              <a:sym typeface="Roboto"/>
            </a:endParaRPr>
          </a:p>
          <a:p>
            <a:pPr indent="-311150" lvl="0" marL="457200" marR="0" rtl="0" algn="l">
              <a:lnSpc>
                <a:spcPct val="115000"/>
              </a:lnSpc>
              <a:spcBef>
                <a:spcPts val="0"/>
              </a:spcBef>
              <a:spcAft>
                <a:spcPts val="0"/>
              </a:spcAft>
              <a:buClr>
                <a:schemeClr val="dk2"/>
              </a:buClr>
              <a:buSzPts val="1300"/>
              <a:buFont typeface="Roboto"/>
              <a:buChar char="●"/>
            </a:pPr>
            <a:r>
              <a:rPr b="0" i="0" lang="en-GB" sz="1300" u="none" cap="none" strike="noStrike">
                <a:solidFill>
                  <a:schemeClr val="dk2"/>
                </a:solidFill>
                <a:latin typeface="Roboto"/>
                <a:ea typeface="Roboto"/>
                <a:cs typeface="Roboto"/>
                <a:sym typeface="Roboto"/>
              </a:rPr>
              <a:t>Dataset contains information about restaurant name, id, locality, longitude, latitude, date of opening,currency used, average cost of two, has online delivery service available or not</a:t>
            </a:r>
            <a:endParaRPr b="0" i="0" sz="1300" u="none" cap="none" strike="noStrike">
              <a:solidFill>
                <a:schemeClr val="dk2"/>
              </a:solidFill>
              <a:latin typeface="Roboto"/>
              <a:ea typeface="Roboto"/>
              <a:cs typeface="Roboto"/>
              <a:sym typeface="Roboto"/>
            </a:endParaRPr>
          </a:p>
          <a:p>
            <a:pPr indent="0" lvl="0" marL="0" marR="0" rtl="0" algn="l">
              <a:lnSpc>
                <a:spcPct val="115000"/>
              </a:lnSpc>
              <a:spcBef>
                <a:spcPts val="1200"/>
              </a:spcBef>
              <a:spcAft>
                <a:spcPts val="0"/>
              </a:spcAft>
              <a:buClr>
                <a:schemeClr val="dk2"/>
              </a:buClr>
              <a:buSzPts val="1300"/>
              <a:buFont typeface="Roboto"/>
              <a:buNone/>
            </a:pPr>
            <a:r>
              <a:rPr b="0" i="0" lang="en-GB" sz="1300" u="none" cap="none" strike="noStrike">
                <a:solidFill>
                  <a:schemeClr val="dk2"/>
                </a:solidFill>
                <a:latin typeface="Roboto"/>
                <a:ea typeface="Roboto"/>
                <a:cs typeface="Roboto"/>
                <a:sym typeface="Roboto"/>
              </a:rPr>
              <a:t>Data Cleaning and processes</a:t>
            </a:r>
            <a:endParaRPr b="0" i="0" sz="1300" u="none" cap="none" strike="noStrike">
              <a:solidFill>
                <a:schemeClr val="dk2"/>
              </a:solidFill>
              <a:latin typeface="Roboto"/>
              <a:ea typeface="Roboto"/>
              <a:cs typeface="Roboto"/>
              <a:sym typeface="Roboto"/>
            </a:endParaRPr>
          </a:p>
          <a:p>
            <a:pPr indent="-311150" lvl="0" marL="457200" marR="0" rtl="0" algn="l">
              <a:lnSpc>
                <a:spcPct val="115000"/>
              </a:lnSpc>
              <a:spcBef>
                <a:spcPts val="1200"/>
              </a:spcBef>
              <a:spcAft>
                <a:spcPts val="0"/>
              </a:spcAft>
              <a:buClr>
                <a:schemeClr val="dk2"/>
              </a:buClr>
              <a:buSzPts val="1300"/>
              <a:buFont typeface="Roboto"/>
              <a:buChar char="●"/>
            </a:pPr>
            <a:r>
              <a:rPr b="0" i="0" lang="en-GB" sz="1300" u="none" cap="none" strike="noStrike">
                <a:solidFill>
                  <a:schemeClr val="dk2"/>
                </a:solidFill>
                <a:latin typeface="Roboto"/>
                <a:ea typeface="Roboto"/>
                <a:cs typeface="Roboto"/>
                <a:sym typeface="Roboto"/>
              </a:rPr>
              <a:t>Cuisines contains some null values  which is handled by ifblank</a:t>
            </a:r>
            <a:endParaRPr b="0" i="0" sz="1300" u="none" cap="none" strike="noStrike">
              <a:solidFill>
                <a:schemeClr val="dk2"/>
              </a:solidFill>
              <a:latin typeface="Roboto"/>
              <a:ea typeface="Roboto"/>
              <a:cs typeface="Roboto"/>
              <a:sym typeface="Roboto"/>
            </a:endParaRPr>
          </a:p>
          <a:p>
            <a:pPr indent="-311150" lvl="0" marL="457200" marR="0" rtl="0" algn="l">
              <a:lnSpc>
                <a:spcPct val="115000"/>
              </a:lnSpc>
              <a:spcBef>
                <a:spcPts val="0"/>
              </a:spcBef>
              <a:spcAft>
                <a:spcPts val="0"/>
              </a:spcAft>
              <a:buClr>
                <a:schemeClr val="dk2"/>
              </a:buClr>
              <a:buSzPts val="1300"/>
              <a:buFont typeface="Roboto"/>
              <a:buChar char="●"/>
            </a:pPr>
            <a:r>
              <a:rPr b="0" i="0" lang="en-GB" sz="1300" u="none" cap="none" strike="noStrike">
                <a:solidFill>
                  <a:schemeClr val="dk2"/>
                </a:solidFill>
                <a:latin typeface="Roboto"/>
                <a:ea typeface="Roboto"/>
                <a:cs typeface="Roboto"/>
                <a:sym typeface="Roboto"/>
              </a:rPr>
              <a:t>Normalized currency with average cost of two people</a:t>
            </a:r>
            <a:endParaRPr b="0" i="0" sz="1300" u="none" cap="none" strike="noStrike">
              <a:solidFill>
                <a:schemeClr val="dk2"/>
              </a:solidFill>
              <a:latin typeface="Roboto"/>
              <a:ea typeface="Roboto"/>
              <a:cs typeface="Roboto"/>
              <a:sym typeface="Roboto"/>
            </a:endParaRPr>
          </a:p>
          <a:p>
            <a:pPr indent="-311150" lvl="0" marL="457200" marR="0" rtl="0" algn="l">
              <a:lnSpc>
                <a:spcPct val="115000"/>
              </a:lnSpc>
              <a:spcBef>
                <a:spcPts val="0"/>
              </a:spcBef>
              <a:spcAft>
                <a:spcPts val="0"/>
              </a:spcAft>
              <a:buClr>
                <a:schemeClr val="dk2"/>
              </a:buClr>
              <a:buSzPts val="1300"/>
              <a:buFont typeface="Roboto"/>
              <a:buChar char="●"/>
            </a:pPr>
            <a:r>
              <a:rPr lang="en-GB"/>
              <a:t>Standardized</a:t>
            </a:r>
            <a:r>
              <a:rPr b="0" i="0" lang="en-GB" sz="1300" u="none" cap="none" strike="noStrike">
                <a:solidFill>
                  <a:schemeClr val="dk2"/>
                </a:solidFill>
                <a:latin typeface="Roboto"/>
                <a:ea typeface="Roboto"/>
                <a:cs typeface="Roboto"/>
                <a:sym typeface="Roboto"/>
              </a:rPr>
              <a:t> date format in readable format</a:t>
            </a:r>
            <a:endParaRPr b="0" i="0" sz="1300" u="none" cap="none" strike="noStrike">
              <a:solidFill>
                <a:schemeClr val="dk2"/>
              </a:solidFill>
              <a:latin typeface="Roboto"/>
              <a:ea typeface="Roboto"/>
              <a:cs typeface="Roboto"/>
              <a:sym typeface="Roboto"/>
            </a:endParaRPr>
          </a:p>
          <a:p>
            <a:pPr indent="-311150" lvl="0" marL="457200" marR="0" rtl="0" algn="l">
              <a:lnSpc>
                <a:spcPct val="115000"/>
              </a:lnSpc>
              <a:spcBef>
                <a:spcPts val="0"/>
              </a:spcBef>
              <a:spcAft>
                <a:spcPts val="0"/>
              </a:spcAft>
              <a:buClr>
                <a:schemeClr val="dk2"/>
              </a:buClr>
              <a:buSzPts val="1300"/>
              <a:buFont typeface="Roboto"/>
              <a:buChar char="●"/>
            </a:pPr>
            <a:r>
              <a:rPr b="0" i="0" lang="en-GB" sz="1300" u="none" cap="none" strike="noStrike">
                <a:solidFill>
                  <a:schemeClr val="dk2"/>
                </a:solidFill>
                <a:latin typeface="Roboto"/>
                <a:ea typeface="Roboto"/>
                <a:cs typeface="Roboto"/>
                <a:sym typeface="Roboto"/>
              </a:rPr>
              <a:t>Processed various currencies and converted them into INR and USD for comparison.</a:t>
            </a:r>
            <a:endParaRPr b="0" i="0" sz="1300" u="none" cap="none" strike="noStrike">
              <a:solidFill>
                <a:schemeClr val="dk2"/>
              </a:solidFill>
              <a:latin typeface="Roboto"/>
              <a:ea typeface="Roboto"/>
              <a:cs typeface="Roboto"/>
              <a:sym typeface="Roboto"/>
            </a:endParaRPr>
          </a:p>
          <a:p>
            <a:pPr indent="-311150" lvl="0" marL="457200" marR="0" rtl="0" algn="l">
              <a:lnSpc>
                <a:spcPct val="115000"/>
              </a:lnSpc>
              <a:spcBef>
                <a:spcPts val="0"/>
              </a:spcBef>
              <a:spcAft>
                <a:spcPts val="0"/>
              </a:spcAft>
              <a:buClr>
                <a:schemeClr val="dk2"/>
              </a:buClr>
              <a:buSzPts val="1300"/>
              <a:buFont typeface="Roboto"/>
              <a:buChar char="●"/>
            </a:pPr>
            <a:r>
              <a:rPr b="0" i="0" lang="en-GB" sz="1300" u="none" cap="none" strike="noStrike">
                <a:solidFill>
                  <a:schemeClr val="dk2"/>
                </a:solidFill>
                <a:latin typeface="Roboto"/>
                <a:ea typeface="Roboto"/>
                <a:cs typeface="Roboto"/>
                <a:sym typeface="Roboto"/>
              </a:rPr>
              <a:t>Used LOOKUP functions to fetch the appropriate country codes.</a:t>
            </a:r>
            <a:endParaRPr b="0" i="0" sz="1300" u="none" cap="none" strike="noStrike">
              <a:solidFill>
                <a:schemeClr val="dk2"/>
              </a:solidFill>
              <a:latin typeface="Roboto"/>
              <a:ea typeface="Roboto"/>
              <a:cs typeface="Roboto"/>
              <a:sym typeface="Roboto"/>
            </a:endParaRPr>
          </a:p>
          <a:p>
            <a:pPr indent="0" lvl="0" marL="457200" marR="0" rtl="0" algn="l">
              <a:lnSpc>
                <a:spcPct val="115000"/>
              </a:lnSpc>
              <a:spcBef>
                <a:spcPts val="1200"/>
              </a:spcBef>
              <a:spcAft>
                <a:spcPts val="1200"/>
              </a:spcAft>
              <a:buClr>
                <a:schemeClr val="dk2"/>
              </a:buClr>
              <a:buSzPts val="1300"/>
              <a:buFont typeface="Roboto"/>
              <a:buNone/>
            </a:pPr>
            <a:r>
              <a:t/>
            </a:r>
            <a:endParaRPr b="0" i="0" sz="1300" u="none" cap="none" strike="noStrike">
              <a:solidFill>
                <a:schemeClr val="dk2"/>
              </a:solidFill>
              <a:latin typeface="Roboto"/>
              <a:ea typeface="Roboto"/>
              <a:cs typeface="Roboto"/>
              <a:sym typeface="Roboto"/>
            </a:endParaRPr>
          </a:p>
        </p:txBody>
      </p:sp>
      <p:pic>
        <p:nvPicPr>
          <p:cNvPr id="86" name="Google Shape;86;p4"/>
          <p:cNvPicPr preferRelativeResize="0"/>
          <p:nvPr/>
        </p:nvPicPr>
        <p:blipFill rotWithShape="1">
          <a:blip r:embed="rId3">
            <a:alphaModFix/>
          </a:blip>
          <a:srcRect b="0" l="0" r="0" t="0"/>
          <a:stretch/>
        </p:blipFill>
        <p:spPr>
          <a:xfrm>
            <a:off x="6382925" y="3457600"/>
            <a:ext cx="2209800" cy="1362075"/>
          </a:xfrm>
          <a:prstGeom prst="rect">
            <a:avLst/>
          </a:prstGeom>
          <a:noFill/>
          <a:ln>
            <a:noFill/>
          </a:ln>
        </p:spPr>
      </p:pic>
      <p:sp>
        <p:nvSpPr>
          <p:cNvPr id="87" name="Google Shape;87;p4"/>
          <p:cNvSpPr txBox="1"/>
          <p:nvPr/>
        </p:nvSpPr>
        <p:spPr>
          <a:xfrm>
            <a:off x="328125" y="159625"/>
            <a:ext cx="7998900" cy="78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GB" sz="3600" u="none" cap="none" strike="noStrike">
                <a:solidFill>
                  <a:srgbClr val="000000"/>
                </a:solidFill>
                <a:latin typeface="Arial"/>
                <a:ea typeface="Arial"/>
                <a:cs typeface="Arial"/>
                <a:sym typeface="Arial"/>
              </a:rPr>
              <a:t>Data Cleaning and Processing</a:t>
            </a:r>
            <a:endParaRPr b="0" i="0" sz="13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4294967295" type="ctrTitle"/>
          </p:nvPr>
        </p:nvSpPr>
        <p:spPr>
          <a:xfrm>
            <a:off x="90700" y="77600"/>
            <a:ext cx="8520600" cy="6579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chemeClr val="accent1"/>
              </a:buClr>
              <a:buSzPts val="4000"/>
              <a:buFont typeface="Merriweather"/>
              <a:buNone/>
            </a:pPr>
            <a:r>
              <a:rPr b="0" i="0" lang="en-GB" sz="2800" u="none" cap="none" strike="noStrike">
                <a:solidFill>
                  <a:schemeClr val="accent1"/>
                </a:solidFill>
                <a:latin typeface="Merriweather"/>
                <a:ea typeface="Merriweather"/>
                <a:cs typeface="Merriweather"/>
                <a:sym typeface="Merriweather"/>
              </a:rPr>
              <a:t>Methodology</a:t>
            </a:r>
            <a:endParaRPr b="0" i="0" sz="2800" u="none" cap="none" strike="noStrike">
              <a:solidFill>
                <a:schemeClr val="accent1"/>
              </a:solidFill>
              <a:latin typeface="Merriweather"/>
              <a:ea typeface="Merriweather"/>
              <a:cs typeface="Merriweather"/>
              <a:sym typeface="Merriweather"/>
            </a:endParaRPr>
          </a:p>
        </p:txBody>
      </p:sp>
      <p:sp>
        <p:nvSpPr>
          <p:cNvPr id="93" name="Google Shape;93;p5"/>
          <p:cNvSpPr txBox="1"/>
          <p:nvPr>
            <p:ph idx="4294967295" type="subTitle"/>
          </p:nvPr>
        </p:nvSpPr>
        <p:spPr>
          <a:xfrm>
            <a:off x="221300" y="894026"/>
            <a:ext cx="8520600" cy="3940200"/>
          </a:xfrm>
          <a:prstGeom prst="rect">
            <a:avLst/>
          </a:prstGeom>
          <a:noFill/>
          <a:ln>
            <a:noFill/>
          </a:ln>
        </p:spPr>
        <p:txBody>
          <a:bodyPr anchorCtr="0" anchor="t" bIns="91425" lIns="91425" spcFirstLastPara="1" rIns="91425" wrap="square" tIns="91425">
            <a:normAutofit/>
          </a:bodyPr>
          <a:lstStyle/>
          <a:p>
            <a:pPr indent="-330200" lvl="0" marL="457200" marR="0" rtl="0" algn="l">
              <a:lnSpc>
                <a:spcPct val="100000"/>
              </a:lnSpc>
              <a:spcBef>
                <a:spcPts val="0"/>
              </a:spcBef>
              <a:spcAft>
                <a:spcPts val="0"/>
              </a:spcAft>
              <a:buClr>
                <a:schemeClr val="dk2"/>
              </a:buClr>
              <a:buSzPts val="1600"/>
              <a:buFont typeface="Roboto"/>
              <a:buChar char="●"/>
            </a:pPr>
            <a:r>
              <a:rPr b="1" i="0" lang="en-GB" sz="1300" u="none" cap="none" strike="noStrike">
                <a:solidFill>
                  <a:schemeClr val="dk2"/>
                </a:solidFill>
                <a:latin typeface="Roboto"/>
                <a:ea typeface="Roboto"/>
                <a:cs typeface="Roboto"/>
                <a:sym typeface="Roboto"/>
              </a:rPr>
              <a:t>Data Cleaning</a:t>
            </a:r>
            <a:r>
              <a:rPr b="0" i="0" lang="en-GB" sz="1300" u="none" cap="none" strike="noStrike">
                <a:solidFill>
                  <a:schemeClr val="dk2"/>
                </a:solidFill>
                <a:latin typeface="Roboto"/>
                <a:ea typeface="Roboto"/>
                <a:cs typeface="Roboto"/>
                <a:sym typeface="Roboto"/>
              </a:rPr>
              <a:t> - Using ifna() , trim, clear function to handle  missing values</a:t>
            </a:r>
            <a:endParaRPr b="0" i="0" sz="1300" u="none" cap="none" strike="noStrike">
              <a:solidFill>
                <a:schemeClr val="dk2"/>
              </a:solidFill>
              <a:latin typeface="Roboto"/>
              <a:ea typeface="Roboto"/>
              <a:cs typeface="Roboto"/>
              <a:sym typeface="Roboto"/>
            </a:endParaRPr>
          </a:p>
          <a:p>
            <a:pPr indent="-330200" lvl="0" marL="457200" marR="0" rtl="0" algn="l">
              <a:lnSpc>
                <a:spcPct val="100000"/>
              </a:lnSpc>
              <a:spcBef>
                <a:spcPts val="0"/>
              </a:spcBef>
              <a:spcAft>
                <a:spcPts val="0"/>
              </a:spcAft>
              <a:buClr>
                <a:schemeClr val="dk2"/>
              </a:buClr>
              <a:buSzPts val="1600"/>
              <a:buFont typeface="Roboto"/>
              <a:buChar char="●"/>
            </a:pPr>
            <a:r>
              <a:rPr b="1" i="0" lang="en-GB" sz="1300" u="none" cap="none" strike="noStrike">
                <a:solidFill>
                  <a:schemeClr val="dk2"/>
                </a:solidFill>
                <a:latin typeface="Roboto"/>
                <a:ea typeface="Roboto"/>
                <a:cs typeface="Roboto"/>
                <a:sym typeface="Roboto"/>
              </a:rPr>
              <a:t>Data Preprocessing</a:t>
            </a:r>
            <a:r>
              <a:rPr b="0" i="0" lang="en-GB" sz="1300" u="none" cap="none" strike="noStrike">
                <a:solidFill>
                  <a:schemeClr val="dk2"/>
                </a:solidFill>
                <a:latin typeface="Roboto"/>
                <a:ea typeface="Roboto"/>
                <a:cs typeface="Roboto"/>
                <a:sym typeface="Roboto"/>
              </a:rPr>
              <a:t> - Enhanced dataset with additional column name of country extracted using VLOOKUP to cross reference external data sets</a:t>
            </a:r>
            <a:endParaRPr b="0" i="0" sz="1300" u="none" cap="none" strike="noStrike">
              <a:solidFill>
                <a:schemeClr val="dk2"/>
              </a:solidFill>
              <a:latin typeface="Roboto"/>
              <a:ea typeface="Roboto"/>
              <a:cs typeface="Roboto"/>
              <a:sym typeface="Roboto"/>
            </a:endParaRPr>
          </a:p>
          <a:p>
            <a:pPr indent="-330200" lvl="0" marL="457200" marR="0" rtl="0" algn="l">
              <a:lnSpc>
                <a:spcPct val="100000"/>
              </a:lnSpc>
              <a:spcBef>
                <a:spcPts val="0"/>
              </a:spcBef>
              <a:spcAft>
                <a:spcPts val="0"/>
              </a:spcAft>
              <a:buClr>
                <a:schemeClr val="dk2"/>
              </a:buClr>
              <a:buSzPts val="1600"/>
              <a:buFont typeface="Roboto"/>
              <a:buChar char="●"/>
            </a:pPr>
            <a:r>
              <a:rPr b="1" i="0" lang="en-GB" sz="1300" u="none" cap="none" strike="noStrike">
                <a:solidFill>
                  <a:schemeClr val="dk2"/>
                </a:solidFill>
                <a:latin typeface="Roboto"/>
                <a:ea typeface="Roboto"/>
                <a:cs typeface="Roboto"/>
                <a:sym typeface="Roboto"/>
              </a:rPr>
              <a:t>Data Enrichment</a:t>
            </a:r>
            <a:r>
              <a:rPr b="0" i="0" lang="en-GB" sz="1300" u="none" cap="none" strike="noStrike">
                <a:solidFill>
                  <a:schemeClr val="dk2"/>
                </a:solidFill>
                <a:latin typeface="Roboto"/>
                <a:ea typeface="Roboto"/>
                <a:cs typeface="Roboto"/>
                <a:sym typeface="Roboto"/>
              </a:rPr>
              <a:t> - Applied CONCATENATE, MID, FIND function to attain customized price value using currency and price</a:t>
            </a:r>
            <a:endParaRPr b="0" i="0" sz="1300" u="none" cap="none" strike="noStrike">
              <a:solidFill>
                <a:schemeClr val="dk2"/>
              </a:solidFill>
              <a:latin typeface="Roboto"/>
              <a:ea typeface="Roboto"/>
              <a:cs typeface="Roboto"/>
              <a:sym typeface="Roboto"/>
            </a:endParaRPr>
          </a:p>
          <a:p>
            <a:pPr indent="-330200" lvl="0" marL="457200" marR="0" rtl="0" algn="l">
              <a:lnSpc>
                <a:spcPct val="100000"/>
              </a:lnSpc>
              <a:spcBef>
                <a:spcPts val="0"/>
              </a:spcBef>
              <a:spcAft>
                <a:spcPts val="0"/>
              </a:spcAft>
              <a:buClr>
                <a:schemeClr val="dk2"/>
              </a:buClr>
              <a:buSzPts val="1600"/>
              <a:buFont typeface="Roboto"/>
              <a:buChar char="●"/>
            </a:pPr>
            <a:r>
              <a:rPr b="1" i="0" lang="en-GB" sz="1300" u="none" cap="none" strike="noStrike">
                <a:solidFill>
                  <a:schemeClr val="dk2"/>
                </a:solidFill>
                <a:latin typeface="Roboto"/>
                <a:ea typeface="Roboto"/>
                <a:cs typeface="Roboto"/>
                <a:sym typeface="Roboto"/>
              </a:rPr>
              <a:t>Descriptive Analysis - </a:t>
            </a:r>
            <a:r>
              <a:rPr b="0" i="0" lang="en-GB" sz="1300" u="none" cap="none" strike="noStrike">
                <a:solidFill>
                  <a:schemeClr val="dk2"/>
                </a:solidFill>
                <a:latin typeface="Roboto"/>
                <a:ea typeface="Roboto"/>
                <a:cs typeface="Roboto"/>
                <a:sym typeface="Roboto"/>
              </a:rPr>
              <a:t> Employed PIVOT table to summarize key metrics and identify count of restaurants in each country, cities and price of each. It also helps in understanding which restaurant is highly rated and what factors affect it.</a:t>
            </a:r>
            <a:endParaRPr b="0" i="0" sz="1300" u="none" cap="none" strike="noStrike">
              <a:solidFill>
                <a:schemeClr val="dk2"/>
              </a:solidFill>
              <a:latin typeface="Roboto"/>
              <a:ea typeface="Roboto"/>
              <a:cs typeface="Roboto"/>
              <a:sym typeface="Roboto"/>
            </a:endParaRPr>
          </a:p>
          <a:p>
            <a:pPr indent="-330200" lvl="0" marL="457200" marR="0" rtl="0" algn="l">
              <a:lnSpc>
                <a:spcPct val="100000"/>
              </a:lnSpc>
              <a:spcBef>
                <a:spcPts val="0"/>
              </a:spcBef>
              <a:spcAft>
                <a:spcPts val="0"/>
              </a:spcAft>
              <a:buClr>
                <a:schemeClr val="dk2"/>
              </a:buClr>
              <a:buSzPts val="1600"/>
              <a:buFont typeface="Roboto"/>
              <a:buChar char="●"/>
            </a:pPr>
            <a:r>
              <a:rPr b="1" i="0" lang="en-GB" sz="1300" u="none" cap="none" strike="noStrike">
                <a:solidFill>
                  <a:schemeClr val="dk2"/>
                </a:solidFill>
                <a:latin typeface="Roboto"/>
                <a:ea typeface="Roboto"/>
                <a:cs typeface="Roboto"/>
                <a:sym typeface="Roboto"/>
              </a:rPr>
              <a:t>Visualization - </a:t>
            </a:r>
            <a:r>
              <a:rPr b="0" i="0" lang="en-GB" sz="1300" u="none" cap="none" strike="noStrike">
                <a:solidFill>
                  <a:schemeClr val="dk2"/>
                </a:solidFill>
                <a:latin typeface="Roboto"/>
                <a:ea typeface="Roboto"/>
                <a:cs typeface="Roboto"/>
                <a:sym typeface="Roboto"/>
              </a:rPr>
              <a:t> creating dynamic charts and dashboards for data visualization.</a:t>
            </a:r>
            <a:endParaRPr b="0" i="0" sz="1300" u="none" cap="none" strike="noStrike">
              <a:solidFill>
                <a:schemeClr val="dk2"/>
              </a:solidFill>
              <a:latin typeface="Roboto"/>
              <a:ea typeface="Roboto"/>
              <a:cs typeface="Roboto"/>
              <a:sym typeface="Roboto"/>
            </a:endParaRPr>
          </a:p>
        </p:txBody>
      </p:sp>
      <p:pic>
        <p:nvPicPr>
          <p:cNvPr id="94" name="Google Shape;94;p5"/>
          <p:cNvPicPr preferRelativeResize="0"/>
          <p:nvPr/>
        </p:nvPicPr>
        <p:blipFill rotWithShape="1">
          <a:blip r:embed="rId3">
            <a:alphaModFix/>
          </a:blip>
          <a:srcRect b="0" l="0" r="50635" t="14059"/>
          <a:stretch/>
        </p:blipFill>
        <p:spPr>
          <a:xfrm>
            <a:off x="6832224" y="3568950"/>
            <a:ext cx="2162651" cy="157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type="title"/>
          </p:nvPr>
        </p:nvSpPr>
        <p:spPr>
          <a:xfrm>
            <a:off x="290725" y="49500"/>
            <a:ext cx="4040100" cy="54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GB" sz="1520"/>
              <a:t>No. of Restaurants opened in each country</a:t>
            </a:r>
            <a:endParaRPr sz="1520"/>
          </a:p>
        </p:txBody>
      </p:sp>
      <p:sp>
        <p:nvSpPr>
          <p:cNvPr id="100" name="Google Shape;100;p6"/>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n-GB" sz="1400">
                <a:solidFill>
                  <a:srgbClr val="000000"/>
                </a:solidFill>
                <a:latin typeface="Arial"/>
                <a:ea typeface="Arial"/>
                <a:cs typeface="Arial"/>
                <a:sym typeface="Arial"/>
              </a:rPr>
              <a:t>8,652 restaurants</a:t>
            </a:r>
            <a:r>
              <a:rPr lang="en-GB" sz="1400">
                <a:solidFill>
                  <a:srgbClr val="000000"/>
                </a:solidFill>
                <a:latin typeface="Arial"/>
                <a:ea typeface="Arial"/>
                <a:cs typeface="Arial"/>
                <a:sym typeface="Arial"/>
              </a:rPr>
              <a:t> (90%+ of total) are in </a:t>
            </a:r>
            <a:r>
              <a:rPr b="1" lang="en-GB" sz="1400">
                <a:solidFill>
                  <a:srgbClr val="000000"/>
                </a:solidFill>
                <a:latin typeface="Arial"/>
                <a:ea typeface="Arial"/>
                <a:cs typeface="Arial"/>
                <a:sym typeface="Arial"/>
              </a:rPr>
              <a:t>India</a:t>
            </a:r>
            <a:r>
              <a:rPr lang="en-GB" sz="1400">
                <a:solidFill>
                  <a:srgbClr val="000000"/>
                </a:solidFill>
                <a:latin typeface="Arial"/>
                <a:ea typeface="Arial"/>
                <a:cs typeface="Arial"/>
                <a:sym typeface="Arial"/>
              </a:rPr>
              <a:t>, indicating a </a:t>
            </a:r>
            <a:r>
              <a:rPr b="1" lang="en-GB" sz="1400">
                <a:solidFill>
                  <a:srgbClr val="000000"/>
                </a:solidFill>
                <a:latin typeface="Arial"/>
                <a:ea typeface="Arial"/>
                <a:cs typeface="Arial"/>
                <a:sym typeface="Arial"/>
              </a:rPr>
              <a:t>highly competitive</a:t>
            </a:r>
            <a:r>
              <a:rPr lang="en-GB" sz="1400">
                <a:solidFill>
                  <a:srgbClr val="000000"/>
                </a:solidFill>
                <a:latin typeface="Arial"/>
                <a:ea typeface="Arial"/>
                <a:cs typeface="Arial"/>
                <a:sym typeface="Arial"/>
              </a:rPr>
              <a:t> food industry</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434 restaurants</a:t>
            </a:r>
            <a:r>
              <a:rPr lang="en-GB" sz="1400">
                <a:solidFill>
                  <a:srgbClr val="000000"/>
                </a:solidFill>
                <a:latin typeface="Arial"/>
                <a:ea typeface="Arial"/>
                <a:cs typeface="Arial"/>
                <a:sym typeface="Arial"/>
              </a:rPr>
              <a:t> are located in the </a:t>
            </a:r>
            <a:r>
              <a:rPr b="1" lang="en-GB" sz="1400">
                <a:solidFill>
                  <a:srgbClr val="000000"/>
                </a:solidFill>
                <a:latin typeface="Arial"/>
                <a:ea typeface="Arial"/>
                <a:cs typeface="Arial"/>
                <a:sym typeface="Arial"/>
              </a:rPr>
              <a:t>USA</a:t>
            </a:r>
            <a:r>
              <a:rPr lang="en-GB" sz="1400">
                <a:solidFill>
                  <a:srgbClr val="000000"/>
                </a:solidFill>
                <a:latin typeface="Arial"/>
                <a:ea typeface="Arial"/>
                <a:cs typeface="Arial"/>
                <a:sym typeface="Arial"/>
              </a:rPr>
              <a:t>, showing </a:t>
            </a:r>
            <a:r>
              <a:rPr b="1" lang="en-GB" sz="1400">
                <a:solidFill>
                  <a:srgbClr val="000000"/>
                </a:solidFill>
                <a:latin typeface="Arial"/>
                <a:ea typeface="Arial"/>
                <a:cs typeface="Arial"/>
                <a:sym typeface="Arial"/>
              </a:rPr>
              <a:t>significant market presence</a:t>
            </a:r>
            <a:r>
              <a:rPr lang="en-GB"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Qatar &amp; Sri Lanka Have Low Competition.</a:t>
            </a:r>
            <a:r>
              <a:rPr b="1" lang="en-GB" sz="1400">
                <a:solidFill>
                  <a:srgbClr val="000000"/>
                </a:solidFill>
                <a:latin typeface="Arial"/>
                <a:ea typeface="Arial"/>
                <a:cs typeface="Arial"/>
                <a:sym typeface="Arial"/>
              </a:rPr>
              <a:t>Only 20 restaurants each</a:t>
            </a:r>
            <a:r>
              <a:rPr lang="en-GB" sz="1400">
                <a:solidFill>
                  <a:srgbClr val="000000"/>
                </a:solidFill>
                <a:latin typeface="Arial"/>
                <a:ea typeface="Arial"/>
                <a:cs typeface="Arial"/>
                <a:sym typeface="Arial"/>
              </a:rPr>
              <a:t> → Indicating </a:t>
            </a:r>
            <a:r>
              <a:rPr b="1" lang="en-GB" sz="1400">
                <a:solidFill>
                  <a:srgbClr val="000000"/>
                </a:solidFill>
                <a:latin typeface="Arial"/>
                <a:ea typeface="Arial"/>
                <a:cs typeface="Arial"/>
                <a:sym typeface="Arial"/>
              </a:rPr>
              <a:t>potential</a:t>
            </a:r>
            <a:r>
              <a:rPr lang="en-GB" sz="1400">
                <a:solidFill>
                  <a:srgbClr val="000000"/>
                </a:solidFill>
                <a:latin typeface="Arial"/>
                <a:ea typeface="Arial"/>
                <a:cs typeface="Arial"/>
                <a:sym typeface="Arial"/>
              </a:rPr>
              <a:t> for new business expansion.These countries could be </a:t>
            </a:r>
            <a:r>
              <a:rPr b="1" lang="en-GB" sz="1400">
                <a:solidFill>
                  <a:srgbClr val="000000"/>
                </a:solidFill>
                <a:latin typeface="Arial"/>
                <a:ea typeface="Arial"/>
                <a:cs typeface="Arial"/>
                <a:sym typeface="Arial"/>
              </a:rPr>
              <a:t>ideal for launching new restaurants</a:t>
            </a:r>
            <a:r>
              <a:rPr lang="en-GB" sz="1400">
                <a:solidFill>
                  <a:srgbClr val="000000"/>
                </a:solidFill>
                <a:latin typeface="Arial"/>
                <a:ea typeface="Arial"/>
                <a:cs typeface="Arial"/>
                <a:sym typeface="Arial"/>
              </a:rPr>
              <a:t> with lower competition</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Australia, Canada, Singapore, &amp; New Zealand Have Minimal Presence</a:t>
            </a:r>
            <a:r>
              <a:rPr lang="en-GB" sz="1400">
                <a:solidFill>
                  <a:srgbClr val="000000"/>
                </a:solidFill>
                <a:latin typeface="Arial"/>
                <a:ea typeface="Arial"/>
                <a:cs typeface="Arial"/>
                <a:sym typeface="Arial"/>
              </a:rPr>
              <a:t> .Fewer than </a:t>
            </a:r>
            <a:r>
              <a:rPr b="1" lang="en-GB" sz="1400">
                <a:solidFill>
                  <a:srgbClr val="000000"/>
                </a:solidFill>
                <a:latin typeface="Arial"/>
                <a:ea typeface="Arial"/>
                <a:cs typeface="Arial"/>
                <a:sym typeface="Arial"/>
              </a:rPr>
              <a:t>50 restaurants in each country</a:t>
            </a:r>
            <a:r>
              <a:rPr lang="en-GB" sz="1400">
                <a:solidFill>
                  <a:srgbClr val="000000"/>
                </a:solidFill>
                <a:latin typeface="Arial"/>
                <a:ea typeface="Arial"/>
                <a:cs typeface="Arial"/>
                <a:sym typeface="Arial"/>
              </a:rPr>
              <a:t> → Scope for </a:t>
            </a:r>
            <a:r>
              <a:rPr b="1" lang="en-GB" sz="1400">
                <a:solidFill>
                  <a:srgbClr val="000000"/>
                </a:solidFill>
                <a:latin typeface="Arial"/>
                <a:ea typeface="Arial"/>
                <a:cs typeface="Arial"/>
                <a:sym typeface="Arial"/>
              </a:rPr>
              <a:t>growth &amp; expansion</a:t>
            </a:r>
            <a:r>
              <a:rPr lang="en-GB" sz="1400">
                <a:solidFill>
                  <a:srgbClr val="000000"/>
                </a:solidFill>
                <a:latin typeface="Arial"/>
                <a:ea typeface="Arial"/>
                <a:cs typeface="Arial"/>
                <a:sym typeface="Arial"/>
              </a:rPr>
              <a:t> in these markets</a:t>
            </a:r>
            <a:endParaRPr sz="1400">
              <a:solidFill>
                <a:srgbClr val="000000"/>
              </a:solidFill>
              <a:latin typeface="Arial"/>
              <a:ea typeface="Arial"/>
              <a:cs typeface="Arial"/>
              <a:sym typeface="Arial"/>
            </a:endParaRPr>
          </a:p>
        </p:txBody>
      </p:sp>
      <p:pic>
        <p:nvPicPr>
          <p:cNvPr id="101" name="Google Shape;101;p6"/>
          <p:cNvPicPr preferRelativeResize="0"/>
          <p:nvPr/>
        </p:nvPicPr>
        <p:blipFill>
          <a:blip r:embed="rId3">
            <a:alphaModFix/>
          </a:blip>
          <a:stretch>
            <a:fillRect/>
          </a:stretch>
        </p:blipFill>
        <p:spPr>
          <a:xfrm>
            <a:off x="0" y="746100"/>
            <a:ext cx="4339875" cy="3967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4294967295" type="body"/>
          </p:nvPr>
        </p:nvSpPr>
        <p:spPr>
          <a:xfrm>
            <a:off x="5388800" y="587150"/>
            <a:ext cx="3497100" cy="3905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GB" sz="1400">
                <a:solidFill>
                  <a:srgbClr val="000000"/>
                </a:solidFill>
                <a:latin typeface="Arial"/>
                <a:ea typeface="Arial"/>
                <a:cs typeface="Arial"/>
                <a:sym typeface="Arial"/>
              </a:rPr>
              <a:t>India dominates</a:t>
            </a:r>
            <a:r>
              <a:rPr lang="en-GB" sz="1400">
                <a:solidFill>
                  <a:srgbClr val="000000"/>
                </a:solidFill>
                <a:latin typeface="Arial"/>
                <a:ea typeface="Arial"/>
                <a:cs typeface="Arial"/>
                <a:sym typeface="Arial"/>
              </a:rPr>
              <a:t> with the highest number of restaurants, indicating strong Zomato market penetration and user engagement in the region.</a:t>
            </a:r>
            <a:endParaRPr sz="14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GB" sz="1400">
                <a:solidFill>
                  <a:srgbClr val="000000"/>
                </a:solidFill>
                <a:latin typeface="Arial"/>
                <a:ea typeface="Arial"/>
                <a:cs typeface="Arial"/>
                <a:sym typeface="Arial"/>
              </a:rPr>
              <a:t>UAE and USA</a:t>
            </a:r>
            <a:r>
              <a:rPr lang="en-GB" sz="1400">
                <a:solidFill>
                  <a:srgbClr val="000000"/>
                </a:solidFill>
                <a:latin typeface="Arial"/>
                <a:ea typeface="Arial"/>
                <a:cs typeface="Arial"/>
                <a:sym typeface="Arial"/>
              </a:rPr>
              <a:t> follow as leading international markets, reflecting Zomato’s active expansion into high-density urban areas.</a:t>
            </a:r>
            <a:endParaRPr sz="17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a:t>
            </a:r>
            <a:r>
              <a:rPr b="1" lang="en-GB" sz="1400">
                <a:solidFill>
                  <a:srgbClr val="000000"/>
                </a:solidFill>
                <a:latin typeface="Arial"/>
                <a:ea typeface="Arial"/>
                <a:cs typeface="Arial"/>
                <a:sym typeface="Arial"/>
              </a:rPr>
              <a:t>diverse global footprint</a:t>
            </a:r>
            <a:r>
              <a:rPr lang="en-GB" sz="1400">
                <a:solidFill>
                  <a:srgbClr val="000000"/>
                </a:solidFill>
                <a:latin typeface="Arial"/>
                <a:ea typeface="Arial"/>
                <a:cs typeface="Arial"/>
                <a:sym typeface="Arial"/>
              </a:rPr>
              <a:t> indicates that Zomato’s model is scalable across different culinary and economic markets.</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1300"/>
              <a:buNone/>
            </a:pPr>
            <a:r>
              <a:t/>
            </a:r>
            <a:endParaRPr sz="1400">
              <a:solidFill>
                <a:srgbClr val="000000"/>
              </a:solidFill>
              <a:latin typeface="Arial"/>
              <a:ea typeface="Arial"/>
              <a:cs typeface="Arial"/>
              <a:sym typeface="Arial"/>
            </a:endParaRPr>
          </a:p>
        </p:txBody>
      </p:sp>
      <p:pic>
        <p:nvPicPr>
          <p:cNvPr id="107" name="Google Shape;107;p7"/>
          <p:cNvPicPr preferRelativeResize="0"/>
          <p:nvPr/>
        </p:nvPicPr>
        <p:blipFill>
          <a:blip r:embed="rId3">
            <a:alphaModFix/>
          </a:blip>
          <a:stretch>
            <a:fillRect/>
          </a:stretch>
        </p:blipFill>
        <p:spPr>
          <a:xfrm>
            <a:off x="152400" y="700875"/>
            <a:ext cx="5084001" cy="33121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8"/>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GB" sz="1400">
                <a:solidFill>
                  <a:srgbClr val="000000"/>
                </a:solidFill>
                <a:latin typeface="Arial"/>
                <a:ea typeface="Arial"/>
                <a:cs typeface="Arial"/>
                <a:sym typeface="Arial"/>
              </a:rPr>
              <a:t>The number of restaurants opened each year remains </a:t>
            </a:r>
            <a:r>
              <a:rPr b="1" lang="en-GB" sz="1400">
                <a:solidFill>
                  <a:srgbClr val="000000"/>
                </a:solidFill>
                <a:latin typeface="Arial"/>
                <a:ea typeface="Arial"/>
                <a:cs typeface="Arial"/>
                <a:sym typeface="Arial"/>
              </a:rPr>
              <a:t>relatively stable</a:t>
            </a:r>
            <a:r>
              <a:rPr lang="en-GB" sz="1400">
                <a:solidFill>
                  <a:srgbClr val="000000"/>
                </a:solidFill>
                <a:latin typeface="Arial"/>
                <a:ea typeface="Arial"/>
                <a:cs typeface="Arial"/>
                <a:sym typeface="Arial"/>
              </a:rPr>
              <a:t>, averaging around </a:t>
            </a:r>
            <a:r>
              <a:rPr b="1" lang="en-GB" sz="1400">
                <a:solidFill>
                  <a:srgbClr val="000000"/>
                </a:solidFill>
                <a:latin typeface="Arial"/>
                <a:ea typeface="Arial"/>
                <a:cs typeface="Arial"/>
                <a:sym typeface="Arial"/>
              </a:rPr>
              <a:t>1,050 per year</a:t>
            </a:r>
            <a:r>
              <a:rPr lang="en-GB" sz="1400">
                <a:solidFill>
                  <a:srgbClr val="000000"/>
                </a:solidFill>
                <a:latin typeface="Arial"/>
                <a:ea typeface="Arial"/>
                <a:cs typeface="Arial"/>
                <a:sym typeface="Arial"/>
              </a:rPr>
              <a:t>.Indicates a </a:t>
            </a:r>
            <a:r>
              <a:rPr b="1" lang="en-GB" sz="1400">
                <a:solidFill>
                  <a:srgbClr val="000000"/>
                </a:solidFill>
                <a:latin typeface="Arial"/>
                <a:ea typeface="Arial"/>
                <a:cs typeface="Arial"/>
                <a:sym typeface="Arial"/>
              </a:rPr>
              <a:t>consistent demand</a:t>
            </a:r>
            <a:r>
              <a:rPr lang="en-GB" sz="1400">
                <a:solidFill>
                  <a:srgbClr val="000000"/>
                </a:solidFill>
                <a:latin typeface="Arial"/>
                <a:ea typeface="Arial"/>
                <a:cs typeface="Arial"/>
                <a:sym typeface="Arial"/>
              </a:rPr>
              <a:t> for new restaurant ventures</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2018 saw the highest</a:t>
            </a:r>
            <a:r>
              <a:rPr lang="en-GB" sz="1400">
                <a:solidFill>
                  <a:srgbClr val="000000"/>
                </a:solidFill>
                <a:latin typeface="Arial"/>
                <a:ea typeface="Arial"/>
                <a:cs typeface="Arial"/>
                <a:sym typeface="Arial"/>
              </a:rPr>
              <a:t> number of restaurant openings, suggesting </a:t>
            </a:r>
            <a:r>
              <a:rPr b="1" lang="en-GB" sz="1400">
                <a:solidFill>
                  <a:srgbClr val="000000"/>
                </a:solidFill>
                <a:latin typeface="Arial"/>
                <a:ea typeface="Arial"/>
                <a:cs typeface="Arial"/>
                <a:sym typeface="Arial"/>
              </a:rPr>
              <a:t>strong market confidence</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2012 (1,022) and 2015 (1,024) had lower openings</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A steady </a:t>
            </a:r>
            <a:r>
              <a:rPr b="1" lang="en-GB" sz="1400">
                <a:solidFill>
                  <a:srgbClr val="000000"/>
                </a:solidFill>
                <a:latin typeface="Arial"/>
                <a:ea typeface="Arial"/>
                <a:cs typeface="Arial"/>
                <a:sym typeface="Arial"/>
              </a:rPr>
              <a:t>upward trend in recent years (2016-2018)</a:t>
            </a:r>
            <a:r>
              <a:rPr lang="en-GB" sz="1400">
                <a:solidFill>
                  <a:srgbClr val="000000"/>
                </a:solidFill>
                <a:latin typeface="Arial"/>
                <a:ea typeface="Arial"/>
                <a:cs typeface="Arial"/>
                <a:sym typeface="Arial"/>
              </a:rPr>
              <a:t> indicates </a:t>
            </a:r>
            <a:r>
              <a:rPr b="1" lang="en-GB" sz="1400">
                <a:solidFill>
                  <a:srgbClr val="000000"/>
                </a:solidFill>
                <a:latin typeface="Arial"/>
                <a:ea typeface="Arial"/>
                <a:cs typeface="Arial"/>
                <a:sym typeface="Arial"/>
              </a:rPr>
              <a:t>increasing opportunities</a:t>
            </a:r>
            <a:r>
              <a:rPr lang="en-GB" sz="1400">
                <a:solidFill>
                  <a:srgbClr val="000000"/>
                </a:solidFill>
                <a:latin typeface="Arial"/>
                <a:ea typeface="Arial"/>
                <a:cs typeface="Arial"/>
                <a:sym typeface="Arial"/>
              </a:rPr>
              <a:t> for new restaurants.</a:t>
            </a:r>
            <a:endParaRPr b="1" sz="1400">
              <a:solidFill>
                <a:srgbClr val="000000"/>
              </a:solidFill>
              <a:latin typeface="Arial"/>
              <a:ea typeface="Arial"/>
              <a:cs typeface="Arial"/>
              <a:sym typeface="Arial"/>
            </a:endParaRPr>
          </a:p>
        </p:txBody>
      </p:sp>
      <p:sp>
        <p:nvSpPr>
          <p:cNvPr id="113" name="Google Shape;113;p8"/>
          <p:cNvSpPr txBox="1"/>
          <p:nvPr/>
        </p:nvSpPr>
        <p:spPr>
          <a:xfrm>
            <a:off x="121550" y="122625"/>
            <a:ext cx="3998400" cy="58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0" i="0" lang="en-GB" sz="2100" u="none" cap="none" strike="noStrike">
                <a:solidFill>
                  <a:schemeClr val="lt1"/>
                </a:solidFill>
                <a:latin typeface="Roboto"/>
                <a:ea typeface="Roboto"/>
                <a:cs typeface="Roboto"/>
                <a:sym typeface="Roboto"/>
              </a:rPr>
              <a:t>Restaurants opened each year</a:t>
            </a:r>
            <a:endParaRPr b="0" i="0" sz="2100" u="none" cap="none" strike="noStrike">
              <a:solidFill>
                <a:schemeClr val="lt1"/>
              </a:solidFill>
              <a:latin typeface="Roboto"/>
              <a:ea typeface="Roboto"/>
              <a:cs typeface="Roboto"/>
              <a:sym typeface="Roboto"/>
            </a:endParaRPr>
          </a:p>
        </p:txBody>
      </p:sp>
      <p:pic>
        <p:nvPicPr>
          <p:cNvPr id="114" name="Google Shape;114;p8"/>
          <p:cNvPicPr preferRelativeResize="0"/>
          <p:nvPr/>
        </p:nvPicPr>
        <p:blipFill>
          <a:blip r:embed="rId3">
            <a:alphaModFix/>
          </a:blip>
          <a:stretch>
            <a:fillRect/>
          </a:stretch>
        </p:blipFill>
        <p:spPr>
          <a:xfrm>
            <a:off x="0" y="1006099"/>
            <a:ext cx="4339875" cy="351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idx="4294967295" type="body"/>
          </p:nvPr>
        </p:nvSpPr>
        <p:spPr>
          <a:xfrm>
            <a:off x="5349650" y="436075"/>
            <a:ext cx="3562200" cy="3538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GB" sz="1400">
                <a:solidFill>
                  <a:srgbClr val="000000"/>
                </a:solidFill>
                <a:latin typeface="Arial"/>
                <a:ea typeface="Arial"/>
                <a:cs typeface="Arial"/>
                <a:sym typeface="Arial"/>
              </a:rPr>
              <a:t>Consistent growth</a:t>
            </a:r>
            <a:r>
              <a:rPr lang="en-GB" sz="1400">
                <a:solidFill>
                  <a:srgbClr val="000000"/>
                </a:solidFill>
                <a:latin typeface="Arial"/>
                <a:ea typeface="Arial"/>
                <a:cs typeface="Arial"/>
                <a:sym typeface="Arial"/>
              </a:rPr>
              <a:t>: The number of restaurants opened each year remains fairly </a:t>
            </a:r>
            <a:r>
              <a:rPr b="1" lang="en-GB" sz="1400">
                <a:solidFill>
                  <a:srgbClr val="000000"/>
                </a:solidFill>
                <a:latin typeface="Arial"/>
                <a:ea typeface="Arial"/>
                <a:cs typeface="Arial"/>
                <a:sym typeface="Arial"/>
              </a:rPr>
              <a:t>stable</a:t>
            </a:r>
            <a:r>
              <a:rPr lang="en-GB" sz="1400">
                <a:solidFill>
                  <a:srgbClr val="000000"/>
                </a:solidFill>
                <a:latin typeface="Arial"/>
                <a:ea typeface="Arial"/>
                <a:cs typeface="Arial"/>
                <a:sym typeface="Arial"/>
              </a:rPr>
              <a:t>, averaging around </a:t>
            </a:r>
            <a:r>
              <a:rPr b="1" lang="en-GB" sz="1400">
                <a:solidFill>
                  <a:srgbClr val="000000"/>
                </a:solidFill>
                <a:latin typeface="Arial"/>
                <a:ea typeface="Arial"/>
                <a:cs typeface="Arial"/>
                <a:sym typeface="Arial"/>
              </a:rPr>
              <a:t>1,050 per year</a:t>
            </a:r>
            <a:r>
              <a:rPr lang="en-GB" sz="1400">
                <a:solidFill>
                  <a:srgbClr val="000000"/>
                </a:solidFill>
                <a:latin typeface="Arial"/>
                <a:ea typeface="Arial"/>
                <a:cs typeface="Arial"/>
                <a:sym typeface="Arial"/>
              </a:rPr>
              <a:t>, suggesting sustained demand in the market.</a:t>
            </a:r>
            <a:endParaRPr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2018</a:t>
            </a:r>
            <a:r>
              <a:rPr lang="en-GB" sz="1400">
                <a:solidFill>
                  <a:srgbClr val="000000"/>
                </a:solidFill>
                <a:latin typeface="Arial"/>
                <a:ea typeface="Arial"/>
                <a:cs typeface="Arial"/>
                <a:sym typeface="Arial"/>
              </a:rPr>
              <a:t> recorded the </a:t>
            </a:r>
            <a:r>
              <a:rPr b="1" lang="en-GB" sz="1400">
                <a:solidFill>
                  <a:srgbClr val="000000"/>
                </a:solidFill>
                <a:latin typeface="Arial"/>
                <a:ea typeface="Arial"/>
                <a:cs typeface="Arial"/>
                <a:sym typeface="Arial"/>
              </a:rPr>
              <a:t>highest openings (1,102)</a:t>
            </a:r>
            <a:r>
              <a:rPr lang="en-GB" sz="1400">
                <a:solidFill>
                  <a:srgbClr val="000000"/>
                </a:solidFill>
                <a:latin typeface="Arial"/>
                <a:ea typeface="Arial"/>
                <a:cs typeface="Arial"/>
                <a:sym typeface="Arial"/>
              </a:rPr>
              <a:t>, indicating </a:t>
            </a:r>
            <a:r>
              <a:rPr b="1" lang="en-GB" sz="1400">
                <a:solidFill>
                  <a:srgbClr val="000000"/>
                </a:solidFill>
                <a:latin typeface="Arial"/>
                <a:ea typeface="Arial"/>
                <a:cs typeface="Arial"/>
                <a:sym typeface="Arial"/>
              </a:rPr>
              <a:t>strong market confidence</a:t>
            </a:r>
            <a:r>
              <a:rPr lang="en-GB" sz="1400">
                <a:solidFill>
                  <a:srgbClr val="000000"/>
                </a:solidFill>
                <a:latin typeface="Arial"/>
                <a:ea typeface="Arial"/>
                <a:cs typeface="Arial"/>
                <a:sym typeface="Arial"/>
              </a:rPr>
              <a:t> and expansion opportunities that year.</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Slight dips</a:t>
            </a:r>
            <a:r>
              <a:rPr lang="en-GB" sz="1400">
                <a:solidFill>
                  <a:srgbClr val="000000"/>
                </a:solidFill>
                <a:latin typeface="Arial"/>
                <a:ea typeface="Arial"/>
                <a:cs typeface="Arial"/>
                <a:sym typeface="Arial"/>
              </a:rPr>
              <a:t> are seen in </a:t>
            </a:r>
            <a:r>
              <a:rPr b="1" lang="en-GB" sz="1400">
                <a:solidFill>
                  <a:srgbClr val="000000"/>
                </a:solidFill>
                <a:latin typeface="Arial"/>
                <a:ea typeface="Arial"/>
                <a:cs typeface="Arial"/>
                <a:sym typeface="Arial"/>
              </a:rPr>
              <a:t>2012 (1,022)</a:t>
            </a:r>
            <a:r>
              <a:rPr lang="en-GB" sz="1400">
                <a:solidFill>
                  <a:srgbClr val="000000"/>
                </a:solidFill>
                <a:latin typeface="Arial"/>
                <a:ea typeface="Arial"/>
                <a:cs typeface="Arial"/>
                <a:sym typeface="Arial"/>
              </a:rPr>
              <a:t> and </a:t>
            </a:r>
            <a:r>
              <a:rPr b="1" lang="en-GB" sz="1400">
                <a:solidFill>
                  <a:srgbClr val="000000"/>
                </a:solidFill>
                <a:latin typeface="Arial"/>
                <a:ea typeface="Arial"/>
                <a:cs typeface="Arial"/>
                <a:sym typeface="Arial"/>
              </a:rPr>
              <a:t>2015 (1,024)</a:t>
            </a:r>
            <a:r>
              <a:rPr lang="en-GB" sz="1400">
                <a:solidFill>
                  <a:srgbClr val="000000"/>
                </a:solidFill>
                <a:latin typeface="Arial"/>
                <a:ea typeface="Arial"/>
                <a:cs typeface="Arial"/>
                <a:sym typeface="Arial"/>
              </a:rPr>
              <a:t>, which could reflect temporary saturation or economic influences.</a:t>
            </a:r>
            <a:endParaRPr b="1" sz="14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The </a:t>
            </a:r>
            <a:r>
              <a:rPr b="1" lang="en-GB" sz="1400">
                <a:solidFill>
                  <a:srgbClr val="000000"/>
                </a:solidFill>
                <a:latin typeface="Arial"/>
                <a:ea typeface="Arial"/>
                <a:cs typeface="Arial"/>
                <a:sym typeface="Arial"/>
              </a:rPr>
              <a:t>overall range of fluctuation is low</a:t>
            </a:r>
            <a:r>
              <a:rPr lang="en-GB" sz="1400">
                <a:solidFill>
                  <a:srgbClr val="000000"/>
                </a:solidFill>
                <a:latin typeface="Arial"/>
                <a:ea typeface="Arial"/>
                <a:cs typeface="Arial"/>
                <a:sym typeface="Arial"/>
              </a:rPr>
              <a:t>, showing a </a:t>
            </a:r>
            <a:r>
              <a:rPr b="1" lang="en-GB" sz="1400">
                <a:solidFill>
                  <a:srgbClr val="000000"/>
                </a:solidFill>
                <a:latin typeface="Arial"/>
                <a:ea typeface="Arial"/>
                <a:cs typeface="Arial"/>
                <a:sym typeface="Arial"/>
              </a:rPr>
              <a:t>mature and reliable market</a:t>
            </a:r>
            <a:r>
              <a:rPr lang="en-GB" sz="1400">
                <a:solidFill>
                  <a:srgbClr val="000000"/>
                </a:solidFill>
                <a:latin typeface="Arial"/>
                <a:ea typeface="Arial"/>
                <a:cs typeface="Arial"/>
                <a:sym typeface="Arial"/>
              </a:rPr>
              <a:t> environment for new restaurant ventures.</a:t>
            </a:r>
            <a:endParaRPr b="1" sz="1400">
              <a:solidFill>
                <a:srgbClr val="000000"/>
              </a:solidFill>
              <a:latin typeface="Arial"/>
              <a:ea typeface="Arial"/>
              <a:cs typeface="Arial"/>
              <a:sym typeface="Arial"/>
            </a:endParaRPr>
          </a:p>
        </p:txBody>
      </p:sp>
      <p:pic>
        <p:nvPicPr>
          <p:cNvPr id="120" name="Google Shape;120;p9"/>
          <p:cNvPicPr preferRelativeResize="0"/>
          <p:nvPr/>
        </p:nvPicPr>
        <p:blipFill>
          <a:blip r:embed="rId3">
            <a:alphaModFix/>
          </a:blip>
          <a:stretch>
            <a:fillRect/>
          </a:stretch>
        </p:blipFill>
        <p:spPr>
          <a:xfrm>
            <a:off x="129775" y="520000"/>
            <a:ext cx="5044850" cy="419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