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8" r:id="rId3"/>
    <p:sldId id="259" r:id="rId4"/>
    <p:sldId id="274" r:id="rId5"/>
    <p:sldId id="275" r:id="rId6"/>
    <p:sldId id="276" r:id="rId7"/>
    <p:sldId id="260" r:id="rId8"/>
    <p:sldId id="261" r:id="rId9"/>
    <p:sldId id="262" r:id="rId10"/>
    <p:sldId id="263" r:id="rId11"/>
    <p:sldId id="264" r:id="rId12"/>
    <p:sldId id="265" r:id="rId13"/>
    <p:sldId id="266" r:id="rId14"/>
    <p:sldId id="267" r:id="rId15"/>
    <p:sldId id="270" r:id="rId16"/>
    <p:sldId id="271" r:id="rId17"/>
    <p:sldId id="268" r:id="rId18"/>
    <p:sldId id="269" r:id="rId19"/>
    <p:sldId id="272" r:id="rId20"/>
    <p:sldId id="273" r:id="rId2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67" d="100"/>
          <a:sy n="67" d="100"/>
        </p:scale>
        <p:origin x="1392"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8" name="Group 17"/>
          <p:cNvGrpSpPr/>
          <p:nvPr/>
        </p:nvGrpSpPr>
        <p:grpSpPr>
          <a:xfrm>
            <a:off x="0" y="0"/>
            <a:ext cx="9144677" cy="6858000"/>
            <a:chOff x="0" y="0"/>
            <a:chExt cx="9144677" cy="6858000"/>
          </a:xfrm>
        </p:grpSpPr>
        <p:pic>
          <p:nvPicPr>
            <p:cNvPr id="8" name="Picture 7" descr="S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1" name="Rectangle 10"/>
            <p:cNvSpPr/>
            <p:nvPr/>
          </p:nvSpPr>
          <p:spPr>
            <a:xfrm>
              <a:off x="1515532" y="1520422"/>
              <a:ext cx="6112935" cy="3818468"/>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2" name="Picture 11"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a:off x="0" y="3128434"/>
              <a:ext cx="1664208" cy="612648"/>
            </a:xfrm>
            <a:prstGeom prst="rect">
              <a:avLst/>
            </a:prstGeom>
          </p:spPr>
        </p:pic>
        <p:pic>
          <p:nvPicPr>
            <p:cNvPr id="13" name="Picture 12"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a:off x="7480469" y="3128434"/>
              <a:ext cx="1664208" cy="612648"/>
            </a:xfrm>
            <a:prstGeom prst="rect">
              <a:avLst/>
            </a:prstGeom>
          </p:spPr>
        </p:pic>
      </p:grpSp>
      <p:sp>
        <p:nvSpPr>
          <p:cNvPr id="2" name="Title 1"/>
          <p:cNvSpPr>
            <a:spLocks noGrp="1"/>
          </p:cNvSpPr>
          <p:nvPr>
            <p:ph type="ctrTitle"/>
          </p:nvPr>
        </p:nvSpPr>
        <p:spPr>
          <a:xfrm>
            <a:off x="1921934" y="1811863"/>
            <a:ext cx="5308866" cy="1515533"/>
          </a:xfrm>
        </p:spPr>
        <p:txBody>
          <a:bodyPr anchor="b">
            <a:noAutofit/>
          </a:bodyPr>
          <a:lstStyle>
            <a:lvl1pPr algn="ctr">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1921934" y="3598327"/>
            <a:ext cx="5308866" cy="1377651"/>
          </a:xfrm>
        </p:spPr>
        <p:txBody>
          <a:bodyPr anchor="t">
            <a:normAutofit/>
          </a:bodyPr>
          <a:lstStyle>
            <a:lvl1pPr marL="0" indent="0" algn="ctr">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6065417" y="5054602"/>
            <a:ext cx="673276" cy="279400"/>
          </a:xfrm>
        </p:spPr>
        <p:txBody>
          <a:bodyPr/>
          <a:lstStyle/>
          <a:p>
            <a:fld id="{5BCAD085-E8A6-8845-BD4E-CB4CCA059FC4}" type="datetimeFigureOut">
              <a:rPr lang="en-US" smtClean="0"/>
              <a:t>24-Jul-24</a:t>
            </a:fld>
            <a:endParaRPr lang="en-US"/>
          </a:p>
        </p:txBody>
      </p:sp>
      <p:sp>
        <p:nvSpPr>
          <p:cNvPr id="5" name="Footer Placeholder 4"/>
          <p:cNvSpPr>
            <a:spLocks noGrp="1"/>
          </p:cNvSpPr>
          <p:nvPr>
            <p:ph type="ftr" sz="quarter" idx="11"/>
          </p:nvPr>
        </p:nvSpPr>
        <p:spPr>
          <a:xfrm>
            <a:off x="1921934" y="5054602"/>
            <a:ext cx="4064860" cy="279400"/>
          </a:xfrm>
        </p:spPr>
        <p:txBody>
          <a:bodyPr/>
          <a:lstStyle/>
          <a:p>
            <a:endParaRPr lang="en-US"/>
          </a:p>
        </p:txBody>
      </p:sp>
      <p:sp>
        <p:nvSpPr>
          <p:cNvPr id="6" name="Slide Number Placeholder 5"/>
          <p:cNvSpPr>
            <a:spLocks noGrp="1"/>
          </p:cNvSpPr>
          <p:nvPr>
            <p:ph type="sldNum" sz="quarter" idx="12"/>
          </p:nvPr>
        </p:nvSpPr>
        <p:spPr>
          <a:xfrm>
            <a:off x="6817317" y="5054602"/>
            <a:ext cx="413483" cy="279400"/>
          </a:xfrm>
        </p:spPr>
        <p:txBody>
          <a:bodyPr/>
          <a:lstStyle/>
          <a:p>
            <a:fld id="{C1FF6DA9-008F-8B48-92A6-B652298478BF}" type="slidenum">
              <a:rPr lang="en-US" smtClean="0"/>
              <a:t>‹#›</a:t>
            </a:fld>
            <a:endParaRPr lang="en-US"/>
          </a:p>
        </p:txBody>
      </p:sp>
      <p:cxnSp>
        <p:nvCxnSpPr>
          <p:cNvPr id="15" name="Straight Connector 14"/>
          <p:cNvCxnSpPr/>
          <p:nvPr/>
        </p:nvCxnSpPr>
        <p:spPr>
          <a:xfrm>
            <a:off x="2019825" y="3471329"/>
            <a:ext cx="511308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832878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6" y="4815415"/>
            <a:ext cx="6798734"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26260" y="1032933"/>
            <a:ext cx="7091482" cy="3361269"/>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76866" y="5382153"/>
            <a:ext cx="6798734" cy="493712"/>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24-Jul-24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72189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6" y="906873"/>
            <a:ext cx="6798734" cy="309786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76865" y="4275666"/>
            <a:ext cx="6798736" cy="1600202"/>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24-Jul-24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15" name="Straight Connector 14"/>
          <p:cNvCxnSpPr/>
          <p:nvPr/>
        </p:nvCxnSpPr>
        <p:spPr>
          <a:xfrm>
            <a:off x="1278465" y="4140199"/>
            <a:ext cx="6606425"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967211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34333" y="982132"/>
            <a:ext cx="6400250"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00200" y="3352799"/>
            <a:ext cx="5892798" cy="651933"/>
          </a:xfrm>
        </p:spPr>
        <p:txBody>
          <a:bodyPr anchor="ctr">
            <a:normAutofit/>
          </a:bodyPr>
          <a:lstStyle>
            <a:lvl1pPr marL="0" indent="0" algn="r">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176863" y="4343400"/>
            <a:ext cx="6798738"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24-Jul-24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
        <p:nvSpPr>
          <p:cNvPr id="14" name="TextBox 13"/>
          <p:cNvSpPr txBox="1"/>
          <p:nvPr/>
        </p:nvSpPr>
        <p:spPr>
          <a:xfrm>
            <a:off x="849969" y="905362"/>
            <a:ext cx="457319" cy="584776"/>
          </a:xfrm>
          <a:prstGeom prst="rect">
            <a:avLst/>
          </a:prstGeom>
        </p:spPr>
        <p:txBody>
          <a:bodyPr vert="horz" lIns="91440" tIns="45720" rIns="91440" bIns="45720" rtlCol="0" anchor="ctr">
            <a:noAutofit/>
          </a:bodyPr>
          <a:lstStyle/>
          <a:p>
            <a:pPr lvl="0"/>
            <a:r>
              <a:rPr lang="en-US" sz="7200" dirty="0">
                <a:solidFill>
                  <a:schemeClr val="tx1"/>
                </a:solidFill>
                <a:effectLst/>
              </a:rPr>
              <a:t>“</a:t>
            </a:r>
          </a:p>
        </p:txBody>
      </p:sp>
      <p:sp>
        <p:nvSpPr>
          <p:cNvPr id="15" name="TextBox 14"/>
          <p:cNvSpPr txBox="1"/>
          <p:nvPr/>
        </p:nvSpPr>
        <p:spPr>
          <a:xfrm>
            <a:off x="7633503" y="2827870"/>
            <a:ext cx="457319" cy="584776"/>
          </a:xfrm>
          <a:prstGeom prst="rect">
            <a:avLst/>
          </a:prstGeom>
        </p:spPr>
        <p:txBody>
          <a:bodyPr vert="horz" lIns="91440" tIns="45720" rIns="91440" bIns="45720" rtlCol="0" anchor="ctr">
            <a:noAutofit/>
          </a:bodyPr>
          <a:lstStyle/>
          <a:p>
            <a:pPr lvl="0" algn="r"/>
            <a:r>
              <a:rPr lang="en-US" sz="7200" dirty="0">
                <a:solidFill>
                  <a:schemeClr val="tx1"/>
                </a:solidFill>
                <a:effectLst/>
              </a:rPr>
              <a:t>”</a:t>
            </a:r>
          </a:p>
        </p:txBody>
      </p:sp>
      <p:cxnSp>
        <p:nvCxnSpPr>
          <p:cNvPr id="19" name="Straight Connector 18"/>
          <p:cNvCxnSpPr/>
          <p:nvPr/>
        </p:nvCxnSpPr>
        <p:spPr>
          <a:xfrm>
            <a:off x="1278466" y="4140199"/>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163176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76869" y="3308581"/>
            <a:ext cx="679872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76868" y="4777381"/>
            <a:ext cx="6798730" cy="8604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24-Jul-24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1411566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09416" y="982132"/>
            <a:ext cx="632516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8" name="Text Placeholder 2"/>
          <p:cNvSpPr>
            <a:spLocks noGrp="1"/>
          </p:cNvSpPr>
          <p:nvPr>
            <p:ph type="body" idx="13"/>
          </p:nvPr>
        </p:nvSpPr>
        <p:spPr>
          <a:xfrm>
            <a:off x="1176868" y="3639312"/>
            <a:ext cx="6798730" cy="886968"/>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176865" y="4529667"/>
            <a:ext cx="6798736" cy="13462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24-Jul-24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
        <p:nvSpPr>
          <p:cNvPr id="12" name="TextBox 11"/>
          <p:cNvSpPr txBox="1"/>
          <p:nvPr/>
        </p:nvSpPr>
        <p:spPr>
          <a:xfrm>
            <a:off x="878060" y="896895"/>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7649796" y="2607728"/>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278466" y="342900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141318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76865" y="982131"/>
            <a:ext cx="6798734" cy="2294467"/>
          </a:xfrm>
        </p:spPr>
        <p:txBody>
          <a:bodyPr vert="horz" lIns="91440" tIns="45720" rIns="91440" bIns="45720" rtlCol="0" anchor="ctr">
            <a:normAutofit/>
          </a:bodyPr>
          <a:lstStyle>
            <a:lvl1pPr>
              <a:defRPr lang="en-US" sz="3200" b="0" dirty="0"/>
            </a:lvl1pPr>
          </a:lstStyle>
          <a:p>
            <a:pPr marL="0" lvl="0"/>
            <a:r>
              <a:rPr lang="en-US" smtClean="0"/>
              <a:t>Click to edit Master title style</a:t>
            </a:r>
            <a:endParaRPr lang="en-US" dirty="0"/>
          </a:p>
        </p:txBody>
      </p:sp>
      <p:sp>
        <p:nvSpPr>
          <p:cNvPr id="14" name="Text Placeholder 2"/>
          <p:cNvSpPr>
            <a:spLocks noGrp="1"/>
          </p:cNvSpPr>
          <p:nvPr>
            <p:ph type="body" idx="13"/>
          </p:nvPr>
        </p:nvSpPr>
        <p:spPr>
          <a:xfrm>
            <a:off x="1176868" y="3566160"/>
            <a:ext cx="6798730" cy="905256"/>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176866" y="4470400"/>
            <a:ext cx="6798734" cy="1405467"/>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24-Jul-24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15" name="Straight Connector 14"/>
          <p:cNvCxnSpPr/>
          <p:nvPr/>
        </p:nvCxnSpPr>
        <p:spPr>
          <a:xfrm>
            <a:off x="1278469" y="3429000"/>
            <a:ext cx="6606421"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979040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76865" y="2490135"/>
            <a:ext cx="6798736" cy="3385733"/>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24-Jul-24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14" name="Straight Connector 13"/>
          <p:cNvCxnSpPr/>
          <p:nvPr/>
        </p:nvCxnSpPr>
        <p:spPr>
          <a:xfrm>
            <a:off x="1278466" y="2354670"/>
            <a:ext cx="660642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464531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56667" y="906873"/>
            <a:ext cx="1618930" cy="496899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76867" y="906873"/>
            <a:ext cx="4915509" cy="4968993"/>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24-Jul-24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14" name="Straight Connector 13"/>
          <p:cNvCxnSpPr/>
          <p:nvPr/>
        </p:nvCxnSpPr>
        <p:spPr>
          <a:xfrm>
            <a:off x="6245512" y="906873"/>
            <a:ext cx="0" cy="4968993"/>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448857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278465" y="235626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24-Jul-24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7005057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78465" y="1641413"/>
            <a:ext cx="6595534" cy="1822514"/>
          </a:xfrm>
        </p:spPr>
        <p:txBody>
          <a:bodyPr anchor="b">
            <a:normAutofit/>
          </a:bodyPr>
          <a:lstStyle>
            <a:lvl1pPr algn="ct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78465" y="3734859"/>
            <a:ext cx="6595534" cy="1090015"/>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24-Jul-24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31" name="Straight Connector 30"/>
          <p:cNvCxnSpPr/>
          <p:nvPr/>
        </p:nvCxnSpPr>
        <p:spPr>
          <a:xfrm>
            <a:off x="1278466" y="3599392"/>
            <a:ext cx="659553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291135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278465" y="235626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1176866" y="915337"/>
            <a:ext cx="6798734" cy="130386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76866" y="2487168"/>
            <a:ext cx="3337560" cy="344728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5152" y="2487168"/>
            <a:ext cx="3337560" cy="344728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24-Jul-24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0588765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76868"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76868" y="3243263"/>
            <a:ext cx="3337560" cy="270662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1832"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1832" y="3243263"/>
            <a:ext cx="3337560" cy="270662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24-Jul-24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cxnSp>
        <p:nvCxnSpPr>
          <p:cNvPr id="41" name="Straight Connector 40"/>
          <p:cNvCxnSpPr/>
          <p:nvPr/>
        </p:nvCxnSpPr>
        <p:spPr>
          <a:xfrm>
            <a:off x="1278466" y="235467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841297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76865" y="915337"/>
            <a:ext cx="6798735" cy="1303867"/>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24-Jul-24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cxnSp>
        <p:nvCxnSpPr>
          <p:cNvPr id="14" name="Straight Connector 13"/>
          <p:cNvCxnSpPr/>
          <p:nvPr/>
        </p:nvCxnSpPr>
        <p:spPr>
          <a:xfrm>
            <a:off x="1278466" y="235467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106218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24-Jul-24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3082264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5" y="1388534"/>
            <a:ext cx="2536798"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120062" y="982132"/>
            <a:ext cx="3855539"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76865" y="3031065"/>
            <a:ext cx="2536798"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24-Jul-24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cxnSp>
        <p:nvCxnSpPr>
          <p:cNvPr id="16" name="Straight Connector 15"/>
          <p:cNvCxnSpPr/>
          <p:nvPr/>
        </p:nvCxnSpPr>
        <p:spPr>
          <a:xfrm>
            <a:off x="1278466" y="2912533"/>
            <a:ext cx="233359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868790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5" y="1883832"/>
            <a:ext cx="3632202" cy="1371600"/>
          </a:xfrm>
        </p:spPr>
        <p:txBody>
          <a:bodyPr anchor="b">
            <a:normAutofit/>
          </a:bodyPr>
          <a:lstStyle>
            <a:lvl1pPr algn="ctr">
              <a:defRPr sz="24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5183069" y="1032933"/>
            <a:ext cx="2929463" cy="4792136"/>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76865" y="3255432"/>
            <a:ext cx="3632201" cy="182880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24-Jul-24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771726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9152467" cy="6858000"/>
            <a:chOff x="0" y="0"/>
            <a:chExt cx="9152467" cy="6858000"/>
          </a:xfrm>
        </p:grpSpPr>
        <p:pic>
          <p:nvPicPr>
            <p:cNvPr id="8" name="Picture 7" descr="S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9" name="Rectangle 8"/>
            <p:cNvSpPr/>
            <p:nvPr/>
          </p:nvSpPr>
          <p:spPr>
            <a:xfrm>
              <a:off x="553888" y="542807"/>
              <a:ext cx="8039776" cy="5756392"/>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l="1" r="14240"/>
            <a:stretch/>
          </p:blipFill>
          <p:spPr>
            <a:xfrm>
              <a:off x="0" y="3128434"/>
              <a:ext cx="68580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l="1" r="14240"/>
            <a:stretch/>
          </p:blipFill>
          <p:spPr>
            <a:xfrm>
              <a:off x="8466667" y="3128434"/>
              <a:ext cx="685800" cy="606425"/>
            </a:xfrm>
            <a:prstGeom prst="rect">
              <a:avLst/>
            </a:prstGeom>
          </p:spPr>
        </p:pic>
      </p:grpSp>
      <p:sp>
        <p:nvSpPr>
          <p:cNvPr id="2" name="Title Placeholder 1"/>
          <p:cNvSpPr>
            <a:spLocks noGrp="1"/>
          </p:cNvSpPr>
          <p:nvPr>
            <p:ph type="title"/>
          </p:nvPr>
        </p:nvSpPr>
        <p:spPr>
          <a:xfrm>
            <a:off x="1176866" y="915337"/>
            <a:ext cx="6798734"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76865" y="2490135"/>
            <a:ext cx="6798736" cy="3444997"/>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356670" y="5960533"/>
            <a:ext cx="1148283"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BCAD085-E8A6-8845-BD4E-CB4CCA059FC4}" type="datetimeFigureOut">
              <a:rPr lang="en-US" smtClean="0"/>
              <a:t>24-Jul-24</a:t>
            </a:fld>
            <a:endParaRPr lang="en-US"/>
          </a:p>
        </p:txBody>
      </p:sp>
      <p:sp>
        <p:nvSpPr>
          <p:cNvPr id="5" name="Footer Placeholder 4"/>
          <p:cNvSpPr>
            <a:spLocks noGrp="1"/>
          </p:cNvSpPr>
          <p:nvPr>
            <p:ph type="ftr" sz="quarter" idx="3"/>
          </p:nvPr>
        </p:nvSpPr>
        <p:spPr>
          <a:xfrm>
            <a:off x="1176865" y="5960533"/>
            <a:ext cx="5104667"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7580091" y="5960533"/>
            <a:ext cx="39551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391749615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14426" y="1485901"/>
            <a:ext cx="6757988" cy="1314450"/>
          </a:xfrm>
        </p:spPr>
        <p:txBody>
          <a:bodyPr>
            <a:normAutofit/>
          </a:bodyPr>
          <a:lstStyle/>
          <a:p>
            <a:r>
              <a:rPr sz="3600" b="1" dirty="0">
                <a:latin typeface="Times New Roman" panose="02020603050405020304" pitchFamily="18" charset="0"/>
                <a:cs typeface="Times New Roman" panose="02020603050405020304" pitchFamily="18" charset="0"/>
              </a:rPr>
              <a:t>Water Tanker Management Services Using Django</a:t>
            </a:r>
          </a:p>
        </p:txBody>
      </p:sp>
      <p:sp>
        <p:nvSpPr>
          <p:cNvPr id="3" name="Subtitle 2"/>
          <p:cNvSpPr>
            <a:spLocks noGrp="1"/>
          </p:cNvSpPr>
          <p:nvPr>
            <p:ph type="subTitle" idx="1"/>
          </p:nvPr>
        </p:nvSpPr>
        <p:spPr>
          <a:xfrm>
            <a:off x="1307306" y="3057525"/>
            <a:ext cx="6400800" cy="1752600"/>
          </a:xfrm>
        </p:spPr>
        <p:txBody>
          <a:bodyPr>
            <a:noAutofit/>
          </a:bodyPr>
          <a:lstStyle/>
          <a:p>
            <a:pPr>
              <a:lnSpc>
                <a:spcPct val="170000"/>
              </a:lnSpc>
            </a:pPr>
            <a:r>
              <a:rPr sz="1800" dirty="0" smtClean="0">
                <a:latin typeface="Times New Roman" panose="02020603050405020304" pitchFamily="18" charset="0"/>
                <a:cs typeface="Times New Roman" panose="02020603050405020304" pitchFamily="18" charset="0"/>
              </a:rPr>
              <a:t>Presented </a:t>
            </a:r>
            <a:r>
              <a:rPr sz="1800" dirty="0">
                <a:latin typeface="Times New Roman" panose="02020603050405020304" pitchFamily="18" charset="0"/>
                <a:cs typeface="Times New Roman" panose="02020603050405020304" pitchFamily="18" charset="0"/>
              </a:rPr>
              <a:t>by: </a:t>
            </a:r>
            <a:endParaRPr lang="en-US" sz="1800" dirty="0" smtClean="0">
              <a:latin typeface="Times New Roman" panose="02020603050405020304" pitchFamily="18" charset="0"/>
              <a:cs typeface="Times New Roman" panose="02020603050405020304" pitchFamily="18" charset="0"/>
            </a:endParaRPr>
          </a:p>
          <a:p>
            <a:pPr>
              <a:lnSpc>
                <a:spcPct val="170000"/>
              </a:lnSpc>
            </a:pPr>
            <a:r>
              <a:rPr lang="en-US" sz="1800" dirty="0" err="1">
                <a:latin typeface="Times New Roman" panose="02020603050405020304" pitchFamily="18" charset="0"/>
                <a:cs typeface="Times New Roman" panose="02020603050405020304" pitchFamily="18" charset="0"/>
              </a:rPr>
              <a:t>Chandan</a:t>
            </a:r>
            <a:r>
              <a:rPr lang="en-US" sz="1800" dirty="0">
                <a:latin typeface="Times New Roman" panose="02020603050405020304" pitchFamily="18" charset="0"/>
                <a:cs typeface="Times New Roman" panose="02020603050405020304" pitchFamily="18" charset="0"/>
              </a:rPr>
              <a:t> V N (1CR21IS038)</a:t>
            </a:r>
            <a:br>
              <a:rPr lang="en-US" sz="1800" dirty="0">
                <a:latin typeface="Times New Roman" panose="02020603050405020304" pitchFamily="18" charset="0"/>
                <a:cs typeface="Times New Roman" panose="02020603050405020304" pitchFamily="18" charset="0"/>
              </a:rPr>
            </a:br>
            <a:r>
              <a:rPr lang="en-US" sz="1800" dirty="0" err="1">
                <a:latin typeface="Times New Roman" panose="02020603050405020304" pitchFamily="18" charset="0"/>
                <a:cs typeface="Times New Roman" panose="02020603050405020304" pitchFamily="18" charset="0"/>
              </a:rPr>
              <a:t>Manoj</a:t>
            </a:r>
            <a:r>
              <a:rPr lang="en-US" sz="1800" dirty="0">
                <a:latin typeface="Times New Roman" panose="02020603050405020304" pitchFamily="18" charset="0"/>
                <a:cs typeface="Times New Roman" panose="02020603050405020304" pitchFamily="18" charset="0"/>
              </a:rPr>
              <a:t> Kumar C (1CR22IS408)</a:t>
            </a:r>
            <a:br>
              <a:rPr lang="en-US" sz="1800" dirty="0">
                <a:latin typeface="Times New Roman" panose="02020603050405020304" pitchFamily="18" charset="0"/>
                <a:cs typeface="Times New Roman" panose="02020603050405020304" pitchFamily="18" charset="0"/>
              </a:rPr>
            </a:br>
            <a:r>
              <a:rPr lang="en-US" sz="1800" dirty="0" err="1">
                <a:latin typeface="Times New Roman" panose="02020603050405020304" pitchFamily="18" charset="0"/>
                <a:cs typeface="Times New Roman" panose="02020603050405020304" pitchFamily="18" charset="0"/>
              </a:rPr>
              <a:t>Umesh</a:t>
            </a:r>
            <a:r>
              <a:rPr lang="en-US" sz="1800" dirty="0">
                <a:latin typeface="Times New Roman" panose="02020603050405020304" pitchFamily="18" charset="0"/>
                <a:cs typeface="Times New Roman" panose="02020603050405020304" pitchFamily="18" charset="0"/>
              </a:rPr>
              <a:t> T (1CR22IS414</a:t>
            </a:r>
            <a:r>
              <a:rPr lang="en-US" sz="1800" dirty="0" smtClean="0">
                <a:latin typeface="Times New Roman" panose="02020603050405020304" pitchFamily="18" charset="0"/>
                <a:cs typeface="Times New Roman" panose="02020603050405020304" pitchFamily="18" charset="0"/>
              </a:rPr>
              <a:t>)</a:t>
            </a:r>
            <a:endParaRPr lang="en-US" sz="1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14388" y="1120676"/>
            <a:ext cx="7543800" cy="1754326"/>
          </a:xfrm>
          <a:prstGeom prst="rect">
            <a:avLst/>
          </a:prstGeom>
        </p:spPr>
        <p:txBody>
          <a:bodyPr wrap="square">
            <a:spAutoFit/>
          </a:bodyPr>
          <a:lstStyle/>
          <a:p>
            <a:pPr algn="just"/>
            <a:r>
              <a:rPr lang="en-US" dirty="0"/>
              <a:t> Backend: o Django: Web framework for building the application. o Python: Programming language for application logic. o SQLite: Lightweight database engine for storing data.  Frontend: o HTML/CSS/JavaScript: For structuring and styling web pages. o Bootstrap: CSS framework for responsive design and pre-designed components.  Version Control: o </a:t>
            </a:r>
            <a:r>
              <a:rPr lang="en-US" dirty="0" err="1"/>
              <a:t>Git</a:t>
            </a:r>
            <a:r>
              <a:rPr lang="en-US" dirty="0"/>
              <a:t>: For tracking changes in the source code and collaboration</a:t>
            </a:r>
          </a:p>
        </p:txBody>
      </p:sp>
    </p:spTree>
    <p:extLst>
      <p:ext uri="{BB962C8B-B14F-4D97-AF65-F5344CB8AC3E}">
        <p14:creationId xmlns:p14="http://schemas.microsoft.com/office/powerpoint/2010/main" val="35582272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28688" y="726251"/>
            <a:ext cx="7058025" cy="1754326"/>
          </a:xfrm>
          <a:prstGeom prst="rect">
            <a:avLst/>
          </a:prstGeom>
        </p:spPr>
        <p:txBody>
          <a:bodyPr wrap="square">
            <a:spAutoFit/>
          </a:bodyPr>
          <a:lstStyle/>
          <a:p>
            <a:pPr algn="just"/>
            <a:r>
              <a:rPr lang="en-US" dirty="0"/>
              <a:t> Backend: o Django: Web framework for building the application. o Python: Programming language for application logic. o SQLite: Lightweight database engine for storing data.  Frontend: o HTML/CSS/JavaScript: For structuring and styling web pages. o Bootstrap: CSS framework for responsive design and pre-designed components.  Version Control: o </a:t>
            </a:r>
            <a:r>
              <a:rPr lang="en-US" dirty="0" err="1"/>
              <a:t>Git</a:t>
            </a:r>
            <a:r>
              <a:rPr lang="en-US" dirty="0"/>
              <a:t>: For tracking changes in the source code and collaboration</a:t>
            </a:r>
          </a:p>
        </p:txBody>
      </p:sp>
      <p:sp>
        <p:nvSpPr>
          <p:cNvPr id="5" name="Rectangle 4"/>
          <p:cNvSpPr/>
          <p:nvPr/>
        </p:nvSpPr>
        <p:spPr>
          <a:xfrm>
            <a:off x="928687" y="2480577"/>
            <a:ext cx="7343775" cy="2031325"/>
          </a:xfrm>
          <a:prstGeom prst="rect">
            <a:avLst/>
          </a:prstGeom>
        </p:spPr>
        <p:txBody>
          <a:bodyPr wrap="square">
            <a:spAutoFit/>
          </a:bodyPr>
          <a:lstStyle/>
          <a:p>
            <a:pPr algn="just"/>
            <a:r>
              <a:rPr lang="en-GB" dirty="0"/>
              <a:t>5. Deployment and Maintenance  Deployment: o The application can be deployed on a web server using a WSGI server like </a:t>
            </a:r>
            <a:r>
              <a:rPr lang="en-GB" dirty="0" err="1"/>
              <a:t>Gunicorn</a:t>
            </a:r>
            <a:r>
              <a:rPr lang="en-GB" dirty="0"/>
              <a:t> and served behind a web server like Nginx. o Optionally, Docker can be used to containerize the application for consistent deployment.  Maintenance: o Regular updates and patches to Django and other dependencies. o Backup and recovery procedures for the SQLite database. o Monitoring and logging for performance and error tracking.</a:t>
            </a:r>
            <a:endParaRPr lang="en-US" dirty="0"/>
          </a:p>
        </p:txBody>
      </p:sp>
    </p:spTree>
    <p:extLst>
      <p:ext uri="{BB962C8B-B14F-4D97-AF65-F5344CB8AC3E}">
        <p14:creationId xmlns:p14="http://schemas.microsoft.com/office/powerpoint/2010/main" val="23364639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14375" y="1859340"/>
            <a:ext cx="7743825" cy="2585323"/>
          </a:xfrm>
          <a:prstGeom prst="rect">
            <a:avLst/>
          </a:prstGeom>
        </p:spPr>
        <p:txBody>
          <a:bodyPr wrap="square">
            <a:spAutoFit/>
          </a:bodyPr>
          <a:lstStyle/>
          <a:p>
            <a:pPr algn="just"/>
            <a:r>
              <a:rPr lang="en-GB" dirty="0"/>
              <a:t>6. Security Considerations </a:t>
            </a:r>
            <a:endParaRPr lang="en-GB" dirty="0" smtClean="0"/>
          </a:p>
          <a:p>
            <a:pPr algn="just"/>
            <a:r>
              <a:rPr lang="en-GB" dirty="0" smtClean="0"/>
              <a:t> </a:t>
            </a:r>
            <a:r>
              <a:rPr lang="en-GB" dirty="0"/>
              <a:t>Authentication and Authorization: o Secure user authentication using Django’s built-in authentication system. o Implement role-based access control for different types of users</a:t>
            </a:r>
            <a:r>
              <a:rPr lang="en-GB" dirty="0" smtClean="0"/>
              <a:t>.</a:t>
            </a:r>
          </a:p>
          <a:p>
            <a:pPr algn="just"/>
            <a:r>
              <a:rPr lang="en-GB" dirty="0" smtClean="0"/>
              <a:t> </a:t>
            </a:r>
            <a:r>
              <a:rPr lang="en-GB" dirty="0"/>
              <a:t> Data Protection: </a:t>
            </a:r>
            <a:endParaRPr lang="en-GB" dirty="0" smtClean="0"/>
          </a:p>
          <a:p>
            <a:pPr algn="just"/>
            <a:r>
              <a:rPr lang="en-GB" dirty="0" smtClean="0"/>
              <a:t>o </a:t>
            </a:r>
            <a:r>
              <a:rPr lang="en-GB" dirty="0"/>
              <a:t>Use HTTPS to encrypt data transmitted between the server and clients</a:t>
            </a:r>
            <a:r>
              <a:rPr lang="en-GB" dirty="0" smtClean="0"/>
              <a:t>.</a:t>
            </a:r>
          </a:p>
          <a:p>
            <a:pPr algn="just"/>
            <a:r>
              <a:rPr lang="en-GB" dirty="0" smtClean="0"/>
              <a:t> </a:t>
            </a:r>
            <a:r>
              <a:rPr lang="en-GB" dirty="0"/>
              <a:t>o Regularly update and patch the application to address security vulnerabilities. </a:t>
            </a:r>
            <a:endParaRPr lang="en-GB" dirty="0" smtClean="0"/>
          </a:p>
          <a:p>
            <a:pPr algn="just"/>
            <a:r>
              <a:rPr lang="en-GB" dirty="0" smtClean="0"/>
              <a:t> </a:t>
            </a:r>
            <a:r>
              <a:rPr lang="en-GB" dirty="0"/>
              <a:t>Input Validation: </a:t>
            </a:r>
            <a:endParaRPr lang="en-GB" dirty="0" smtClean="0"/>
          </a:p>
          <a:p>
            <a:pPr algn="just"/>
            <a:r>
              <a:rPr lang="en-GB" dirty="0" smtClean="0"/>
              <a:t>o </a:t>
            </a:r>
            <a:r>
              <a:rPr lang="en-GB" dirty="0"/>
              <a:t>Validate and sanitize user inputs to prevent injection attacks and data corruption</a:t>
            </a:r>
            <a:endParaRPr lang="en-US" dirty="0"/>
          </a:p>
        </p:txBody>
      </p:sp>
    </p:spTree>
    <p:extLst>
      <p:ext uri="{BB962C8B-B14F-4D97-AF65-F5344CB8AC3E}">
        <p14:creationId xmlns:p14="http://schemas.microsoft.com/office/powerpoint/2010/main" val="32942604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71512" y="911989"/>
            <a:ext cx="7800975" cy="2031325"/>
          </a:xfrm>
          <a:prstGeom prst="rect">
            <a:avLst/>
          </a:prstGeom>
        </p:spPr>
        <p:txBody>
          <a:bodyPr wrap="square">
            <a:spAutoFit/>
          </a:bodyPr>
          <a:lstStyle/>
          <a:p>
            <a:pPr algn="just"/>
            <a:r>
              <a:rPr lang="en-GB" dirty="0"/>
              <a:t>7. Development Workflow </a:t>
            </a:r>
            <a:endParaRPr lang="en-GB" dirty="0" smtClean="0"/>
          </a:p>
          <a:p>
            <a:pPr marL="342900" indent="-342900" algn="just">
              <a:buAutoNum type="arabicPeriod"/>
            </a:pPr>
            <a:r>
              <a:rPr lang="en-GB" dirty="0" smtClean="0"/>
              <a:t>Planning</a:t>
            </a:r>
            <a:r>
              <a:rPr lang="en-GB" dirty="0"/>
              <a:t>: Define requirements, features, and system architecture. </a:t>
            </a:r>
            <a:endParaRPr lang="en-GB" dirty="0" smtClean="0"/>
          </a:p>
          <a:p>
            <a:pPr algn="just"/>
            <a:r>
              <a:rPr lang="en-GB" dirty="0" smtClean="0"/>
              <a:t>2</a:t>
            </a:r>
            <a:r>
              <a:rPr lang="en-GB" dirty="0"/>
              <a:t>. Design: Create wireframes, database schema, and system design. </a:t>
            </a:r>
          </a:p>
          <a:p>
            <a:pPr algn="just"/>
            <a:r>
              <a:rPr lang="en-GB" dirty="0" smtClean="0"/>
              <a:t>3</a:t>
            </a:r>
            <a:r>
              <a:rPr lang="en-GB" dirty="0"/>
              <a:t>. Implementation: Develop models, views, templates, and forms. </a:t>
            </a:r>
            <a:endParaRPr lang="en-GB" dirty="0" smtClean="0"/>
          </a:p>
          <a:p>
            <a:pPr algn="just"/>
            <a:r>
              <a:rPr lang="en-GB" dirty="0" smtClean="0"/>
              <a:t>4</a:t>
            </a:r>
            <a:r>
              <a:rPr lang="en-GB" dirty="0"/>
              <a:t>. Testing: Perform unit testing, integration testing, and user acceptance testing. </a:t>
            </a:r>
            <a:endParaRPr lang="en-GB" dirty="0" smtClean="0"/>
          </a:p>
          <a:p>
            <a:pPr algn="just"/>
            <a:r>
              <a:rPr lang="en-GB" dirty="0" smtClean="0"/>
              <a:t>5</a:t>
            </a:r>
            <a:r>
              <a:rPr lang="en-GB" dirty="0"/>
              <a:t>. Deployment: Deploy the application to a production environment</a:t>
            </a:r>
            <a:r>
              <a:rPr lang="en-GB" dirty="0" smtClean="0"/>
              <a:t>.</a:t>
            </a:r>
          </a:p>
          <a:p>
            <a:pPr algn="just"/>
            <a:r>
              <a:rPr lang="en-GB" dirty="0" smtClean="0"/>
              <a:t> </a:t>
            </a:r>
            <a:r>
              <a:rPr lang="en-GB" dirty="0"/>
              <a:t>6. Maintenance: Monitor, update, and enhance the application as needed</a:t>
            </a:r>
            <a:endParaRPr lang="en-US" dirty="0"/>
          </a:p>
        </p:txBody>
      </p:sp>
    </p:spTree>
    <p:extLst>
      <p:ext uri="{BB962C8B-B14F-4D97-AF65-F5344CB8AC3E}">
        <p14:creationId xmlns:p14="http://schemas.microsoft.com/office/powerpoint/2010/main" val="9778586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Related Work</a:t>
            </a:r>
            <a:endParaRPr lang="en-US" dirty="0"/>
          </a:p>
        </p:txBody>
      </p:sp>
      <p:pic>
        <p:nvPicPr>
          <p:cNvPr id="4" name="Picture 3"/>
          <p:cNvPicPr>
            <a:picLocks noChangeAspect="1"/>
          </p:cNvPicPr>
          <p:nvPr/>
        </p:nvPicPr>
        <p:blipFill>
          <a:blip r:embed="rId2"/>
          <a:stretch>
            <a:fillRect/>
          </a:stretch>
        </p:blipFill>
        <p:spPr>
          <a:xfrm>
            <a:off x="1052512" y="2376487"/>
            <a:ext cx="7581900" cy="3619500"/>
          </a:xfrm>
          <a:prstGeom prst="rect">
            <a:avLst/>
          </a:prstGeom>
        </p:spPr>
      </p:pic>
    </p:spTree>
    <p:extLst>
      <p:ext uri="{BB962C8B-B14F-4D97-AF65-F5344CB8AC3E}">
        <p14:creationId xmlns:p14="http://schemas.microsoft.com/office/powerpoint/2010/main" val="36756913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Users\user\Downloads\WhatsApp Image 2024-07-19 at 04.44.56.jpeg"/>
          <p:cNvPicPr/>
          <p:nvPr/>
        </p:nvPicPr>
        <p:blipFill>
          <a:blip r:embed="rId2">
            <a:extLst>
              <a:ext uri="{28A0092B-C50C-407E-A947-70E740481C1C}">
                <a14:useLocalDpi xmlns:a14="http://schemas.microsoft.com/office/drawing/2010/main" val="0"/>
              </a:ext>
            </a:extLst>
          </a:blip>
          <a:srcRect/>
          <a:stretch>
            <a:fillRect/>
          </a:stretch>
        </p:blipFill>
        <p:spPr bwMode="auto">
          <a:xfrm>
            <a:off x="1392555" y="1299845"/>
            <a:ext cx="6865620" cy="4900930"/>
          </a:xfrm>
          <a:prstGeom prst="rect">
            <a:avLst/>
          </a:prstGeom>
          <a:noFill/>
          <a:ln>
            <a:noFill/>
          </a:ln>
        </p:spPr>
      </p:pic>
    </p:spTree>
    <p:extLst>
      <p:ext uri="{BB962C8B-B14F-4D97-AF65-F5344CB8AC3E}">
        <p14:creationId xmlns:p14="http://schemas.microsoft.com/office/powerpoint/2010/main" val="15904707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Users\user\Downloads\WhatsApp Image 2024-07-19 at 04.44.55 (1).jpeg"/>
          <p:cNvPicPr/>
          <p:nvPr/>
        </p:nvPicPr>
        <p:blipFill>
          <a:blip r:embed="rId2">
            <a:extLst>
              <a:ext uri="{28A0092B-C50C-407E-A947-70E740481C1C}">
                <a14:useLocalDpi xmlns:a14="http://schemas.microsoft.com/office/drawing/2010/main" val="0"/>
              </a:ext>
            </a:extLst>
          </a:blip>
          <a:srcRect/>
          <a:stretch>
            <a:fillRect/>
          </a:stretch>
        </p:blipFill>
        <p:spPr bwMode="auto">
          <a:xfrm>
            <a:off x="1506855" y="1785620"/>
            <a:ext cx="6130290" cy="3286760"/>
          </a:xfrm>
          <a:prstGeom prst="rect">
            <a:avLst/>
          </a:prstGeom>
          <a:noFill/>
          <a:ln>
            <a:noFill/>
          </a:ln>
        </p:spPr>
      </p:pic>
    </p:spTree>
    <p:extLst>
      <p:ext uri="{BB962C8B-B14F-4D97-AF65-F5344CB8AC3E}">
        <p14:creationId xmlns:p14="http://schemas.microsoft.com/office/powerpoint/2010/main" val="35268023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Users\user\Downloads\WhatsApp Image 2024-06-26 at 06.21.02.jpe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8712" y="1291908"/>
            <a:ext cx="6843713" cy="4951730"/>
          </a:xfrm>
          <a:prstGeom prst="rect">
            <a:avLst/>
          </a:prstGeom>
          <a:noFill/>
          <a:ln>
            <a:noFill/>
          </a:ln>
        </p:spPr>
      </p:pic>
    </p:spTree>
    <p:extLst>
      <p:ext uri="{BB962C8B-B14F-4D97-AF65-F5344CB8AC3E}">
        <p14:creationId xmlns:p14="http://schemas.microsoft.com/office/powerpoint/2010/main" val="7430308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Users\user\Downloads\WhatsApp Image 2024-07-19 at 04.45.10.jpeg"/>
          <p:cNvPicPr/>
          <p:nvPr/>
        </p:nvPicPr>
        <p:blipFill>
          <a:blip r:embed="rId2">
            <a:extLst>
              <a:ext uri="{28A0092B-C50C-407E-A947-70E740481C1C}">
                <a14:useLocalDpi xmlns:a14="http://schemas.microsoft.com/office/drawing/2010/main" val="0"/>
              </a:ext>
            </a:extLst>
          </a:blip>
          <a:srcRect/>
          <a:stretch>
            <a:fillRect/>
          </a:stretch>
        </p:blipFill>
        <p:spPr bwMode="auto">
          <a:xfrm>
            <a:off x="1206816" y="1028382"/>
            <a:ext cx="6451283" cy="4358006"/>
          </a:xfrm>
          <a:prstGeom prst="rect">
            <a:avLst/>
          </a:prstGeom>
          <a:noFill/>
          <a:ln>
            <a:noFill/>
          </a:ln>
        </p:spPr>
      </p:pic>
    </p:spTree>
    <p:extLst>
      <p:ext uri="{BB962C8B-B14F-4D97-AF65-F5344CB8AC3E}">
        <p14:creationId xmlns:p14="http://schemas.microsoft.com/office/powerpoint/2010/main" val="21136026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Users\user\Downloads\WhatsApp Image 2024-07-19 at 04.44.55.jpeg"/>
          <p:cNvPicPr/>
          <p:nvPr/>
        </p:nvPicPr>
        <p:blipFill>
          <a:blip r:embed="rId2">
            <a:extLst>
              <a:ext uri="{28A0092B-C50C-407E-A947-70E740481C1C}">
                <a14:useLocalDpi xmlns:a14="http://schemas.microsoft.com/office/drawing/2010/main" val="0"/>
              </a:ext>
            </a:extLst>
          </a:blip>
          <a:srcRect/>
          <a:stretch>
            <a:fillRect/>
          </a:stretch>
        </p:blipFill>
        <p:spPr bwMode="auto">
          <a:xfrm>
            <a:off x="1063943" y="1185545"/>
            <a:ext cx="6822758" cy="4400868"/>
          </a:xfrm>
          <a:prstGeom prst="rect">
            <a:avLst/>
          </a:prstGeom>
          <a:noFill/>
          <a:ln>
            <a:noFill/>
          </a:ln>
        </p:spPr>
      </p:pic>
    </p:spTree>
    <p:extLst>
      <p:ext uri="{BB962C8B-B14F-4D97-AF65-F5344CB8AC3E}">
        <p14:creationId xmlns:p14="http://schemas.microsoft.com/office/powerpoint/2010/main" val="315822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b="1" dirty="0">
                <a:latin typeface="Times New Roman" panose="02020603050405020304" pitchFamily="18" charset="0"/>
                <a:cs typeface="Times New Roman" panose="02020603050405020304" pitchFamily="18" charset="0"/>
              </a:rPr>
              <a:t>Problem Overview</a:t>
            </a:r>
          </a:p>
        </p:txBody>
      </p:sp>
      <p:sp>
        <p:nvSpPr>
          <p:cNvPr id="3" name="Content Placeholder 2"/>
          <p:cNvSpPr>
            <a:spLocks noGrp="1"/>
          </p:cNvSpPr>
          <p:nvPr>
            <p:ph idx="1"/>
          </p:nvPr>
        </p:nvSpPr>
        <p:spPr/>
        <p:txBody>
          <a:bodyPr>
            <a:noAutofit/>
          </a:bodyPr>
          <a:lstStyle/>
          <a:p>
            <a:pPr algn="just"/>
            <a:r>
              <a:rPr sz="1800" dirty="0">
                <a:latin typeface="Times New Roman" panose="02020603050405020304" pitchFamily="18" charset="0"/>
                <a:cs typeface="Times New Roman" panose="02020603050405020304" pitchFamily="18" charset="0"/>
              </a:rPr>
              <a:t>Lack of an organized system for managing water tanker services</a:t>
            </a:r>
          </a:p>
          <a:p>
            <a:pPr algn="just"/>
            <a:r>
              <a:rPr sz="1800" dirty="0">
                <a:latin typeface="Times New Roman" panose="02020603050405020304" pitchFamily="18" charset="0"/>
                <a:cs typeface="Times New Roman" panose="02020603050405020304" pitchFamily="18" charset="0"/>
              </a:rPr>
              <a:t>Challenges in scheduling, tracking, and billing</a:t>
            </a:r>
          </a:p>
          <a:p>
            <a:pPr algn="just"/>
            <a:r>
              <a:rPr sz="1800" dirty="0">
                <a:latin typeface="Times New Roman" panose="02020603050405020304" pitchFamily="18" charset="0"/>
                <a:cs typeface="Times New Roman" panose="02020603050405020304" pitchFamily="18" charset="0"/>
              </a:rPr>
              <a:t>Inefficiency and resource wastage</a:t>
            </a:r>
          </a:p>
          <a:p>
            <a:pPr marL="0" indent="0" algn="just">
              <a:buNone/>
            </a:pPr>
            <a:r>
              <a:rPr sz="1800" dirty="0">
                <a:latin typeface="Times New Roman" panose="02020603050405020304" pitchFamily="18" charset="0"/>
                <a:cs typeface="Times New Roman" panose="02020603050405020304" pitchFamily="18" charset="0"/>
              </a:rPr>
              <a:t/>
            </a:r>
            <a:br>
              <a:rPr sz="1800" dirty="0">
                <a:latin typeface="Times New Roman" panose="02020603050405020304" pitchFamily="18" charset="0"/>
                <a:cs typeface="Times New Roman" panose="02020603050405020304" pitchFamily="18" charset="0"/>
              </a:rPr>
            </a:br>
            <a:r>
              <a:rPr lang="en-US" sz="1800" dirty="0" smtClean="0">
                <a:latin typeface="Times New Roman" panose="02020603050405020304" pitchFamily="18" charset="0"/>
                <a:cs typeface="Times New Roman" panose="02020603050405020304" pitchFamily="18" charset="0"/>
              </a:rPr>
              <a:t>Problem Statement: </a:t>
            </a:r>
            <a:r>
              <a:rPr sz="1800" dirty="0" smtClean="0">
                <a:latin typeface="Times New Roman" panose="02020603050405020304" pitchFamily="18" charset="0"/>
                <a:cs typeface="Times New Roman" panose="02020603050405020304" pitchFamily="18" charset="0"/>
              </a:rPr>
              <a:t>The </a:t>
            </a:r>
            <a:r>
              <a:rPr sz="1800" dirty="0">
                <a:latin typeface="Times New Roman" panose="02020603050405020304" pitchFamily="18" charset="0"/>
                <a:cs typeface="Times New Roman" panose="02020603050405020304" pitchFamily="18" charset="0"/>
              </a:rPr>
              <a:t>current management of water tanker services is inefficient due to manual processes and lack of automation. This leads to issues such as scheduling conflicts, delays, difficulty in tracking tanker locations, ineffective communication between customers and service providers, and a lack of centralized billing. These challenges result in resource wastage, decreased customer satisfaction, and financial discrepancies.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Users\user\Downloads\WhatsApp Image 2024-07-19 at 04.45.10 (1).jpeg"/>
          <p:cNvPicPr/>
          <p:nvPr/>
        </p:nvPicPr>
        <p:blipFill>
          <a:blip r:embed="rId2">
            <a:extLst>
              <a:ext uri="{28A0092B-C50C-407E-A947-70E740481C1C}">
                <a14:useLocalDpi xmlns:a14="http://schemas.microsoft.com/office/drawing/2010/main" val="0"/>
              </a:ext>
            </a:extLst>
          </a:blip>
          <a:srcRect/>
          <a:stretch>
            <a:fillRect/>
          </a:stretch>
        </p:blipFill>
        <p:spPr bwMode="auto">
          <a:xfrm>
            <a:off x="1363980" y="1171256"/>
            <a:ext cx="6879908" cy="4786631"/>
          </a:xfrm>
          <a:prstGeom prst="rect">
            <a:avLst/>
          </a:prstGeom>
          <a:noFill/>
          <a:ln>
            <a:noFill/>
          </a:ln>
        </p:spPr>
      </p:pic>
    </p:spTree>
    <p:extLst>
      <p:ext uri="{BB962C8B-B14F-4D97-AF65-F5344CB8AC3E}">
        <p14:creationId xmlns:p14="http://schemas.microsoft.com/office/powerpoint/2010/main" val="29176332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35829" y="1020396"/>
            <a:ext cx="7286625" cy="923330"/>
          </a:xfrm>
          <a:prstGeom prst="rect">
            <a:avLst/>
          </a:prstGeom>
        </p:spPr>
        <p:txBody>
          <a:bodyPr wrap="square">
            <a:spAutoFit/>
          </a:bodyPr>
          <a:lstStyle/>
          <a:p>
            <a:pPr algn="just"/>
            <a:r>
              <a:rPr lang="en-GB" b="1" dirty="0">
                <a:latin typeface="Times New Roman" panose="02020603050405020304" pitchFamily="18" charset="0"/>
                <a:cs typeface="Times New Roman" panose="02020603050405020304" pitchFamily="18" charset="0"/>
              </a:rPr>
              <a:t>Abstract</a:t>
            </a:r>
            <a:r>
              <a:rPr lang="en-GB" b="1" dirty="0" smtClean="0">
                <a:latin typeface="Times New Roman" panose="02020603050405020304" pitchFamily="18" charset="0"/>
                <a:cs typeface="Times New Roman" panose="02020603050405020304" pitchFamily="18" charset="0"/>
              </a:rPr>
              <a:t>:</a:t>
            </a:r>
          </a:p>
          <a:p>
            <a:pPr algn="just"/>
            <a:endParaRPr lang="en-GB" dirty="0" smtClean="0">
              <a:latin typeface="Times New Roman" panose="02020603050405020304" pitchFamily="18" charset="0"/>
              <a:cs typeface="Times New Roman" panose="02020603050405020304" pitchFamily="18" charset="0"/>
            </a:endParaRPr>
          </a:p>
          <a:p>
            <a:pPr algn="just"/>
            <a:endParaRPr lang="en-GB" dirty="0">
              <a:latin typeface="Times New Roman" panose="02020603050405020304" pitchFamily="18" charset="0"/>
              <a:cs typeface="Times New Roman" panose="02020603050405020304" pitchFamily="18" charset="0"/>
            </a:endParaRPr>
          </a:p>
        </p:txBody>
      </p:sp>
      <p:sp>
        <p:nvSpPr>
          <p:cNvPr id="12" name="Rectangle 7"/>
          <p:cNvSpPr>
            <a:spLocks noChangeArrowheads="1"/>
          </p:cNvSpPr>
          <p:nvPr/>
        </p:nvSpPr>
        <p:spPr bwMode="auto">
          <a:xfrm rot="10800000" flipV="1">
            <a:off x="657223" y="2204475"/>
            <a:ext cx="7843839"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The Water Tanker Management Services project aims to transform the traditional management of water delivery through the development of a comprehensive web-based application using Django. This project addresses the inefficiencies and challenges inherent in manual processes such as scheduling conflicts, delays, and difficulty in managing tanker logistics. By leveraging automated scheduling and a centralized billing system, the application will significantly enhance resource management and improve customer satisfaction. The system will facilitate seamless communication between service providers and customers, ensuring transparency and reliability in operations. Through efficient scheduling and dispatch mechanisms, users will be able to plan deliveries effectively, reducing delays and improving overall service efficiency. The project’s ultimate goal is to provide an all-encompassing solution that streamlines operations, reduces resource wastage, and supports scalable growth for water tanker service providers.</a:t>
            </a:r>
          </a:p>
        </p:txBody>
      </p:sp>
      <p:sp>
        <p:nvSpPr>
          <p:cNvPr id="13" name="Rectangle 8"/>
          <p:cNvSpPr>
            <a:spLocks noChangeArrowheads="1"/>
          </p:cNvSpPr>
          <p:nvPr/>
        </p:nvSpPr>
        <p:spPr bwMode="auto">
          <a:xfrm rot="10800000" flipV="1">
            <a:off x="-1" y="411481"/>
            <a:ext cx="11257613" cy="45719"/>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4" name="Rectangle 9"/>
          <p:cNvSpPr>
            <a:spLocks noChangeArrowheads="1"/>
          </p:cNvSpPr>
          <p:nvPr/>
        </p:nvSpPr>
        <p:spPr bwMode="auto">
          <a:xfrm rot="10800000">
            <a:off x="-1" y="473074"/>
            <a:ext cx="11257613" cy="42937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7306882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28662" y="1921131"/>
            <a:ext cx="7729538" cy="3829766"/>
          </a:xfrm>
          <a:prstGeom prst="rect">
            <a:avLst/>
          </a:prstGeom>
        </p:spPr>
        <p:txBody>
          <a:bodyPr wrap="square">
            <a:spAutoFit/>
          </a:bodyPr>
          <a:lstStyle/>
          <a:p>
            <a:pPr marL="5715" marR="0" indent="-6350">
              <a:lnSpc>
                <a:spcPct val="110000"/>
              </a:lnSpc>
              <a:spcBef>
                <a:spcPts val="0"/>
              </a:spcBef>
              <a:spcAft>
                <a:spcPts val="15"/>
              </a:spcAft>
            </a:pPr>
            <a:r>
              <a:rPr lang="en-IN" sz="2800" b="1" kern="100" dirty="0">
                <a:solidFill>
                  <a:srgbClr val="000000"/>
                </a:solidFill>
                <a:latin typeface="Times New Roman" panose="02020603050405020304" pitchFamily="18" charset="0"/>
                <a:ea typeface="Times New Roman" panose="02020603050405020304" pitchFamily="18" charset="0"/>
              </a:rPr>
              <a:t> INTRODUCTION </a:t>
            </a:r>
            <a:endParaRPr lang="en-US" sz="2800" b="1" kern="100" dirty="0">
              <a:solidFill>
                <a:srgbClr val="000000"/>
              </a:solidFill>
              <a:latin typeface="Times New Roman" panose="02020603050405020304" pitchFamily="18" charset="0"/>
              <a:ea typeface="Times New Roman" panose="02020603050405020304" pitchFamily="18" charset="0"/>
            </a:endParaRPr>
          </a:p>
          <a:p>
            <a:pPr marL="8890" marR="0" indent="0">
              <a:lnSpc>
                <a:spcPct val="107000"/>
              </a:lnSpc>
              <a:spcBef>
                <a:spcPts val="0"/>
              </a:spcBef>
              <a:spcAft>
                <a:spcPts val="225"/>
              </a:spcAft>
            </a:pPr>
            <a:r>
              <a:rPr lang="en-IN" sz="2000" b="1" kern="100" dirty="0">
                <a:solidFill>
                  <a:srgbClr val="000000"/>
                </a:solidFill>
                <a:latin typeface="Times New Roman" panose="02020603050405020304" pitchFamily="18" charset="0"/>
                <a:ea typeface="Times New Roman" panose="02020603050405020304" pitchFamily="18" charset="0"/>
              </a:rPr>
              <a:t> </a:t>
            </a:r>
            <a:endParaRPr lang="en-US" sz="2400" kern="100" dirty="0">
              <a:solidFill>
                <a:srgbClr val="000000"/>
              </a:solidFill>
              <a:latin typeface="Times New Roman" panose="02020603050405020304" pitchFamily="18" charset="0"/>
              <a:ea typeface="Times New Roman" panose="02020603050405020304" pitchFamily="18" charset="0"/>
            </a:endParaRPr>
          </a:p>
          <a:p>
            <a:pPr marL="16510" marR="1270" indent="-7620" algn="just">
              <a:lnSpc>
                <a:spcPct val="150000"/>
              </a:lnSpc>
              <a:spcBef>
                <a:spcPts val="0"/>
              </a:spcBef>
              <a:spcAft>
                <a:spcPts val="0"/>
              </a:spcAft>
            </a:pPr>
            <a:r>
              <a:rPr lang="en-IN" kern="100" dirty="0">
                <a:solidFill>
                  <a:srgbClr val="000000"/>
                </a:solidFill>
                <a:latin typeface="Times New Roman" panose="02020603050405020304" pitchFamily="18" charset="0"/>
                <a:ea typeface="Times New Roman" panose="02020603050405020304" pitchFamily="18" charset="0"/>
              </a:rPr>
              <a:t>Water tanker management services typically involve the efficient scheduling, tracking, and management of water tanker deliveries to various locations such as residential areas, construction sites, or industrial facilities. Using Django, a high-level Python web framework, is a practical choice for developing such a system due to its robustness, scalability, and ease of integration with other technologies. Effective management of water tanker services is crucial for ensuring reliable and efficient delivery of water to households, industries, and communities. </a:t>
            </a:r>
            <a:endParaRPr lang="en-US" dirty="0"/>
          </a:p>
        </p:txBody>
      </p:sp>
    </p:spTree>
    <p:extLst>
      <p:ext uri="{BB962C8B-B14F-4D97-AF65-F5344CB8AC3E}">
        <p14:creationId xmlns:p14="http://schemas.microsoft.com/office/powerpoint/2010/main" val="34906667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28638" y="889844"/>
            <a:ext cx="7943850" cy="3000821"/>
          </a:xfrm>
          <a:prstGeom prst="rect">
            <a:avLst/>
          </a:prstGeom>
        </p:spPr>
        <p:txBody>
          <a:bodyPr wrap="square">
            <a:spAutoFit/>
          </a:bodyPr>
          <a:lstStyle/>
          <a:p>
            <a:pPr marL="16510" marR="1270" indent="-7620" algn="just">
              <a:lnSpc>
                <a:spcPct val="150000"/>
              </a:lnSpc>
              <a:spcBef>
                <a:spcPts val="0"/>
              </a:spcBef>
              <a:spcAft>
                <a:spcPts val="0"/>
              </a:spcAft>
            </a:pPr>
            <a:r>
              <a:rPr lang="en-IN" kern="100" dirty="0">
                <a:solidFill>
                  <a:srgbClr val="000000"/>
                </a:solidFill>
                <a:latin typeface="Times New Roman" panose="02020603050405020304" pitchFamily="18" charset="0"/>
                <a:ea typeface="Times New Roman" panose="02020603050405020304" pitchFamily="18" charset="0"/>
              </a:rPr>
              <a:t>With the increasing demand for water supply, manual management of water tankers can lead to inefficiencies, delays, and wasted resources. To address these challenges, a web-based water tanker management system can be developed using Django, a robust Python framework. This system can streamline operations, enhance customer satisfaction, and reduce costs. By leveraging Django's capabilities, water tanker management services </a:t>
            </a:r>
            <a:r>
              <a:rPr lang="en-IN" b="1" kern="100" dirty="0">
                <a:solidFill>
                  <a:srgbClr val="000000"/>
                </a:solidFill>
                <a:latin typeface="Times New Roman" panose="02020603050405020304" pitchFamily="18" charset="0"/>
                <a:ea typeface="Times New Roman" panose="02020603050405020304" pitchFamily="18" charset="0"/>
              </a:rPr>
              <a:t>    </a:t>
            </a:r>
            <a:r>
              <a:rPr lang="en-IN" kern="100" dirty="0">
                <a:solidFill>
                  <a:srgbClr val="000000"/>
                </a:solidFill>
                <a:latin typeface="Times New Roman" panose="02020603050405020304" pitchFamily="18" charset="0"/>
                <a:ea typeface="Times New Roman" panose="02020603050405020304" pitchFamily="18" charset="0"/>
              </a:rPr>
              <a:t>can be optimized, ensuring timely and efficient delivery of this precious resource." </a:t>
            </a:r>
            <a:endParaRPr lang="en-US" dirty="0"/>
          </a:p>
        </p:txBody>
      </p:sp>
    </p:spTree>
    <p:extLst>
      <p:ext uri="{BB962C8B-B14F-4D97-AF65-F5344CB8AC3E}">
        <p14:creationId xmlns:p14="http://schemas.microsoft.com/office/powerpoint/2010/main" val="17395168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85850" y="1975719"/>
            <a:ext cx="7429500" cy="2997744"/>
          </a:xfrm>
          <a:prstGeom prst="rect">
            <a:avLst/>
          </a:prstGeom>
        </p:spPr>
        <p:txBody>
          <a:bodyPr wrap="square">
            <a:spAutoFit/>
          </a:bodyPr>
          <a:lstStyle/>
          <a:p>
            <a:pPr>
              <a:lnSpc>
                <a:spcPct val="110000"/>
              </a:lnSpc>
              <a:spcAft>
                <a:spcPts val="15"/>
              </a:spcAft>
            </a:pPr>
            <a:r>
              <a:rPr lang="en-IN" b="1" kern="100" dirty="0">
                <a:solidFill>
                  <a:srgbClr val="000000"/>
                </a:solidFill>
                <a:latin typeface="Times New Roman" panose="02020603050405020304" pitchFamily="18" charset="0"/>
                <a:ea typeface="Times New Roman" panose="02020603050405020304" pitchFamily="18" charset="0"/>
              </a:rPr>
              <a:t>Technologies Used and Their Characteristics</a:t>
            </a:r>
            <a:endParaRPr lang="en-US" sz="2000" b="1" kern="100" dirty="0">
              <a:solidFill>
                <a:srgbClr val="000000"/>
              </a:solidFill>
              <a:latin typeface="Times New Roman" panose="02020603050405020304" pitchFamily="18" charset="0"/>
              <a:ea typeface="Times New Roman" panose="02020603050405020304" pitchFamily="18" charset="0"/>
            </a:endParaRPr>
          </a:p>
          <a:p>
            <a:pPr marL="342900" marR="0" indent="-342900" algn="just">
              <a:lnSpc>
                <a:spcPct val="150000"/>
              </a:lnSpc>
              <a:spcBef>
                <a:spcPts val="200"/>
              </a:spcBef>
              <a:spcAft>
                <a:spcPts val="0"/>
              </a:spcAft>
              <a:buAutoNum type="arabicPeriod"/>
            </a:pPr>
            <a:r>
              <a:rPr lang="en-IN" sz="1600" b="1" kern="100" dirty="0" smtClean="0">
                <a:solidFill>
                  <a:srgbClr val="2F5496"/>
                </a:solidFill>
                <a:latin typeface="Times New Roman" panose="02020603050405020304" pitchFamily="18" charset="0"/>
                <a:ea typeface="Times New Roman" panose="02020603050405020304" pitchFamily="18" charset="0"/>
                <a:cs typeface="Tunga" panose="020B0502040204020203" pitchFamily="34" charset="0"/>
              </a:rPr>
              <a:t>Django </a:t>
            </a:r>
            <a:r>
              <a:rPr lang="en-IN" sz="1600" b="1" kern="100" dirty="0">
                <a:solidFill>
                  <a:srgbClr val="2F5496"/>
                </a:solidFill>
                <a:latin typeface="Times New Roman" panose="02020603050405020304" pitchFamily="18" charset="0"/>
                <a:ea typeface="Times New Roman" panose="02020603050405020304" pitchFamily="18" charset="0"/>
                <a:cs typeface="Tunga" panose="020B0502040204020203" pitchFamily="34" charset="0"/>
              </a:rPr>
              <a:t>(Web Framework</a:t>
            </a:r>
            <a:r>
              <a:rPr lang="en-IN" sz="1600" b="1" kern="100" dirty="0" smtClean="0">
                <a:solidFill>
                  <a:srgbClr val="2F5496"/>
                </a:solidFill>
                <a:latin typeface="Times New Roman" panose="02020603050405020304" pitchFamily="18" charset="0"/>
                <a:ea typeface="Times New Roman" panose="02020603050405020304" pitchFamily="18" charset="0"/>
                <a:cs typeface="Tunga" panose="020B0502040204020203" pitchFamily="34" charset="0"/>
              </a:rPr>
              <a:t>)</a:t>
            </a:r>
            <a:endParaRPr lang="en-US" sz="1600" b="1" kern="100" dirty="0">
              <a:solidFill>
                <a:srgbClr val="2F5496"/>
              </a:solidFill>
              <a:latin typeface="Times New Roman" panose="02020603050405020304" pitchFamily="18" charset="0"/>
              <a:ea typeface="Times New Roman" panose="02020603050405020304" pitchFamily="18" charset="0"/>
              <a:cs typeface="Tunga" panose="020B0502040204020203" pitchFamily="34" charset="0"/>
            </a:endParaRPr>
          </a:p>
          <a:p>
            <a:pPr algn="just">
              <a:lnSpc>
                <a:spcPct val="150000"/>
              </a:lnSpc>
              <a:spcBef>
                <a:spcPts val="200"/>
              </a:spcBef>
            </a:pPr>
            <a:r>
              <a:rPr lang="en-IN" b="1" dirty="0"/>
              <a:t>2. Python (Programming Language)</a:t>
            </a:r>
            <a:endParaRPr lang="en-US" b="1" i="1" dirty="0"/>
          </a:p>
          <a:p>
            <a:pPr algn="just">
              <a:lnSpc>
                <a:spcPct val="150000"/>
              </a:lnSpc>
              <a:spcBef>
                <a:spcPts val="200"/>
              </a:spcBef>
            </a:pPr>
            <a:r>
              <a:rPr lang="en-IN" b="1" dirty="0"/>
              <a:t>3. SQLite (Database)</a:t>
            </a:r>
            <a:endParaRPr lang="en-US" b="1" i="1" dirty="0"/>
          </a:p>
          <a:p>
            <a:pPr algn="just">
              <a:lnSpc>
                <a:spcPct val="150000"/>
              </a:lnSpc>
              <a:spcBef>
                <a:spcPts val="200"/>
              </a:spcBef>
            </a:pPr>
            <a:r>
              <a:rPr lang="en-IN" b="1" dirty="0"/>
              <a:t>4. HTML, CSS, JavaScript (Frontend Technologies)</a:t>
            </a:r>
            <a:endParaRPr lang="en-US" b="1" i="1" dirty="0"/>
          </a:p>
          <a:p>
            <a:pPr algn="just">
              <a:lnSpc>
                <a:spcPct val="150000"/>
              </a:lnSpc>
              <a:spcBef>
                <a:spcPts val="200"/>
              </a:spcBef>
            </a:pPr>
            <a:r>
              <a:rPr lang="en-IN" b="1" dirty="0"/>
              <a:t>5. Bootstrap (CSS Framework)</a:t>
            </a:r>
            <a:endParaRPr lang="en-US" b="1" i="1" dirty="0"/>
          </a:p>
          <a:p>
            <a:pPr marL="342900" marR="0" indent="-342900" algn="just">
              <a:lnSpc>
                <a:spcPct val="150000"/>
              </a:lnSpc>
              <a:spcBef>
                <a:spcPts val="200"/>
              </a:spcBef>
              <a:spcAft>
                <a:spcPts val="0"/>
              </a:spcAft>
              <a:buAutoNum type="arabicPeriod"/>
            </a:pPr>
            <a:endParaRPr lang="en-US" b="1" i="1" kern="100" dirty="0">
              <a:solidFill>
                <a:srgbClr val="2F5496"/>
              </a:solidFill>
              <a:effectLst/>
              <a:latin typeface="Calibri Light" panose="020F0302020204030204" pitchFamily="34" charset="0"/>
              <a:ea typeface="Times New Roman" panose="02020603050405020304" pitchFamily="18" charset="0"/>
              <a:cs typeface="Tunga" panose="020B0502040204020203" pitchFamily="34" charset="0"/>
            </a:endParaRPr>
          </a:p>
        </p:txBody>
      </p:sp>
    </p:spTree>
    <p:extLst>
      <p:ext uri="{BB962C8B-B14F-4D97-AF65-F5344CB8AC3E}">
        <p14:creationId xmlns:p14="http://schemas.microsoft.com/office/powerpoint/2010/main" val="15736307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42938" y="463540"/>
            <a:ext cx="7972425" cy="5078313"/>
          </a:xfrm>
          <a:prstGeom prst="rect">
            <a:avLst/>
          </a:prstGeom>
        </p:spPr>
        <p:txBody>
          <a:bodyPr wrap="square">
            <a:spAutoFit/>
          </a:bodyPr>
          <a:lstStyle/>
          <a:p>
            <a:r>
              <a:rPr lang="en-GB" b="1" dirty="0">
                <a:latin typeface="Times New Roman" panose="02020603050405020304" pitchFamily="18" charset="0"/>
                <a:cs typeface="Times New Roman" panose="02020603050405020304" pitchFamily="18" charset="0"/>
              </a:rPr>
              <a:t>Plan of Implementation:</a:t>
            </a:r>
            <a:endParaRPr lang="en-GB" dirty="0">
              <a:latin typeface="Times New Roman" panose="02020603050405020304" pitchFamily="18" charset="0"/>
              <a:cs typeface="Times New Roman" panose="02020603050405020304" pitchFamily="18" charset="0"/>
            </a:endParaRPr>
          </a:p>
          <a:p>
            <a:pPr>
              <a:buFont typeface="+mj-lt"/>
              <a:buAutoNum type="arabicPeriod"/>
            </a:pPr>
            <a:r>
              <a:rPr lang="en-GB" b="1" dirty="0">
                <a:latin typeface="Times New Roman" panose="02020603050405020304" pitchFamily="18" charset="0"/>
                <a:cs typeface="Times New Roman" panose="02020603050405020304" pitchFamily="18" charset="0"/>
              </a:rPr>
              <a:t>Requirement Analysis and Planning</a:t>
            </a:r>
            <a:endParaRPr lang="en-GB" dirty="0">
              <a:latin typeface="Times New Roman" panose="02020603050405020304" pitchFamily="18" charset="0"/>
              <a:cs typeface="Times New Roman" panose="02020603050405020304" pitchFamily="18" charset="0"/>
            </a:endParaRPr>
          </a:p>
          <a:p>
            <a:pPr marL="742950" lvl="1" indent="-285750">
              <a:buFont typeface="+mj-lt"/>
              <a:buAutoNum type="arabicPeriod"/>
            </a:pPr>
            <a:r>
              <a:rPr lang="en-GB" dirty="0">
                <a:latin typeface="Times New Roman" panose="02020603050405020304" pitchFamily="18" charset="0"/>
                <a:cs typeface="Times New Roman" panose="02020603050405020304" pitchFamily="18" charset="0"/>
              </a:rPr>
              <a:t>Identify key stakeholders (service providers, customers, administrative staff)</a:t>
            </a:r>
          </a:p>
          <a:p>
            <a:pPr marL="742950" lvl="1" indent="-285750">
              <a:buFont typeface="+mj-lt"/>
              <a:buAutoNum type="arabicPeriod"/>
            </a:pPr>
            <a:r>
              <a:rPr lang="en-GB" dirty="0">
                <a:latin typeface="Times New Roman" panose="02020603050405020304" pitchFamily="18" charset="0"/>
                <a:cs typeface="Times New Roman" panose="02020603050405020304" pitchFamily="18" charset="0"/>
              </a:rPr>
              <a:t>Gather detailed requirements through interviews, surveys, and research</a:t>
            </a:r>
          </a:p>
          <a:p>
            <a:pPr marL="742950" lvl="1" indent="-285750">
              <a:buFont typeface="+mj-lt"/>
              <a:buAutoNum type="arabicPeriod"/>
            </a:pPr>
            <a:r>
              <a:rPr lang="en-GB" dirty="0">
                <a:latin typeface="Times New Roman" panose="02020603050405020304" pitchFamily="18" charset="0"/>
                <a:cs typeface="Times New Roman" panose="02020603050405020304" pitchFamily="18" charset="0"/>
              </a:rPr>
              <a:t>Define project scope, objectives, and deliverables</a:t>
            </a:r>
          </a:p>
          <a:p>
            <a:pPr marL="742950" lvl="1" indent="-285750">
              <a:buFont typeface="+mj-lt"/>
              <a:buAutoNum type="arabicPeriod"/>
            </a:pPr>
            <a:r>
              <a:rPr lang="en-GB" dirty="0">
                <a:latin typeface="Times New Roman" panose="02020603050405020304" pitchFamily="18" charset="0"/>
                <a:cs typeface="Times New Roman" panose="02020603050405020304" pitchFamily="18" charset="0"/>
              </a:rPr>
              <a:t>Develop a detailed project plan and timeline, including milestones and </a:t>
            </a:r>
            <a:r>
              <a:rPr lang="en-GB" dirty="0" smtClean="0">
                <a:latin typeface="Times New Roman" panose="02020603050405020304" pitchFamily="18" charset="0"/>
                <a:cs typeface="Times New Roman" panose="02020603050405020304" pitchFamily="18" charset="0"/>
              </a:rPr>
              <a:t>deadlines</a:t>
            </a:r>
          </a:p>
          <a:p>
            <a:pPr marL="742950" lvl="1" indent="-285750">
              <a:buFont typeface="+mj-lt"/>
              <a:buAutoNum type="arabicPeriod"/>
            </a:pPr>
            <a:endParaRPr lang="en-GB"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System Design</a:t>
            </a: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Design the system architecture, including front-end and back-end components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Create database schemas and define data models to manage users, tankers, schedules, and transactions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Design user interfaces and user experience (UI/UX) for intuitive navigation and </a:t>
            </a:r>
            <a:r>
              <a:rPr lang="en-US" dirty="0" smtClean="0">
                <a:latin typeface="Times New Roman" panose="02020603050405020304" pitchFamily="18" charset="0"/>
                <a:cs typeface="Times New Roman" panose="02020603050405020304" pitchFamily="18" charset="0"/>
              </a:rPr>
              <a:t>interaction</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We will use:</a:t>
            </a: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Dbsqlite3for Database</a:t>
            </a:r>
            <a:endParaRPr lang="en-US" dirty="0">
              <a:latin typeface="Times New Roman" panose="02020603050405020304" pitchFamily="18" charset="0"/>
              <a:cs typeface="Times New Roman" panose="02020603050405020304" pitchFamily="18" charset="0"/>
            </a:endParaRPr>
          </a:p>
          <a:p>
            <a:pPr marL="742950" lvl="1" indent="-285750">
              <a:buFont typeface="+mj-lt"/>
              <a:buAutoNum type="arabicPeriod"/>
            </a:pP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370889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85801" y="1305342"/>
            <a:ext cx="7572374" cy="3693319"/>
          </a:xfrm>
          <a:prstGeom prst="rect">
            <a:avLst/>
          </a:prstGeom>
        </p:spPr>
        <p:txBody>
          <a:bodyPr wrap="square">
            <a:spAutoFit/>
          </a:bodyPr>
          <a:lstStyle/>
          <a:p>
            <a:r>
              <a:rPr lang="en-GB" dirty="0"/>
              <a:t>The system will be built using the Django web framework with SQLite as the database. The architecture will follow the Model-View-Template (MVT) pattern. 1. Model-View-Template (MVT) Architecture </a:t>
            </a:r>
            <a:endParaRPr lang="en-GB" dirty="0" smtClean="0"/>
          </a:p>
          <a:p>
            <a:r>
              <a:rPr lang="en-GB" dirty="0" smtClean="0"/>
              <a:t> </a:t>
            </a:r>
            <a:r>
              <a:rPr lang="en-GB" dirty="0"/>
              <a:t>Model: </a:t>
            </a:r>
            <a:endParaRPr lang="en-GB" dirty="0" smtClean="0"/>
          </a:p>
          <a:p>
            <a:r>
              <a:rPr lang="en-GB" dirty="0" smtClean="0"/>
              <a:t>o </a:t>
            </a:r>
            <a:r>
              <a:rPr lang="en-GB" dirty="0"/>
              <a:t>Defines the data structure and relationships using Django’s ORM. o Includes models like Tanker, Customer, and Order. </a:t>
            </a:r>
            <a:endParaRPr lang="en-GB" dirty="0" smtClean="0"/>
          </a:p>
          <a:p>
            <a:r>
              <a:rPr lang="en-GB" dirty="0" smtClean="0"/>
              <a:t> </a:t>
            </a:r>
            <a:r>
              <a:rPr lang="en-GB" dirty="0"/>
              <a:t>View: </a:t>
            </a:r>
            <a:endParaRPr lang="en-GB" dirty="0" smtClean="0"/>
          </a:p>
          <a:p>
            <a:r>
              <a:rPr lang="en-GB" dirty="0" smtClean="0"/>
              <a:t>o </a:t>
            </a:r>
            <a:r>
              <a:rPr lang="en-GB" dirty="0"/>
              <a:t>Handles the logic for processing requests and returning responses. </a:t>
            </a:r>
            <a:endParaRPr lang="en-GB" dirty="0" smtClean="0"/>
          </a:p>
          <a:p>
            <a:r>
              <a:rPr lang="en-GB" dirty="0" smtClean="0"/>
              <a:t>o </a:t>
            </a:r>
            <a:r>
              <a:rPr lang="en-GB" dirty="0"/>
              <a:t>Includes views for listing tankers, managing orders, and user </a:t>
            </a:r>
            <a:r>
              <a:rPr lang="en-GB" dirty="0" smtClean="0"/>
              <a:t>authentication.</a:t>
            </a:r>
          </a:p>
          <a:p>
            <a:r>
              <a:rPr lang="en-GB" dirty="0" smtClean="0"/>
              <a:t> </a:t>
            </a:r>
            <a:r>
              <a:rPr lang="en-GB" dirty="0"/>
              <a:t> Template: </a:t>
            </a:r>
            <a:endParaRPr lang="en-GB" dirty="0" smtClean="0"/>
          </a:p>
          <a:p>
            <a:r>
              <a:rPr lang="en-GB" dirty="0" smtClean="0"/>
              <a:t>o </a:t>
            </a:r>
            <a:r>
              <a:rPr lang="en-GB" dirty="0"/>
              <a:t>Manages the presentation layer. </a:t>
            </a:r>
            <a:endParaRPr lang="en-GB" dirty="0" smtClean="0"/>
          </a:p>
          <a:p>
            <a:r>
              <a:rPr lang="en-GB" dirty="0" smtClean="0"/>
              <a:t>o </a:t>
            </a:r>
            <a:r>
              <a:rPr lang="en-GB" dirty="0"/>
              <a:t>Includes HTML templates for displaying data and forms, styled with CSS and enhanced with </a:t>
            </a:r>
            <a:r>
              <a:rPr lang="en-GB" dirty="0" smtClean="0"/>
              <a:t>JavaScript</a:t>
            </a:r>
            <a:endParaRPr lang="en-US" dirty="0"/>
          </a:p>
        </p:txBody>
      </p:sp>
    </p:spTree>
    <p:extLst>
      <p:ext uri="{BB962C8B-B14F-4D97-AF65-F5344CB8AC3E}">
        <p14:creationId xmlns:p14="http://schemas.microsoft.com/office/powerpoint/2010/main" val="20947248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00126" y="1174701"/>
            <a:ext cx="7658100" cy="2031325"/>
          </a:xfrm>
          <a:prstGeom prst="rect">
            <a:avLst/>
          </a:prstGeom>
        </p:spPr>
        <p:txBody>
          <a:bodyPr wrap="square">
            <a:spAutoFit/>
          </a:bodyPr>
          <a:lstStyle/>
          <a:p>
            <a:r>
              <a:rPr lang="en-US" dirty="0"/>
              <a:t>2. Database </a:t>
            </a:r>
            <a:r>
              <a:rPr lang="en-US" dirty="0" smtClean="0"/>
              <a:t>Design</a:t>
            </a:r>
          </a:p>
          <a:p>
            <a:r>
              <a:rPr lang="en-US" dirty="0" smtClean="0"/>
              <a:t> </a:t>
            </a:r>
            <a:r>
              <a:rPr lang="en-US" dirty="0"/>
              <a:t> Database Engine: SQLite (for simplicity and ease of setup</a:t>
            </a:r>
            <a:r>
              <a:rPr lang="en-US" dirty="0" smtClean="0"/>
              <a:t>)</a:t>
            </a:r>
          </a:p>
          <a:p>
            <a:r>
              <a:rPr lang="en-US" dirty="0" smtClean="0"/>
              <a:t> </a:t>
            </a:r>
            <a:r>
              <a:rPr lang="en-US" dirty="0"/>
              <a:t> Tables</a:t>
            </a:r>
            <a:r>
              <a:rPr lang="en-US" dirty="0" smtClean="0"/>
              <a:t>:</a:t>
            </a:r>
          </a:p>
          <a:p>
            <a:r>
              <a:rPr lang="en-US" dirty="0" smtClean="0"/>
              <a:t> </a:t>
            </a:r>
            <a:r>
              <a:rPr lang="en-US" dirty="0"/>
              <a:t>o Tanker: Stores information about tankers (e.g., name, capacity, availability</a:t>
            </a:r>
            <a:r>
              <a:rPr lang="en-US" dirty="0" smtClean="0"/>
              <a:t>).</a:t>
            </a:r>
          </a:p>
          <a:p>
            <a:r>
              <a:rPr lang="en-US" dirty="0" smtClean="0"/>
              <a:t> </a:t>
            </a:r>
            <a:r>
              <a:rPr lang="en-US" dirty="0"/>
              <a:t>o Customer: Stores customer details (e.g., name, address, contact information). </a:t>
            </a:r>
            <a:endParaRPr lang="en-US" dirty="0" smtClean="0"/>
          </a:p>
          <a:p>
            <a:r>
              <a:rPr lang="en-US" dirty="0" smtClean="0"/>
              <a:t>o </a:t>
            </a:r>
            <a:r>
              <a:rPr lang="en-US" dirty="0"/>
              <a:t>Order: Stores order details (e.g., customer, tanker, order date, delivery date, status). </a:t>
            </a:r>
          </a:p>
        </p:txBody>
      </p:sp>
      <p:sp>
        <p:nvSpPr>
          <p:cNvPr id="5" name="Rectangle 4"/>
          <p:cNvSpPr/>
          <p:nvPr/>
        </p:nvSpPr>
        <p:spPr>
          <a:xfrm>
            <a:off x="1014413" y="3206026"/>
            <a:ext cx="7300912" cy="2308324"/>
          </a:xfrm>
          <a:prstGeom prst="rect">
            <a:avLst/>
          </a:prstGeom>
        </p:spPr>
        <p:txBody>
          <a:bodyPr wrap="square">
            <a:spAutoFit/>
          </a:bodyPr>
          <a:lstStyle/>
          <a:p>
            <a:pPr algn="just"/>
            <a:r>
              <a:rPr lang="en-US" dirty="0"/>
              <a:t>3. User Interface </a:t>
            </a:r>
            <a:endParaRPr lang="en-US" dirty="0" smtClean="0"/>
          </a:p>
          <a:p>
            <a:pPr algn="just"/>
            <a:r>
              <a:rPr lang="en-US" dirty="0" smtClean="0"/>
              <a:t> </a:t>
            </a:r>
            <a:r>
              <a:rPr lang="en-US" dirty="0"/>
              <a:t>Admin Interface: o Django’s built-in admin interface for managing tankers, customers, and orders</a:t>
            </a:r>
            <a:r>
              <a:rPr lang="en-US" dirty="0" smtClean="0"/>
              <a:t>.</a:t>
            </a:r>
          </a:p>
          <a:p>
            <a:pPr algn="just"/>
            <a:r>
              <a:rPr lang="en-US" dirty="0" smtClean="0"/>
              <a:t> </a:t>
            </a:r>
            <a:r>
              <a:rPr lang="en-US" dirty="0"/>
              <a:t> User Interface: </a:t>
            </a:r>
            <a:endParaRPr lang="en-US" dirty="0" smtClean="0"/>
          </a:p>
          <a:p>
            <a:pPr algn="just"/>
            <a:r>
              <a:rPr lang="en-US" dirty="0" smtClean="0"/>
              <a:t>o </a:t>
            </a:r>
            <a:r>
              <a:rPr lang="en-US" dirty="0"/>
              <a:t>Frontend for customers to place orders, view tanker details, and manage their profiles. </a:t>
            </a:r>
            <a:endParaRPr lang="en-US" dirty="0" smtClean="0"/>
          </a:p>
          <a:p>
            <a:pPr algn="just"/>
            <a:r>
              <a:rPr lang="en-US" dirty="0" smtClean="0"/>
              <a:t>o </a:t>
            </a:r>
            <a:r>
              <a:rPr lang="en-US" dirty="0"/>
              <a:t>Responsive design using Bootstrap for accessibility on various devices</a:t>
            </a:r>
            <a:r>
              <a:rPr lang="en-US" dirty="0" smtClean="0"/>
              <a:t>.</a:t>
            </a:r>
          </a:p>
          <a:p>
            <a:pPr algn="just"/>
            <a:r>
              <a:rPr lang="en-US" dirty="0" smtClean="0"/>
              <a:t> </a:t>
            </a:r>
            <a:r>
              <a:rPr lang="en-US" dirty="0"/>
              <a:t>4. Technology </a:t>
            </a:r>
            <a:r>
              <a:rPr lang="en-US" dirty="0" smtClean="0"/>
              <a:t>Stack</a:t>
            </a:r>
            <a:endParaRPr lang="en-US" dirty="0"/>
          </a:p>
        </p:txBody>
      </p:sp>
    </p:spTree>
    <p:extLst>
      <p:ext uri="{BB962C8B-B14F-4D97-AF65-F5344CB8AC3E}">
        <p14:creationId xmlns:p14="http://schemas.microsoft.com/office/powerpoint/2010/main" val="2140637471"/>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rotWithShape="1">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39</TotalTime>
  <Words>1146</Words>
  <Application>Microsoft Office PowerPoint</Application>
  <PresentationFormat>On-screen Show (4:3)</PresentationFormat>
  <Paragraphs>73</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 Light</vt:lpstr>
      <vt:lpstr>Garamond</vt:lpstr>
      <vt:lpstr>Times New Roman</vt:lpstr>
      <vt:lpstr>Tunga</vt:lpstr>
      <vt:lpstr>Organic</vt:lpstr>
      <vt:lpstr>Water Tanker Management Services Using Django</vt:lpstr>
      <vt:lpstr>Problem Overview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Related Work</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Water Tanker Management Services Using Django</dc:title>
  <dc:subject/>
  <dc:creator>user</dc:creator>
  <cp:keywords/>
  <dc:description>generated using python-pptx</dc:description>
  <cp:lastModifiedBy>user</cp:lastModifiedBy>
  <cp:revision>14</cp:revision>
  <dcterms:created xsi:type="dcterms:W3CDTF">2013-01-27T09:14:16Z</dcterms:created>
  <dcterms:modified xsi:type="dcterms:W3CDTF">2024-07-24T13:44:02Z</dcterms:modified>
  <cp:category/>
</cp:coreProperties>
</file>