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8" r:id="rId4"/>
    <p:sldId id="285" r:id="rId5"/>
    <p:sldId id="287" r:id="rId6"/>
    <p:sldId id="291" r:id="rId7"/>
    <p:sldId id="289" r:id="rId8"/>
    <p:sldId id="290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FB8F99-9EA0-4E4A-A0A0-8AAB94F2CCC8}">
          <p14:sldIdLst>
            <p14:sldId id="256"/>
            <p14:sldId id="268"/>
            <p14:sldId id="288"/>
            <p14:sldId id="285"/>
            <p14:sldId id="287"/>
            <p14:sldId id="291"/>
            <p14:sldId id="289"/>
            <p14:sldId id="29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383"/>
    <a:srgbClr val="FFC000"/>
    <a:srgbClr val="F70000"/>
    <a:srgbClr val="4472C4"/>
    <a:srgbClr val="009400"/>
    <a:srgbClr val="570AA6"/>
    <a:srgbClr val="8C3F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30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fstr\Mestrado_Notebooks\NetworkScience\dataset_limpo_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fstr\Mestrado_Notebooks\NetworkScience\dataset_limpo_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[dataset_limpo_v1.xlsx]Dinâmica!Tabela dinâmica2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Relações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838383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83838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rgbClr val="83838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7053924460992768"/>
          <c:y val="0.18773840769903763"/>
          <c:w val="0.48648368566332317"/>
          <c:h val="0.65371245261009048"/>
        </c:manualLayout>
      </c:layout>
      <c:pieChart>
        <c:varyColors val="1"/>
        <c:ser>
          <c:idx val="0"/>
          <c:order val="0"/>
          <c:tx>
            <c:strRef>
              <c:f>Dinâmica!$B$3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E9-4097-B296-7AD7959DB00D}"/>
              </c:ext>
            </c:extLst>
          </c:dPt>
          <c:dPt>
            <c:idx val="1"/>
            <c:bubble3D val="0"/>
            <c:spPr>
              <a:solidFill>
                <a:srgbClr val="83838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E9-4097-B296-7AD7959DB0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Dinâmica!$A$4:$A$6</c:f>
              <c:strCache>
                <c:ptCount val="2"/>
                <c:pt idx="0">
                  <c:v>Causa</c:v>
                </c:pt>
                <c:pt idx="1">
                  <c:v>Tratamento</c:v>
                </c:pt>
              </c:strCache>
            </c:strRef>
          </c:cat>
          <c:val>
            <c:numRef>
              <c:f>Dinâmica!$B$4:$B$6</c:f>
              <c:numCache>
                <c:formatCode>General</c:formatCode>
                <c:ptCount val="2"/>
                <c:pt idx="0">
                  <c:v>141</c:v>
                </c:pt>
                <c:pt idx="1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E9-4097-B296-7AD7959DB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Distintas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'Din2'!$F$6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383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46-4E7E-A909-E51E5AF81F8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46-4E7E-A909-E51E5AF81F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'Din2'!$E$7:$E$8</c:f>
              <c:strCache>
                <c:ptCount val="2"/>
                <c:pt idx="0">
                  <c:v>disease_entity</c:v>
                </c:pt>
                <c:pt idx="1">
                  <c:v>food_entity</c:v>
                </c:pt>
              </c:strCache>
            </c:strRef>
          </c:cat>
          <c:val>
            <c:numRef>
              <c:f>'Din2'!$F$7:$F$8</c:f>
              <c:numCache>
                <c:formatCode>General</c:formatCode>
                <c:ptCount val="2"/>
                <c:pt idx="0">
                  <c:v>224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46-4E7E-A909-E51E5AF81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"/>
        <c:axId val="439965456"/>
        <c:axId val="376835632"/>
      </c:barChart>
      <c:catAx>
        <c:axId val="43996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376835632"/>
        <c:crosses val="autoZero"/>
        <c:auto val="1"/>
        <c:lblAlgn val="ctr"/>
        <c:lblOffset val="100"/>
        <c:noMultiLvlLbl val="0"/>
      </c:catAx>
      <c:valAx>
        <c:axId val="376835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9654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0AA13-9F71-4267-A05E-315ADEB08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6B28D-C33C-4032-8C1C-FBE99F377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A0036-6018-4BD0-890B-B4228FAF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5A038-8484-473A-9A0F-1AE07A48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D0BC3-8D91-477F-BFA5-3BB4F231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8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78C8C-4A55-446D-AD71-5F7EF6CE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078961-869C-4032-8DCB-AC69A4A8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70B9B-EF2B-4DE0-9141-DD173D00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BF38A-FD42-4446-853D-88E2A92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209E4-0763-4533-B831-86E6962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1C7DEB-3933-47F7-A867-25622128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B40075-B843-4CD2-9E54-5DADFBE7F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21EF9-8B9D-4607-BFD2-D91174DB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816D3-45B7-457B-AF44-71CE679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90CA5-0CFE-4408-B640-E1B1879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9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C90C-51FB-4A47-A370-EB56D77B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F31C0-1C9E-4329-BFB4-479DEF93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ECBD6-061A-4ADF-86C8-3CB59A12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93EA4-297D-4CE6-8121-0FAFD312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C160C-37BA-4DCF-9461-47812A0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4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8269D-4CC3-4E34-AF27-1BE076AB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5DAE3-6ABC-48FE-81D1-03E81118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3D762-802E-4F47-8F76-E7300A70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76976-EA18-4DD4-8FD6-8506861F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256B4-D176-4667-9914-AE3FF623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8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F92BB-9873-4F33-ACA9-3664CDEB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72EF9-0605-4120-AA92-1A7E08EE4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5C2A77-09DD-45CD-9902-56550E127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0B411-B735-4F7F-B2CC-79812EBD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E891A-77FC-4759-821C-29FEFA57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230F6A-41F1-4F8A-85ED-951C303E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1642-061A-4B74-8E4A-64D2FC5A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943DF-84D3-45DA-A9EA-DB64F222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9B34D2-474B-4DE1-8BC5-0D604862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188B7E-71B6-4D5A-8628-C9BCFCA73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FB6BC0-23E0-4CED-A75E-5C883BC17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FDDF9A-2EA5-468D-BB34-C27C4D2E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2F6752-B51E-4C2B-B2D8-D4B5DD06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86A8B-6DAA-4DF7-92A0-335AA1A6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9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7B085-106C-4C9C-AF4B-9CF9EAC4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A04099-DBB4-4C2A-BC25-C32FC2E8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7DE424-F57C-4D8F-9EC7-A0872C5F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86721A-A114-4CFE-A031-DB58F806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5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255858-C660-4BCE-98A7-B381D41E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4AACAB-336A-4CDA-957B-345C7818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80CC3-7A24-42D4-AD3D-3E1068AC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C4D7D-C667-4DB1-88CB-9133A2FF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A5C7E-1EA2-442A-87B4-20D3F71A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C28979-CFFB-47FD-92B1-86FFAE15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6BEDCA-4E7D-4CEA-B247-BFAA81FC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6C245A-9CB2-4B43-87F1-E78403A4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63E2C0-52CC-43AF-A39B-225EA79F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73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F129-5577-4581-981E-53717025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2DD449-1C48-4EBE-ABFF-46B93235F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C657B6-18AB-4110-B93F-D49DD3D3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47A906-E29F-47D4-80EE-2A1C4EF5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46D38-9022-41BA-A543-00D3211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BFED5-1760-498F-BB86-65372067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0BAD32-E15B-4305-A4A2-52A7CDD6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7787-644B-48CE-8C69-A4D082B3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FDA1A5-3F53-49C3-91A0-DEBFF1A7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9C53-EFDB-4AF1-95C0-16664D9664A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CEC66-5C07-41EA-AABA-DD8ACFA7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C139A-1681-43A1-A3AF-011897D2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EAE1-F689-4C11-9CBD-44279BF71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4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933365723001008#tbl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699E2B6-23E1-400B-9524-BD5AF6B6139B}"/>
              </a:ext>
            </a:extLst>
          </p:cNvPr>
          <p:cNvSpPr txBox="1"/>
          <p:nvPr/>
        </p:nvSpPr>
        <p:spPr>
          <a:xfrm>
            <a:off x="878212" y="2205823"/>
            <a:ext cx="4597336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Science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Food-Disease Relationship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16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Relação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Alimento-Doença</a:t>
            </a:r>
            <a:r>
              <a:rPr lang="en-US" sz="1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en-US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039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663F28-9B40-D3B8-6AF1-CCD744DC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" y="54261"/>
            <a:ext cx="606092" cy="9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otos Tensao Alimentacao, 82.000+ fotos de arquivo grátis de alta qualidade">
            <a:extLst>
              <a:ext uri="{FF2B5EF4-FFF2-40B4-BE49-F238E27FC236}">
                <a16:creationId xmlns:a16="http://schemas.microsoft.com/office/drawing/2014/main" id="{C34A2DA7-62D2-2512-1B38-84A020B8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68" y="1442719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7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3F2104-F334-952E-D28C-32885944DEDC}"/>
              </a:ext>
            </a:extLst>
          </p:cNvPr>
          <p:cNvSpPr/>
          <p:nvPr/>
        </p:nvSpPr>
        <p:spPr>
          <a:xfrm>
            <a:off x="10697669" y="0"/>
            <a:ext cx="1494329" cy="6858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45ADF-0382-5BC6-CE77-D43CC6267D91}"/>
              </a:ext>
            </a:extLst>
          </p:cNvPr>
          <p:cNvGrpSpPr/>
          <p:nvPr/>
        </p:nvGrpSpPr>
        <p:grpSpPr>
          <a:xfrm>
            <a:off x="0" y="0"/>
            <a:ext cx="731521" cy="673460"/>
            <a:chOff x="0" y="2984992"/>
            <a:chExt cx="731521" cy="673460"/>
          </a:xfrm>
          <a:solidFill>
            <a:srgbClr val="838383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0A637EF-C127-3FBC-8D69-E5BC3ECE88ED}"/>
                </a:ext>
              </a:extLst>
            </p:cNvPr>
            <p:cNvSpPr/>
            <p:nvPr/>
          </p:nvSpPr>
          <p:spPr>
            <a:xfrm>
              <a:off x="535666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ACB7E8-155C-02C3-F65D-34A5021A729A}"/>
                </a:ext>
              </a:extLst>
            </p:cNvPr>
            <p:cNvSpPr/>
            <p:nvPr/>
          </p:nvSpPr>
          <p:spPr>
            <a:xfrm>
              <a:off x="0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562EBED-A81A-E50B-7726-799EB205D354}"/>
                </a:ext>
              </a:extLst>
            </p:cNvPr>
            <p:cNvSpPr/>
            <p:nvPr/>
          </p:nvSpPr>
          <p:spPr>
            <a:xfrm>
              <a:off x="267833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10CAA-6EBF-A4E2-6CB9-0BC9FCE12303}"/>
              </a:ext>
            </a:extLst>
          </p:cNvPr>
          <p:cNvSpPr txBox="1"/>
          <p:nvPr/>
        </p:nvSpPr>
        <p:spPr>
          <a:xfrm>
            <a:off x="803498" y="88823"/>
            <a:ext cx="3699229" cy="49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Motivação</a:t>
            </a:r>
            <a:endParaRPr lang="en-US" sz="3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8B7911-CD1A-1527-3823-0E13CF3D3FAA}"/>
              </a:ext>
            </a:extLst>
          </p:cNvPr>
          <p:cNvSpPr txBox="1"/>
          <p:nvPr/>
        </p:nvSpPr>
        <p:spPr>
          <a:xfrm>
            <a:off x="3830320" y="1092385"/>
            <a:ext cx="5564045" cy="2831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escolhas alimentares feitas de forma correta contribuem de forma positiva para a saúde de um modo geral. </a:t>
            </a:r>
            <a:endParaRPr lang="pt-BR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zul Tecnología Cool Líneas Tech Wind Border Internet PNG , Marco, La  Tecnología De Frontera, Oficina De Negocios PNG y Vector para Descargar  Gratis | Pngtree">
            <a:extLst>
              <a:ext uri="{FF2B5EF4-FFF2-40B4-BE49-F238E27FC236}">
                <a16:creationId xmlns:a16="http://schemas.microsoft.com/office/drawing/2014/main" id="{9FE085D0-EBAE-545E-6649-FD4A87A9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2" y="1092385"/>
            <a:ext cx="2599300" cy="2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F04DE1-82A6-D162-E539-213F1B6731F8}"/>
              </a:ext>
            </a:extLst>
          </p:cNvPr>
          <p:cNvSpPr txBox="1"/>
          <p:nvPr/>
        </p:nvSpPr>
        <p:spPr>
          <a:xfrm>
            <a:off x="365760" y="4199434"/>
            <a:ext cx="5564045" cy="2332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de 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extrema importância avaliar a relação que os alimentos tem com as doenças e como essas relações podem ser positivas ou negativas</a:t>
            </a:r>
            <a:endParaRPr lang="pt-BR" sz="2400" dirty="0"/>
          </a:p>
        </p:txBody>
      </p:sp>
      <p:pic>
        <p:nvPicPr>
          <p:cNvPr id="2052" name="Picture 4" descr="Roda dos Alimentos – Wikipédia, a enciclopédia livre">
            <a:extLst>
              <a:ext uri="{FF2B5EF4-FFF2-40B4-BE49-F238E27FC236}">
                <a16:creationId xmlns:a16="http://schemas.microsoft.com/office/drawing/2014/main" id="{FE96801C-ADB2-1EA5-0CCC-F8C1CBF3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10" y="13335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ientists Review Worldwide Rise of “Network of Networks” – The Science of  Networks in Communities (SONIC)">
            <a:extLst>
              <a:ext uri="{FF2B5EF4-FFF2-40B4-BE49-F238E27FC236}">
                <a16:creationId xmlns:a16="http://schemas.microsoft.com/office/drawing/2014/main" id="{CD1B4FA1-7621-E180-6DC6-660F24CF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68" y="3924130"/>
            <a:ext cx="2977495" cy="260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3F2104-F334-952E-D28C-32885944DEDC}"/>
              </a:ext>
            </a:extLst>
          </p:cNvPr>
          <p:cNvSpPr/>
          <p:nvPr/>
        </p:nvSpPr>
        <p:spPr>
          <a:xfrm>
            <a:off x="10697669" y="0"/>
            <a:ext cx="1494329" cy="6858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45ADF-0382-5BC6-CE77-D43CC6267D91}"/>
              </a:ext>
            </a:extLst>
          </p:cNvPr>
          <p:cNvGrpSpPr/>
          <p:nvPr/>
        </p:nvGrpSpPr>
        <p:grpSpPr>
          <a:xfrm>
            <a:off x="0" y="0"/>
            <a:ext cx="731521" cy="673460"/>
            <a:chOff x="0" y="2984992"/>
            <a:chExt cx="731521" cy="673460"/>
          </a:xfrm>
          <a:solidFill>
            <a:srgbClr val="838383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0A637EF-C127-3FBC-8D69-E5BC3ECE88ED}"/>
                </a:ext>
              </a:extLst>
            </p:cNvPr>
            <p:cNvSpPr/>
            <p:nvPr/>
          </p:nvSpPr>
          <p:spPr>
            <a:xfrm>
              <a:off x="535666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ACB7E8-155C-02C3-F65D-34A5021A729A}"/>
                </a:ext>
              </a:extLst>
            </p:cNvPr>
            <p:cNvSpPr/>
            <p:nvPr/>
          </p:nvSpPr>
          <p:spPr>
            <a:xfrm>
              <a:off x="0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562EBED-A81A-E50B-7726-799EB205D354}"/>
                </a:ext>
              </a:extLst>
            </p:cNvPr>
            <p:cNvSpPr/>
            <p:nvPr/>
          </p:nvSpPr>
          <p:spPr>
            <a:xfrm>
              <a:off x="267833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10CAA-6EBF-A4E2-6CB9-0BC9FCE12303}"/>
              </a:ext>
            </a:extLst>
          </p:cNvPr>
          <p:cNvSpPr txBox="1"/>
          <p:nvPr/>
        </p:nvSpPr>
        <p:spPr>
          <a:xfrm>
            <a:off x="803498" y="88823"/>
            <a:ext cx="3699229" cy="49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Pergunta</a:t>
            </a:r>
            <a:endParaRPr lang="en-US" sz="3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8B7911-CD1A-1527-3823-0E13CF3D3FAA}"/>
              </a:ext>
            </a:extLst>
          </p:cNvPr>
          <p:cNvSpPr txBox="1"/>
          <p:nvPr/>
        </p:nvSpPr>
        <p:spPr>
          <a:xfrm>
            <a:off x="3894433" y="948781"/>
            <a:ext cx="5564045" cy="2249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pt-BR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Grupos de alimentos que tratam certos tipos de doenças?</a:t>
            </a:r>
            <a:endParaRPr lang="pt-BR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</a:pPr>
            <a:endParaRPr lang="pt-BR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9EA1-6B86-16EF-E3FF-0D8EE6245935}"/>
              </a:ext>
            </a:extLst>
          </p:cNvPr>
          <p:cNvSpPr txBox="1"/>
          <p:nvPr/>
        </p:nvSpPr>
        <p:spPr>
          <a:xfrm>
            <a:off x="894106" y="4086613"/>
            <a:ext cx="5564045" cy="2249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pt-BR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Grupos de alimentos que causam certos tipos de doenças?</a:t>
            </a:r>
            <a:endParaRPr lang="pt-BR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</a:pPr>
            <a:endParaRPr lang="pt-BR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0" name="Picture 10" descr="UNINASSAU promove I Simpósio de Nutrição em Saúde Pública | UNINASSAU">
            <a:extLst>
              <a:ext uri="{FF2B5EF4-FFF2-40B4-BE49-F238E27FC236}">
                <a16:creationId xmlns:a16="http://schemas.microsoft.com/office/drawing/2014/main" id="{BB6E21DA-A0A8-3C64-5A6A-96800AE95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2"/>
          <a:stretch/>
        </p:blipFill>
        <p:spPr bwMode="auto">
          <a:xfrm>
            <a:off x="814800" y="1160083"/>
            <a:ext cx="2260909" cy="239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UNINASSAU promove I Simpósio de Nutrição em Saúde Pública | UNINASSAU">
            <a:extLst>
              <a:ext uri="{FF2B5EF4-FFF2-40B4-BE49-F238E27FC236}">
                <a16:creationId xmlns:a16="http://schemas.microsoft.com/office/drawing/2014/main" id="{2C3AA47D-C766-0198-1A22-284BC4BE1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/>
          <a:stretch/>
        </p:blipFill>
        <p:spPr bwMode="auto">
          <a:xfrm>
            <a:off x="6954283" y="3839475"/>
            <a:ext cx="2942453" cy="23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3F2104-F334-952E-D28C-32885944DEDC}"/>
              </a:ext>
            </a:extLst>
          </p:cNvPr>
          <p:cNvSpPr/>
          <p:nvPr/>
        </p:nvSpPr>
        <p:spPr>
          <a:xfrm>
            <a:off x="10697669" y="0"/>
            <a:ext cx="1494329" cy="6858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45ADF-0382-5BC6-CE77-D43CC6267D91}"/>
              </a:ext>
            </a:extLst>
          </p:cNvPr>
          <p:cNvGrpSpPr/>
          <p:nvPr/>
        </p:nvGrpSpPr>
        <p:grpSpPr>
          <a:xfrm>
            <a:off x="0" y="0"/>
            <a:ext cx="731521" cy="673460"/>
            <a:chOff x="0" y="2984992"/>
            <a:chExt cx="731521" cy="673460"/>
          </a:xfrm>
          <a:solidFill>
            <a:srgbClr val="838383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0A637EF-C127-3FBC-8D69-E5BC3ECE88ED}"/>
                </a:ext>
              </a:extLst>
            </p:cNvPr>
            <p:cNvSpPr/>
            <p:nvPr/>
          </p:nvSpPr>
          <p:spPr>
            <a:xfrm>
              <a:off x="535666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ACB7E8-155C-02C3-F65D-34A5021A729A}"/>
                </a:ext>
              </a:extLst>
            </p:cNvPr>
            <p:cNvSpPr/>
            <p:nvPr/>
          </p:nvSpPr>
          <p:spPr>
            <a:xfrm>
              <a:off x="0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562EBED-A81A-E50B-7726-799EB205D354}"/>
                </a:ext>
              </a:extLst>
            </p:cNvPr>
            <p:cNvSpPr/>
            <p:nvPr/>
          </p:nvSpPr>
          <p:spPr>
            <a:xfrm>
              <a:off x="267833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10CAA-6EBF-A4E2-6CB9-0BC9FCE12303}"/>
              </a:ext>
            </a:extLst>
          </p:cNvPr>
          <p:cNvSpPr txBox="1"/>
          <p:nvPr/>
        </p:nvSpPr>
        <p:spPr>
          <a:xfrm>
            <a:off x="803498" y="88823"/>
            <a:ext cx="3699229" cy="49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Objetivo</a:t>
            </a:r>
            <a:endParaRPr lang="en-US" sz="3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8B7911-CD1A-1527-3823-0E13CF3D3FAA}"/>
              </a:ext>
            </a:extLst>
          </p:cNvPr>
          <p:cNvSpPr txBox="1"/>
          <p:nvPr/>
        </p:nvSpPr>
        <p:spPr>
          <a:xfrm>
            <a:off x="4093804" y="978254"/>
            <a:ext cx="5564045" cy="5048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>
              <a:lnSpc>
                <a:spcPct val="250000"/>
              </a:lnSpc>
            </a:pPr>
            <a:r>
              <a:rPr lang="pt-BR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análise 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estudar as relações entre Alimento e Doença nas perspectivas (causa e tratamento) a fim de identificar padrões, e com isto poder propor estudos de prevenção de doenças, tratamento personalizado e direcionado e promover a cultura de escolhas alimentares conscientes.</a:t>
            </a:r>
          </a:p>
          <a:p>
            <a:pPr algn="just">
              <a:lnSpc>
                <a:spcPct val="250000"/>
              </a:lnSpc>
            </a:pPr>
            <a:endParaRPr lang="pt-BR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Azul Tecnología Cool Líneas Tech Wind Border Internet PNG , Marco, La  Tecnología De Frontera, Oficina De Negocios PNG y Vector para Descargar  Gratis | Pngtree">
            <a:extLst>
              <a:ext uri="{FF2B5EF4-FFF2-40B4-BE49-F238E27FC236}">
                <a16:creationId xmlns:a16="http://schemas.microsoft.com/office/drawing/2014/main" id="{268443B8-E0E5-5526-77FA-FFB520F28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" y="1579386"/>
            <a:ext cx="3699228" cy="369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9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3F2104-F334-952E-D28C-32885944DEDC}"/>
              </a:ext>
            </a:extLst>
          </p:cNvPr>
          <p:cNvSpPr/>
          <p:nvPr/>
        </p:nvSpPr>
        <p:spPr>
          <a:xfrm>
            <a:off x="10697669" y="0"/>
            <a:ext cx="1494329" cy="6858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45ADF-0382-5BC6-CE77-D43CC6267D91}"/>
              </a:ext>
            </a:extLst>
          </p:cNvPr>
          <p:cNvGrpSpPr/>
          <p:nvPr/>
        </p:nvGrpSpPr>
        <p:grpSpPr>
          <a:xfrm>
            <a:off x="0" y="0"/>
            <a:ext cx="731521" cy="673460"/>
            <a:chOff x="0" y="2984992"/>
            <a:chExt cx="731521" cy="673460"/>
          </a:xfrm>
          <a:solidFill>
            <a:srgbClr val="838383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0A637EF-C127-3FBC-8D69-E5BC3ECE88ED}"/>
                </a:ext>
              </a:extLst>
            </p:cNvPr>
            <p:cNvSpPr/>
            <p:nvPr/>
          </p:nvSpPr>
          <p:spPr>
            <a:xfrm>
              <a:off x="535666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ACB7E8-155C-02C3-F65D-34A5021A729A}"/>
                </a:ext>
              </a:extLst>
            </p:cNvPr>
            <p:cNvSpPr/>
            <p:nvPr/>
          </p:nvSpPr>
          <p:spPr>
            <a:xfrm>
              <a:off x="0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562EBED-A81A-E50B-7726-799EB205D354}"/>
                </a:ext>
              </a:extLst>
            </p:cNvPr>
            <p:cNvSpPr/>
            <p:nvPr/>
          </p:nvSpPr>
          <p:spPr>
            <a:xfrm>
              <a:off x="267833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10CAA-6EBF-A4E2-6CB9-0BC9FCE12303}"/>
              </a:ext>
            </a:extLst>
          </p:cNvPr>
          <p:cNvSpPr txBox="1"/>
          <p:nvPr/>
        </p:nvSpPr>
        <p:spPr>
          <a:xfrm>
            <a:off x="803498" y="88823"/>
            <a:ext cx="3699229" cy="49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</a:t>
            </a:r>
            <a:endParaRPr lang="en-US" sz="3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8B7911-CD1A-1527-3823-0E13CF3D3FAA}"/>
              </a:ext>
            </a:extLst>
          </p:cNvPr>
          <p:cNvSpPr txBox="1"/>
          <p:nvPr/>
        </p:nvSpPr>
        <p:spPr>
          <a:xfrm>
            <a:off x="195855" y="644770"/>
            <a:ext cx="6561513" cy="1266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pt-BR" sz="1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1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foi extraído do </a:t>
            </a:r>
            <a:r>
              <a:rPr lang="pt-BR" sz="16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pt-BR" sz="1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FooDis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food-disease relationship</a:t>
            </a:r>
            <a:endParaRPr lang="pt-BR" sz="11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1EDC9D-9BC1-4139-96D3-638383834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6" y="3807146"/>
            <a:ext cx="4136968" cy="13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5">
            <a:extLst>
              <a:ext uri="{FF2B5EF4-FFF2-40B4-BE49-F238E27FC236}">
                <a16:creationId xmlns:a16="http://schemas.microsoft.com/office/drawing/2014/main" id="{1C343C6A-0242-BF2D-AE6B-79899037A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42" y="3335104"/>
            <a:ext cx="4193713" cy="30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08CA472-36ED-7830-6C3E-719325602400}"/>
              </a:ext>
            </a:extLst>
          </p:cNvPr>
          <p:cNvSpPr txBox="1"/>
          <p:nvPr/>
        </p:nvSpPr>
        <p:spPr>
          <a:xfrm>
            <a:off x="141384" y="1348599"/>
            <a:ext cx="10599740" cy="183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pt-BR" sz="16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pipeline </a:t>
            </a:r>
            <a:r>
              <a:rPr lang="pt-BR" sz="1600" b="1" i="0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FoodDis</a:t>
            </a:r>
            <a:r>
              <a:rPr lang="pt-BR" sz="16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capta o efeito do consumo de alimentos no desenvolvimento de diferentes doenças, com base em descobertas da literatura científica biomédica. Isto é conseguido identificando as entidades alimentares e doenças no texto, ligando-as aos recursos semânticos existentes e associando-as a uma relação de causa e tratamento.</a:t>
            </a:r>
            <a:endParaRPr lang="pt-BR" sz="16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ED86F0-5A7F-50F4-23AA-DA97D36991ED}"/>
              </a:ext>
            </a:extLst>
          </p:cNvPr>
          <p:cNvSpPr txBox="1"/>
          <p:nvPr/>
        </p:nvSpPr>
        <p:spPr>
          <a:xfrm>
            <a:off x="0" y="6315479"/>
            <a:ext cx="6096000" cy="542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1400" b="0" i="0" dirty="0">
                <a:solidFill>
                  <a:srgbClr val="2E2E2E"/>
                </a:solidFill>
                <a:effectLst/>
                <a:latin typeface="ElsevierGulliver"/>
                <a:hlinkClick r:id="rId4"/>
              </a:rPr>
              <a:t>https://www.sciencedirect.com/science/article/pii/S0933365723001008#tbl7</a:t>
            </a:r>
            <a:endParaRPr lang="pt-BR" sz="105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3F2104-F334-952E-D28C-32885944DEDC}"/>
              </a:ext>
            </a:extLst>
          </p:cNvPr>
          <p:cNvSpPr/>
          <p:nvPr/>
        </p:nvSpPr>
        <p:spPr>
          <a:xfrm>
            <a:off x="10697669" y="0"/>
            <a:ext cx="1494329" cy="6858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45ADF-0382-5BC6-CE77-D43CC6267D91}"/>
              </a:ext>
            </a:extLst>
          </p:cNvPr>
          <p:cNvGrpSpPr/>
          <p:nvPr/>
        </p:nvGrpSpPr>
        <p:grpSpPr>
          <a:xfrm>
            <a:off x="0" y="0"/>
            <a:ext cx="731521" cy="673460"/>
            <a:chOff x="0" y="2984992"/>
            <a:chExt cx="731521" cy="673460"/>
          </a:xfrm>
          <a:solidFill>
            <a:srgbClr val="838383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0A637EF-C127-3FBC-8D69-E5BC3ECE88ED}"/>
                </a:ext>
              </a:extLst>
            </p:cNvPr>
            <p:cNvSpPr/>
            <p:nvPr/>
          </p:nvSpPr>
          <p:spPr>
            <a:xfrm>
              <a:off x="535666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ACB7E8-155C-02C3-F65D-34A5021A729A}"/>
                </a:ext>
              </a:extLst>
            </p:cNvPr>
            <p:cNvSpPr/>
            <p:nvPr/>
          </p:nvSpPr>
          <p:spPr>
            <a:xfrm>
              <a:off x="0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562EBED-A81A-E50B-7726-799EB205D354}"/>
                </a:ext>
              </a:extLst>
            </p:cNvPr>
            <p:cNvSpPr/>
            <p:nvPr/>
          </p:nvSpPr>
          <p:spPr>
            <a:xfrm>
              <a:off x="267833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10CAA-6EBF-A4E2-6CB9-0BC9FCE12303}"/>
              </a:ext>
            </a:extLst>
          </p:cNvPr>
          <p:cNvSpPr txBox="1"/>
          <p:nvPr/>
        </p:nvSpPr>
        <p:spPr>
          <a:xfrm>
            <a:off x="803498" y="88823"/>
            <a:ext cx="3699229" cy="49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</a:t>
            </a:r>
            <a:endParaRPr lang="en-US" sz="3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A603CC4E-7711-96E1-46F7-B08A25318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865458"/>
              </p:ext>
            </p:extLst>
          </p:nvPr>
        </p:nvGraphicFramePr>
        <p:xfrm>
          <a:off x="463688" y="1572489"/>
          <a:ext cx="4379961" cy="3440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6C4025E9-B7A8-EE7C-0ADA-A49A7D9D8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289467"/>
              </p:ext>
            </p:extLst>
          </p:nvPr>
        </p:nvGraphicFramePr>
        <p:xfrm>
          <a:off x="5314198" y="1611601"/>
          <a:ext cx="4572000" cy="340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1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3F2104-F334-952E-D28C-32885944DEDC}"/>
              </a:ext>
            </a:extLst>
          </p:cNvPr>
          <p:cNvSpPr/>
          <p:nvPr/>
        </p:nvSpPr>
        <p:spPr>
          <a:xfrm>
            <a:off x="10697669" y="0"/>
            <a:ext cx="1494329" cy="6858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45ADF-0382-5BC6-CE77-D43CC6267D91}"/>
              </a:ext>
            </a:extLst>
          </p:cNvPr>
          <p:cNvGrpSpPr/>
          <p:nvPr/>
        </p:nvGrpSpPr>
        <p:grpSpPr>
          <a:xfrm>
            <a:off x="0" y="0"/>
            <a:ext cx="731521" cy="673460"/>
            <a:chOff x="0" y="2984992"/>
            <a:chExt cx="731521" cy="673460"/>
          </a:xfrm>
          <a:solidFill>
            <a:srgbClr val="838383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0A637EF-C127-3FBC-8D69-E5BC3ECE88ED}"/>
                </a:ext>
              </a:extLst>
            </p:cNvPr>
            <p:cNvSpPr/>
            <p:nvPr/>
          </p:nvSpPr>
          <p:spPr>
            <a:xfrm>
              <a:off x="535666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ACB7E8-155C-02C3-F65D-34A5021A729A}"/>
                </a:ext>
              </a:extLst>
            </p:cNvPr>
            <p:cNvSpPr/>
            <p:nvPr/>
          </p:nvSpPr>
          <p:spPr>
            <a:xfrm>
              <a:off x="0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562EBED-A81A-E50B-7726-799EB205D354}"/>
                </a:ext>
              </a:extLst>
            </p:cNvPr>
            <p:cNvSpPr/>
            <p:nvPr/>
          </p:nvSpPr>
          <p:spPr>
            <a:xfrm>
              <a:off x="267833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10CAA-6EBF-A4E2-6CB9-0BC9FCE12303}"/>
              </a:ext>
            </a:extLst>
          </p:cNvPr>
          <p:cNvSpPr txBox="1"/>
          <p:nvPr/>
        </p:nvSpPr>
        <p:spPr>
          <a:xfrm>
            <a:off x="803498" y="88823"/>
            <a:ext cx="3699229" cy="49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Análise</a:t>
            </a:r>
            <a:endParaRPr lang="en-US" sz="3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8CA472-36ED-7830-6C3E-719325602400}"/>
              </a:ext>
            </a:extLst>
          </p:cNvPr>
          <p:cNvSpPr txBox="1"/>
          <p:nvPr/>
        </p:nvSpPr>
        <p:spPr>
          <a:xfrm>
            <a:off x="4758989" y="1525369"/>
            <a:ext cx="5809956" cy="3807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pt-BR" sz="20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Será construída uma rede direcionada e analisada conforme as  principais métricas como: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Centralidade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Rank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Modularidade</a:t>
            </a:r>
            <a:endParaRPr lang="pt-BR" sz="2000" b="1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33244E3-88E3-937B-A8D8-9DA963DD3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3" y="1793088"/>
            <a:ext cx="4362432" cy="32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3F2104-F334-952E-D28C-32885944DEDC}"/>
              </a:ext>
            </a:extLst>
          </p:cNvPr>
          <p:cNvSpPr/>
          <p:nvPr/>
        </p:nvSpPr>
        <p:spPr>
          <a:xfrm>
            <a:off x="10697669" y="0"/>
            <a:ext cx="1494329" cy="6858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45ADF-0382-5BC6-CE77-D43CC6267D91}"/>
              </a:ext>
            </a:extLst>
          </p:cNvPr>
          <p:cNvGrpSpPr/>
          <p:nvPr/>
        </p:nvGrpSpPr>
        <p:grpSpPr>
          <a:xfrm>
            <a:off x="0" y="0"/>
            <a:ext cx="731521" cy="673460"/>
            <a:chOff x="0" y="2984992"/>
            <a:chExt cx="731521" cy="673460"/>
          </a:xfrm>
          <a:solidFill>
            <a:srgbClr val="838383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0A637EF-C127-3FBC-8D69-E5BC3ECE88ED}"/>
                </a:ext>
              </a:extLst>
            </p:cNvPr>
            <p:cNvSpPr/>
            <p:nvPr/>
          </p:nvSpPr>
          <p:spPr>
            <a:xfrm>
              <a:off x="535666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ACB7E8-155C-02C3-F65D-34A5021A729A}"/>
                </a:ext>
              </a:extLst>
            </p:cNvPr>
            <p:cNvSpPr/>
            <p:nvPr/>
          </p:nvSpPr>
          <p:spPr>
            <a:xfrm>
              <a:off x="0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562EBED-A81A-E50B-7726-799EB205D354}"/>
                </a:ext>
              </a:extLst>
            </p:cNvPr>
            <p:cNvSpPr/>
            <p:nvPr/>
          </p:nvSpPr>
          <p:spPr>
            <a:xfrm>
              <a:off x="267833" y="2984992"/>
              <a:ext cx="195855" cy="67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10CAA-6EBF-A4E2-6CB9-0BC9FCE12303}"/>
              </a:ext>
            </a:extLst>
          </p:cNvPr>
          <p:cNvSpPr txBox="1"/>
          <p:nvPr/>
        </p:nvSpPr>
        <p:spPr>
          <a:xfrm>
            <a:off x="803498" y="88823"/>
            <a:ext cx="3699229" cy="49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Trabalhos</a:t>
            </a:r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Futuros</a:t>
            </a:r>
            <a:endParaRPr lang="en-US" sz="3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8CA472-36ED-7830-6C3E-719325602400}"/>
              </a:ext>
            </a:extLst>
          </p:cNvPr>
          <p:cNvSpPr txBox="1"/>
          <p:nvPr/>
        </p:nvSpPr>
        <p:spPr>
          <a:xfrm>
            <a:off x="4684796" y="1587858"/>
            <a:ext cx="5375564" cy="381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pt-BR" sz="20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 vez que saibamos quais os compostos </a:t>
            </a:r>
            <a:r>
              <a:rPr lang="pt-BR" sz="2000" b="1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químicos são encontrados nos alimentos, um </a:t>
            </a:r>
            <a:r>
              <a:rPr lang="pt-BR" sz="20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trabalho futuro seria aumentar a granularidade da análise da rede a fim de verificar a relação destes compostos com as doenças</a:t>
            </a:r>
            <a:endParaRPr lang="pt-BR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omposto químico - CriaçãoWiki, a enciclopédia de ciência da criação">
            <a:extLst>
              <a:ext uri="{FF2B5EF4-FFF2-40B4-BE49-F238E27FC236}">
                <a16:creationId xmlns:a16="http://schemas.microsoft.com/office/drawing/2014/main" id="{C3F25581-B470-7F01-CC93-D1959489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86" y="2467335"/>
            <a:ext cx="2645352" cy="248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19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7700B-5B78-CFF7-5528-EB1B8C9D5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7713" b="468"/>
          <a:stretch/>
        </p:blipFill>
        <p:spPr>
          <a:xfrm>
            <a:off x="0" y="2162848"/>
            <a:ext cx="5237018" cy="25323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F24E1D1-E2EC-BDC0-5D17-0BFB4516EA38}"/>
              </a:ext>
            </a:extLst>
          </p:cNvPr>
          <p:cNvSpPr txBox="1"/>
          <p:nvPr/>
        </p:nvSpPr>
        <p:spPr>
          <a:xfrm>
            <a:off x="5128199" y="2896368"/>
            <a:ext cx="1935602" cy="532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Obrigado</a:t>
            </a: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  <a:endParaRPr lang="en-US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5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30474</TotalTime>
  <Words>270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ElsevierGulliver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Manolidis Efstratios</dc:creator>
  <cp:lastModifiedBy>Manolidis Efstratios</cp:lastModifiedBy>
  <cp:revision>48</cp:revision>
  <dcterms:created xsi:type="dcterms:W3CDTF">2022-01-06T12:00:58Z</dcterms:created>
  <dcterms:modified xsi:type="dcterms:W3CDTF">2023-08-30T21:15:19Z</dcterms:modified>
</cp:coreProperties>
</file>