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FE06B2-D260-40E1-8499-4D92B9FD00D9}">
  <a:tblStyle styleId="{BEFE06B2-D260-40E1-8499-4D92B9FD00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19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3a4e1e6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93a4e1e6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3a4e1e6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3a4e1e6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93a4e1e6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93a4e1e6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3a4e1e6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93a4e1e6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93a4e1e6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93a4e1e6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3a4e1e6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3a4e1e6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93a4e1e6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93a4e1e6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3a4e1e6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3a4e1e6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93a4e1e6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93a4e1e6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93a4e1e6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93a4e1e6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93a4e1e6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93a4e1e6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93a4e1e6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93a4e1e6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3a4e1e6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3a4e1e6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3a4e1e6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3a4e1e6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3a4e1e6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3a4e1e6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3a4e1e6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3a4e1e6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ΑΠΟΘΗΚΕΣ ΔΕΔΟΜΕΝΩΝ ΚΑΙ ΕΞΟΡΥΞΗ ΓΝΩΣΗΣ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Τασιόπουλος </a:t>
            </a:r>
            <a:r>
              <a:rPr lang="el"/>
              <a:t>Εμμανουήλ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ΑΛΓΟΡΙΘΜΟΙ ΤΑΞΙΝΟΜΗΣΗΣ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798500" y="1282650"/>
            <a:ext cx="5547000" cy="25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b="0" lang="el" sz="2800"/>
              <a:t>SVM(support vector machine)</a:t>
            </a:r>
            <a:endParaRPr b="0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b="0" lang="el" sz="2800"/>
              <a:t>ΚΝΝ(k-nearest neighbors)</a:t>
            </a:r>
            <a:endParaRPr b="0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b="0" lang="el" sz="2800"/>
              <a:t>RANDOM FOREST</a:t>
            </a:r>
            <a:endParaRPr b="0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b="0" lang="el" sz="2800"/>
              <a:t>NAIVE BAYES</a:t>
            </a:r>
            <a:endParaRPr b="0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 Σύγκριση Αλγορίθμων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2" type="body"/>
          </p:nvPr>
        </p:nvSpPr>
        <p:spPr>
          <a:xfrm>
            <a:off x="4711350" y="1613125"/>
            <a:ext cx="2179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Αλγόριθμος</a:t>
            </a:r>
            <a:endParaRPr sz="2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227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Σύγκριση των αποδόσεων</a:t>
            </a:r>
            <a:endParaRPr/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4711350" y="2146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{BEFE06B2-D260-40E1-8499-4D92B9FD00D9}</a:tableStyleId>
              </a:tblPr>
              <a:tblGrid>
                <a:gridCol w="2179625"/>
                <a:gridCol w="2179625"/>
              </a:tblGrid>
              <a:tr h="40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solidFill>
                            <a:schemeClr val="lt1"/>
                          </a:solidFill>
                        </a:rPr>
                        <a:t>SVM             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solidFill>
                            <a:schemeClr val="lt1"/>
                          </a:solidFill>
                        </a:rPr>
                        <a:t>0.867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solidFill>
                            <a:schemeClr val="lt1"/>
                          </a:solidFill>
                        </a:rPr>
                        <a:t>RandomForest   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solidFill>
                            <a:schemeClr val="lt1"/>
                          </a:solidFill>
                        </a:rPr>
                        <a:t>0.862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solidFill>
                            <a:schemeClr val="lt1"/>
                          </a:solidFill>
                        </a:rPr>
                        <a:t>KNN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solidFill>
                            <a:schemeClr val="lt1"/>
                          </a:solidFill>
                        </a:rPr>
                        <a:t>0.839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solidFill>
                            <a:schemeClr val="lt1"/>
                          </a:solidFill>
                        </a:rPr>
                        <a:t>Naive Bayes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solidFill>
                            <a:schemeClr val="lt1"/>
                          </a:solidFill>
                        </a:rPr>
                        <a:t>0.836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25"/>
          <p:cNvSpPr txBox="1"/>
          <p:nvPr>
            <p:ph idx="2" type="body"/>
          </p:nvPr>
        </p:nvSpPr>
        <p:spPr>
          <a:xfrm>
            <a:off x="6890975" y="1672300"/>
            <a:ext cx="2179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Απόδοση</a:t>
            </a:r>
            <a:endParaRPr sz="2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Μία διαφορετική </a:t>
            </a:r>
            <a:r>
              <a:rPr lang="el"/>
              <a:t>προσέγγιση</a:t>
            </a:r>
            <a:r>
              <a:rPr lang="el"/>
              <a:t> 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87" y="1682337"/>
            <a:ext cx="7946624" cy="17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Confusion Matrixes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>
            <a:off x="265500" y="2769000"/>
            <a:ext cx="4045200" cy="23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Σωστές προβλέψεις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TN (True Negatives): Τιμές που είναι αρνητικές και ο αλγόριθμος τις ταξινόμησε σωστά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TP (True Positives): Τιμές που είναι θετικές και ο αλγόριθμος τις ταξινόμησε σωστά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Λανθασμένες προβλέψεις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FN (False Negative): Τιμές που είναι αρνητικές και ο αλγόριθμος δεν ταξινόμησε σωστά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l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FP (False Positive): Τιμές που είναι θετικές και ο αλγόριθμος δεν ταξινόμησε σωστά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650" y="1447500"/>
            <a:ext cx="4003475" cy="2866125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880" y="0"/>
            <a:ext cx="51141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>
            <p:ph idx="4294967295" type="title"/>
          </p:nvPr>
        </p:nvSpPr>
        <p:spPr>
          <a:xfrm>
            <a:off x="0" y="1816950"/>
            <a:ext cx="44214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400"/>
              <a:t>Σύγκριση </a:t>
            </a:r>
            <a:r>
              <a:rPr lang="el" sz="3400"/>
              <a:t>τ</a:t>
            </a:r>
            <a:r>
              <a:rPr lang="el" sz="3400"/>
              <a:t>ων Confusion Matrixes</a:t>
            </a:r>
            <a:endParaRPr sz="3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ΤΕΛΟΣ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 Set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600525"/>
            <a:ext cx="38370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Μέγεθος Data Set: 10.000 X 14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0" y="2786000"/>
            <a:ext cx="457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●"/>
            </a:pPr>
            <a:r>
              <a:rPr lang="el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Πελατειακά Δεδομένα Τραπεζών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●"/>
            </a:pPr>
            <a:r>
              <a:rPr lang="el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Στοχος η εύρεση αποχώρησης ενός πελάτη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●"/>
            </a:pPr>
            <a:r>
              <a:rPr lang="el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Binary ζητουμενο [0 - 1]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572000" y="1767475"/>
            <a:ext cx="1902900" cy="24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l"/>
              <a:t>RowNumber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l"/>
              <a:t>CustomerId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l"/>
              <a:t>Surname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l"/>
              <a:t>CreditScore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l"/>
              <a:t>Geography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l"/>
              <a:t>Gender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l"/>
              <a:t>Age            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l"/>
              <a:t>          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1118713"/>
            <a:ext cx="38370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Χαρακτηριστικά Data Set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6873600" y="1767475"/>
            <a:ext cx="2270400" cy="24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l"/>
              <a:t>Tenure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l"/>
              <a:t>Balance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l"/>
              <a:t>NumOfProducts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l"/>
              <a:t>HasCrCard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l"/>
              <a:t>IsActiveMember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l"/>
              <a:t>EstimatedSalary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l"/>
              <a:t>Exited               </a:t>
            </a:r>
            <a:r>
              <a:rPr lang="el"/>
              <a:t>     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Heat Map του Data Set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763" y="65475"/>
            <a:ext cx="5602475" cy="417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Πελάτες που αποχώρησαν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050" y="219100"/>
            <a:ext cx="4327900" cy="4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ΠΡΟΕΠΕΞΕΡΓΑΣΙΑ ΔΕΔΟΜΕΝΩΝ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Διαγραφή στηλών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Απαλοιφή αχρείαστων χαρακτηριστικών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939500" y="1501497"/>
            <a:ext cx="3837000" cy="21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Στήλες που αφαιρέθηκαν</a:t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RowNumber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CustomerId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Surname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Geography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Αλλαγή τιμών σε 1 και 0</a:t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265500" y="30381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800"/>
              <a:t>[Gender]</a:t>
            </a:r>
            <a:endParaRPr sz="28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l"/>
              <a:t>Male: 1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l"/>
              <a:t>Female: 0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325" y="1468797"/>
            <a:ext cx="1478950" cy="251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125" y="1455546"/>
            <a:ext cx="1478950" cy="254573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941250" y="864100"/>
            <a:ext cx="14790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Πρίν</a:t>
            </a:r>
            <a:endParaRPr sz="2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7254300" y="864100"/>
            <a:ext cx="14790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Μετά</a:t>
            </a:r>
            <a:endParaRPr sz="2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Κανονικοποίηση (Normalization)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65500" y="3227325"/>
            <a:ext cx="40452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16161"/>
                </a:solidFill>
              </a:rPr>
              <a:t>Υπολογισμός</a:t>
            </a:r>
            <a:endParaRPr>
              <a:solidFill>
                <a:srgbClr val="61616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164" y="3836725"/>
            <a:ext cx="2489873" cy="9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488" y="1781865"/>
            <a:ext cx="1561925" cy="2262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3988" y="1795825"/>
            <a:ext cx="1561925" cy="22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774000" y="1205825"/>
            <a:ext cx="14790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Πρίν</a:t>
            </a:r>
            <a:endParaRPr sz="2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7414500" y="1205825"/>
            <a:ext cx="14790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Μετά</a:t>
            </a:r>
            <a:endParaRPr sz="2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23700" y="186060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Διαχωρισμός σε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[train - test]</a:t>
            </a:r>
            <a:endParaRPr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518000" y="1317900"/>
            <a:ext cx="46260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500"/>
              <a:t>train_test_split(x, y, test_size=0.10, random_state=7)</a:t>
            </a:r>
            <a:endParaRPr i="1"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572000" y="2083500"/>
            <a:ext cx="2362500" cy="21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Train</a:t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x_train: [9000, 9]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y</a:t>
            </a:r>
            <a:r>
              <a:rPr lang="el"/>
              <a:t>_train: [9000, 1]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6781500" y="2083500"/>
            <a:ext cx="2362500" cy="21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Test</a:t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x_test: [1000, 9]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y_test: [1000, 1]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