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Proxima Nova"/>
      <p:regular r:id="rId16"/>
      <p:bold r:id="rId17"/>
      <p:italic r:id="rId18"/>
      <p:boldItalic r:id="rId19"/>
    </p:embeddedFont>
    <p:embeddedFont>
      <p:font typeface="Roboto Condensed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regular.fntdata"/><Relationship Id="rId22" Type="http://schemas.openxmlformats.org/officeDocument/2006/relationships/font" Target="fonts/RobotoCondensed-italic.fntdata"/><Relationship Id="rId21" Type="http://schemas.openxmlformats.org/officeDocument/2006/relationships/font" Target="fonts/RobotoCondensed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RobotoCondense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19" Type="http://schemas.openxmlformats.org/officeDocument/2006/relationships/font" Target="fonts/ProximaNova-boldItalic.fntdata"/><Relationship Id="rId18" Type="http://schemas.openxmlformats.org/officeDocument/2006/relationships/font" Target="fonts/ProximaNov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ixabay.com/en/forest-light-mood-light-beam-657902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ixabay.com/en/forest-light-mood-light-beam-657902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https://pixabay.com/en/forest-light-mood-light-beam-657902/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c71ecb04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c71ecb04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c736f5c3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c736f5c3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https://pixabay.com/en/bright-hanging-illuminated-1854161/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878e1e010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878e1e010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c71ecb041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c71ecb041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https://pixabay.com/en/entrepreneur-startup-start-up-man-593358/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878e1e010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878e1e010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https://pixabay.com/en/entrepreneur-startup-start-up-man-593358/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78e1e010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78e1e010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https://pixabay.com/en/entrepreneur-startup-start-up-man-593358/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878e1e010_4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878e1e010_4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878e1e010_4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878e1e010_4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https://pixabay.com/en/forest-light-mood-light-beam-657902/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ragraph Left And Picture Right">
  <p:cSld name="TITLE_AND_BODY_1_2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437650" y="579250"/>
            <a:ext cx="4124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b="1">
                <a:solidFill>
                  <a:srgbClr val="CC412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0" name="Google Shape;50;p11"/>
          <p:cNvSpPr/>
          <p:nvPr/>
        </p:nvSpPr>
        <p:spPr>
          <a:xfrm>
            <a:off x="544926" y="499667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1"/>
          <p:cNvSpPr txBox="1"/>
          <p:nvPr>
            <p:ph idx="1" type="subTitle"/>
          </p:nvPr>
        </p:nvSpPr>
        <p:spPr>
          <a:xfrm>
            <a:off x="759989" y="1924850"/>
            <a:ext cx="3406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sz="10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ragraph Right And Picture Left ">
  <p:cSld name="TITLE_AND_BODY_1_2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437650" y="579250"/>
            <a:ext cx="4124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b="1">
                <a:solidFill>
                  <a:srgbClr val="CC412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" name="Google Shape;55;p12"/>
          <p:cNvSpPr/>
          <p:nvPr/>
        </p:nvSpPr>
        <p:spPr>
          <a:xfrm>
            <a:off x="544926" y="499667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2"/>
          <p:cNvSpPr txBox="1"/>
          <p:nvPr>
            <p:ph idx="1" type="subTitle"/>
          </p:nvPr>
        </p:nvSpPr>
        <p:spPr>
          <a:xfrm>
            <a:off x="4858500" y="1924850"/>
            <a:ext cx="3406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sz="10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 Paragraph">
  <p:cSld name="TITLE_AND_BODY_1_2_1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437650" y="579250"/>
            <a:ext cx="4124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b="1">
                <a:solidFill>
                  <a:srgbClr val="CC412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544926" y="499667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4858500" y="1924850"/>
            <a:ext cx="3406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sz="10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2" type="subTitle"/>
          </p:nvPr>
        </p:nvSpPr>
        <p:spPr>
          <a:xfrm>
            <a:off x="759989" y="1924850"/>
            <a:ext cx="3406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sz="10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Picture Layout">
  <p:cSld name="TITLE_AND_BODY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437650" y="579250"/>
            <a:ext cx="4124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b="1">
                <a:solidFill>
                  <a:srgbClr val="CC412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544926" y="499667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447850" y="1502250"/>
            <a:ext cx="3705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8" name="Google Shape;68;p14"/>
          <p:cNvSpPr txBox="1"/>
          <p:nvPr>
            <p:ph idx="2" type="subTitle"/>
          </p:nvPr>
        </p:nvSpPr>
        <p:spPr>
          <a:xfrm>
            <a:off x="4910650" y="2981525"/>
            <a:ext cx="3734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37650" y="1587825"/>
            <a:ext cx="4023900" cy="277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4799325" y="1587825"/>
            <a:ext cx="3795300" cy="277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437650" y="527600"/>
            <a:ext cx="82686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b="1">
                <a:solidFill>
                  <a:srgbClr val="CC412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5"/>
          <p:cNvSpPr/>
          <p:nvPr/>
        </p:nvSpPr>
        <p:spPr>
          <a:xfrm>
            <a:off x="544926" y="513238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Google Shape;9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6018850" y="1146775"/>
            <a:ext cx="2453700" cy="165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441075" y="3838375"/>
            <a:ext cx="5109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1">
  <p:cSld name="TITLE_ONLY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 1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ctrTitle"/>
          </p:nvPr>
        </p:nvSpPr>
        <p:spPr>
          <a:xfrm>
            <a:off x="5048500" y="1289275"/>
            <a:ext cx="3528300" cy="1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5055000" y="3614425"/>
            <a:ext cx="3528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ight Text and Three Picture ">
  <p:cSld name="TITLE_1_1_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ctrTitle"/>
          </p:nvPr>
        </p:nvSpPr>
        <p:spPr>
          <a:xfrm>
            <a:off x="4813550" y="651425"/>
            <a:ext cx="3592500" cy="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4820325" y="1565225"/>
            <a:ext cx="3585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sz="10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4922055" y="513238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 1 1">
  <p:cSld name="TITLE_1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ctrTitle"/>
          </p:nvPr>
        </p:nvSpPr>
        <p:spPr>
          <a:xfrm>
            <a:off x="5974450" y="910400"/>
            <a:ext cx="2575200" cy="183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" type="subTitle"/>
          </p:nvPr>
        </p:nvSpPr>
        <p:spPr>
          <a:xfrm>
            <a:off x="5953500" y="2836400"/>
            <a:ext cx="2629800" cy="94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" name="Google Shape;30;p6"/>
          <p:cNvSpPr txBox="1"/>
          <p:nvPr>
            <p:ph idx="2" type="subTitle"/>
          </p:nvPr>
        </p:nvSpPr>
        <p:spPr>
          <a:xfrm>
            <a:off x="491075" y="4087375"/>
            <a:ext cx="26298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000"/>
              <a:buNone/>
              <a:defRPr sz="1000">
                <a:solidFill>
                  <a:srgbClr val="CC412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37650" y="527600"/>
            <a:ext cx="8268600" cy="1110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>
                <a:solidFill>
                  <a:srgbClr val="CC412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442500" y="1574275"/>
            <a:ext cx="8259000" cy="294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544926" y="513238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2">
  <p:cSld name="TITLE_AND_BODY_2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437650" y="527600"/>
            <a:ext cx="8268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>
                <a:solidFill>
                  <a:srgbClr val="CC412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" name="Google Shape;42;p9"/>
          <p:cNvSpPr/>
          <p:nvPr/>
        </p:nvSpPr>
        <p:spPr>
          <a:xfrm>
            <a:off x="544926" y="513238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437650" y="579250"/>
            <a:ext cx="4124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Font typeface="Roboto Slab"/>
              <a:buNone/>
              <a:defRPr b="1">
                <a:solidFill>
                  <a:srgbClr val="CC412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6" name="Google Shape;46;p10"/>
          <p:cNvSpPr/>
          <p:nvPr/>
        </p:nvSpPr>
        <p:spPr>
          <a:xfrm>
            <a:off x="544926" y="499667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sz="2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303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4"/>
          <p:cNvSpPr/>
          <p:nvPr/>
        </p:nvSpPr>
        <p:spPr>
          <a:xfrm>
            <a:off x="526075" y="3199100"/>
            <a:ext cx="511500" cy="511500"/>
          </a:xfrm>
          <a:prstGeom prst="round2DiagRect">
            <a:avLst>
              <a:gd fmla="val 0" name="adj1"/>
              <a:gd fmla="val 24301" name="adj2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4"/>
          <p:cNvSpPr/>
          <p:nvPr/>
        </p:nvSpPr>
        <p:spPr>
          <a:xfrm>
            <a:off x="5647625" y="526050"/>
            <a:ext cx="2958900" cy="4091400"/>
          </a:xfrm>
          <a:prstGeom prst="frame">
            <a:avLst>
              <a:gd fmla="val 2221" name="adj1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</a:t>
            </a:r>
            <a:endParaRPr/>
          </a:p>
        </p:txBody>
      </p:sp>
      <p:sp>
        <p:nvSpPr>
          <p:cNvPr id="110" name="Google Shape;110;p24"/>
          <p:cNvSpPr/>
          <p:nvPr/>
        </p:nvSpPr>
        <p:spPr>
          <a:xfrm>
            <a:off x="6100600" y="942375"/>
            <a:ext cx="701400" cy="6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" name="Google Shape;111;p24"/>
          <p:cNvCxnSpPr/>
          <p:nvPr/>
        </p:nvCxnSpPr>
        <p:spPr>
          <a:xfrm>
            <a:off x="964400" y="4237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3" name="Google Shape;113;p24"/>
          <p:cNvSpPr txBox="1"/>
          <p:nvPr>
            <p:ph type="ctrTitle"/>
          </p:nvPr>
        </p:nvSpPr>
        <p:spPr>
          <a:xfrm>
            <a:off x="5847425" y="1108725"/>
            <a:ext cx="2759100" cy="24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</a:rPr>
              <a:t>MUSIC</a:t>
            </a:r>
            <a:endParaRPr sz="24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lt1"/>
                </a:solidFill>
              </a:rPr>
              <a:t>GENRE</a:t>
            </a:r>
            <a:r>
              <a:rPr lang="en-GB"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 sz="24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</a:rPr>
              <a:t>CLASSIFICATION</a:t>
            </a:r>
            <a:endParaRPr sz="2400"/>
          </a:p>
        </p:txBody>
      </p:sp>
      <p:sp>
        <p:nvSpPr>
          <p:cNvPr id="114" name="Google Shape;114;p24"/>
          <p:cNvSpPr txBox="1"/>
          <p:nvPr>
            <p:ph idx="1" type="subTitle"/>
          </p:nvPr>
        </p:nvSpPr>
        <p:spPr>
          <a:xfrm>
            <a:off x="441075" y="3838375"/>
            <a:ext cx="5109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Επεξεργασία Ομιλίας Και Ήχου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Τασιόπουλος </a:t>
            </a:r>
            <a:r>
              <a:rPr lang="en-GB" sz="2400">
                <a:solidFill>
                  <a:srgbClr val="CC4125"/>
                </a:solidFill>
                <a:latin typeface="Proxima Nova"/>
                <a:ea typeface="Proxima Nova"/>
                <a:cs typeface="Proxima Nova"/>
                <a:sym typeface="Proxima Nova"/>
              </a:rPr>
              <a:t>Μανώλης</a:t>
            </a:r>
            <a:endParaRPr>
              <a:solidFill>
                <a:srgbClr val="CC412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5" name="Google Shape;115;p24"/>
          <p:cNvSpPr/>
          <p:nvPr/>
        </p:nvSpPr>
        <p:spPr>
          <a:xfrm>
            <a:off x="1285325" y="3199100"/>
            <a:ext cx="511500" cy="511500"/>
          </a:xfrm>
          <a:prstGeom prst="round2DiagRect">
            <a:avLst>
              <a:gd fmla="val 0" name="adj1"/>
              <a:gd fmla="val 24301" name="adj2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4"/>
          <p:cNvSpPr/>
          <p:nvPr/>
        </p:nvSpPr>
        <p:spPr>
          <a:xfrm>
            <a:off x="2044575" y="3199100"/>
            <a:ext cx="511500" cy="511500"/>
          </a:xfrm>
          <a:prstGeom prst="round2DiagRect">
            <a:avLst>
              <a:gd fmla="val 0" name="adj1"/>
              <a:gd fmla="val 24301" name="adj2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023" y="3258050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4273" y="3244375"/>
            <a:ext cx="393600" cy="420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3525" y="3258050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2222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-37000" y="213700"/>
            <a:ext cx="87927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Τι είναι το genre </a:t>
            </a:r>
            <a:r>
              <a:rPr b="1" lang="en-GB">
                <a:solidFill>
                  <a:srgbClr val="FFFFFF"/>
                </a:solidFill>
              </a:rPr>
              <a:t>classification και που μας ωφελεί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25" name="Google Shape;125;p25"/>
          <p:cNvSpPr txBox="1"/>
          <p:nvPr/>
        </p:nvSpPr>
        <p:spPr>
          <a:xfrm>
            <a:off x="311625" y="881150"/>
            <a:ext cx="85206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rgbClr val="CC4125"/>
                </a:solidFill>
                <a:latin typeface="Open Sans"/>
                <a:ea typeface="Open Sans"/>
                <a:cs typeface="Open Sans"/>
                <a:sym typeface="Open Sans"/>
              </a:rPr>
              <a:t>Αναγνώρισης του είδους </a:t>
            </a:r>
            <a:r>
              <a:rPr b="1" lang="en-GB" sz="1300">
                <a:solidFill>
                  <a:srgbClr val="CC4125"/>
                </a:solidFill>
                <a:latin typeface="Open Sans"/>
                <a:ea typeface="Open Sans"/>
                <a:cs typeface="Open Sans"/>
                <a:sym typeface="Open Sans"/>
              </a:rPr>
              <a:t>ενός</a:t>
            </a:r>
            <a:r>
              <a:rPr b="1" lang="en-GB" sz="1300">
                <a:solidFill>
                  <a:srgbClr val="CC4125"/>
                </a:solidFill>
                <a:latin typeface="Open Sans"/>
                <a:ea typeface="Open Sans"/>
                <a:cs typeface="Open Sans"/>
                <a:sym typeface="Open Sans"/>
              </a:rPr>
              <a:t> μουσικού κομματιού</a:t>
            </a:r>
            <a:endParaRPr b="1" sz="1300">
              <a:solidFill>
                <a:srgbClr val="CC412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Επιτυγχάνεται με την ανάλυση των τραγουδιών στα χαρακτηριστικά που τα απαρτίζουν</a:t>
            </a:r>
            <a:r>
              <a:rPr lang="en-GB" sz="13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3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CC4125"/>
                </a:solidFill>
                <a:latin typeface="Open Sans"/>
                <a:ea typeface="Open Sans"/>
                <a:cs typeface="Open Sans"/>
                <a:sym typeface="Open Sans"/>
              </a:rPr>
              <a:t>Εκπαίδευση ενός νευρωνικού δικτύου το οποίο θα μπορεί να προβλέπει με μια πιθανότητα.</a:t>
            </a:r>
            <a:endParaRPr sz="1300">
              <a:solidFill>
                <a:srgbClr val="CC412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25"/>
          <p:cNvSpPr txBox="1"/>
          <p:nvPr/>
        </p:nvSpPr>
        <p:spPr>
          <a:xfrm>
            <a:off x="814100" y="2192523"/>
            <a:ext cx="35442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CC4125"/>
                </a:solidFill>
                <a:latin typeface="Roboto Slab"/>
                <a:ea typeface="Roboto Slab"/>
                <a:cs typeface="Roboto Slab"/>
                <a:sym typeface="Roboto Slab"/>
              </a:rPr>
              <a:t>Πρόβλημα</a:t>
            </a:r>
            <a:endParaRPr sz="2000">
              <a:solidFill>
                <a:srgbClr val="CC412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7" name="Google Shape;127;p25"/>
          <p:cNvSpPr txBox="1"/>
          <p:nvPr/>
        </p:nvSpPr>
        <p:spPr>
          <a:xfrm>
            <a:off x="5281300" y="2197873"/>
            <a:ext cx="3551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CC4125"/>
                </a:solidFill>
                <a:latin typeface="Roboto Slab"/>
                <a:ea typeface="Roboto Slab"/>
                <a:cs typeface="Roboto Slab"/>
                <a:sym typeface="Roboto Slab"/>
              </a:rPr>
              <a:t>Λύση</a:t>
            </a:r>
            <a:endParaRPr sz="2000">
              <a:solidFill>
                <a:srgbClr val="CC412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8" name="Google Shape;128;p25"/>
          <p:cNvSpPr txBox="1"/>
          <p:nvPr/>
        </p:nvSpPr>
        <p:spPr>
          <a:xfrm>
            <a:off x="314200" y="2651398"/>
            <a:ext cx="4064400" cy="14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Δύσκολη </a:t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C4125"/>
                </a:solidFill>
                <a:latin typeface="Open Sans"/>
                <a:ea typeface="Open Sans"/>
                <a:cs typeface="Open Sans"/>
                <a:sym typeface="Open Sans"/>
              </a:rPr>
              <a:t> Δουλειά </a:t>
            </a:r>
            <a:endParaRPr sz="1800">
              <a:solidFill>
                <a:srgbClr val="CC412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 Για τον άνθρωπο</a:t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25"/>
          <p:cNvSpPr txBox="1"/>
          <p:nvPr/>
        </p:nvSpPr>
        <p:spPr>
          <a:xfrm>
            <a:off x="4785750" y="2610198"/>
            <a:ext cx="4155600" cy="14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Εκπαίδευση ενός αλγόριθμου</a:t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C4125"/>
                </a:solidFill>
                <a:latin typeface="Open Sans"/>
                <a:ea typeface="Open Sans"/>
                <a:cs typeface="Open Sans"/>
                <a:sym typeface="Open Sans"/>
              </a:rPr>
              <a:t>Με  τη χρήση μεγάλου dataset </a:t>
            </a:r>
            <a:endParaRPr sz="1800">
              <a:solidFill>
                <a:srgbClr val="CC412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Και ύστερα πρόβλεψη </a:t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25"/>
          <p:cNvSpPr txBox="1"/>
          <p:nvPr/>
        </p:nvSpPr>
        <p:spPr>
          <a:xfrm>
            <a:off x="1543725" y="4444880"/>
            <a:ext cx="7288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1" name="Google Shape;131;p25"/>
          <p:cNvCxnSpPr/>
          <p:nvPr/>
        </p:nvCxnSpPr>
        <p:spPr>
          <a:xfrm>
            <a:off x="388200" y="4243899"/>
            <a:ext cx="8367600" cy="0"/>
          </a:xfrm>
          <a:prstGeom prst="straightConnector1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3" name="Google Shape;133;p25"/>
          <p:cNvSpPr/>
          <p:nvPr/>
        </p:nvSpPr>
        <p:spPr>
          <a:xfrm>
            <a:off x="311625" y="2110950"/>
            <a:ext cx="511500" cy="511500"/>
          </a:xfrm>
          <a:prstGeom prst="round2DiagRect">
            <a:avLst>
              <a:gd fmla="val 0" name="adj1"/>
              <a:gd fmla="val 24301" name="adj2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5"/>
          <p:cNvSpPr/>
          <p:nvPr/>
        </p:nvSpPr>
        <p:spPr>
          <a:xfrm>
            <a:off x="447078" y="2246422"/>
            <a:ext cx="240600" cy="240600"/>
          </a:xfrm>
          <a:custGeom>
            <a:rect b="b" l="l" r="r" t="t"/>
            <a:pathLst>
              <a:path extrusionOk="0" h="120000" w="120000">
                <a:moveTo>
                  <a:pt x="64724" y="60000"/>
                </a:moveTo>
                <a:lnTo>
                  <a:pt x="119055" y="5669"/>
                </a:lnTo>
                <a:cubicBezTo>
                  <a:pt x="119645" y="4960"/>
                  <a:pt x="120000" y="4370"/>
                  <a:pt x="120000" y="3307"/>
                </a:cubicBezTo>
                <a:cubicBezTo>
                  <a:pt x="120000" y="1299"/>
                  <a:pt x="118700" y="0"/>
                  <a:pt x="116692" y="0"/>
                </a:cubicBezTo>
                <a:cubicBezTo>
                  <a:pt x="115629" y="0"/>
                  <a:pt x="115039" y="354"/>
                  <a:pt x="114330" y="944"/>
                </a:cubicBezTo>
                <a:lnTo>
                  <a:pt x="60000" y="55275"/>
                </a:lnTo>
                <a:lnTo>
                  <a:pt x="5669" y="944"/>
                </a:lnTo>
                <a:cubicBezTo>
                  <a:pt x="4960" y="354"/>
                  <a:pt x="4370" y="0"/>
                  <a:pt x="3307" y="0"/>
                </a:cubicBezTo>
                <a:cubicBezTo>
                  <a:pt x="1299" y="0"/>
                  <a:pt x="0" y="1299"/>
                  <a:pt x="0" y="3307"/>
                </a:cubicBezTo>
                <a:cubicBezTo>
                  <a:pt x="0" y="4370"/>
                  <a:pt x="354" y="4960"/>
                  <a:pt x="1062" y="5669"/>
                </a:cubicBezTo>
                <a:lnTo>
                  <a:pt x="55393" y="60000"/>
                </a:lnTo>
                <a:lnTo>
                  <a:pt x="1062" y="114330"/>
                </a:lnTo>
                <a:cubicBezTo>
                  <a:pt x="354" y="115039"/>
                  <a:pt x="0" y="115629"/>
                  <a:pt x="0" y="116692"/>
                </a:cubicBezTo>
                <a:cubicBezTo>
                  <a:pt x="0" y="118700"/>
                  <a:pt x="1299" y="120000"/>
                  <a:pt x="3307" y="120000"/>
                </a:cubicBezTo>
                <a:cubicBezTo>
                  <a:pt x="4370" y="120000"/>
                  <a:pt x="4960" y="119645"/>
                  <a:pt x="5669" y="119055"/>
                </a:cubicBezTo>
                <a:lnTo>
                  <a:pt x="60000" y="64724"/>
                </a:lnTo>
                <a:lnTo>
                  <a:pt x="114330" y="119055"/>
                </a:lnTo>
                <a:cubicBezTo>
                  <a:pt x="115039" y="119645"/>
                  <a:pt x="115629" y="120000"/>
                  <a:pt x="116692" y="120000"/>
                </a:cubicBezTo>
                <a:cubicBezTo>
                  <a:pt x="118700" y="120000"/>
                  <a:pt x="120000" y="118700"/>
                  <a:pt x="120000" y="116692"/>
                </a:cubicBezTo>
                <a:cubicBezTo>
                  <a:pt x="120000" y="115629"/>
                  <a:pt x="119645" y="115039"/>
                  <a:pt x="119055" y="114330"/>
                </a:cubicBezTo>
                <a:lnTo>
                  <a:pt x="64724" y="6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5"/>
          <p:cNvSpPr/>
          <p:nvPr/>
        </p:nvSpPr>
        <p:spPr>
          <a:xfrm>
            <a:off x="4769800" y="2103413"/>
            <a:ext cx="511500" cy="511500"/>
          </a:xfrm>
          <a:prstGeom prst="round2DiagRect">
            <a:avLst>
              <a:gd fmla="val 0" name="adj1"/>
              <a:gd fmla="val 24301" name="adj2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5"/>
          <p:cNvSpPr/>
          <p:nvPr/>
        </p:nvSpPr>
        <p:spPr>
          <a:xfrm>
            <a:off x="4877038" y="2241870"/>
            <a:ext cx="297000" cy="208500"/>
          </a:xfrm>
          <a:custGeom>
            <a:rect b="b" l="l" r="r" t="t"/>
            <a:pathLst>
              <a:path extrusionOk="0" h="120000" w="120000">
                <a:moveTo>
                  <a:pt x="120000" y="3971"/>
                </a:moveTo>
                <a:cubicBezTo>
                  <a:pt x="120000" y="1560"/>
                  <a:pt x="118840" y="0"/>
                  <a:pt x="117198" y="0"/>
                </a:cubicBezTo>
                <a:cubicBezTo>
                  <a:pt x="116425" y="0"/>
                  <a:pt x="115845" y="283"/>
                  <a:pt x="115362" y="1134"/>
                </a:cubicBezTo>
                <a:lnTo>
                  <a:pt x="115362" y="1134"/>
                </a:lnTo>
                <a:lnTo>
                  <a:pt x="43574" y="110496"/>
                </a:lnTo>
                <a:lnTo>
                  <a:pt x="4637" y="53191"/>
                </a:lnTo>
                <a:cubicBezTo>
                  <a:pt x="4057" y="52340"/>
                  <a:pt x="3574" y="52056"/>
                  <a:pt x="2705" y="52056"/>
                </a:cubicBezTo>
                <a:cubicBezTo>
                  <a:pt x="1062" y="52056"/>
                  <a:pt x="0" y="53617"/>
                  <a:pt x="0" y="56028"/>
                </a:cubicBezTo>
                <a:cubicBezTo>
                  <a:pt x="0" y="57163"/>
                  <a:pt x="289" y="58014"/>
                  <a:pt x="772" y="58865"/>
                </a:cubicBezTo>
                <a:lnTo>
                  <a:pt x="41739" y="118865"/>
                </a:lnTo>
                <a:cubicBezTo>
                  <a:pt x="42222" y="119716"/>
                  <a:pt x="42801" y="120000"/>
                  <a:pt x="43574" y="120000"/>
                </a:cubicBezTo>
                <a:cubicBezTo>
                  <a:pt x="44444" y="120000"/>
                  <a:pt x="45024" y="119716"/>
                  <a:pt x="45507" y="118865"/>
                </a:cubicBezTo>
                <a:lnTo>
                  <a:pt x="45507" y="118865"/>
                </a:lnTo>
                <a:lnTo>
                  <a:pt x="119130" y="6808"/>
                </a:lnTo>
                <a:lnTo>
                  <a:pt x="119130" y="6808"/>
                </a:lnTo>
                <a:cubicBezTo>
                  <a:pt x="119710" y="5957"/>
                  <a:pt x="120000" y="5106"/>
                  <a:pt x="120000" y="397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2222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/>
          <p:nvPr/>
        </p:nvSpPr>
        <p:spPr>
          <a:xfrm>
            <a:off x="0" y="4142575"/>
            <a:ext cx="9144000" cy="1000800"/>
          </a:xfrm>
          <a:prstGeom prst="rect">
            <a:avLst/>
          </a:prstGeom>
          <a:solidFill>
            <a:srgbClr val="00000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 txBox="1"/>
          <p:nvPr/>
        </p:nvSpPr>
        <p:spPr>
          <a:xfrm>
            <a:off x="416825" y="574925"/>
            <a:ext cx="35925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CC4125"/>
              </a:solidFill>
            </a:endParaRPr>
          </a:p>
        </p:txBody>
      </p:sp>
      <p:grpSp>
        <p:nvGrpSpPr>
          <p:cNvPr id="143" name="Google Shape;143;p26"/>
          <p:cNvGrpSpPr/>
          <p:nvPr/>
        </p:nvGrpSpPr>
        <p:grpSpPr>
          <a:xfrm>
            <a:off x="4371018" y="616238"/>
            <a:ext cx="4245057" cy="3663663"/>
            <a:chOff x="4215625" y="1133689"/>
            <a:chExt cx="3521700" cy="3039375"/>
          </a:xfrm>
        </p:grpSpPr>
        <p:sp>
          <p:nvSpPr>
            <p:cNvPr id="144" name="Google Shape;144;p26"/>
            <p:cNvSpPr/>
            <p:nvPr/>
          </p:nvSpPr>
          <p:spPr>
            <a:xfrm>
              <a:off x="5596500" y="3521525"/>
              <a:ext cx="701400" cy="445800"/>
            </a:xfrm>
            <a:prstGeom prst="trapezoid">
              <a:avLst>
                <a:gd fmla="val 25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4215625" y="1139750"/>
              <a:ext cx="3521700" cy="2484000"/>
            </a:xfrm>
            <a:prstGeom prst="roundRect">
              <a:avLst>
                <a:gd fmla="val 2829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4215625" y="1133689"/>
              <a:ext cx="3521700" cy="2074800"/>
            </a:xfrm>
            <a:prstGeom prst="round2SameRect">
              <a:avLst>
                <a:gd fmla="val 2823" name="adj1"/>
                <a:gd fmla="val 0" name="adj2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4339825" y="1278575"/>
              <a:ext cx="3273300" cy="18120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5370000" y="3961264"/>
              <a:ext cx="1154400" cy="211800"/>
            </a:xfrm>
            <a:prstGeom prst="trapezoid">
              <a:avLst>
                <a:gd fmla="val 106928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26"/>
          <p:cNvSpPr txBox="1"/>
          <p:nvPr/>
        </p:nvSpPr>
        <p:spPr>
          <a:xfrm>
            <a:off x="416825" y="1537225"/>
            <a:ext cx="36342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900"/>
              <a:buFont typeface="Open Sans"/>
              <a:buChar char="●"/>
            </a:pPr>
            <a:r>
              <a:rPr lang="en-GB" sz="9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Ανάλυση των τραγουδιών </a:t>
            </a:r>
            <a:endParaRPr sz="9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900"/>
              <a:buFont typeface="Open Sans"/>
              <a:buChar char="●"/>
            </a:pPr>
            <a:r>
              <a:rPr lang="en-GB" sz="9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Εκπαίδευση του μοντέλου</a:t>
            </a:r>
            <a:endParaRPr sz="9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900"/>
              <a:buFont typeface="Open Sans"/>
              <a:buChar char="●"/>
            </a:pPr>
            <a:r>
              <a:rPr lang="en-GB" sz="9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Πρόβλεψη του ειδους ενός κομματιού</a:t>
            </a:r>
            <a:endParaRPr sz="9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437650" y="3442075"/>
            <a:ext cx="10329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Python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Back end code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1405975" y="3442075"/>
            <a:ext cx="11397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Keras TensorFlow 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Neural</a:t>
            </a:r>
            <a:r>
              <a:rPr lang="en-GB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network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2450748" y="3442075"/>
            <a:ext cx="11397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Javascript Html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Front End code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3" name="Google Shape;15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4" name="Google Shape;154;p26"/>
          <p:cNvSpPr txBox="1"/>
          <p:nvPr>
            <p:ph type="title"/>
          </p:nvPr>
        </p:nvSpPr>
        <p:spPr>
          <a:xfrm>
            <a:off x="437650" y="579250"/>
            <a:ext cx="4124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>
                <a:solidFill>
                  <a:schemeClr val="lt1"/>
                </a:solidFill>
              </a:rPr>
              <a:t>Η </a:t>
            </a:r>
            <a:r>
              <a:rPr lang="en-GB" sz="2500">
                <a:solidFill>
                  <a:srgbClr val="CC4125"/>
                </a:solidFill>
              </a:rPr>
              <a:t>Εφαρμογή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55" name="Google Shape;155;p26"/>
          <p:cNvPicPr preferRelativeResize="0"/>
          <p:nvPr/>
        </p:nvPicPr>
        <p:blipFill rotWithShape="1">
          <a:blip r:embed="rId3">
            <a:alphaModFix/>
          </a:blip>
          <a:srcRect b="15347" l="0" r="0" t="0"/>
          <a:stretch/>
        </p:blipFill>
        <p:spPr>
          <a:xfrm>
            <a:off x="4538200" y="759625"/>
            <a:ext cx="3910700" cy="22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/>
          <p:nvPr/>
        </p:nvSpPr>
        <p:spPr>
          <a:xfrm>
            <a:off x="770300" y="2893550"/>
            <a:ext cx="511500" cy="511500"/>
          </a:xfrm>
          <a:prstGeom prst="round2DiagRect">
            <a:avLst>
              <a:gd fmla="val 0" name="adj1"/>
              <a:gd fmla="val 24301" name="adj2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/>
          <p:nvPr/>
        </p:nvSpPr>
        <p:spPr>
          <a:xfrm>
            <a:off x="1720075" y="2893550"/>
            <a:ext cx="511500" cy="511500"/>
          </a:xfrm>
          <a:prstGeom prst="round2DiagRect">
            <a:avLst>
              <a:gd fmla="val 0" name="adj1"/>
              <a:gd fmla="val 24301" name="adj2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6"/>
          <p:cNvSpPr/>
          <p:nvPr/>
        </p:nvSpPr>
        <p:spPr>
          <a:xfrm>
            <a:off x="2764850" y="2893550"/>
            <a:ext cx="511500" cy="511500"/>
          </a:xfrm>
          <a:prstGeom prst="round2DiagRect">
            <a:avLst>
              <a:gd fmla="val 0" name="adj1"/>
              <a:gd fmla="val 24301" name="adj2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248" y="2952500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9023" y="2938825"/>
            <a:ext cx="393600" cy="420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23800" y="2952500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22222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27"/>
          <p:cNvGrpSpPr/>
          <p:nvPr/>
        </p:nvGrpSpPr>
        <p:grpSpPr>
          <a:xfrm>
            <a:off x="2575760" y="1289300"/>
            <a:ext cx="1939200" cy="3038100"/>
            <a:chOff x="2583505" y="1289300"/>
            <a:chExt cx="1939200" cy="3038100"/>
          </a:xfrm>
        </p:grpSpPr>
        <p:sp>
          <p:nvSpPr>
            <p:cNvPr id="167" name="Google Shape;167;p27"/>
            <p:cNvSpPr/>
            <p:nvPr/>
          </p:nvSpPr>
          <p:spPr>
            <a:xfrm>
              <a:off x="2583505" y="1289300"/>
              <a:ext cx="1939200" cy="3038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7"/>
            <p:cNvSpPr txBox="1"/>
            <p:nvPr/>
          </p:nvSpPr>
          <p:spPr>
            <a:xfrm>
              <a:off x="2583505" y="3001564"/>
              <a:ext cx="1939200" cy="32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750">
                  <a:solidFill>
                    <a:srgbClr val="CC4125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Electron</a:t>
              </a:r>
              <a:endParaRPr b="1" sz="1850">
                <a:solidFill>
                  <a:srgbClr val="CC4125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2583505" y="1289300"/>
              <a:ext cx="1939200" cy="15180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7"/>
            <p:cNvSpPr txBox="1"/>
            <p:nvPr/>
          </p:nvSpPr>
          <p:spPr>
            <a:xfrm>
              <a:off x="2748205" y="3330000"/>
              <a:ext cx="1609800" cy="8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Εργαλείο εκτέλεσης python κώδικα σε </a:t>
              </a:r>
              <a:r>
                <a:rPr lang="en-GB" sz="900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περιβάλλον HTML και Javascript</a:t>
              </a:r>
              <a:r>
                <a:rPr lang="en-GB" sz="900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endParaRPr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71" name="Google Shape;171;p27"/>
          <p:cNvGrpSpPr/>
          <p:nvPr/>
        </p:nvGrpSpPr>
        <p:grpSpPr>
          <a:xfrm>
            <a:off x="4629020" y="1289300"/>
            <a:ext cx="1939200" cy="3038100"/>
            <a:chOff x="4630219" y="1289300"/>
            <a:chExt cx="1939200" cy="3038100"/>
          </a:xfrm>
        </p:grpSpPr>
        <p:sp>
          <p:nvSpPr>
            <p:cNvPr id="172" name="Google Shape;172;p27"/>
            <p:cNvSpPr/>
            <p:nvPr/>
          </p:nvSpPr>
          <p:spPr>
            <a:xfrm>
              <a:off x="4630219" y="1289300"/>
              <a:ext cx="1939200" cy="3038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7"/>
            <p:cNvSpPr txBox="1"/>
            <p:nvPr/>
          </p:nvSpPr>
          <p:spPr>
            <a:xfrm>
              <a:off x="4630219" y="3001564"/>
              <a:ext cx="1939200" cy="32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750">
                  <a:solidFill>
                    <a:srgbClr val="CC4125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Keras</a:t>
              </a:r>
              <a:endParaRPr b="1" sz="1850">
                <a:solidFill>
                  <a:srgbClr val="CC4125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4630219" y="1289300"/>
              <a:ext cx="1939200" cy="1518000"/>
            </a:xfrm>
            <a:prstGeom prst="rect">
              <a:avLst/>
            </a:prstGeom>
            <a:solidFill>
              <a:srgbClr val="CC41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7"/>
            <p:cNvSpPr txBox="1"/>
            <p:nvPr/>
          </p:nvSpPr>
          <p:spPr>
            <a:xfrm>
              <a:off x="4794919" y="3330000"/>
              <a:ext cx="1609800" cy="8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900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Βιβλιοθήκη της python για τη δημιουργία ενός νευρωνικού δικτύου  </a:t>
              </a:r>
              <a:endParaRPr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76" name="Google Shape;176;p27"/>
          <p:cNvGrpSpPr/>
          <p:nvPr/>
        </p:nvGrpSpPr>
        <p:grpSpPr>
          <a:xfrm>
            <a:off x="6682280" y="1289300"/>
            <a:ext cx="1939220" cy="3038100"/>
            <a:chOff x="6672915" y="1289300"/>
            <a:chExt cx="1939220" cy="3038100"/>
          </a:xfrm>
        </p:grpSpPr>
        <p:sp>
          <p:nvSpPr>
            <p:cNvPr id="177" name="Google Shape;177;p27"/>
            <p:cNvSpPr/>
            <p:nvPr/>
          </p:nvSpPr>
          <p:spPr>
            <a:xfrm>
              <a:off x="6672935" y="1289300"/>
              <a:ext cx="1939200" cy="3038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7"/>
            <p:cNvSpPr txBox="1"/>
            <p:nvPr/>
          </p:nvSpPr>
          <p:spPr>
            <a:xfrm>
              <a:off x="6672935" y="3001564"/>
              <a:ext cx="1939200" cy="32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50">
                  <a:solidFill>
                    <a:srgbClr val="CC4125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PyCharm</a:t>
              </a:r>
              <a:endParaRPr b="1" sz="1850">
                <a:solidFill>
                  <a:srgbClr val="CC4125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6672915" y="1289300"/>
              <a:ext cx="1939200" cy="1518000"/>
            </a:xfrm>
            <a:prstGeom prst="rect">
              <a:avLst/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7"/>
            <p:cNvSpPr txBox="1"/>
            <p:nvPr/>
          </p:nvSpPr>
          <p:spPr>
            <a:xfrm>
              <a:off x="6837615" y="3330000"/>
              <a:ext cx="1609800" cy="8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Ένας αρκετά </a:t>
              </a:r>
              <a:r>
                <a:rPr lang="en-GB" sz="900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βοηθητικός IDE για τη σύνταξη αρχείων python</a:t>
              </a:r>
              <a:r>
                <a:rPr lang="en-GB" sz="900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endParaRPr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81" name="Google Shape;18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2" name="Google Shape;182;p27"/>
          <p:cNvSpPr txBox="1"/>
          <p:nvPr>
            <p:ph type="title"/>
          </p:nvPr>
        </p:nvSpPr>
        <p:spPr>
          <a:xfrm>
            <a:off x="437650" y="527600"/>
            <a:ext cx="8268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lt1"/>
                </a:solidFill>
              </a:rPr>
              <a:t>Εργαλεία που </a:t>
            </a:r>
            <a:r>
              <a:rPr b="1" lang="en-GB" sz="2500"/>
              <a:t>χρησιμοποιήθηκαν </a:t>
            </a:r>
            <a:endParaRPr/>
          </a:p>
        </p:txBody>
      </p:sp>
      <p:grpSp>
        <p:nvGrpSpPr>
          <p:cNvPr id="183" name="Google Shape;183;p27"/>
          <p:cNvGrpSpPr/>
          <p:nvPr/>
        </p:nvGrpSpPr>
        <p:grpSpPr>
          <a:xfrm>
            <a:off x="522500" y="1289300"/>
            <a:ext cx="1939200" cy="3038100"/>
            <a:chOff x="534419" y="1289300"/>
            <a:chExt cx="1939200" cy="3038100"/>
          </a:xfrm>
        </p:grpSpPr>
        <p:sp>
          <p:nvSpPr>
            <p:cNvPr id="184" name="Google Shape;184;p27"/>
            <p:cNvSpPr/>
            <p:nvPr/>
          </p:nvSpPr>
          <p:spPr>
            <a:xfrm>
              <a:off x="534419" y="1289300"/>
              <a:ext cx="1939200" cy="3038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7"/>
            <p:cNvSpPr txBox="1"/>
            <p:nvPr/>
          </p:nvSpPr>
          <p:spPr>
            <a:xfrm>
              <a:off x="534419" y="3001564"/>
              <a:ext cx="1939200" cy="32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50">
                  <a:solidFill>
                    <a:srgbClr val="CC4125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Librosa</a:t>
              </a:r>
              <a:endParaRPr b="1" sz="1850">
                <a:solidFill>
                  <a:srgbClr val="CC4125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186" name="Google Shape;186;p27"/>
            <p:cNvSpPr txBox="1"/>
            <p:nvPr/>
          </p:nvSpPr>
          <p:spPr>
            <a:xfrm>
              <a:off x="699119" y="3330000"/>
              <a:ext cx="1609800" cy="8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Βιβλιοθήκη της python για την εξαγωγή των χαρακτηριστικών ενός κομματιού</a:t>
              </a:r>
              <a:endParaRPr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1199519" y="1755250"/>
              <a:ext cx="609000" cy="609000"/>
            </a:xfrm>
            <a:custGeom>
              <a:rect b="b" l="l" r="r" t="t"/>
              <a:pathLst>
                <a:path extrusionOk="0" h="120000" w="120000">
                  <a:moveTo>
                    <a:pt x="59951" y="10917"/>
                  </a:moveTo>
                  <a:cubicBezTo>
                    <a:pt x="32973" y="10917"/>
                    <a:pt x="10829" y="33043"/>
                    <a:pt x="10829" y="60000"/>
                  </a:cubicBezTo>
                  <a:cubicBezTo>
                    <a:pt x="10829" y="87053"/>
                    <a:pt x="32973" y="109082"/>
                    <a:pt x="59951" y="109082"/>
                  </a:cubicBezTo>
                  <a:cubicBezTo>
                    <a:pt x="87026" y="109082"/>
                    <a:pt x="109073" y="87053"/>
                    <a:pt x="109073" y="60000"/>
                  </a:cubicBezTo>
                  <a:cubicBezTo>
                    <a:pt x="109073" y="33043"/>
                    <a:pt x="87026" y="10917"/>
                    <a:pt x="59951" y="10917"/>
                  </a:cubicBezTo>
                  <a:close/>
                  <a:moveTo>
                    <a:pt x="59951" y="103671"/>
                  </a:moveTo>
                  <a:cubicBezTo>
                    <a:pt x="35970" y="103671"/>
                    <a:pt x="16341" y="84057"/>
                    <a:pt x="16341" y="60000"/>
                  </a:cubicBezTo>
                  <a:cubicBezTo>
                    <a:pt x="16341" y="36038"/>
                    <a:pt x="35970" y="16425"/>
                    <a:pt x="59951" y="16425"/>
                  </a:cubicBezTo>
                  <a:cubicBezTo>
                    <a:pt x="84029" y="16425"/>
                    <a:pt x="103658" y="36038"/>
                    <a:pt x="103658" y="60000"/>
                  </a:cubicBezTo>
                  <a:cubicBezTo>
                    <a:pt x="103658" y="84057"/>
                    <a:pt x="84029" y="103671"/>
                    <a:pt x="59951" y="103671"/>
                  </a:cubicBezTo>
                  <a:close/>
                  <a:moveTo>
                    <a:pt x="59951" y="0"/>
                  </a:moveTo>
                  <a:cubicBezTo>
                    <a:pt x="26688" y="0"/>
                    <a:pt x="0" y="27053"/>
                    <a:pt x="0" y="60000"/>
                  </a:cubicBezTo>
                  <a:cubicBezTo>
                    <a:pt x="0" y="93333"/>
                    <a:pt x="26688" y="120000"/>
                    <a:pt x="59951" y="120000"/>
                  </a:cubicBezTo>
                  <a:cubicBezTo>
                    <a:pt x="93311" y="120000"/>
                    <a:pt x="120000" y="93333"/>
                    <a:pt x="120000" y="60000"/>
                  </a:cubicBezTo>
                  <a:cubicBezTo>
                    <a:pt x="120000" y="27053"/>
                    <a:pt x="93311" y="0"/>
                    <a:pt x="59951" y="0"/>
                  </a:cubicBezTo>
                  <a:close/>
                  <a:moveTo>
                    <a:pt x="59951" y="114589"/>
                  </a:moveTo>
                  <a:cubicBezTo>
                    <a:pt x="29975" y="114589"/>
                    <a:pt x="5414" y="90048"/>
                    <a:pt x="5414" y="60000"/>
                  </a:cubicBezTo>
                  <a:cubicBezTo>
                    <a:pt x="5414" y="30048"/>
                    <a:pt x="29975" y="5507"/>
                    <a:pt x="59951" y="5507"/>
                  </a:cubicBezTo>
                  <a:cubicBezTo>
                    <a:pt x="90024" y="5507"/>
                    <a:pt x="114585" y="30048"/>
                    <a:pt x="114585" y="60000"/>
                  </a:cubicBezTo>
                  <a:cubicBezTo>
                    <a:pt x="114585" y="90048"/>
                    <a:pt x="90024" y="114589"/>
                    <a:pt x="59951" y="114589"/>
                  </a:cubicBezTo>
                  <a:close/>
                  <a:moveTo>
                    <a:pt x="79097" y="57294"/>
                  </a:moveTo>
                  <a:lnTo>
                    <a:pt x="70684" y="57294"/>
                  </a:lnTo>
                  <a:cubicBezTo>
                    <a:pt x="69524" y="53526"/>
                    <a:pt x="66526" y="50531"/>
                    <a:pt x="62755" y="49371"/>
                  </a:cubicBezTo>
                  <a:lnTo>
                    <a:pt x="62755" y="30048"/>
                  </a:lnTo>
                  <a:cubicBezTo>
                    <a:pt x="62755" y="28405"/>
                    <a:pt x="61595" y="27342"/>
                    <a:pt x="59951" y="27342"/>
                  </a:cubicBezTo>
                  <a:cubicBezTo>
                    <a:pt x="58404" y="27342"/>
                    <a:pt x="57244" y="28405"/>
                    <a:pt x="57244" y="30048"/>
                  </a:cubicBezTo>
                  <a:lnTo>
                    <a:pt x="57244" y="49371"/>
                  </a:lnTo>
                  <a:cubicBezTo>
                    <a:pt x="52602" y="50531"/>
                    <a:pt x="49121" y="54879"/>
                    <a:pt x="49121" y="60000"/>
                  </a:cubicBezTo>
                  <a:cubicBezTo>
                    <a:pt x="49121" y="65990"/>
                    <a:pt x="53956" y="70917"/>
                    <a:pt x="59951" y="70917"/>
                  </a:cubicBezTo>
                  <a:cubicBezTo>
                    <a:pt x="65173" y="70917"/>
                    <a:pt x="69234" y="67439"/>
                    <a:pt x="70684" y="62801"/>
                  </a:cubicBezTo>
                  <a:lnTo>
                    <a:pt x="79097" y="62801"/>
                  </a:lnTo>
                  <a:cubicBezTo>
                    <a:pt x="80741" y="62801"/>
                    <a:pt x="81804" y="61642"/>
                    <a:pt x="81804" y="60000"/>
                  </a:cubicBezTo>
                  <a:cubicBezTo>
                    <a:pt x="81804" y="58357"/>
                    <a:pt x="80741" y="57294"/>
                    <a:pt x="79097" y="57294"/>
                  </a:cubicBezTo>
                  <a:close/>
                  <a:moveTo>
                    <a:pt x="59951" y="65507"/>
                  </a:moveTo>
                  <a:cubicBezTo>
                    <a:pt x="56954" y="65507"/>
                    <a:pt x="54536" y="62995"/>
                    <a:pt x="54536" y="60000"/>
                  </a:cubicBezTo>
                  <a:cubicBezTo>
                    <a:pt x="54536" y="57004"/>
                    <a:pt x="56954" y="54589"/>
                    <a:pt x="59951" y="54589"/>
                  </a:cubicBezTo>
                  <a:cubicBezTo>
                    <a:pt x="62949" y="54589"/>
                    <a:pt x="65463" y="57004"/>
                    <a:pt x="65463" y="60000"/>
                  </a:cubicBezTo>
                  <a:cubicBezTo>
                    <a:pt x="65463" y="62995"/>
                    <a:pt x="62949" y="65507"/>
                    <a:pt x="59951" y="655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534419" y="1289300"/>
              <a:ext cx="1939200" cy="15180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450" y="1419175"/>
            <a:ext cx="1267300" cy="12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4000" y="1331472"/>
            <a:ext cx="1442725" cy="144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3113" y="1457325"/>
            <a:ext cx="1191000" cy="11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9938" y="1250875"/>
            <a:ext cx="1603900" cy="16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22222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8"/>
          <p:cNvPicPr preferRelativeResize="0"/>
          <p:nvPr/>
        </p:nvPicPr>
        <p:blipFill rotWithShape="1">
          <a:blip r:embed="rId3">
            <a:alphaModFix/>
          </a:blip>
          <a:srcRect b="6009" l="0" r="0" t="6009"/>
          <a:stretch/>
        </p:blipFill>
        <p:spPr>
          <a:xfrm>
            <a:off x="4649725" y="1722500"/>
            <a:ext cx="3956701" cy="220725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8"/>
          <p:cNvSpPr/>
          <p:nvPr/>
        </p:nvSpPr>
        <p:spPr>
          <a:xfrm>
            <a:off x="526075" y="1722500"/>
            <a:ext cx="3956700" cy="22071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0" name="Google Shape;200;p28"/>
          <p:cNvSpPr txBox="1"/>
          <p:nvPr>
            <p:ph type="title"/>
          </p:nvPr>
        </p:nvSpPr>
        <p:spPr>
          <a:xfrm>
            <a:off x="437650" y="579250"/>
            <a:ext cx="4124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lt1"/>
                </a:solidFill>
              </a:rPr>
              <a:t>Analyse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CC4125"/>
                </a:solidFill>
              </a:rPr>
              <a:t>Database</a:t>
            </a:r>
            <a:endParaRPr sz="2500">
              <a:solidFill>
                <a:srgbClr val="CC4125"/>
              </a:solidFill>
            </a:endParaRPr>
          </a:p>
        </p:txBody>
      </p:sp>
      <p:sp>
        <p:nvSpPr>
          <p:cNvPr id="201" name="Google Shape;201;p28"/>
          <p:cNvSpPr txBox="1"/>
          <p:nvPr>
            <p:ph idx="1" type="subTitle"/>
          </p:nvPr>
        </p:nvSpPr>
        <p:spPr>
          <a:xfrm>
            <a:off x="526075" y="1840275"/>
            <a:ext cx="3956700" cy="20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FEFEF"/>
                </a:solidFill>
              </a:rPr>
              <a:t>Διαχωρισμός  του dataset σε csv αρχείο</a:t>
            </a:r>
            <a:endParaRPr sz="1400">
              <a:solidFill>
                <a:srgbClr val="EFEFEF"/>
              </a:solidFill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FEFEF"/>
              </a:solidFill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FEFEF"/>
              </a:solidFill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Char char="●"/>
            </a:pPr>
            <a:r>
              <a:rPr lang="en-GB" sz="1100">
                <a:solidFill>
                  <a:srgbClr val="EFEFEF"/>
                </a:solidFill>
              </a:rPr>
              <a:t>Bpm</a:t>
            </a:r>
            <a:endParaRPr sz="1100">
              <a:solidFill>
                <a:srgbClr val="EFEFEF"/>
              </a:solidFill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Char char="●"/>
            </a:pPr>
            <a:r>
              <a:rPr lang="en-GB" sz="1100">
                <a:solidFill>
                  <a:srgbClr val="EFEFEF"/>
                </a:solidFill>
              </a:rPr>
              <a:t>Zero Crossing Rate</a:t>
            </a:r>
            <a:endParaRPr sz="1100">
              <a:solidFill>
                <a:srgbClr val="EFEFEF"/>
              </a:solidFill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Char char="●"/>
            </a:pPr>
            <a:r>
              <a:rPr lang="en-GB" sz="1100">
                <a:solidFill>
                  <a:srgbClr val="EFEFEF"/>
                </a:solidFill>
              </a:rPr>
              <a:t>Spectral Centroid</a:t>
            </a:r>
            <a:endParaRPr sz="1100">
              <a:solidFill>
                <a:srgbClr val="EFEFEF"/>
              </a:solidFill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Char char="●"/>
            </a:pPr>
            <a:r>
              <a:rPr lang="en-GB" sz="1100">
                <a:solidFill>
                  <a:srgbClr val="EFEFEF"/>
                </a:solidFill>
              </a:rPr>
              <a:t>Spectral Rolloff</a:t>
            </a:r>
            <a:endParaRPr sz="1100">
              <a:solidFill>
                <a:srgbClr val="EFEFEF"/>
              </a:solidFill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Char char="●"/>
            </a:pPr>
            <a:r>
              <a:rPr lang="en-GB" sz="1100">
                <a:solidFill>
                  <a:srgbClr val="EFEFEF"/>
                </a:solidFill>
              </a:rPr>
              <a:t>Mel-Frequency Cepstral Coefficients</a:t>
            </a:r>
            <a:endParaRPr sz="1100">
              <a:solidFill>
                <a:srgbClr val="EFEFEF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22222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9"/>
          <p:cNvPicPr preferRelativeResize="0"/>
          <p:nvPr/>
        </p:nvPicPr>
        <p:blipFill rotWithShape="1">
          <a:blip r:embed="rId3">
            <a:alphaModFix/>
          </a:blip>
          <a:srcRect b="4946" l="0" r="0" t="4955"/>
          <a:stretch/>
        </p:blipFill>
        <p:spPr>
          <a:xfrm>
            <a:off x="4649725" y="1722500"/>
            <a:ext cx="3956702" cy="220725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9"/>
          <p:cNvSpPr/>
          <p:nvPr/>
        </p:nvSpPr>
        <p:spPr>
          <a:xfrm>
            <a:off x="526075" y="1722500"/>
            <a:ext cx="3956700" cy="22071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9" name="Google Shape;209;p29"/>
          <p:cNvSpPr txBox="1"/>
          <p:nvPr>
            <p:ph type="title"/>
          </p:nvPr>
        </p:nvSpPr>
        <p:spPr>
          <a:xfrm>
            <a:off x="437650" y="579250"/>
            <a:ext cx="4124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lt1"/>
                </a:solidFill>
              </a:rPr>
              <a:t>Training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The Model</a:t>
            </a:r>
            <a:endParaRPr sz="2500">
              <a:solidFill>
                <a:srgbClr val="CC4125"/>
              </a:solidFill>
            </a:endParaRPr>
          </a:p>
        </p:txBody>
      </p:sp>
      <p:sp>
        <p:nvSpPr>
          <p:cNvPr id="210" name="Google Shape;210;p29"/>
          <p:cNvSpPr txBox="1"/>
          <p:nvPr>
            <p:ph idx="1" type="subTitle"/>
          </p:nvPr>
        </p:nvSpPr>
        <p:spPr>
          <a:xfrm>
            <a:off x="526075" y="1840275"/>
            <a:ext cx="3956700" cy="20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FEFEF"/>
                </a:solidFill>
              </a:rPr>
              <a:t>Εκπαίδευση του μοντέλου</a:t>
            </a:r>
            <a:endParaRPr sz="1400">
              <a:solidFill>
                <a:srgbClr val="EFEFEF"/>
              </a:solidFill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FEFEF"/>
              </a:solidFill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FEFEF"/>
              </a:solidFill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Char char="●"/>
            </a:pPr>
            <a:r>
              <a:rPr lang="en-GB" sz="1100">
                <a:solidFill>
                  <a:srgbClr val="EFEFEF"/>
                </a:solidFill>
              </a:rPr>
              <a:t>Αποτελείται από: 256 + 128+ 64 + 10 νευρώνες</a:t>
            </a:r>
            <a:endParaRPr sz="1100">
              <a:solidFill>
                <a:srgbClr val="EFEFEF"/>
              </a:solidFill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Char char="●"/>
            </a:pPr>
            <a:r>
              <a:rPr lang="en-GB" sz="1100">
                <a:solidFill>
                  <a:srgbClr val="EFEFEF"/>
                </a:solidFill>
              </a:rPr>
              <a:t>Μετατροπή των outputs σε αριθμούς από 0 - 9</a:t>
            </a:r>
            <a:endParaRPr sz="1100">
              <a:solidFill>
                <a:srgbClr val="EFEFEF"/>
              </a:solidFill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Char char="●"/>
            </a:pPr>
            <a:r>
              <a:rPr lang="en-GB" sz="1100">
                <a:solidFill>
                  <a:srgbClr val="EFEFEF"/>
                </a:solidFill>
              </a:rPr>
              <a:t>Αποθήκευση του εκπαιδευμένου μοντέλου</a:t>
            </a:r>
            <a:endParaRPr sz="1100">
              <a:solidFill>
                <a:srgbClr val="EFEFEF"/>
              </a:solidFill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FEFEF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22222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0"/>
          <p:cNvPicPr preferRelativeResize="0"/>
          <p:nvPr/>
        </p:nvPicPr>
        <p:blipFill rotWithShape="1">
          <a:blip r:embed="rId3">
            <a:alphaModFix/>
          </a:blip>
          <a:srcRect b="4946" l="0" r="0" t="4955"/>
          <a:stretch/>
        </p:blipFill>
        <p:spPr>
          <a:xfrm>
            <a:off x="4649725" y="1722500"/>
            <a:ext cx="3956702" cy="220725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/>
          <p:nvPr/>
        </p:nvSpPr>
        <p:spPr>
          <a:xfrm>
            <a:off x="526075" y="1722500"/>
            <a:ext cx="3956700" cy="22071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8" name="Google Shape;218;p30"/>
          <p:cNvSpPr txBox="1"/>
          <p:nvPr>
            <p:ph type="title"/>
          </p:nvPr>
        </p:nvSpPr>
        <p:spPr>
          <a:xfrm>
            <a:off x="437650" y="579250"/>
            <a:ext cx="4124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lt1"/>
                </a:solidFill>
              </a:rPr>
              <a:t>Predict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Song Genre</a:t>
            </a:r>
            <a:endParaRPr sz="2500">
              <a:solidFill>
                <a:srgbClr val="CC4125"/>
              </a:solidFill>
            </a:endParaRPr>
          </a:p>
        </p:txBody>
      </p:sp>
      <p:sp>
        <p:nvSpPr>
          <p:cNvPr id="219" name="Google Shape;219;p30"/>
          <p:cNvSpPr txBox="1"/>
          <p:nvPr>
            <p:ph idx="1" type="subTitle"/>
          </p:nvPr>
        </p:nvSpPr>
        <p:spPr>
          <a:xfrm>
            <a:off x="526075" y="1840275"/>
            <a:ext cx="3956700" cy="20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FEFEF"/>
                </a:solidFill>
              </a:rPr>
              <a:t>Πρόβλεψη </a:t>
            </a:r>
            <a:r>
              <a:rPr lang="en-GB" sz="1400">
                <a:solidFill>
                  <a:srgbClr val="EFEFEF"/>
                </a:solidFill>
              </a:rPr>
              <a:t>εξόδου</a:t>
            </a:r>
            <a:r>
              <a:rPr lang="en-GB" sz="1400">
                <a:solidFill>
                  <a:srgbClr val="EFEFEF"/>
                </a:solidFill>
              </a:rPr>
              <a:t> </a:t>
            </a:r>
            <a:endParaRPr sz="1400">
              <a:solidFill>
                <a:srgbClr val="EFEFEF"/>
              </a:solidFill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FEFEF"/>
              </a:solidFill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FEFEF"/>
              </a:solidFill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Char char="●"/>
            </a:pPr>
            <a:r>
              <a:rPr lang="en-GB" sz="1100">
                <a:solidFill>
                  <a:srgbClr val="EFEFEF"/>
                </a:solidFill>
              </a:rPr>
              <a:t>Διαχωρισμός του κομματιού στα ίδια χαρακτηριστικα</a:t>
            </a:r>
            <a:endParaRPr sz="1100">
              <a:solidFill>
                <a:srgbClr val="EFEFEF"/>
              </a:solidFill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Char char="●"/>
            </a:pPr>
            <a:r>
              <a:rPr lang="en-GB" sz="1100">
                <a:solidFill>
                  <a:srgbClr val="EFEFEF"/>
                </a:solidFill>
              </a:rPr>
              <a:t>Scaling data σύμφωνα με το csv που </a:t>
            </a:r>
            <a:r>
              <a:rPr lang="en-GB" sz="1100">
                <a:solidFill>
                  <a:srgbClr val="EFEFEF"/>
                </a:solidFill>
              </a:rPr>
              <a:t>δημιουργήσαμε</a:t>
            </a:r>
            <a:r>
              <a:rPr lang="en-GB" sz="1100">
                <a:solidFill>
                  <a:srgbClr val="EFEFEF"/>
                </a:solidFill>
              </a:rPr>
              <a:t> </a:t>
            </a:r>
            <a:endParaRPr sz="1100">
              <a:solidFill>
                <a:srgbClr val="EFEFEF"/>
              </a:solidFill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Char char="●"/>
            </a:pPr>
            <a:r>
              <a:rPr lang="en-GB" sz="1100">
                <a:solidFill>
                  <a:srgbClr val="EFEFEF"/>
                </a:solidFill>
              </a:rPr>
              <a:t>Εμφάνιση των πιθανοτήτων του είδους του κομματιού</a:t>
            </a:r>
            <a:endParaRPr sz="1100">
              <a:solidFill>
                <a:srgbClr val="EFEFEF"/>
              </a:solidFill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FEFEF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22222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/>
          <p:nvPr/>
        </p:nvSpPr>
        <p:spPr>
          <a:xfrm>
            <a:off x="526075" y="1707650"/>
            <a:ext cx="3956700" cy="22071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1"/>
          <p:cNvSpPr/>
          <p:nvPr/>
        </p:nvSpPr>
        <p:spPr>
          <a:xfrm>
            <a:off x="4649725" y="1707650"/>
            <a:ext cx="3956700" cy="222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7" name="Google Shape;227;p31"/>
          <p:cNvSpPr txBox="1"/>
          <p:nvPr>
            <p:ph type="title"/>
          </p:nvPr>
        </p:nvSpPr>
        <p:spPr>
          <a:xfrm>
            <a:off x="437650" y="579250"/>
            <a:ext cx="4124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lt1"/>
                </a:solidFill>
              </a:rPr>
              <a:t>Προβλήματα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&amp; </a:t>
            </a:r>
            <a:r>
              <a:rPr lang="en-GB" sz="2500"/>
              <a:t>Επίλυση</a:t>
            </a:r>
            <a:r>
              <a:rPr lang="en-GB" sz="2500"/>
              <a:t>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28" name="Google Shape;228;p31"/>
          <p:cNvSpPr txBox="1"/>
          <p:nvPr>
            <p:ph idx="1" type="subTitle"/>
          </p:nvPr>
        </p:nvSpPr>
        <p:spPr>
          <a:xfrm>
            <a:off x="4795675" y="1924850"/>
            <a:ext cx="3469200" cy="17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900"/>
              <a:buFont typeface="Arial"/>
              <a:buChar char="●"/>
            </a:pPr>
            <a:r>
              <a:rPr b="1" lang="en-GB" sz="900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Διαχωρισμός των κομματιών σε περισσότερες πληροφορίες</a:t>
            </a:r>
            <a:r>
              <a:rPr b="1" lang="en-GB" sz="900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900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900"/>
              <a:buFont typeface="Arial"/>
              <a:buChar char="●"/>
            </a:pPr>
            <a:r>
              <a:rPr b="1" lang="en-GB" sz="900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Μετα από δοκιμές βρέθηκε το πιο αποδοτικό μοντέλο για το δίκτυο</a:t>
            </a:r>
            <a:endParaRPr b="1" sz="900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900"/>
              <a:buFont typeface="Arial"/>
              <a:buChar char="●"/>
            </a:pPr>
            <a:r>
              <a:rPr b="1" lang="en-GB" sz="900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Μετά από πάρα πολύ Google Search απλά επιλύθηκε </a:t>
            </a:r>
            <a:endParaRPr b="1" sz="900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1"/>
          <p:cNvSpPr txBox="1"/>
          <p:nvPr>
            <p:ph idx="2" type="subTitle"/>
          </p:nvPr>
        </p:nvSpPr>
        <p:spPr>
          <a:xfrm>
            <a:off x="636450" y="1924850"/>
            <a:ext cx="3530100" cy="17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900"/>
              <a:buFont typeface="Arial"/>
              <a:buChar char="●"/>
            </a:pPr>
            <a:r>
              <a:rPr b="1" lang="en-GB" sz="9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Το μοντέλο που </a:t>
            </a:r>
            <a:r>
              <a:rPr b="1" lang="en-GB" sz="9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παίρνει</a:t>
            </a:r>
            <a:r>
              <a:rPr b="1" lang="en-GB" sz="9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ως είσοδο </a:t>
            </a:r>
            <a:r>
              <a:rPr b="1" lang="en-GB" sz="9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ένα</a:t>
            </a:r>
            <a:r>
              <a:rPr b="1" lang="en-GB" sz="9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csv με μόνο χαρακτηριστικό τα bpm δεν </a:t>
            </a:r>
            <a:r>
              <a:rPr b="1" lang="en-GB" sz="9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δίνει</a:t>
            </a:r>
            <a:r>
              <a:rPr b="1" lang="en-GB" sz="9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μεγάλη </a:t>
            </a:r>
            <a:r>
              <a:rPr b="1" lang="en-GB" sz="9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ακρίβεια</a:t>
            </a:r>
            <a:r>
              <a:rPr b="1" lang="en-GB" sz="9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9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900"/>
              <a:buFont typeface="Arial"/>
              <a:buChar char="●"/>
            </a:pPr>
            <a:r>
              <a:rPr b="1" lang="en-GB" sz="9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Δυσκολία</a:t>
            </a:r>
            <a:r>
              <a:rPr b="1" lang="en-GB" sz="9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επιλογής του σωστού μοντέλου δικτύου και του </a:t>
            </a:r>
            <a:r>
              <a:rPr b="1" lang="en-GB" sz="9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αριθμού</a:t>
            </a:r>
            <a:r>
              <a:rPr b="1" lang="en-GB" sz="9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των νευρώνων</a:t>
            </a:r>
            <a:endParaRPr b="1" sz="9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900"/>
              <a:buFont typeface="Arial"/>
              <a:buChar char="●"/>
            </a:pPr>
            <a:r>
              <a:rPr b="1" lang="en-GB" sz="9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Δυσκολία στη δημιουργία εικονικού console σε javascript </a:t>
            </a:r>
            <a:endParaRPr b="1" sz="9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303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2"/>
          <p:cNvSpPr/>
          <p:nvPr/>
        </p:nvSpPr>
        <p:spPr>
          <a:xfrm>
            <a:off x="526075" y="3199100"/>
            <a:ext cx="511500" cy="511500"/>
          </a:xfrm>
          <a:prstGeom prst="round2DiagRect">
            <a:avLst>
              <a:gd fmla="val 0" name="adj1"/>
              <a:gd fmla="val 24301" name="adj2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2"/>
          <p:cNvSpPr/>
          <p:nvPr/>
        </p:nvSpPr>
        <p:spPr>
          <a:xfrm>
            <a:off x="5647625" y="526050"/>
            <a:ext cx="2958900" cy="4091400"/>
          </a:xfrm>
          <a:prstGeom prst="frame">
            <a:avLst>
              <a:gd fmla="val 2221" name="adj1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</a:t>
            </a:r>
            <a:endParaRPr/>
          </a:p>
        </p:txBody>
      </p:sp>
      <p:sp>
        <p:nvSpPr>
          <p:cNvPr id="237" name="Google Shape;237;p32"/>
          <p:cNvSpPr/>
          <p:nvPr/>
        </p:nvSpPr>
        <p:spPr>
          <a:xfrm>
            <a:off x="6100600" y="942375"/>
            <a:ext cx="701400" cy="6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8" name="Google Shape;238;p32"/>
          <p:cNvCxnSpPr/>
          <p:nvPr/>
        </p:nvCxnSpPr>
        <p:spPr>
          <a:xfrm>
            <a:off x="964400" y="4237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0" name="Google Shape;240;p32"/>
          <p:cNvSpPr txBox="1"/>
          <p:nvPr>
            <p:ph type="ctrTitle"/>
          </p:nvPr>
        </p:nvSpPr>
        <p:spPr>
          <a:xfrm>
            <a:off x="5906650" y="1101325"/>
            <a:ext cx="2759100" cy="24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</a:rPr>
              <a:t>ΤΕΛΟΣ</a:t>
            </a:r>
            <a:endParaRPr sz="2400"/>
          </a:p>
        </p:txBody>
      </p:sp>
      <p:sp>
        <p:nvSpPr>
          <p:cNvPr id="241" name="Google Shape;241;p32"/>
          <p:cNvSpPr txBox="1"/>
          <p:nvPr>
            <p:ph idx="1" type="subTitle"/>
          </p:nvPr>
        </p:nvSpPr>
        <p:spPr>
          <a:xfrm>
            <a:off x="441075" y="3838375"/>
            <a:ext cx="5109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Επεξεργασία Ομιλίας Και Ήχου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Τασιόπουλος </a:t>
            </a:r>
            <a:r>
              <a:rPr lang="en-GB" sz="2400">
                <a:solidFill>
                  <a:srgbClr val="CC4125"/>
                </a:solidFill>
                <a:latin typeface="Proxima Nova"/>
                <a:ea typeface="Proxima Nova"/>
                <a:cs typeface="Proxima Nova"/>
                <a:sym typeface="Proxima Nova"/>
              </a:rPr>
              <a:t>Μανώλης</a:t>
            </a:r>
            <a:endParaRPr>
              <a:solidFill>
                <a:srgbClr val="CC412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42" name="Google Shape;242;p32"/>
          <p:cNvSpPr/>
          <p:nvPr/>
        </p:nvSpPr>
        <p:spPr>
          <a:xfrm>
            <a:off x="1285325" y="3199100"/>
            <a:ext cx="511500" cy="511500"/>
          </a:xfrm>
          <a:prstGeom prst="round2DiagRect">
            <a:avLst>
              <a:gd fmla="val 0" name="adj1"/>
              <a:gd fmla="val 24301" name="adj2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2"/>
          <p:cNvSpPr/>
          <p:nvPr/>
        </p:nvSpPr>
        <p:spPr>
          <a:xfrm>
            <a:off x="2044575" y="3199100"/>
            <a:ext cx="511500" cy="511500"/>
          </a:xfrm>
          <a:prstGeom prst="round2DiagRect">
            <a:avLst>
              <a:gd fmla="val 0" name="adj1"/>
              <a:gd fmla="val 24301" name="adj2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023" y="3258050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4273" y="3244375"/>
            <a:ext cx="393600" cy="420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3525" y="3258050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