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59" r:id="rId5"/>
    <p:sldId id="262" r:id="rId6"/>
    <p:sldId id="263" r:id="rId7"/>
    <p:sldId id="264" r:id="rId8"/>
    <p:sldId id="266" r:id="rId9"/>
    <p:sldId id="267" r:id="rId10"/>
    <p:sldId id="268" r:id="rId11"/>
    <p:sldId id="269" r:id="rId12"/>
    <p:sldId id="270" r:id="rId13"/>
    <p:sldId id="271" r:id="rId14"/>
    <p:sldId id="274"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96"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F97FA-E5F5-4CC4-9594-E15F1E4ABB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091011-0AD8-476C-8B94-35EC66AD6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D34F4E-5A78-423F-A4F3-BE1CD90EA09E}"/>
              </a:ext>
            </a:extLst>
          </p:cNvPr>
          <p:cNvSpPr>
            <a:spLocks noGrp="1"/>
          </p:cNvSpPr>
          <p:nvPr>
            <p:ph type="dt" sz="half" idx="10"/>
          </p:nvPr>
        </p:nvSpPr>
        <p:spPr/>
        <p:txBody>
          <a:bodyPr/>
          <a:lstStyle/>
          <a:p>
            <a:fld id="{8CCCD93E-B92F-4544-90C3-385B886B4F2E}" type="datetimeFigureOut">
              <a:rPr lang="en-US" smtClean="0"/>
              <a:t>7/19/2020</a:t>
            </a:fld>
            <a:endParaRPr lang="en-US"/>
          </a:p>
        </p:txBody>
      </p:sp>
      <p:sp>
        <p:nvSpPr>
          <p:cNvPr id="5" name="Footer Placeholder 4">
            <a:extLst>
              <a:ext uri="{FF2B5EF4-FFF2-40B4-BE49-F238E27FC236}">
                <a16:creationId xmlns:a16="http://schemas.microsoft.com/office/drawing/2014/main" id="{D568CB7D-D3A4-4291-8FA3-CD743AC71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92BB1-829B-4152-9139-D3B529FD51C6}"/>
              </a:ext>
            </a:extLst>
          </p:cNvPr>
          <p:cNvSpPr>
            <a:spLocks noGrp="1"/>
          </p:cNvSpPr>
          <p:nvPr>
            <p:ph type="sldNum" sz="quarter" idx="12"/>
          </p:nvPr>
        </p:nvSpPr>
        <p:spPr/>
        <p:txBody>
          <a:bodyPr/>
          <a:lstStyle/>
          <a:p>
            <a:fld id="{1A6BE410-2665-4F19-9598-F03DFAEDDEF0}" type="slidenum">
              <a:rPr lang="en-US" smtClean="0"/>
              <a:t>‹#›</a:t>
            </a:fld>
            <a:endParaRPr lang="en-US"/>
          </a:p>
        </p:txBody>
      </p:sp>
    </p:spTree>
    <p:extLst>
      <p:ext uri="{BB962C8B-B14F-4D97-AF65-F5344CB8AC3E}">
        <p14:creationId xmlns:p14="http://schemas.microsoft.com/office/powerpoint/2010/main" val="78429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7B49-E08B-42F3-A3E9-6E66A44D5B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D8EA1D-A687-4300-B04C-62C9372AD0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6D37E-FFF2-473B-930F-0D9ED45CCACA}"/>
              </a:ext>
            </a:extLst>
          </p:cNvPr>
          <p:cNvSpPr>
            <a:spLocks noGrp="1"/>
          </p:cNvSpPr>
          <p:nvPr>
            <p:ph type="dt" sz="half" idx="10"/>
          </p:nvPr>
        </p:nvSpPr>
        <p:spPr/>
        <p:txBody>
          <a:bodyPr/>
          <a:lstStyle/>
          <a:p>
            <a:fld id="{8CCCD93E-B92F-4544-90C3-385B886B4F2E}" type="datetimeFigureOut">
              <a:rPr lang="en-US" smtClean="0"/>
              <a:t>7/19/2020</a:t>
            </a:fld>
            <a:endParaRPr lang="en-US"/>
          </a:p>
        </p:txBody>
      </p:sp>
      <p:sp>
        <p:nvSpPr>
          <p:cNvPr id="5" name="Footer Placeholder 4">
            <a:extLst>
              <a:ext uri="{FF2B5EF4-FFF2-40B4-BE49-F238E27FC236}">
                <a16:creationId xmlns:a16="http://schemas.microsoft.com/office/drawing/2014/main" id="{EB7C3376-DB0A-4F53-B963-60F0F8D8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92FF2-6E7F-475F-9369-501742016B78}"/>
              </a:ext>
            </a:extLst>
          </p:cNvPr>
          <p:cNvSpPr>
            <a:spLocks noGrp="1"/>
          </p:cNvSpPr>
          <p:nvPr>
            <p:ph type="sldNum" sz="quarter" idx="12"/>
          </p:nvPr>
        </p:nvSpPr>
        <p:spPr/>
        <p:txBody>
          <a:bodyPr/>
          <a:lstStyle/>
          <a:p>
            <a:fld id="{1A6BE410-2665-4F19-9598-F03DFAEDDEF0}" type="slidenum">
              <a:rPr lang="en-US" smtClean="0"/>
              <a:t>‹#›</a:t>
            </a:fld>
            <a:endParaRPr lang="en-US"/>
          </a:p>
        </p:txBody>
      </p:sp>
    </p:spTree>
    <p:extLst>
      <p:ext uri="{BB962C8B-B14F-4D97-AF65-F5344CB8AC3E}">
        <p14:creationId xmlns:p14="http://schemas.microsoft.com/office/powerpoint/2010/main" val="3074561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D3FE51-9D68-4BD7-BB81-8502A82AE9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7229EC-966A-41D0-AD08-CDACF01631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D663C6-EA02-4A8A-95B6-6267F09D4EF2}"/>
              </a:ext>
            </a:extLst>
          </p:cNvPr>
          <p:cNvSpPr>
            <a:spLocks noGrp="1"/>
          </p:cNvSpPr>
          <p:nvPr>
            <p:ph type="dt" sz="half" idx="10"/>
          </p:nvPr>
        </p:nvSpPr>
        <p:spPr/>
        <p:txBody>
          <a:bodyPr/>
          <a:lstStyle/>
          <a:p>
            <a:fld id="{8CCCD93E-B92F-4544-90C3-385B886B4F2E}" type="datetimeFigureOut">
              <a:rPr lang="en-US" smtClean="0"/>
              <a:t>7/19/2020</a:t>
            </a:fld>
            <a:endParaRPr lang="en-US"/>
          </a:p>
        </p:txBody>
      </p:sp>
      <p:sp>
        <p:nvSpPr>
          <p:cNvPr id="5" name="Footer Placeholder 4">
            <a:extLst>
              <a:ext uri="{FF2B5EF4-FFF2-40B4-BE49-F238E27FC236}">
                <a16:creationId xmlns:a16="http://schemas.microsoft.com/office/drawing/2014/main" id="{6341D4E6-8B02-4367-89CF-94E1FAEEA7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3C4D6-6C02-40B7-97A9-D6034034793C}"/>
              </a:ext>
            </a:extLst>
          </p:cNvPr>
          <p:cNvSpPr>
            <a:spLocks noGrp="1"/>
          </p:cNvSpPr>
          <p:nvPr>
            <p:ph type="sldNum" sz="quarter" idx="12"/>
          </p:nvPr>
        </p:nvSpPr>
        <p:spPr/>
        <p:txBody>
          <a:bodyPr/>
          <a:lstStyle/>
          <a:p>
            <a:fld id="{1A6BE410-2665-4F19-9598-F03DFAEDDEF0}" type="slidenum">
              <a:rPr lang="en-US" smtClean="0"/>
              <a:t>‹#›</a:t>
            </a:fld>
            <a:endParaRPr lang="en-US"/>
          </a:p>
        </p:txBody>
      </p:sp>
    </p:spTree>
    <p:extLst>
      <p:ext uri="{BB962C8B-B14F-4D97-AF65-F5344CB8AC3E}">
        <p14:creationId xmlns:p14="http://schemas.microsoft.com/office/powerpoint/2010/main" val="287937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78083-8A2D-4483-A664-7D123C1F2A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1E75B2-27BD-4F2F-9F41-AF7C85499E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C96D67-62B8-4C20-80F2-3AE2400F3BD4}"/>
              </a:ext>
            </a:extLst>
          </p:cNvPr>
          <p:cNvSpPr>
            <a:spLocks noGrp="1"/>
          </p:cNvSpPr>
          <p:nvPr>
            <p:ph type="dt" sz="half" idx="10"/>
          </p:nvPr>
        </p:nvSpPr>
        <p:spPr/>
        <p:txBody>
          <a:bodyPr/>
          <a:lstStyle/>
          <a:p>
            <a:fld id="{8CCCD93E-B92F-4544-90C3-385B886B4F2E}" type="datetimeFigureOut">
              <a:rPr lang="en-US" smtClean="0"/>
              <a:t>7/19/2020</a:t>
            </a:fld>
            <a:endParaRPr lang="en-US"/>
          </a:p>
        </p:txBody>
      </p:sp>
      <p:sp>
        <p:nvSpPr>
          <p:cNvPr id="5" name="Footer Placeholder 4">
            <a:extLst>
              <a:ext uri="{FF2B5EF4-FFF2-40B4-BE49-F238E27FC236}">
                <a16:creationId xmlns:a16="http://schemas.microsoft.com/office/drawing/2014/main" id="{69076DE5-A1DE-44C2-A6CE-2753E3899A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7DA16-4C83-4834-AF7E-C9B876FBD7FF}"/>
              </a:ext>
            </a:extLst>
          </p:cNvPr>
          <p:cNvSpPr>
            <a:spLocks noGrp="1"/>
          </p:cNvSpPr>
          <p:nvPr>
            <p:ph type="sldNum" sz="quarter" idx="12"/>
          </p:nvPr>
        </p:nvSpPr>
        <p:spPr/>
        <p:txBody>
          <a:bodyPr/>
          <a:lstStyle/>
          <a:p>
            <a:fld id="{1A6BE410-2665-4F19-9598-F03DFAEDDEF0}" type="slidenum">
              <a:rPr lang="en-US" smtClean="0"/>
              <a:t>‹#›</a:t>
            </a:fld>
            <a:endParaRPr lang="en-US"/>
          </a:p>
        </p:txBody>
      </p:sp>
    </p:spTree>
    <p:extLst>
      <p:ext uri="{BB962C8B-B14F-4D97-AF65-F5344CB8AC3E}">
        <p14:creationId xmlns:p14="http://schemas.microsoft.com/office/powerpoint/2010/main" val="2526263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4152-49D5-44C3-AD9C-6D851B76CE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43BB35-3160-40FC-9F5E-7B3E8C4F4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DDE7B0-8C23-4242-B46F-9A5EBEA0A4AC}"/>
              </a:ext>
            </a:extLst>
          </p:cNvPr>
          <p:cNvSpPr>
            <a:spLocks noGrp="1"/>
          </p:cNvSpPr>
          <p:nvPr>
            <p:ph type="dt" sz="half" idx="10"/>
          </p:nvPr>
        </p:nvSpPr>
        <p:spPr/>
        <p:txBody>
          <a:bodyPr/>
          <a:lstStyle/>
          <a:p>
            <a:fld id="{8CCCD93E-B92F-4544-90C3-385B886B4F2E}" type="datetimeFigureOut">
              <a:rPr lang="en-US" smtClean="0"/>
              <a:t>7/19/2020</a:t>
            </a:fld>
            <a:endParaRPr lang="en-US"/>
          </a:p>
        </p:txBody>
      </p:sp>
      <p:sp>
        <p:nvSpPr>
          <p:cNvPr id="5" name="Footer Placeholder 4">
            <a:extLst>
              <a:ext uri="{FF2B5EF4-FFF2-40B4-BE49-F238E27FC236}">
                <a16:creationId xmlns:a16="http://schemas.microsoft.com/office/drawing/2014/main" id="{838EA853-5F92-4777-9A11-FF3CBA2FD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403C9-B897-44B5-BC75-1F4FB4F31976}"/>
              </a:ext>
            </a:extLst>
          </p:cNvPr>
          <p:cNvSpPr>
            <a:spLocks noGrp="1"/>
          </p:cNvSpPr>
          <p:nvPr>
            <p:ph type="sldNum" sz="quarter" idx="12"/>
          </p:nvPr>
        </p:nvSpPr>
        <p:spPr/>
        <p:txBody>
          <a:bodyPr/>
          <a:lstStyle/>
          <a:p>
            <a:fld id="{1A6BE410-2665-4F19-9598-F03DFAEDDEF0}" type="slidenum">
              <a:rPr lang="en-US" smtClean="0"/>
              <a:t>‹#›</a:t>
            </a:fld>
            <a:endParaRPr lang="en-US"/>
          </a:p>
        </p:txBody>
      </p:sp>
    </p:spTree>
    <p:extLst>
      <p:ext uri="{BB962C8B-B14F-4D97-AF65-F5344CB8AC3E}">
        <p14:creationId xmlns:p14="http://schemas.microsoft.com/office/powerpoint/2010/main" val="833181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B99A-DF72-4BA9-A6B1-6535DFE173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BFF095-A4D6-4D65-8CF4-73E15AAA3B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2C2ABE-42C0-4F6A-9F82-21483DEDC3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3588AD-82CE-4F53-9052-1E9573B82474}"/>
              </a:ext>
            </a:extLst>
          </p:cNvPr>
          <p:cNvSpPr>
            <a:spLocks noGrp="1"/>
          </p:cNvSpPr>
          <p:nvPr>
            <p:ph type="dt" sz="half" idx="10"/>
          </p:nvPr>
        </p:nvSpPr>
        <p:spPr/>
        <p:txBody>
          <a:bodyPr/>
          <a:lstStyle/>
          <a:p>
            <a:fld id="{8CCCD93E-B92F-4544-90C3-385B886B4F2E}" type="datetimeFigureOut">
              <a:rPr lang="en-US" smtClean="0"/>
              <a:t>7/19/2020</a:t>
            </a:fld>
            <a:endParaRPr lang="en-US"/>
          </a:p>
        </p:txBody>
      </p:sp>
      <p:sp>
        <p:nvSpPr>
          <p:cNvPr id="6" name="Footer Placeholder 5">
            <a:extLst>
              <a:ext uri="{FF2B5EF4-FFF2-40B4-BE49-F238E27FC236}">
                <a16:creationId xmlns:a16="http://schemas.microsoft.com/office/drawing/2014/main" id="{20275ADE-6040-4A49-837F-6FF1C4916B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59AD9-DFB5-4B6B-B8B7-63F3774D5C1B}"/>
              </a:ext>
            </a:extLst>
          </p:cNvPr>
          <p:cNvSpPr>
            <a:spLocks noGrp="1"/>
          </p:cNvSpPr>
          <p:nvPr>
            <p:ph type="sldNum" sz="quarter" idx="12"/>
          </p:nvPr>
        </p:nvSpPr>
        <p:spPr/>
        <p:txBody>
          <a:bodyPr/>
          <a:lstStyle/>
          <a:p>
            <a:fld id="{1A6BE410-2665-4F19-9598-F03DFAEDDEF0}" type="slidenum">
              <a:rPr lang="en-US" smtClean="0"/>
              <a:t>‹#›</a:t>
            </a:fld>
            <a:endParaRPr lang="en-US"/>
          </a:p>
        </p:txBody>
      </p:sp>
    </p:spTree>
    <p:extLst>
      <p:ext uri="{BB962C8B-B14F-4D97-AF65-F5344CB8AC3E}">
        <p14:creationId xmlns:p14="http://schemas.microsoft.com/office/powerpoint/2010/main" val="3383587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0CAD-4B83-4956-8C07-ADEA8DC544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75D305-0A23-4AE2-9F99-1A7DDA846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230BFB-4B47-4762-831B-7F433338B7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CA2D5F-3E00-4423-B482-0ACA96C27C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ADE79-B268-4F96-B35E-0AEC43AB98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779F86-002D-4604-9A13-9E52EC17B36A}"/>
              </a:ext>
            </a:extLst>
          </p:cNvPr>
          <p:cNvSpPr>
            <a:spLocks noGrp="1"/>
          </p:cNvSpPr>
          <p:nvPr>
            <p:ph type="dt" sz="half" idx="10"/>
          </p:nvPr>
        </p:nvSpPr>
        <p:spPr/>
        <p:txBody>
          <a:bodyPr/>
          <a:lstStyle/>
          <a:p>
            <a:fld id="{8CCCD93E-B92F-4544-90C3-385B886B4F2E}" type="datetimeFigureOut">
              <a:rPr lang="en-US" smtClean="0"/>
              <a:t>7/19/2020</a:t>
            </a:fld>
            <a:endParaRPr lang="en-US"/>
          </a:p>
        </p:txBody>
      </p:sp>
      <p:sp>
        <p:nvSpPr>
          <p:cNvPr id="8" name="Footer Placeholder 7">
            <a:extLst>
              <a:ext uri="{FF2B5EF4-FFF2-40B4-BE49-F238E27FC236}">
                <a16:creationId xmlns:a16="http://schemas.microsoft.com/office/drawing/2014/main" id="{B09A1389-54D6-452F-A41A-78285CA323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7151F8-3148-47FD-AE89-41F89EA1CA3D}"/>
              </a:ext>
            </a:extLst>
          </p:cNvPr>
          <p:cNvSpPr>
            <a:spLocks noGrp="1"/>
          </p:cNvSpPr>
          <p:nvPr>
            <p:ph type="sldNum" sz="quarter" idx="12"/>
          </p:nvPr>
        </p:nvSpPr>
        <p:spPr/>
        <p:txBody>
          <a:bodyPr/>
          <a:lstStyle/>
          <a:p>
            <a:fld id="{1A6BE410-2665-4F19-9598-F03DFAEDDEF0}" type="slidenum">
              <a:rPr lang="en-US" smtClean="0"/>
              <a:t>‹#›</a:t>
            </a:fld>
            <a:endParaRPr lang="en-US"/>
          </a:p>
        </p:txBody>
      </p:sp>
    </p:spTree>
    <p:extLst>
      <p:ext uri="{BB962C8B-B14F-4D97-AF65-F5344CB8AC3E}">
        <p14:creationId xmlns:p14="http://schemas.microsoft.com/office/powerpoint/2010/main" val="1477000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E925-936E-4CC8-A730-DB06E1E51B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1A6593-D5AE-4C24-813B-C1AD1D95CC67}"/>
              </a:ext>
            </a:extLst>
          </p:cNvPr>
          <p:cNvSpPr>
            <a:spLocks noGrp="1"/>
          </p:cNvSpPr>
          <p:nvPr>
            <p:ph type="dt" sz="half" idx="10"/>
          </p:nvPr>
        </p:nvSpPr>
        <p:spPr/>
        <p:txBody>
          <a:bodyPr/>
          <a:lstStyle/>
          <a:p>
            <a:fld id="{8CCCD93E-B92F-4544-90C3-385B886B4F2E}" type="datetimeFigureOut">
              <a:rPr lang="en-US" smtClean="0"/>
              <a:t>7/19/2020</a:t>
            </a:fld>
            <a:endParaRPr lang="en-US"/>
          </a:p>
        </p:txBody>
      </p:sp>
      <p:sp>
        <p:nvSpPr>
          <p:cNvPr id="4" name="Footer Placeholder 3">
            <a:extLst>
              <a:ext uri="{FF2B5EF4-FFF2-40B4-BE49-F238E27FC236}">
                <a16:creationId xmlns:a16="http://schemas.microsoft.com/office/drawing/2014/main" id="{93C08512-83A4-4A25-B4AC-31D975C27E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BA59C-3A27-4B91-9717-D84DB4B7B158}"/>
              </a:ext>
            </a:extLst>
          </p:cNvPr>
          <p:cNvSpPr>
            <a:spLocks noGrp="1"/>
          </p:cNvSpPr>
          <p:nvPr>
            <p:ph type="sldNum" sz="quarter" idx="12"/>
          </p:nvPr>
        </p:nvSpPr>
        <p:spPr/>
        <p:txBody>
          <a:bodyPr/>
          <a:lstStyle/>
          <a:p>
            <a:fld id="{1A6BE410-2665-4F19-9598-F03DFAEDDEF0}" type="slidenum">
              <a:rPr lang="en-US" smtClean="0"/>
              <a:t>‹#›</a:t>
            </a:fld>
            <a:endParaRPr lang="en-US"/>
          </a:p>
        </p:txBody>
      </p:sp>
    </p:spTree>
    <p:extLst>
      <p:ext uri="{BB962C8B-B14F-4D97-AF65-F5344CB8AC3E}">
        <p14:creationId xmlns:p14="http://schemas.microsoft.com/office/powerpoint/2010/main" val="383574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7E75A2-2E5E-47DD-A298-FE15522A2180}"/>
              </a:ext>
            </a:extLst>
          </p:cNvPr>
          <p:cNvSpPr>
            <a:spLocks noGrp="1"/>
          </p:cNvSpPr>
          <p:nvPr>
            <p:ph type="dt" sz="half" idx="10"/>
          </p:nvPr>
        </p:nvSpPr>
        <p:spPr/>
        <p:txBody>
          <a:bodyPr/>
          <a:lstStyle/>
          <a:p>
            <a:fld id="{8CCCD93E-B92F-4544-90C3-385B886B4F2E}" type="datetimeFigureOut">
              <a:rPr lang="en-US" smtClean="0"/>
              <a:t>7/19/2020</a:t>
            </a:fld>
            <a:endParaRPr lang="en-US"/>
          </a:p>
        </p:txBody>
      </p:sp>
      <p:sp>
        <p:nvSpPr>
          <p:cNvPr id="3" name="Footer Placeholder 2">
            <a:extLst>
              <a:ext uri="{FF2B5EF4-FFF2-40B4-BE49-F238E27FC236}">
                <a16:creationId xmlns:a16="http://schemas.microsoft.com/office/drawing/2014/main" id="{DE4D9E85-4F9F-466A-B357-11D8E2C69D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C50AFF-5791-4D14-84C6-E45ED1B72869}"/>
              </a:ext>
            </a:extLst>
          </p:cNvPr>
          <p:cNvSpPr>
            <a:spLocks noGrp="1"/>
          </p:cNvSpPr>
          <p:nvPr>
            <p:ph type="sldNum" sz="quarter" idx="12"/>
          </p:nvPr>
        </p:nvSpPr>
        <p:spPr/>
        <p:txBody>
          <a:bodyPr/>
          <a:lstStyle/>
          <a:p>
            <a:fld id="{1A6BE410-2665-4F19-9598-F03DFAEDDEF0}" type="slidenum">
              <a:rPr lang="en-US" smtClean="0"/>
              <a:t>‹#›</a:t>
            </a:fld>
            <a:endParaRPr lang="en-US"/>
          </a:p>
        </p:txBody>
      </p:sp>
    </p:spTree>
    <p:extLst>
      <p:ext uri="{BB962C8B-B14F-4D97-AF65-F5344CB8AC3E}">
        <p14:creationId xmlns:p14="http://schemas.microsoft.com/office/powerpoint/2010/main" val="40084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78D1-F431-4986-A5B1-3FBC678B2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1D39C9-5CFD-42B8-A921-9687DEDDBF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8D4535-158A-4094-91B1-AF9A1D15B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8329E7-E9DF-435F-BB42-B29449F98FCE}"/>
              </a:ext>
            </a:extLst>
          </p:cNvPr>
          <p:cNvSpPr>
            <a:spLocks noGrp="1"/>
          </p:cNvSpPr>
          <p:nvPr>
            <p:ph type="dt" sz="half" idx="10"/>
          </p:nvPr>
        </p:nvSpPr>
        <p:spPr/>
        <p:txBody>
          <a:bodyPr/>
          <a:lstStyle/>
          <a:p>
            <a:fld id="{8CCCD93E-B92F-4544-90C3-385B886B4F2E}" type="datetimeFigureOut">
              <a:rPr lang="en-US" smtClean="0"/>
              <a:t>7/19/2020</a:t>
            </a:fld>
            <a:endParaRPr lang="en-US"/>
          </a:p>
        </p:txBody>
      </p:sp>
      <p:sp>
        <p:nvSpPr>
          <p:cNvPr id="6" name="Footer Placeholder 5">
            <a:extLst>
              <a:ext uri="{FF2B5EF4-FFF2-40B4-BE49-F238E27FC236}">
                <a16:creationId xmlns:a16="http://schemas.microsoft.com/office/drawing/2014/main" id="{14485090-A3F8-47BC-AF07-58DE50ED16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ED3078-F21F-4493-BA3D-7C4EA95F68EC}"/>
              </a:ext>
            </a:extLst>
          </p:cNvPr>
          <p:cNvSpPr>
            <a:spLocks noGrp="1"/>
          </p:cNvSpPr>
          <p:nvPr>
            <p:ph type="sldNum" sz="quarter" idx="12"/>
          </p:nvPr>
        </p:nvSpPr>
        <p:spPr/>
        <p:txBody>
          <a:bodyPr/>
          <a:lstStyle/>
          <a:p>
            <a:fld id="{1A6BE410-2665-4F19-9598-F03DFAEDDEF0}" type="slidenum">
              <a:rPr lang="en-US" smtClean="0"/>
              <a:t>‹#›</a:t>
            </a:fld>
            <a:endParaRPr lang="en-US"/>
          </a:p>
        </p:txBody>
      </p:sp>
    </p:spTree>
    <p:extLst>
      <p:ext uri="{BB962C8B-B14F-4D97-AF65-F5344CB8AC3E}">
        <p14:creationId xmlns:p14="http://schemas.microsoft.com/office/powerpoint/2010/main" val="1889313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508E-806E-4D93-A4D7-A161F09ED4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3C8A08-EF1E-49A3-9AF0-CC0DF08904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B05643-695A-4443-B88E-8B4952287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656E31-BDFC-491B-B298-4B7D157EA19B}"/>
              </a:ext>
            </a:extLst>
          </p:cNvPr>
          <p:cNvSpPr>
            <a:spLocks noGrp="1"/>
          </p:cNvSpPr>
          <p:nvPr>
            <p:ph type="dt" sz="half" idx="10"/>
          </p:nvPr>
        </p:nvSpPr>
        <p:spPr/>
        <p:txBody>
          <a:bodyPr/>
          <a:lstStyle/>
          <a:p>
            <a:fld id="{8CCCD93E-B92F-4544-90C3-385B886B4F2E}" type="datetimeFigureOut">
              <a:rPr lang="en-US" smtClean="0"/>
              <a:t>7/19/2020</a:t>
            </a:fld>
            <a:endParaRPr lang="en-US"/>
          </a:p>
        </p:txBody>
      </p:sp>
      <p:sp>
        <p:nvSpPr>
          <p:cNvPr id="6" name="Footer Placeholder 5">
            <a:extLst>
              <a:ext uri="{FF2B5EF4-FFF2-40B4-BE49-F238E27FC236}">
                <a16:creationId xmlns:a16="http://schemas.microsoft.com/office/drawing/2014/main" id="{EC9D5D84-AE38-49DA-9DD4-98B477434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E4117-4427-4D1C-A9C2-A227AA9D5A68}"/>
              </a:ext>
            </a:extLst>
          </p:cNvPr>
          <p:cNvSpPr>
            <a:spLocks noGrp="1"/>
          </p:cNvSpPr>
          <p:nvPr>
            <p:ph type="sldNum" sz="quarter" idx="12"/>
          </p:nvPr>
        </p:nvSpPr>
        <p:spPr/>
        <p:txBody>
          <a:bodyPr/>
          <a:lstStyle/>
          <a:p>
            <a:fld id="{1A6BE410-2665-4F19-9598-F03DFAEDDEF0}" type="slidenum">
              <a:rPr lang="en-US" smtClean="0"/>
              <a:t>‹#›</a:t>
            </a:fld>
            <a:endParaRPr lang="en-US"/>
          </a:p>
        </p:txBody>
      </p:sp>
    </p:spTree>
    <p:extLst>
      <p:ext uri="{BB962C8B-B14F-4D97-AF65-F5344CB8AC3E}">
        <p14:creationId xmlns:p14="http://schemas.microsoft.com/office/powerpoint/2010/main" val="307103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38F6B0-4002-4D4B-81CB-F92E6DA6AD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71B6F6-4509-49E1-9144-57AC0F8A8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E1569D-C9EA-4672-8190-0B51888B4F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CD93E-B92F-4544-90C3-385B886B4F2E}" type="datetimeFigureOut">
              <a:rPr lang="en-US" smtClean="0"/>
              <a:t>7/19/2020</a:t>
            </a:fld>
            <a:endParaRPr lang="en-US"/>
          </a:p>
        </p:txBody>
      </p:sp>
      <p:sp>
        <p:nvSpPr>
          <p:cNvPr id="5" name="Footer Placeholder 4">
            <a:extLst>
              <a:ext uri="{FF2B5EF4-FFF2-40B4-BE49-F238E27FC236}">
                <a16:creationId xmlns:a16="http://schemas.microsoft.com/office/drawing/2014/main" id="{8EA5F282-461C-4FAD-9DCE-E998C4B73C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8C21EE-4610-4158-A0A0-217D5AAC78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6BE410-2665-4F19-9598-F03DFAEDDEF0}" type="slidenum">
              <a:rPr lang="en-US" smtClean="0"/>
              <a:t>‹#›</a:t>
            </a:fld>
            <a:endParaRPr lang="en-US"/>
          </a:p>
        </p:txBody>
      </p:sp>
    </p:spTree>
    <p:extLst>
      <p:ext uri="{BB962C8B-B14F-4D97-AF65-F5344CB8AC3E}">
        <p14:creationId xmlns:p14="http://schemas.microsoft.com/office/powerpoint/2010/main" val="309811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eb.mta.info/nyct/facts/ridership/ridership_sub.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jakevdp.github.io/blog/2018/09/13/waiting-time-paradox/"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jakevdp.github.io/blog/2018/09/13/waiting-time-paradox/"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FDCA73-0824-4607-88B9-B95CC3285FBB}"/>
              </a:ext>
            </a:extLst>
          </p:cNvPr>
          <p:cNvSpPr>
            <a:spLocks noGrp="1"/>
          </p:cNvSpPr>
          <p:nvPr>
            <p:ph type="ctrTitle"/>
          </p:nvPr>
        </p:nvSpPr>
        <p:spPr/>
        <p:txBody>
          <a:bodyPr>
            <a:normAutofit fontScale="90000"/>
          </a:bodyPr>
          <a:lstStyle/>
          <a:p>
            <a:r>
              <a:rPr lang="en-US" b="1" dirty="0"/>
              <a:t>Morning Rush Hour in the Bedford Avenue Stop</a:t>
            </a:r>
            <a:br>
              <a:rPr lang="en-US" b="1" dirty="0"/>
            </a:br>
            <a:endParaRPr lang="en-US" dirty="0"/>
          </a:p>
        </p:txBody>
      </p:sp>
      <p:sp>
        <p:nvSpPr>
          <p:cNvPr id="5" name="Content Placeholder 4">
            <a:extLst>
              <a:ext uri="{FF2B5EF4-FFF2-40B4-BE49-F238E27FC236}">
                <a16:creationId xmlns:a16="http://schemas.microsoft.com/office/drawing/2014/main" id="{C9702074-6CF1-4CCB-921C-25314616F7E7}"/>
              </a:ext>
            </a:extLst>
          </p:cNvPr>
          <p:cNvSpPr>
            <a:spLocks noGrp="1"/>
          </p:cNvSpPr>
          <p:nvPr>
            <p:ph type="subTitle" idx="1"/>
          </p:nvPr>
        </p:nvSpPr>
        <p:spPr>
          <a:xfrm>
            <a:off x="1699101" y="3602038"/>
            <a:ext cx="9144000" cy="1655762"/>
          </a:xfrm>
        </p:spPr>
        <p:txBody>
          <a:bodyPr/>
          <a:lstStyle/>
          <a:p>
            <a:r>
              <a:rPr lang="en-US" dirty="0"/>
              <a:t>Final Project by </a:t>
            </a:r>
            <a:r>
              <a:rPr lang="en-US" b="1" dirty="0"/>
              <a:t>Manolis Manoli</a:t>
            </a:r>
            <a:endParaRPr lang="en-US" dirty="0"/>
          </a:p>
        </p:txBody>
      </p:sp>
      <p:pic>
        <p:nvPicPr>
          <p:cNvPr id="7" name="Picture 6">
            <a:extLst>
              <a:ext uri="{FF2B5EF4-FFF2-40B4-BE49-F238E27FC236}">
                <a16:creationId xmlns:a16="http://schemas.microsoft.com/office/drawing/2014/main" id="{35F70A91-85C1-458C-B2CC-385C84511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3" y="3178314"/>
            <a:ext cx="4010793" cy="2671706"/>
          </a:xfrm>
          <a:prstGeom prst="rect">
            <a:avLst/>
          </a:prstGeom>
        </p:spPr>
      </p:pic>
      <p:pic>
        <p:nvPicPr>
          <p:cNvPr id="9" name="Picture 8">
            <a:extLst>
              <a:ext uri="{FF2B5EF4-FFF2-40B4-BE49-F238E27FC236}">
                <a16:creationId xmlns:a16="http://schemas.microsoft.com/office/drawing/2014/main" id="{ADFB74CD-F3FE-48B8-84B0-FE364CAB8174}"/>
              </a:ext>
            </a:extLst>
          </p:cNvPr>
          <p:cNvPicPr>
            <a:picLocks noChangeAspect="1"/>
          </p:cNvPicPr>
          <p:nvPr/>
        </p:nvPicPr>
        <p:blipFill rotWithShape="1">
          <a:blip r:embed="rId3"/>
          <a:srcRect t="3135"/>
          <a:stretch/>
        </p:blipFill>
        <p:spPr>
          <a:xfrm>
            <a:off x="8428790" y="3178313"/>
            <a:ext cx="3683267" cy="2675845"/>
          </a:xfrm>
          <a:prstGeom prst="rect">
            <a:avLst/>
          </a:prstGeom>
        </p:spPr>
      </p:pic>
      <p:pic>
        <p:nvPicPr>
          <p:cNvPr id="10" name="Picture 9">
            <a:extLst>
              <a:ext uri="{FF2B5EF4-FFF2-40B4-BE49-F238E27FC236}">
                <a16:creationId xmlns:a16="http://schemas.microsoft.com/office/drawing/2014/main" id="{24D4D936-6A8B-43E2-B0F9-B41F67D50CD6}"/>
              </a:ext>
            </a:extLst>
          </p:cNvPr>
          <p:cNvPicPr>
            <a:picLocks noChangeAspect="1"/>
          </p:cNvPicPr>
          <p:nvPr/>
        </p:nvPicPr>
        <p:blipFill rotWithShape="1">
          <a:blip r:embed="rId4"/>
          <a:srcRect b="39384"/>
          <a:stretch/>
        </p:blipFill>
        <p:spPr>
          <a:xfrm>
            <a:off x="4090736" y="4096136"/>
            <a:ext cx="4338054" cy="1753884"/>
          </a:xfrm>
          <a:prstGeom prst="rect">
            <a:avLst/>
          </a:prstGeom>
        </p:spPr>
      </p:pic>
    </p:spTree>
    <p:extLst>
      <p:ext uri="{BB962C8B-B14F-4D97-AF65-F5344CB8AC3E}">
        <p14:creationId xmlns:p14="http://schemas.microsoft.com/office/powerpoint/2010/main" val="2167907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0225427F-C944-4D95-9D31-2072BA3E5F9A}"/>
              </a:ext>
            </a:extLst>
          </p:cNvPr>
          <p:cNvSpPr txBox="1"/>
          <p:nvPr/>
        </p:nvSpPr>
        <p:spPr>
          <a:xfrm>
            <a:off x="924025" y="486533"/>
            <a:ext cx="6251583" cy="923330"/>
          </a:xfrm>
          <a:prstGeom prst="rect">
            <a:avLst/>
          </a:prstGeom>
          <a:noFill/>
        </p:spPr>
        <p:txBody>
          <a:bodyPr wrap="none" rtlCol="0">
            <a:spAutoFit/>
          </a:bodyPr>
          <a:lstStyle/>
          <a:p>
            <a:r>
              <a:rPr lang="en-US" sz="5400" dirty="0"/>
              <a:t>Implementation (6/7)</a:t>
            </a:r>
          </a:p>
        </p:txBody>
      </p:sp>
      <p:sp>
        <p:nvSpPr>
          <p:cNvPr id="49" name="Rectangle 48">
            <a:extLst>
              <a:ext uri="{FF2B5EF4-FFF2-40B4-BE49-F238E27FC236}">
                <a16:creationId xmlns:a16="http://schemas.microsoft.com/office/drawing/2014/main" id="{D35ECC28-7F5F-4264-808D-14015DEA0AAC}"/>
              </a:ext>
            </a:extLst>
          </p:cNvPr>
          <p:cNvSpPr/>
          <p:nvPr/>
        </p:nvSpPr>
        <p:spPr>
          <a:xfrm>
            <a:off x="719846" y="1796716"/>
            <a:ext cx="3329970" cy="2031325"/>
          </a:xfrm>
          <a:prstGeom prst="rect">
            <a:avLst/>
          </a:prstGeom>
        </p:spPr>
        <p:txBody>
          <a:bodyPr wrap="square">
            <a:spAutoFit/>
          </a:bodyPr>
          <a:lstStyle/>
          <a:p>
            <a:r>
              <a:rPr lang="en-US" dirty="0"/>
              <a:t>We create a function that iteratively goes through each of the previously mentioned functions to create the table shown on the bottom left side</a:t>
            </a:r>
          </a:p>
          <a:p>
            <a:pPr lvl="1"/>
            <a:endParaRPr lang="en-US" dirty="0"/>
          </a:p>
          <a:p>
            <a:endParaRPr lang="en-US" dirty="0"/>
          </a:p>
        </p:txBody>
      </p:sp>
      <p:pic>
        <p:nvPicPr>
          <p:cNvPr id="6" name="Picture 5">
            <a:extLst>
              <a:ext uri="{FF2B5EF4-FFF2-40B4-BE49-F238E27FC236}">
                <a16:creationId xmlns:a16="http://schemas.microsoft.com/office/drawing/2014/main" id="{B3C9A820-02E3-4C4B-AB51-53A7B2D71A45}"/>
              </a:ext>
            </a:extLst>
          </p:cNvPr>
          <p:cNvPicPr>
            <a:picLocks noChangeAspect="1"/>
          </p:cNvPicPr>
          <p:nvPr/>
        </p:nvPicPr>
        <p:blipFill rotWithShape="1">
          <a:blip r:embed="rId2"/>
          <a:srcRect l="13512" t="60093" r="9338" b="21651"/>
          <a:stretch/>
        </p:blipFill>
        <p:spPr>
          <a:xfrm>
            <a:off x="4049816" y="1348669"/>
            <a:ext cx="7840721" cy="1487481"/>
          </a:xfrm>
          <a:prstGeom prst="rect">
            <a:avLst/>
          </a:prstGeom>
        </p:spPr>
      </p:pic>
      <p:pic>
        <p:nvPicPr>
          <p:cNvPr id="8" name="Picture 7">
            <a:extLst>
              <a:ext uri="{FF2B5EF4-FFF2-40B4-BE49-F238E27FC236}">
                <a16:creationId xmlns:a16="http://schemas.microsoft.com/office/drawing/2014/main" id="{10723385-D2FD-4895-BEFF-19D86546CB83}"/>
              </a:ext>
            </a:extLst>
          </p:cNvPr>
          <p:cNvPicPr>
            <a:picLocks noChangeAspect="1"/>
          </p:cNvPicPr>
          <p:nvPr/>
        </p:nvPicPr>
        <p:blipFill rotWithShape="1">
          <a:blip r:embed="rId3"/>
          <a:srcRect l="12276" t="45917" r="34333" b="12909"/>
          <a:stretch/>
        </p:blipFill>
        <p:spPr>
          <a:xfrm>
            <a:off x="5809291" y="2902074"/>
            <a:ext cx="5662863" cy="3501013"/>
          </a:xfrm>
          <a:prstGeom prst="rect">
            <a:avLst/>
          </a:prstGeom>
        </p:spPr>
      </p:pic>
    </p:spTree>
    <p:extLst>
      <p:ext uri="{BB962C8B-B14F-4D97-AF65-F5344CB8AC3E}">
        <p14:creationId xmlns:p14="http://schemas.microsoft.com/office/powerpoint/2010/main" val="3164342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0225427F-C944-4D95-9D31-2072BA3E5F9A}"/>
              </a:ext>
            </a:extLst>
          </p:cNvPr>
          <p:cNvSpPr txBox="1"/>
          <p:nvPr/>
        </p:nvSpPr>
        <p:spPr>
          <a:xfrm>
            <a:off x="924025" y="486533"/>
            <a:ext cx="6251583" cy="923330"/>
          </a:xfrm>
          <a:prstGeom prst="rect">
            <a:avLst/>
          </a:prstGeom>
          <a:noFill/>
        </p:spPr>
        <p:txBody>
          <a:bodyPr wrap="none" rtlCol="0">
            <a:spAutoFit/>
          </a:bodyPr>
          <a:lstStyle/>
          <a:p>
            <a:r>
              <a:rPr lang="en-US" sz="5400" dirty="0"/>
              <a:t>Implementation (7/7)</a:t>
            </a:r>
          </a:p>
        </p:txBody>
      </p:sp>
      <p:sp>
        <p:nvSpPr>
          <p:cNvPr id="49" name="Rectangle 48">
            <a:extLst>
              <a:ext uri="{FF2B5EF4-FFF2-40B4-BE49-F238E27FC236}">
                <a16:creationId xmlns:a16="http://schemas.microsoft.com/office/drawing/2014/main" id="{D35ECC28-7F5F-4264-808D-14015DEA0AAC}"/>
              </a:ext>
            </a:extLst>
          </p:cNvPr>
          <p:cNvSpPr/>
          <p:nvPr/>
        </p:nvSpPr>
        <p:spPr>
          <a:xfrm>
            <a:off x="719846" y="1796716"/>
            <a:ext cx="7750386" cy="1200329"/>
          </a:xfrm>
          <a:prstGeom prst="rect">
            <a:avLst/>
          </a:prstGeom>
        </p:spPr>
        <p:txBody>
          <a:bodyPr wrap="square">
            <a:spAutoFit/>
          </a:bodyPr>
          <a:lstStyle/>
          <a:p>
            <a:r>
              <a:rPr lang="en-US" dirty="0"/>
              <a:t>We can now use the packaged function to run 100 simulations .</a:t>
            </a:r>
          </a:p>
          <a:p>
            <a:r>
              <a:rPr lang="en-US" dirty="0"/>
              <a:t>This was chosen as it gives a sufficiently large dataset while not requiring increased computational power (100 iterations took my laptop about 5 minutes).</a:t>
            </a:r>
          </a:p>
          <a:p>
            <a:endParaRPr lang="en-US" dirty="0"/>
          </a:p>
        </p:txBody>
      </p:sp>
      <p:pic>
        <p:nvPicPr>
          <p:cNvPr id="5" name="Picture 4">
            <a:extLst>
              <a:ext uri="{FF2B5EF4-FFF2-40B4-BE49-F238E27FC236}">
                <a16:creationId xmlns:a16="http://schemas.microsoft.com/office/drawing/2014/main" id="{B180973C-EF9A-4315-A38C-F66EF3AF1757}"/>
              </a:ext>
            </a:extLst>
          </p:cNvPr>
          <p:cNvPicPr>
            <a:picLocks noChangeAspect="1"/>
          </p:cNvPicPr>
          <p:nvPr/>
        </p:nvPicPr>
        <p:blipFill rotWithShape="1">
          <a:blip r:embed="rId2"/>
          <a:srcRect l="13990" t="47812" r="13299" b="38375"/>
          <a:stretch/>
        </p:blipFill>
        <p:spPr>
          <a:xfrm>
            <a:off x="924025" y="3429000"/>
            <a:ext cx="8005011" cy="1219201"/>
          </a:xfrm>
          <a:prstGeom prst="rect">
            <a:avLst/>
          </a:prstGeom>
        </p:spPr>
      </p:pic>
    </p:spTree>
    <p:extLst>
      <p:ext uri="{BB962C8B-B14F-4D97-AF65-F5344CB8AC3E}">
        <p14:creationId xmlns:p14="http://schemas.microsoft.com/office/powerpoint/2010/main" val="34839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0225427F-C944-4D95-9D31-2072BA3E5F9A}"/>
              </a:ext>
            </a:extLst>
          </p:cNvPr>
          <p:cNvSpPr txBox="1"/>
          <p:nvPr/>
        </p:nvSpPr>
        <p:spPr>
          <a:xfrm>
            <a:off x="924025" y="486533"/>
            <a:ext cx="9399689" cy="923330"/>
          </a:xfrm>
          <a:prstGeom prst="rect">
            <a:avLst/>
          </a:prstGeom>
          <a:noFill/>
        </p:spPr>
        <p:txBody>
          <a:bodyPr wrap="none" rtlCol="0">
            <a:spAutoFit/>
          </a:bodyPr>
          <a:lstStyle/>
          <a:p>
            <a:r>
              <a:rPr lang="en-US" sz="5400" dirty="0"/>
              <a:t>Passengers waiting in the Station</a:t>
            </a:r>
          </a:p>
        </p:txBody>
      </p:sp>
      <p:sp>
        <p:nvSpPr>
          <p:cNvPr id="49" name="Rectangle 48">
            <a:extLst>
              <a:ext uri="{FF2B5EF4-FFF2-40B4-BE49-F238E27FC236}">
                <a16:creationId xmlns:a16="http://schemas.microsoft.com/office/drawing/2014/main" id="{D35ECC28-7F5F-4264-808D-14015DEA0AAC}"/>
              </a:ext>
            </a:extLst>
          </p:cNvPr>
          <p:cNvSpPr/>
          <p:nvPr/>
        </p:nvSpPr>
        <p:spPr>
          <a:xfrm>
            <a:off x="719845" y="1796716"/>
            <a:ext cx="10381291" cy="1754326"/>
          </a:xfrm>
          <a:prstGeom prst="rect">
            <a:avLst/>
          </a:prstGeom>
        </p:spPr>
        <p:txBody>
          <a:bodyPr wrap="square">
            <a:spAutoFit/>
          </a:bodyPr>
          <a:lstStyle/>
          <a:p>
            <a:r>
              <a:rPr lang="en-US" dirty="0"/>
              <a:t>As it is well known that Bedford Avenue overcrowds very easily I wanted to show a timeline of people in the station according to the model.</a:t>
            </a:r>
          </a:p>
          <a:p>
            <a:endParaRPr lang="en-US" dirty="0"/>
          </a:p>
          <a:p>
            <a:r>
              <a:rPr lang="en-US" dirty="0"/>
              <a:t>It clearly shows that between 8:30 and 10:00 am you have the biggest chance of standing waiting until at least one train has left the station before you find a place</a:t>
            </a:r>
          </a:p>
          <a:p>
            <a:endParaRPr lang="en-US" dirty="0"/>
          </a:p>
        </p:txBody>
      </p:sp>
      <p:pic>
        <p:nvPicPr>
          <p:cNvPr id="3" name="Picture 2">
            <a:extLst>
              <a:ext uri="{FF2B5EF4-FFF2-40B4-BE49-F238E27FC236}">
                <a16:creationId xmlns:a16="http://schemas.microsoft.com/office/drawing/2014/main" id="{74C5E8FA-DA5E-4791-BBBD-344AF6AEB660}"/>
              </a:ext>
            </a:extLst>
          </p:cNvPr>
          <p:cNvPicPr>
            <a:picLocks noChangeAspect="1"/>
          </p:cNvPicPr>
          <p:nvPr/>
        </p:nvPicPr>
        <p:blipFill rotWithShape="1">
          <a:blip r:embed="rId2"/>
          <a:srcRect l="13945" t="51808" r="43962" b="14984"/>
          <a:stretch/>
        </p:blipFill>
        <p:spPr>
          <a:xfrm>
            <a:off x="3138704" y="3319750"/>
            <a:ext cx="5543572" cy="3506166"/>
          </a:xfrm>
          <a:prstGeom prst="rect">
            <a:avLst/>
          </a:prstGeom>
        </p:spPr>
      </p:pic>
    </p:spTree>
    <p:extLst>
      <p:ext uri="{BB962C8B-B14F-4D97-AF65-F5344CB8AC3E}">
        <p14:creationId xmlns:p14="http://schemas.microsoft.com/office/powerpoint/2010/main" val="572495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0225427F-C944-4D95-9D31-2072BA3E5F9A}"/>
              </a:ext>
            </a:extLst>
          </p:cNvPr>
          <p:cNvSpPr txBox="1"/>
          <p:nvPr/>
        </p:nvSpPr>
        <p:spPr>
          <a:xfrm>
            <a:off x="924025" y="486533"/>
            <a:ext cx="5959580" cy="923330"/>
          </a:xfrm>
          <a:prstGeom prst="rect">
            <a:avLst/>
          </a:prstGeom>
          <a:noFill/>
        </p:spPr>
        <p:txBody>
          <a:bodyPr wrap="none" rtlCol="0">
            <a:spAutoFit/>
          </a:bodyPr>
          <a:lstStyle/>
          <a:p>
            <a:r>
              <a:rPr lang="en-US" sz="5400" dirty="0"/>
              <a:t>Stressing the System</a:t>
            </a:r>
          </a:p>
        </p:txBody>
      </p:sp>
      <p:sp>
        <p:nvSpPr>
          <p:cNvPr id="49" name="Rectangle 48">
            <a:extLst>
              <a:ext uri="{FF2B5EF4-FFF2-40B4-BE49-F238E27FC236}">
                <a16:creationId xmlns:a16="http://schemas.microsoft.com/office/drawing/2014/main" id="{D35ECC28-7F5F-4264-808D-14015DEA0AAC}"/>
              </a:ext>
            </a:extLst>
          </p:cNvPr>
          <p:cNvSpPr/>
          <p:nvPr/>
        </p:nvSpPr>
        <p:spPr>
          <a:xfrm>
            <a:off x="638222" y="1533216"/>
            <a:ext cx="6531186" cy="2585323"/>
          </a:xfrm>
          <a:prstGeom prst="rect">
            <a:avLst/>
          </a:prstGeom>
        </p:spPr>
        <p:txBody>
          <a:bodyPr wrap="square">
            <a:spAutoFit/>
          </a:bodyPr>
          <a:lstStyle/>
          <a:p>
            <a:r>
              <a:rPr lang="en-US" dirty="0"/>
              <a:t>In the main model we chose the mean of the Normal Distribution to be 5 minutes for the distance between two trains. </a:t>
            </a:r>
          </a:p>
          <a:p>
            <a:endParaRPr lang="en-US" dirty="0"/>
          </a:p>
          <a:p>
            <a:r>
              <a:rPr lang="en-US" dirty="0"/>
              <a:t>The histogram shows the maximum amount of passengers waiting at any time in Bedford Avenue for 100 simulations of a whole morning rush hour. </a:t>
            </a:r>
          </a:p>
          <a:p>
            <a:endParaRPr lang="en-US" dirty="0"/>
          </a:p>
          <a:p>
            <a:r>
              <a:rPr lang="en-US" dirty="0"/>
              <a:t>Most days will have about 600 people waiting on the platform with the maximum being at 1200 people.</a:t>
            </a:r>
          </a:p>
        </p:txBody>
      </p:sp>
      <p:pic>
        <p:nvPicPr>
          <p:cNvPr id="3" name="Picture 2">
            <a:extLst>
              <a:ext uri="{FF2B5EF4-FFF2-40B4-BE49-F238E27FC236}">
                <a16:creationId xmlns:a16="http://schemas.microsoft.com/office/drawing/2014/main" id="{C46A7D44-D188-474C-995D-041A221FBAF7}"/>
              </a:ext>
            </a:extLst>
          </p:cNvPr>
          <p:cNvPicPr>
            <a:picLocks noChangeAspect="1"/>
          </p:cNvPicPr>
          <p:nvPr/>
        </p:nvPicPr>
        <p:blipFill rotWithShape="1">
          <a:blip r:embed="rId2"/>
          <a:srcRect l="13949" t="49883" r="46532" b="18303"/>
          <a:stretch/>
        </p:blipFill>
        <p:spPr>
          <a:xfrm>
            <a:off x="7527209" y="1533216"/>
            <a:ext cx="4026569" cy="2598821"/>
          </a:xfrm>
          <a:prstGeom prst="rect">
            <a:avLst/>
          </a:prstGeom>
        </p:spPr>
      </p:pic>
      <p:pic>
        <p:nvPicPr>
          <p:cNvPr id="6" name="Picture 5">
            <a:extLst>
              <a:ext uri="{FF2B5EF4-FFF2-40B4-BE49-F238E27FC236}">
                <a16:creationId xmlns:a16="http://schemas.microsoft.com/office/drawing/2014/main" id="{6756B682-6F31-4241-AD61-FB3A6EAD2F72}"/>
              </a:ext>
            </a:extLst>
          </p:cNvPr>
          <p:cNvPicPr>
            <a:picLocks noChangeAspect="1"/>
          </p:cNvPicPr>
          <p:nvPr/>
        </p:nvPicPr>
        <p:blipFill rotWithShape="1">
          <a:blip r:embed="rId3"/>
          <a:srcRect l="12157" t="57997" r="48011" b="10103"/>
          <a:stretch/>
        </p:blipFill>
        <p:spPr>
          <a:xfrm>
            <a:off x="7527209" y="4160458"/>
            <a:ext cx="4026569" cy="2585323"/>
          </a:xfrm>
          <a:prstGeom prst="rect">
            <a:avLst/>
          </a:prstGeom>
        </p:spPr>
      </p:pic>
      <p:sp>
        <p:nvSpPr>
          <p:cNvPr id="9" name="Rectangle 8">
            <a:extLst>
              <a:ext uri="{FF2B5EF4-FFF2-40B4-BE49-F238E27FC236}">
                <a16:creationId xmlns:a16="http://schemas.microsoft.com/office/drawing/2014/main" id="{2FBE1E5F-597D-446E-8E9C-A4C62D4760E8}"/>
              </a:ext>
            </a:extLst>
          </p:cNvPr>
          <p:cNvSpPr/>
          <p:nvPr/>
        </p:nvSpPr>
        <p:spPr>
          <a:xfrm>
            <a:off x="638222" y="4615841"/>
            <a:ext cx="6531186" cy="1200329"/>
          </a:xfrm>
          <a:prstGeom prst="rect">
            <a:avLst/>
          </a:prstGeom>
        </p:spPr>
        <p:txBody>
          <a:bodyPr wrap="square">
            <a:spAutoFit/>
          </a:bodyPr>
          <a:lstStyle/>
          <a:p>
            <a:r>
              <a:rPr lang="en-US" dirty="0"/>
              <a:t>Only a </a:t>
            </a:r>
            <a:r>
              <a:rPr lang="en-US" b="1" dirty="0"/>
              <a:t>one minute increase </a:t>
            </a:r>
            <a:r>
              <a:rPr lang="en-US" dirty="0"/>
              <a:t>to 6 minutes average distance between 2 trains almost doubles the mode of the graph to 1200 people waiting on a common day with up to 1700 people waiting in extreme cases. </a:t>
            </a:r>
          </a:p>
        </p:txBody>
      </p:sp>
    </p:spTree>
    <p:extLst>
      <p:ext uri="{BB962C8B-B14F-4D97-AF65-F5344CB8AC3E}">
        <p14:creationId xmlns:p14="http://schemas.microsoft.com/office/powerpoint/2010/main" val="130479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0225427F-C944-4D95-9D31-2072BA3E5F9A}"/>
              </a:ext>
            </a:extLst>
          </p:cNvPr>
          <p:cNvSpPr txBox="1"/>
          <p:nvPr/>
        </p:nvSpPr>
        <p:spPr>
          <a:xfrm>
            <a:off x="924025" y="486533"/>
            <a:ext cx="6251776" cy="923330"/>
          </a:xfrm>
          <a:prstGeom prst="rect">
            <a:avLst/>
          </a:prstGeom>
          <a:noFill/>
        </p:spPr>
        <p:txBody>
          <a:bodyPr wrap="none" rtlCol="0">
            <a:spAutoFit/>
          </a:bodyPr>
          <a:lstStyle/>
          <a:p>
            <a:r>
              <a:rPr lang="en-US" sz="5400" dirty="0"/>
              <a:t>Validity &amp; Verification</a:t>
            </a:r>
          </a:p>
        </p:txBody>
      </p:sp>
      <p:sp>
        <p:nvSpPr>
          <p:cNvPr id="49" name="Rectangle 48">
            <a:extLst>
              <a:ext uri="{FF2B5EF4-FFF2-40B4-BE49-F238E27FC236}">
                <a16:creationId xmlns:a16="http://schemas.microsoft.com/office/drawing/2014/main" id="{D35ECC28-7F5F-4264-808D-14015DEA0AAC}"/>
              </a:ext>
            </a:extLst>
          </p:cNvPr>
          <p:cNvSpPr/>
          <p:nvPr/>
        </p:nvSpPr>
        <p:spPr>
          <a:xfrm>
            <a:off x="638221" y="1533216"/>
            <a:ext cx="10559167" cy="2585323"/>
          </a:xfrm>
          <a:prstGeom prst="rect">
            <a:avLst/>
          </a:prstGeom>
        </p:spPr>
        <p:txBody>
          <a:bodyPr wrap="square">
            <a:spAutoFit/>
          </a:bodyPr>
          <a:lstStyle/>
          <a:p>
            <a:r>
              <a:rPr lang="en-US" b="1" dirty="0"/>
              <a:t>Validation:</a:t>
            </a:r>
          </a:p>
          <a:p>
            <a:pPr marL="285750" indent="-285750">
              <a:buFont typeface="Arial" panose="020B0604020202020204" pitchFamily="34" charset="0"/>
              <a:buChar char="•"/>
            </a:pPr>
            <a:r>
              <a:rPr lang="en-US" dirty="0"/>
              <a:t>The average amount of passengers traveling on the subway in the model was around 7,800. Considering the total amount of people using Bedford Avenue is around 28,000 this makes sense: a quarter of travelers traveling during morning rush hour, a quarter of travelers traveling during evening rush hour and the remaining half entering and leaving Bedford Avenue in throughout the day.</a:t>
            </a:r>
          </a:p>
          <a:p>
            <a:pPr marL="285750" indent="-285750">
              <a:buFont typeface="Arial" panose="020B0604020202020204" pitchFamily="34" charset="0"/>
              <a:buChar char="•"/>
            </a:pPr>
            <a:r>
              <a:rPr lang="en-US" dirty="0"/>
              <a:t>The amount of people waiting at the station does seem very plausible as someone who tries to travel before 8:00 am but sometimes gets into the rush-hour crowd starting after 8:00am. It is almost exclusively the case that hundreds of people will be waiting and you will not be able to take the first train entering the station</a:t>
            </a:r>
          </a:p>
          <a:p>
            <a:pPr marL="285750" indent="-28575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688C42DE-B326-43B8-90C9-E05C7B0C15DD}"/>
              </a:ext>
            </a:extLst>
          </p:cNvPr>
          <p:cNvSpPr/>
          <p:nvPr/>
        </p:nvSpPr>
        <p:spPr>
          <a:xfrm>
            <a:off x="638220" y="3974439"/>
            <a:ext cx="10559167" cy="1477328"/>
          </a:xfrm>
          <a:prstGeom prst="rect">
            <a:avLst/>
          </a:prstGeom>
        </p:spPr>
        <p:txBody>
          <a:bodyPr wrap="square">
            <a:spAutoFit/>
          </a:bodyPr>
          <a:lstStyle/>
          <a:p>
            <a:r>
              <a:rPr lang="en-US" b="1" dirty="0"/>
              <a:t>Verification:</a:t>
            </a:r>
            <a:endParaRPr lang="en-US" dirty="0"/>
          </a:p>
          <a:p>
            <a:pPr marL="285750" indent="-285750">
              <a:buFont typeface="Arial" panose="020B0604020202020204" pitchFamily="34" charset="0"/>
              <a:buChar char="•"/>
            </a:pPr>
            <a:r>
              <a:rPr lang="en-US" dirty="0"/>
              <a:t>I ran every subfunction with a variety of inputs to find that they behaved as anticipated </a:t>
            </a:r>
          </a:p>
          <a:p>
            <a:pPr marL="285750" indent="-285750">
              <a:buFont typeface="Arial" panose="020B0604020202020204" pitchFamily="34" charset="0"/>
              <a:buChar char="•"/>
            </a:pPr>
            <a:r>
              <a:rPr lang="en-US" dirty="0"/>
              <a:t>More specifically, I ran all subfunctions with zero standard deviation (where applicable) and the results where as expected very predictable.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3647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0225427F-C944-4D95-9D31-2072BA3E5F9A}"/>
              </a:ext>
            </a:extLst>
          </p:cNvPr>
          <p:cNvSpPr txBox="1"/>
          <p:nvPr/>
        </p:nvSpPr>
        <p:spPr>
          <a:xfrm>
            <a:off x="924025" y="486533"/>
            <a:ext cx="3257623" cy="923330"/>
          </a:xfrm>
          <a:prstGeom prst="rect">
            <a:avLst/>
          </a:prstGeom>
          <a:noFill/>
        </p:spPr>
        <p:txBody>
          <a:bodyPr wrap="none" rtlCol="0">
            <a:spAutoFit/>
          </a:bodyPr>
          <a:lstStyle/>
          <a:p>
            <a:r>
              <a:rPr lang="en-US" sz="5400" dirty="0"/>
              <a:t>Conclusion</a:t>
            </a:r>
          </a:p>
        </p:txBody>
      </p:sp>
      <p:sp>
        <p:nvSpPr>
          <p:cNvPr id="49" name="Rectangle 48">
            <a:extLst>
              <a:ext uri="{FF2B5EF4-FFF2-40B4-BE49-F238E27FC236}">
                <a16:creationId xmlns:a16="http://schemas.microsoft.com/office/drawing/2014/main" id="{D35ECC28-7F5F-4264-808D-14015DEA0AAC}"/>
              </a:ext>
            </a:extLst>
          </p:cNvPr>
          <p:cNvSpPr/>
          <p:nvPr/>
        </p:nvSpPr>
        <p:spPr>
          <a:xfrm>
            <a:off x="638221" y="1533216"/>
            <a:ext cx="10559167" cy="1477328"/>
          </a:xfrm>
          <a:prstGeom prst="rect">
            <a:avLst/>
          </a:prstGeom>
        </p:spPr>
        <p:txBody>
          <a:bodyPr wrap="square">
            <a:spAutoFit/>
          </a:bodyPr>
          <a:lstStyle/>
          <a:p>
            <a:pPr marL="285750" indent="-285750">
              <a:buFont typeface="Arial" panose="020B0604020202020204" pitchFamily="34" charset="0"/>
              <a:buChar char="•"/>
            </a:pPr>
            <a:r>
              <a:rPr lang="en-US" dirty="0"/>
              <a:t>We found that the resulting number of trains and passengers matched those seen in real life</a:t>
            </a:r>
          </a:p>
          <a:p>
            <a:pPr marL="285750" indent="-285750">
              <a:buFont typeface="Arial" panose="020B0604020202020204" pitchFamily="34" charset="0"/>
              <a:buChar char="•"/>
            </a:pPr>
            <a:r>
              <a:rPr lang="en-US" dirty="0"/>
              <a:t>A latency of only 1 minute can double the expected amount of people waiting in the train station</a:t>
            </a:r>
          </a:p>
          <a:p>
            <a:pPr marL="285750" indent="-285750">
              <a:buFont typeface="Arial" panose="020B0604020202020204" pitchFamily="34" charset="0"/>
              <a:buChar char="•"/>
            </a:pPr>
            <a:r>
              <a:rPr lang="en-US" dirty="0"/>
              <a:t>The limitations due to train signaling does not allow for an increase in frequency, however we can see that this would potentially improve the situation drastically – so some investment into the infrastructure might make sense.</a:t>
            </a:r>
          </a:p>
        </p:txBody>
      </p:sp>
    </p:spTree>
    <p:extLst>
      <p:ext uri="{BB962C8B-B14F-4D97-AF65-F5344CB8AC3E}">
        <p14:creationId xmlns:p14="http://schemas.microsoft.com/office/powerpoint/2010/main" val="170768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0225427F-C944-4D95-9D31-2072BA3E5F9A}"/>
              </a:ext>
            </a:extLst>
          </p:cNvPr>
          <p:cNvSpPr txBox="1"/>
          <p:nvPr/>
        </p:nvSpPr>
        <p:spPr>
          <a:xfrm>
            <a:off x="924025" y="486533"/>
            <a:ext cx="6511783" cy="923330"/>
          </a:xfrm>
          <a:prstGeom prst="rect">
            <a:avLst/>
          </a:prstGeom>
          <a:noFill/>
        </p:spPr>
        <p:txBody>
          <a:bodyPr wrap="none" rtlCol="0">
            <a:spAutoFit/>
          </a:bodyPr>
          <a:lstStyle/>
          <a:p>
            <a:r>
              <a:rPr lang="en-US" sz="5400" dirty="0"/>
              <a:t>Introduction and Goal </a:t>
            </a:r>
          </a:p>
        </p:txBody>
      </p:sp>
      <p:sp>
        <p:nvSpPr>
          <p:cNvPr id="49" name="Rectangle 48">
            <a:extLst>
              <a:ext uri="{FF2B5EF4-FFF2-40B4-BE49-F238E27FC236}">
                <a16:creationId xmlns:a16="http://schemas.microsoft.com/office/drawing/2014/main" id="{D35ECC28-7F5F-4264-808D-14015DEA0AAC}"/>
              </a:ext>
            </a:extLst>
          </p:cNvPr>
          <p:cNvSpPr/>
          <p:nvPr/>
        </p:nvSpPr>
        <p:spPr>
          <a:xfrm>
            <a:off x="719847" y="1828800"/>
            <a:ext cx="11128442" cy="4247317"/>
          </a:xfrm>
          <a:prstGeom prst="rect">
            <a:avLst/>
          </a:prstGeom>
        </p:spPr>
        <p:txBody>
          <a:bodyPr wrap="square">
            <a:spAutoFit/>
          </a:bodyPr>
          <a:lstStyle/>
          <a:p>
            <a:r>
              <a:rPr lang="en-US" dirty="0"/>
              <a:t>The Bedford Avenue L train station in Williamsburg has approximately an average of 27,000 daily users (1) on any given weekday. This makes it the second most frequented train station in Brooklyn - all that with only one platform serving both the Manhattan bound train and those that take passengers deeper into Brooklyn.</a:t>
            </a:r>
          </a:p>
          <a:p>
            <a:endParaRPr lang="en-US" dirty="0"/>
          </a:p>
          <a:p>
            <a:r>
              <a:rPr lang="en-US" dirty="0"/>
              <a:t>It is notorious for its delays and huge crowds on the small platform waiting until they can finally squeeze into a train - after seeing multiples pass with only a few waiting passengers being able to squeeze into the already overcrowded trains.</a:t>
            </a:r>
          </a:p>
          <a:p>
            <a:endParaRPr lang="en-US" dirty="0"/>
          </a:p>
          <a:p>
            <a:r>
              <a:rPr lang="en-US" dirty="0"/>
              <a:t>In the morning, the overwhelming amount of passengers will travel into Manhattan with those traveling into Brooklyn not experiencing shortage in space. In the evening the trains back into Brooklyn will be overcrowded with those from Brooklyn into Manhattan being below capacity. We will therefore simplify our investigation and only focus on modeling the Bedford Avenue platform and passengers traveling into Manhattan. </a:t>
            </a:r>
          </a:p>
          <a:p>
            <a:endParaRPr lang="en-US" dirty="0"/>
          </a:p>
          <a:p>
            <a:r>
              <a:rPr lang="en-US" dirty="0"/>
              <a:t>We want to see how the amount of people waiting varies throughout rush hour and how many trains operate at capacity.</a:t>
            </a:r>
          </a:p>
        </p:txBody>
      </p:sp>
      <p:sp>
        <p:nvSpPr>
          <p:cNvPr id="50" name="Rectangle 49">
            <a:extLst>
              <a:ext uri="{FF2B5EF4-FFF2-40B4-BE49-F238E27FC236}">
                <a16:creationId xmlns:a16="http://schemas.microsoft.com/office/drawing/2014/main" id="{401217C7-3EA6-4F01-B3BA-136E7C9191DE}"/>
              </a:ext>
            </a:extLst>
          </p:cNvPr>
          <p:cNvSpPr/>
          <p:nvPr/>
        </p:nvSpPr>
        <p:spPr>
          <a:xfrm>
            <a:off x="719847" y="6310388"/>
            <a:ext cx="6120265" cy="369332"/>
          </a:xfrm>
          <a:prstGeom prst="rect">
            <a:avLst/>
          </a:prstGeom>
        </p:spPr>
        <p:txBody>
          <a:bodyPr wrap="none">
            <a:spAutoFit/>
          </a:bodyPr>
          <a:lstStyle/>
          <a:p>
            <a:r>
              <a:rPr lang="en-US" dirty="0"/>
              <a:t>(1) </a:t>
            </a:r>
            <a:r>
              <a:rPr lang="en-US" dirty="0">
                <a:hlinkClick r:id="rId2"/>
              </a:rPr>
              <a:t>http://web.mta.info/nyct/facts/ridership/ridership_sub.htm</a:t>
            </a:r>
            <a:endParaRPr lang="en-US" dirty="0"/>
          </a:p>
        </p:txBody>
      </p:sp>
    </p:spTree>
    <p:extLst>
      <p:ext uri="{BB962C8B-B14F-4D97-AF65-F5344CB8AC3E}">
        <p14:creationId xmlns:p14="http://schemas.microsoft.com/office/powerpoint/2010/main" val="224284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0225427F-C944-4D95-9D31-2072BA3E5F9A}"/>
              </a:ext>
            </a:extLst>
          </p:cNvPr>
          <p:cNvSpPr txBox="1"/>
          <p:nvPr/>
        </p:nvSpPr>
        <p:spPr>
          <a:xfrm>
            <a:off x="924025" y="486533"/>
            <a:ext cx="3796424" cy="923330"/>
          </a:xfrm>
          <a:prstGeom prst="rect">
            <a:avLst/>
          </a:prstGeom>
          <a:noFill/>
        </p:spPr>
        <p:txBody>
          <a:bodyPr wrap="none" rtlCol="0">
            <a:spAutoFit/>
          </a:bodyPr>
          <a:lstStyle/>
          <a:p>
            <a:r>
              <a:rPr lang="en-US" sz="5400" dirty="0"/>
              <a:t>Assumptions</a:t>
            </a:r>
          </a:p>
        </p:txBody>
      </p:sp>
      <p:sp>
        <p:nvSpPr>
          <p:cNvPr id="49" name="Rectangle 48">
            <a:extLst>
              <a:ext uri="{FF2B5EF4-FFF2-40B4-BE49-F238E27FC236}">
                <a16:creationId xmlns:a16="http://schemas.microsoft.com/office/drawing/2014/main" id="{D35ECC28-7F5F-4264-808D-14015DEA0AAC}"/>
              </a:ext>
            </a:extLst>
          </p:cNvPr>
          <p:cNvSpPr/>
          <p:nvPr/>
        </p:nvSpPr>
        <p:spPr>
          <a:xfrm>
            <a:off x="719847" y="1828800"/>
            <a:ext cx="11128442" cy="4247317"/>
          </a:xfrm>
          <a:prstGeom prst="rect">
            <a:avLst/>
          </a:prstGeom>
        </p:spPr>
        <p:txBody>
          <a:bodyPr wrap="square">
            <a:spAutoFit/>
          </a:bodyPr>
          <a:lstStyle/>
          <a:p>
            <a:pPr marL="342900" indent="-342900">
              <a:buAutoNum type="arabicParenR"/>
            </a:pPr>
            <a:r>
              <a:rPr lang="en-US" dirty="0"/>
              <a:t>The L train has 8 cars with each car having 4 doors. We will model each of these 32 doors using a Normal Distribution. The mean and variance will depend on the time t and distributed N(</a:t>
            </a:r>
            <a:r>
              <a:rPr lang="en-US" dirty="0" err="1"/>
              <a:t>mspace_t</a:t>
            </a:r>
            <a:r>
              <a:rPr lang="en-US" dirty="0"/>
              <a:t> , </a:t>
            </a:r>
            <a:r>
              <a:rPr lang="en-US" dirty="0" err="1"/>
              <a:t>vspace_t</a:t>
            </a:r>
            <a:r>
              <a:rPr lang="en-US" dirty="0"/>
              <a:t>) where t are different time segments during the rush hour</a:t>
            </a:r>
          </a:p>
          <a:p>
            <a:pPr marL="342900" indent="-342900">
              <a:buAutoNum type="arabicParenR"/>
            </a:pPr>
            <a:endParaRPr lang="en-US" dirty="0"/>
          </a:p>
          <a:p>
            <a:pPr marL="342900" indent="-342900">
              <a:buAutoNum type="arabicParenR"/>
            </a:pPr>
            <a:r>
              <a:rPr lang="en-US" dirty="0"/>
              <a:t>According to the article "The Waiting Time Paradox, or, Why Is My Bus Always Late?" (2) the arrival time of trains is actually not Poisson distributed but rather normally distributed. This is due to the fact that arrival times of trains The trains arrive on average every 4 minutes a variance of 1.5 minutes - N(4,1.5).</a:t>
            </a:r>
          </a:p>
          <a:p>
            <a:pPr marL="342900" indent="-342900">
              <a:buAutoNum type="arabicParenR"/>
            </a:pPr>
            <a:endParaRPr lang="en-US" dirty="0"/>
          </a:p>
          <a:p>
            <a:pPr marL="342900" indent="-342900">
              <a:buAutoNum type="arabicParenR"/>
            </a:pPr>
            <a:r>
              <a:rPr lang="en-US" dirty="0"/>
              <a:t>We assume that at 7:30 there is no queue and any traveler will find space until that time </a:t>
            </a:r>
          </a:p>
          <a:p>
            <a:pPr marL="342900" indent="-342900">
              <a:buAutoNum type="arabicParenR"/>
            </a:pPr>
            <a:endParaRPr lang="en-US" dirty="0"/>
          </a:p>
          <a:p>
            <a:pPr marL="342900" indent="-342900">
              <a:buAutoNum type="arabicParenR"/>
            </a:pPr>
            <a:r>
              <a:rPr lang="en-US" dirty="0"/>
              <a:t>The traveler arrive at the train station with </a:t>
            </a:r>
            <a:r>
              <a:rPr lang="en-US" dirty="0" err="1"/>
              <a:t>poisson</a:t>
            </a:r>
            <a:r>
              <a:rPr lang="en-US" dirty="0"/>
              <a:t> distribution Pois(</a:t>
            </a:r>
            <a:r>
              <a:rPr lang="en-US" dirty="0" err="1"/>
              <a:t>Lambda_t</a:t>
            </a:r>
            <a:r>
              <a:rPr lang="en-US" dirty="0"/>
              <a:t>) where t are different time segments during the rush hour</a:t>
            </a:r>
          </a:p>
          <a:p>
            <a:pPr marL="342900" indent="-342900">
              <a:buAutoNum type="arabicParenR"/>
            </a:pPr>
            <a:endParaRPr lang="en-US" dirty="0"/>
          </a:p>
          <a:p>
            <a:pPr marL="342900" indent="-342900">
              <a:buAutoNum type="arabicParenR"/>
            </a:pPr>
            <a:r>
              <a:rPr lang="en-US" dirty="0"/>
              <a:t>Travelers will move to doors where there is still room (in reality sometimes the doors at the end of the platform will have space with most people trying to get into the train in the center)</a:t>
            </a:r>
          </a:p>
        </p:txBody>
      </p:sp>
      <p:sp>
        <p:nvSpPr>
          <p:cNvPr id="2" name="TextBox 1">
            <a:extLst>
              <a:ext uri="{FF2B5EF4-FFF2-40B4-BE49-F238E27FC236}">
                <a16:creationId xmlns:a16="http://schemas.microsoft.com/office/drawing/2014/main" id="{23F8CD95-70EC-426A-88F5-8B2C6F1E6356}"/>
              </a:ext>
            </a:extLst>
          </p:cNvPr>
          <p:cNvSpPr txBox="1"/>
          <p:nvPr/>
        </p:nvSpPr>
        <p:spPr>
          <a:xfrm>
            <a:off x="719847" y="6310388"/>
            <a:ext cx="6651501" cy="369332"/>
          </a:xfrm>
          <a:prstGeom prst="rect">
            <a:avLst/>
          </a:prstGeom>
          <a:noFill/>
        </p:spPr>
        <p:txBody>
          <a:bodyPr wrap="none" rtlCol="0">
            <a:spAutoFit/>
          </a:bodyPr>
          <a:lstStyle/>
          <a:p>
            <a:r>
              <a:rPr lang="en-US" dirty="0"/>
              <a:t>(2) </a:t>
            </a:r>
            <a:r>
              <a:rPr lang="en-US" dirty="0">
                <a:hlinkClick r:id="rId2"/>
              </a:rPr>
              <a:t>http://jakevdp.github.io/blog/2018/09/13/waiting-time-paradox/</a:t>
            </a:r>
            <a:endParaRPr lang="en-US" dirty="0"/>
          </a:p>
        </p:txBody>
      </p:sp>
    </p:spTree>
    <p:extLst>
      <p:ext uri="{BB962C8B-B14F-4D97-AF65-F5344CB8AC3E}">
        <p14:creationId xmlns:p14="http://schemas.microsoft.com/office/powerpoint/2010/main" val="1545863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01AAF5-6DFF-4EC1-9E9D-85347AF81FA5}"/>
              </a:ext>
            </a:extLst>
          </p:cNvPr>
          <p:cNvSpPr txBox="1"/>
          <p:nvPr/>
        </p:nvSpPr>
        <p:spPr>
          <a:xfrm>
            <a:off x="7004004" y="209534"/>
            <a:ext cx="482568" cy="276999"/>
          </a:xfrm>
          <a:prstGeom prst="rect">
            <a:avLst/>
          </a:prstGeom>
          <a:noFill/>
          <a:ln>
            <a:solidFill>
              <a:schemeClr val="tx1"/>
            </a:solidFill>
          </a:ln>
        </p:spPr>
        <p:txBody>
          <a:bodyPr wrap="none" rtlCol="0">
            <a:spAutoFit/>
          </a:bodyPr>
          <a:lstStyle/>
          <a:p>
            <a:r>
              <a:rPr lang="en-US" sz="1200" dirty="0"/>
              <a:t>Start</a:t>
            </a:r>
          </a:p>
        </p:txBody>
      </p:sp>
      <p:cxnSp>
        <p:nvCxnSpPr>
          <p:cNvPr id="6" name="Straight Arrow Connector 5">
            <a:extLst>
              <a:ext uri="{FF2B5EF4-FFF2-40B4-BE49-F238E27FC236}">
                <a16:creationId xmlns:a16="http://schemas.microsoft.com/office/drawing/2014/main" id="{BB6535D0-E8F4-4551-8F9B-74E9C82BE810}"/>
              </a:ext>
            </a:extLst>
          </p:cNvPr>
          <p:cNvCxnSpPr>
            <a:cxnSpLocks/>
            <a:stCxn id="4" idx="2"/>
            <a:endCxn id="13" idx="0"/>
          </p:cNvCxnSpPr>
          <p:nvPr/>
        </p:nvCxnSpPr>
        <p:spPr>
          <a:xfrm>
            <a:off x="7245288" y="486533"/>
            <a:ext cx="0" cy="1473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3B24E0E-7BAE-44F6-A7DE-015B3447A48F}"/>
              </a:ext>
            </a:extLst>
          </p:cNvPr>
          <p:cNvSpPr txBox="1"/>
          <p:nvPr/>
        </p:nvSpPr>
        <p:spPr>
          <a:xfrm>
            <a:off x="6164633" y="2350919"/>
            <a:ext cx="2161309" cy="1015663"/>
          </a:xfrm>
          <a:prstGeom prst="rect">
            <a:avLst/>
          </a:prstGeom>
          <a:noFill/>
          <a:ln>
            <a:solidFill>
              <a:schemeClr val="tx1"/>
            </a:solidFill>
          </a:ln>
        </p:spPr>
        <p:txBody>
          <a:bodyPr wrap="square" rtlCol="0">
            <a:spAutoFit/>
          </a:bodyPr>
          <a:lstStyle/>
          <a:p>
            <a:pPr algn="ctr"/>
            <a:r>
              <a:rPr lang="en-US" sz="1200" dirty="0"/>
              <a:t>Simulate train arrival time:</a:t>
            </a:r>
          </a:p>
          <a:p>
            <a:pPr algn="ctr"/>
            <a:r>
              <a:rPr lang="en-US" sz="1200" dirty="0"/>
              <a:t>Normal(</a:t>
            </a:r>
            <a:r>
              <a:rPr lang="en-US" sz="1200" dirty="0" err="1"/>
              <a:t>mu,sigma</a:t>
            </a:r>
            <a:r>
              <a:rPr lang="en-US" sz="1200" dirty="0"/>
              <a:t>)</a:t>
            </a:r>
          </a:p>
          <a:p>
            <a:pPr algn="ctr"/>
            <a:r>
              <a:rPr lang="en-US" sz="1200" dirty="0"/>
              <a:t>Where the base case is:</a:t>
            </a:r>
          </a:p>
          <a:p>
            <a:pPr algn="ctr"/>
            <a:r>
              <a:rPr lang="en-US" sz="1200" dirty="0"/>
              <a:t>mu = 5</a:t>
            </a:r>
          </a:p>
          <a:p>
            <a:pPr algn="ctr"/>
            <a:r>
              <a:rPr lang="en-US" sz="1200" dirty="0"/>
              <a:t>sigma = 2 </a:t>
            </a:r>
          </a:p>
        </p:txBody>
      </p:sp>
      <p:sp>
        <p:nvSpPr>
          <p:cNvPr id="7" name="TextBox 6">
            <a:extLst>
              <a:ext uri="{FF2B5EF4-FFF2-40B4-BE49-F238E27FC236}">
                <a16:creationId xmlns:a16="http://schemas.microsoft.com/office/drawing/2014/main" id="{DD0C0965-D43A-46EB-9EF7-F2213439F8A5}"/>
              </a:ext>
            </a:extLst>
          </p:cNvPr>
          <p:cNvSpPr txBox="1"/>
          <p:nvPr/>
        </p:nvSpPr>
        <p:spPr>
          <a:xfrm>
            <a:off x="6164708" y="3575620"/>
            <a:ext cx="2161309" cy="1384995"/>
          </a:xfrm>
          <a:prstGeom prst="rect">
            <a:avLst/>
          </a:prstGeom>
          <a:noFill/>
          <a:ln>
            <a:solidFill>
              <a:schemeClr val="tx1"/>
            </a:solidFill>
          </a:ln>
        </p:spPr>
        <p:txBody>
          <a:bodyPr wrap="square" rtlCol="0">
            <a:spAutoFit/>
          </a:bodyPr>
          <a:lstStyle/>
          <a:p>
            <a:pPr algn="ctr"/>
            <a:r>
              <a:rPr lang="en-US" sz="1200" dirty="0"/>
              <a:t>Simulate space on each train:</a:t>
            </a:r>
          </a:p>
          <a:p>
            <a:pPr algn="ctr"/>
            <a:r>
              <a:rPr lang="en-US" sz="1200" dirty="0"/>
              <a:t>Normal(</a:t>
            </a:r>
            <a:r>
              <a:rPr lang="en-US" sz="1200" dirty="0" err="1"/>
              <a:t>mu_i,sigma_i</a:t>
            </a:r>
            <a:r>
              <a:rPr lang="en-US" sz="1200" dirty="0"/>
              <a:t>)</a:t>
            </a:r>
          </a:p>
          <a:p>
            <a:pPr algn="ctr"/>
            <a:r>
              <a:rPr lang="en-US" sz="1200" dirty="0"/>
              <a:t>Where the base case is:</a:t>
            </a:r>
          </a:p>
          <a:p>
            <a:pPr algn="ctr"/>
            <a:r>
              <a:rPr lang="pl-PL" sz="1200" dirty="0"/>
              <a:t>mu1</a:t>
            </a:r>
            <a:r>
              <a:rPr lang="en-US" sz="1200" dirty="0"/>
              <a:t> </a:t>
            </a:r>
            <a:r>
              <a:rPr lang="pl-PL" sz="1200" dirty="0"/>
              <a:t>=</a:t>
            </a:r>
            <a:r>
              <a:rPr lang="en-US" sz="1200" dirty="0"/>
              <a:t> </a:t>
            </a:r>
            <a:r>
              <a:rPr lang="pl-PL" sz="1200" dirty="0"/>
              <a:t>25</a:t>
            </a:r>
            <a:r>
              <a:rPr lang="en-US" sz="1200" dirty="0"/>
              <a:t>, </a:t>
            </a:r>
            <a:r>
              <a:rPr lang="pl-PL" sz="1200" dirty="0"/>
              <a:t>sigma1</a:t>
            </a:r>
            <a:r>
              <a:rPr lang="en-US" sz="1200" dirty="0"/>
              <a:t> </a:t>
            </a:r>
            <a:r>
              <a:rPr lang="pl-PL" sz="1200" dirty="0"/>
              <a:t>=</a:t>
            </a:r>
            <a:r>
              <a:rPr lang="en-US" sz="1200" dirty="0"/>
              <a:t> </a:t>
            </a:r>
            <a:r>
              <a:rPr lang="pl-PL" sz="1200" dirty="0"/>
              <a:t>10</a:t>
            </a:r>
            <a:endParaRPr lang="en-US" sz="1200" dirty="0"/>
          </a:p>
          <a:p>
            <a:pPr algn="ctr"/>
            <a:r>
              <a:rPr lang="pl-PL" sz="1200" dirty="0"/>
              <a:t>mu2</a:t>
            </a:r>
            <a:r>
              <a:rPr lang="en-US" sz="1200" dirty="0"/>
              <a:t> </a:t>
            </a:r>
            <a:r>
              <a:rPr lang="pl-PL" sz="1200" dirty="0"/>
              <a:t>=</a:t>
            </a:r>
            <a:r>
              <a:rPr lang="en-US" sz="1200" dirty="0"/>
              <a:t> </a:t>
            </a:r>
            <a:r>
              <a:rPr lang="pl-PL" sz="1200" dirty="0"/>
              <a:t>7</a:t>
            </a:r>
            <a:r>
              <a:rPr lang="en-US" sz="1200" dirty="0"/>
              <a:t>, </a:t>
            </a:r>
            <a:r>
              <a:rPr lang="pl-PL" sz="1200" dirty="0"/>
              <a:t>sigma2</a:t>
            </a:r>
            <a:r>
              <a:rPr lang="en-US" sz="1200" dirty="0"/>
              <a:t> </a:t>
            </a:r>
            <a:r>
              <a:rPr lang="pl-PL" sz="1200" dirty="0"/>
              <a:t>=</a:t>
            </a:r>
            <a:r>
              <a:rPr lang="en-US" sz="1200" dirty="0"/>
              <a:t> </a:t>
            </a:r>
            <a:r>
              <a:rPr lang="pl-PL" sz="1200" dirty="0"/>
              <a:t>4</a:t>
            </a:r>
          </a:p>
          <a:p>
            <a:pPr algn="ctr"/>
            <a:r>
              <a:rPr lang="pl-PL" sz="1200" dirty="0"/>
              <a:t>mu3</a:t>
            </a:r>
            <a:r>
              <a:rPr lang="en-US" sz="1200" dirty="0"/>
              <a:t> </a:t>
            </a:r>
            <a:r>
              <a:rPr lang="pl-PL" sz="1200" dirty="0"/>
              <a:t>=</a:t>
            </a:r>
            <a:r>
              <a:rPr lang="en-US" sz="1200" dirty="0"/>
              <a:t> </a:t>
            </a:r>
            <a:r>
              <a:rPr lang="pl-PL" sz="1200" dirty="0"/>
              <a:t>8</a:t>
            </a:r>
            <a:r>
              <a:rPr lang="en-US" sz="1200" dirty="0"/>
              <a:t>, </a:t>
            </a:r>
            <a:r>
              <a:rPr lang="pl-PL" sz="1200" dirty="0"/>
              <a:t>sigma3</a:t>
            </a:r>
            <a:r>
              <a:rPr lang="en-US" sz="1200" dirty="0"/>
              <a:t> </a:t>
            </a:r>
            <a:r>
              <a:rPr lang="pl-PL" sz="1200" dirty="0"/>
              <a:t>=</a:t>
            </a:r>
            <a:r>
              <a:rPr lang="en-US" sz="1200" dirty="0"/>
              <a:t> </a:t>
            </a:r>
            <a:r>
              <a:rPr lang="pl-PL" sz="1200" dirty="0"/>
              <a:t>5</a:t>
            </a:r>
          </a:p>
          <a:p>
            <a:pPr algn="ctr"/>
            <a:r>
              <a:rPr lang="pl-PL" sz="1200" dirty="0"/>
              <a:t>mu4</a:t>
            </a:r>
            <a:r>
              <a:rPr lang="en-US" sz="1200" dirty="0"/>
              <a:t> </a:t>
            </a:r>
            <a:r>
              <a:rPr lang="pl-PL" sz="1200" dirty="0"/>
              <a:t>=</a:t>
            </a:r>
            <a:r>
              <a:rPr lang="en-US" sz="1200" dirty="0"/>
              <a:t> </a:t>
            </a:r>
            <a:r>
              <a:rPr lang="pl-PL" sz="1200" dirty="0"/>
              <a:t>30</a:t>
            </a:r>
            <a:r>
              <a:rPr lang="en-US" sz="1200" dirty="0"/>
              <a:t>, </a:t>
            </a:r>
            <a:r>
              <a:rPr lang="pl-PL" sz="1200" dirty="0"/>
              <a:t>sigma4</a:t>
            </a:r>
            <a:r>
              <a:rPr lang="en-US" sz="1200" dirty="0"/>
              <a:t> </a:t>
            </a:r>
            <a:r>
              <a:rPr lang="pl-PL" sz="1200" dirty="0"/>
              <a:t>=</a:t>
            </a:r>
            <a:r>
              <a:rPr lang="en-US" sz="1200" dirty="0"/>
              <a:t> </a:t>
            </a:r>
            <a:r>
              <a:rPr lang="pl-PL" sz="1200" dirty="0"/>
              <a:t>15</a:t>
            </a:r>
            <a:endParaRPr lang="en-US" sz="1200" dirty="0"/>
          </a:p>
        </p:txBody>
      </p:sp>
      <p:cxnSp>
        <p:nvCxnSpPr>
          <p:cNvPr id="12" name="Straight Arrow Connector 11">
            <a:extLst>
              <a:ext uri="{FF2B5EF4-FFF2-40B4-BE49-F238E27FC236}">
                <a16:creationId xmlns:a16="http://schemas.microsoft.com/office/drawing/2014/main" id="{522B99BF-1EA6-4D29-BEF1-2DF5610FFD9A}"/>
              </a:ext>
            </a:extLst>
          </p:cNvPr>
          <p:cNvCxnSpPr>
            <a:cxnSpLocks/>
            <a:stCxn id="11" idx="2"/>
            <a:endCxn id="7" idx="0"/>
          </p:cNvCxnSpPr>
          <p:nvPr/>
        </p:nvCxnSpPr>
        <p:spPr>
          <a:xfrm>
            <a:off x="7245288" y="3366582"/>
            <a:ext cx="75" cy="2090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0DA9C-F87A-406A-A4DA-B12423DCE8CD}"/>
              </a:ext>
            </a:extLst>
          </p:cNvPr>
          <p:cNvSpPr txBox="1"/>
          <p:nvPr/>
        </p:nvSpPr>
        <p:spPr>
          <a:xfrm>
            <a:off x="6164633" y="633896"/>
            <a:ext cx="2161309" cy="1569660"/>
          </a:xfrm>
          <a:prstGeom prst="rect">
            <a:avLst/>
          </a:prstGeom>
          <a:noFill/>
          <a:ln>
            <a:solidFill>
              <a:schemeClr val="tx1"/>
            </a:solidFill>
          </a:ln>
        </p:spPr>
        <p:txBody>
          <a:bodyPr wrap="square" rtlCol="0">
            <a:spAutoFit/>
          </a:bodyPr>
          <a:lstStyle/>
          <a:p>
            <a:pPr algn="ctr"/>
            <a:r>
              <a:rPr lang="en-US" sz="1200" dirty="0"/>
              <a:t>We split rush hour into 4 phases:</a:t>
            </a:r>
          </a:p>
          <a:p>
            <a:pPr algn="ctr"/>
            <a:r>
              <a:rPr lang="en-US" sz="1200" dirty="0"/>
              <a:t>T1 = 7:30 – 8:00</a:t>
            </a:r>
          </a:p>
          <a:p>
            <a:pPr algn="ctr"/>
            <a:r>
              <a:rPr lang="en-US" sz="1200" dirty="0"/>
              <a:t>T2 = 8:00 – 9:00</a:t>
            </a:r>
          </a:p>
          <a:p>
            <a:pPr algn="ctr"/>
            <a:r>
              <a:rPr lang="en-US" sz="1200" dirty="0"/>
              <a:t>T3 = 9:00 – 10:00</a:t>
            </a:r>
          </a:p>
          <a:p>
            <a:pPr algn="ctr"/>
            <a:r>
              <a:rPr lang="en-US" sz="1200" dirty="0"/>
              <a:t>T4 = 10:00 – 11:00</a:t>
            </a:r>
          </a:p>
          <a:p>
            <a:pPr algn="ctr"/>
            <a:endParaRPr lang="en-US" sz="1200" dirty="0"/>
          </a:p>
          <a:p>
            <a:pPr algn="ctr"/>
            <a:r>
              <a:rPr lang="en-US" sz="1200" dirty="0"/>
              <a:t>Simulating minute by minute (t)</a:t>
            </a:r>
          </a:p>
        </p:txBody>
      </p:sp>
      <p:cxnSp>
        <p:nvCxnSpPr>
          <p:cNvPr id="15" name="Straight Arrow Connector 14">
            <a:extLst>
              <a:ext uri="{FF2B5EF4-FFF2-40B4-BE49-F238E27FC236}">
                <a16:creationId xmlns:a16="http://schemas.microsoft.com/office/drawing/2014/main" id="{1B874ECF-8183-4142-AC94-40AA646A2CC4}"/>
              </a:ext>
            </a:extLst>
          </p:cNvPr>
          <p:cNvCxnSpPr>
            <a:cxnSpLocks/>
            <a:stCxn id="13" idx="2"/>
            <a:endCxn id="11" idx="0"/>
          </p:cNvCxnSpPr>
          <p:nvPr/>
        </p:nvCxnSpPr>
        <p:spPr>
          <a:xfrm>
            <a:off x="7245288" y="2203556"/>
            <a:ext cx="0" cy="1473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3F2DF1B-4D5E-4C4D-8CAA-4CCDB5A0A605}"/>
              </a:ext>
            </a:extLst>
          </p:cNvPr>
          <p:cNvSpPr txBox="1"/>
          <p:nvPr/>
        </p:nvSpPr>
        <p:spPr>
          <a:xfrm>
            <a:off x="6164633" y="5131742"/>
            <a:ext cx="2161309" cy="1569660"/>
          </a:xfrm>
          <a:prstGeom prst="rect">
            <a:avLst/>
          </a:prstGeom>
          <a:noFill/>
          <a:ln>
            <a:solidFill>
              <a:schemeClr val="tx1"/>
            </a:solidFill>
          </a:ln>
        </p:spPr>
        <p:txBody>
          <a:bodyPr wrap="square" rtlCol="0">
            <a:spAutoFit/>
          </a:bodyPr>
          <a:lstStyle/>
          <a:p>
            <a:pPr algn="ctr"/>
            <a:r>
              <a:rPr lang="en-US" sz="1200" dirty="0"/>
              <a:t>Simulate commuters arriving:</a:t>
            </a:r>
          </a:p>
          <a:p>
            <a:pPr algn="ctr"/>
            <a:r>
              <a:rPr lang="en-US" sz="1200" dirty="0"/>
              <a:t>Poisson(</a:t>
            </a:r>
            <a:r>
              <a:rPr lang="en-US" sz="1200" dirty="0" err="1"/>
              <a:t>lambda_i</a:t>
            </a:r>
            <a:r>
              <a:rPr lang="en-US" sz="1200" dirty="0"/>
              <a:t>)</a:t>
            </a:r>
          </a:p>
          <a:p>
            <a:pPr algn="ctr"/>
            <a:r>
              <a:rPr lang="en-US" sz="1200" dirty="0"/>
              <a:t>Where the base case per timeslot:</a:t>
            </a:r>
          </a:p>
          <a:p>
            <a:pPr algn="ctr"/>
            <a:r>
              <a:rPr lang="pl-PL" sz="1200" dirty="0"/>
              <a:t>lamb</a:t>
            </a:r>
            <a:r>
              <a:rPr lang="en-US" sz="1200" dirty="0"/>
              <a:t>da</a:t>
            </a:r>
            <a:r>
              <a:rPr lang="pl-PL" sz="1200" dirty="0"/>
              <a:t>1=40</a:t>
            </a:r>
          </a:p>
          <a:p>
            <a:pPr algn="ctr"/>
            <a:r>
              <a:rPr lang="pl-PL" sz="1200" dirty="0"/>
              <a:t>lamb</a:t>
            </a:r>
            <a:r>
              <a:rPr lang="en-US" sz="1200" dirty="0"/>
              <a:t>da</a:t>
            </a:r>
            <a:r>
              <a:rPr lang="pl-PL" sz="1200" dirty="0"/>
              <a:t>2=50</a:t>
            </a:r>
          </a:p>
          <a:p>
            <a:pPr algn="ctr"/>
            <a:r>
              <a:rPr lang="pl-PL" sz="1200" dirty="0"/>
              <a:t>lamb</a:t>
            </a:r>
            <a:r>
              <a:rPr lang="en-US" sz="1200" dirty="0"/>
              <a:t>da</a:t>
            </a:r>
            <a:r>
              <a:rPr lang="pl-PL" sz="1200" dirty="0"/>
              <a:t>3=40</a:t>
            </a:r>
          </a:p>
          <a:p>
            <a:pPr algn="ctr"/>
            <a:r>
              <a:rPr lang="pl-PL" sz="1200" dirty="0"/>
              <a:t>lamb</a:t>
            </a:r>
            <a:r>
              <a:rPr lang="en-US" sz="1200" dirty="0"/>
              <a:t>da</a:t>
            </a:r>
            <a:r>
              <a:rPr lang="pl-PL" sz="1200" dirty="0"/>
              <a:t>4=20</a:t>
            </a:r>
            <a:endParaRPr lang="en-US" sz="1200" dirty="0"/>
          </a:p>
        </p:txBody>
      </p:sp>
      <p:cxnSp>
        <p:nvCxnSpPr>
          <p:cNvPr id="18" name="Straight Arrow Connector 17">
            <a:extLst>
              <a:ext uri="{FF2B5EF4-FFF2-40B4-BE49-F238E27FC236}">
                <a16:creationId xmlns:a16="http://schemas.microsoft.com/office/drawing/2014/main" id="{42DE1A86-AEA1-42BF-9462-457FD480D597}"/>
              </a:ext>
            </a:extLst>
          </p:cNvPr>
          <p:cNvCxnSpPr>
            <a:cxnSpLocks/>
            <a:endCxn id="17" idx="0"/>
          </p:cNvCxnSpPr>
          <p:nvPr/>
        </p:nvCxnSpPr>
        <p:spPr>
          <a:xfrm>
            <a:off x="7245288" y="4960615"/>
            <a:ext cx="0" cy="171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DAA2D9-55CB-4B1B-8F0D-43E8ACC4D342}"/>
              </a:ext>
            </a:extLst>
          </p:cNvPr>
          <p:cNvCxnSpPr>
            <a:cxnSpLocks/>
          </p:cNvCxnSpPr>
          <p:nvPr/>
        </p:nvCxnSpPr>
        <p:spPr>
          <a:xfrm>
            <a:off x="8325941" y="5731906"/>
            <a:ext cx="4757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A4BC9F6-64FD-4E13-B808-FAAE75E0AA4A}"/>
              </a:ext>
            </a:extLst>
          </p:cNvPr>
          <p:cNvSpPr txBox="1"/>
          <p:nvPr/>
        </p:nvSpPr>
        <p:spPr>
          <a:xfrm>
            <a:off x="8801733" y="4947076"/>
            <a:ext cx="2161309" cy="1754326"/>
          </a:xfrm>
          <a:prstGeom prst="rect">
            <a:avLst/>
          </a:prstGeom>
          <a:noFill/>
          <a:ln>
            <a:solidFill>
              <a:schemeClr val="tx1"/>
            </a:solidFill>
          </a:ln>
        </p:spPr>
        <p:txBody>
          <a:bodyPr wrap="square" rtlCol="0">
            <a:spAutoFit/>
          </a:bodyPr>
          <a:lstStyle/>
          <a:p>
            <a:pPr algn="ctr"/>
            <a:r>
              <a:rPr lang="en-US" sz="1200" dirty="0"/>
              <a:t>Each minute we record people waiting:</a:t>
            </a:r>
          </a:p>
          <a:p>
            <a:pPr algn="ctr"/>
            <a:r>
              <a:rPr lang="en-US" sz="1200" dirty="0"/>
              <a:t>how many people have entered the station and subtracting the number of passengers that were picked up in the subway:</a:t>
            </a:r>
          </a:p>
          <a:p>
            <a:pPr algn="ctr"/>
            <a:r>
              <a:rPr lang="en-US" sz="1200" dirty="0" err="1"/>
              <a:t>pass_wait_t</a:t>
            </a:r>
            <a:r>
              <a:rPr lang="en-US" sz="1200" dirty="0"/>
              <a:t> = </a:t>
            </a:r>
          </a:p>
          <a:p>
            <a:pPr algn="ctr"/>
            <a:r>
              <a:rPr lang="en-US" sz="1200" dirty="0"/>
              <a:t>max[0, pass_wait_t-1 + </a:t>
            </a:r>
            <a:r>
              <a:rPr lang="en-US" sz="1200" dirty="0" err="1"/>
              <a:t>pass_arrive_t</a:t>
            </a:r>
            <a:r>
              <a:rPr lang="en-US" sz="1200" dirty="0"/>
              <a:t> – </a:t>
            </a:r>
            <a:r>
              <a:rPr lang="en-US" sz="1200" dirty="0" err="1"/>
              <a:t>train_cap_t</a:t>
            </a:r>
            <a:r>
              <a:rPr lang="en-US" sz="1200" dirty="0"/>
              <a:t>]</a:t>
            </a:r>
          </a:p>
        </p:txBody>
      </p:sp>
      <p:cxnSp>
        <p:nvCxnSpPr>
          <p:cNvPr id="26" name="Straight Arrow Connector 25">
            <a:extLst>
              <a:ext uri="{FF2B5EF4-FFF2-40B4-BE49-F238E27FC236}">
                <a16:creationId xmlns:a16="http://schemas.microsoft.com/office/drawing/2014/main" id="{B9D03A27-4661-4390-B62D-E3A9B894AFD2}"/>
              </a:ext>
            </a:extLst>
          </p:cNvPr>
          <p:cNvCxnSpPr>
            <a:cxnSpLocks/>
            <a:stCxn id="25" idx="0"/>
            <a:endCxn id="28" idx="2"/>
          </p:cNvCxnSpPr>
          <p:nvPr/>
        </p:nvCxnSpPr>
        <p:spPr>
          <a:xfrm flipV="1">
            <a:off x="9882388" y="4475563"/>
            <a:ext cx="0" cy="4715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C8DD40D-C152-47C8-9BDB-793473E5AB2D}"/>
              </a:ext>
            </a:extLst>
          </p:cNvPr>
          <p:cNvSpPr txBox="1"/>
          <p:nvPr/>
        </p:nvSpPr>
        <p:spPr>
          <a:xfrm>
            <a:off x="8801733" y="3459900"/>
            <a:ext cx="2161309" cy="1015663"/>
          </a:xfrm>
          <a:prstGeom prst="rect">
            <a:avLst/>
          </a:prstGeom>
          <a:noFill/>
          <a:ln>
            <a:solidFill>
              <a:schemeClr val="tx1"/>
            </a:solidFill>
          </a:ln>
        </p:spPr>
        <p:txBody>
          <a:bodyPr wrap="square" rtlCol="0">
            <a:spAutoFit/>
          </a:bodyPr>
          <a:lstStyle/>
          <a:p>
            <a:pPr algn="ctr"/>
            <a:r>
              <a:rPr lang="en-US" sz="1200" dirty="0"/>
              <a:t>For each train arrival we will note if all passengers were able to travel or if some where not able to make it onto the train with variable </a:t>
            </a:r>
            <a:r>
              <a:rPr lang="en-US" sz="1200" dirty="0" err="1"/>
              <a:t>full_train_t</a:t>
            </a:r>
            <a:endParaRPr lang="en-US" sz="1200" dirty="0"/>
          </a:p>
        </p:txBody>
      </p:sp>
      <p:sp>
        <p:nvSpPr>
          <p:cNvPr id="46" name="TextBox 45">
            <a:extLst>
              <a:ext uri="{FF2B5EF4-FFF2-40B4-BE49-F238E27FC236}">
                <a16:creationId xmlns:a16="http://schemas.microsoft.com/office/drawing/2014/main" id="{9D7EECB1-B2CF-43AE-A474-E0C08ACA55BF}"/>
              </a:ext>
            </a:extLst>
          </p:cNvPr>
          <p:cNvSpPr txBox="1"/>
          <p:nvPr/>
        </p:nvSpPr>
        <p:spPr>
          <a:xfrm>
            <a:off x="9672233" y="2711388"/>
            <a:ext cx="420308" cy="276999"/>
          </a:xfrm>
          <a:prstGeom prst="rect">
            <a:avLst/>
          </a:prstGeom>
          <a:noFill/>
          <a:ln>
            <a:solidFill>
              <a:schemeClr val="tx1"/>
            </a:solidFill>
          </a:ln>
        </p:spPr>
        <p:txBody>
          <a:bodyPr wrap="none" rtlCol="0">
            <a:spAutoFit/>
          </a:bodyPr>
          <a:lstStyle/>
          <a:p>
            <a:r>
              <a:rPr lang="en-US" sz="1200" dirty="0"/>
              <a:t>End</a:t>
            </a:r>
          </a:p>
        </p:txBody>
      </p:sp>
      <p:cxnSp>
        <p:nvCxnSpPr>
          <p:cNvPr id="47" name="Straight Arrow Connector 46">
            <a:extLst>
              <a:ext uri="{FF2B5EF4-FFF2-40B4-BE49-F238E27FC236}">
                <a16:creationId xmlns:a16="http://schemas.microsoft.com/office/drawing/2014/main" id="{B712BC4D-DFDA-4C13-88CF-64B00DA2847C}"/>
              </a:ext>
            </a:extLst>
          </p:cNvPr>
          <p:cNvCxnSpPr>
            <a:cxnSpLocks/>
          </p:cNvCxnSpPr>
          <p:nvPr/>
        </p:nvCxnSpPr>
        <p:spPr>
          <a:xfrm flipV="1">
            <a:off x="9868387" y="2999588"/>
            <a:ext cx="0" cy="4715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225427F-C944-4D95-9D31-2072BA3E5F9A}"/>
              </a:ext>
            </a:extLst>
          </p:cNvPr>
          <p:cNvSpPr txBox="1"/>
          <p:nvPr/>
        </p:nvSpPr>
        <p:spPr>
          <a:xfrm>
            <a:off x="924025" y="486533"/>
            <a:ext cx="3214854" cy="923330"/>
          </a:xfrm>
          <a:prstGeom prst="rect">
            <a:avLst/>
          </a:prstGeom>
          <a:noFill/>
        </p:spPr>
        <p:txBody>
          <a:bodyPr wrap="none" rtlCol="0">
            <a:spAutoFit/>
          </a:bodyPr>
          <a:lstStyle/>
          <a:p>
            <a:r>
              <a:rPr lang="en-US" sz="5400" dirty="0"/>
              <a:t>Flow Chart</a:t>
            </a:r>
          </a:p>
        </p:txBody>
      </p:sp>
    </p:spTree>
    <p:extLst>
      <p:ext uri="{BB962C8B-B14F-4D97-AF65-F5344CB8AC3E}">
        <p14:creationId xmlns:p14="http://schemas.microsoft.com/office/powerpoint/2010/main" val="1645098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0225427F-C944-4D95-9D31-2072BA3E5F9A}"/>
              </a:ext>
            </a:extLst>
          </p:cNvPr>
          <p:cNvSpPr txBox="1"/>
          <p:nvPr/>
        </p:nvSpPr>
        <p:spPr>
          <a:xfrm>
            <a:off x="924025" y="486533"/>
            <a:ext cx="6251583" cy="923330"/>
          </a:xfrm>
          <a:prstGeom prst="rect">
            <a:avLst/>
          </a:prstGeom>
          <a:noFill/>
        </p:spPr>
        <p:txBody>
          <a:bodyPr wrap="none" rtlCol="0">
            <a:spAutoFit/>
          </a:bodyPr>
          <a:lstStyle/>
          <a:p>
            <a:r>
              <a:rPr lang="en-US" sz="5400" dirty="0"/>
              <a:t>Implementation (1/7)</a:t>
            </a:r>
          </a:p>
        </p:txBody>
      </p:sp>
      <p:sp>
        <p:nvSpPr>
          <p:cNvPr id="49" name="Rectangle 48">
            <a:extLst>
              <a:ext uri="{FF2B5EF4-FFF2-40B4-BE49-F238E27FC236}">
                <a16:creationId xmlns:a16="http://schemas.microsoft.com/office/drawing/2014/main" id="{D35ECC28-7F5F-4264-808D-14015DEA0AAC}"/>
              </a:ext>
            </a:extLst>
          </p:cNvPr>
          <p:cNvSpPr/>
          <p:nvPr/>
        </p:nvSpPr>
        <p:spPr>
          <a:xfrm>
            <a:off x="719847" y="1828800"/>
            <a:ext cx="4956858" cy="2308324"/>
          </a:xfrm>
          <a:prstGeom prst="rect">
            <a:avLst/>
          </a:prstGeom>
        </p:spPr>
        <p:txBody>
          <a:bodyPr wrap="square">
            <a:spAutoFit/>
          </a:bodyPr>
          <a:lstStyle/>
          <a:p>
            <a:r>
              <a:rPr lang="en-US" dirty="0"/>
              <a:t>We start by defining the different sections of rush hour</a:t>
            </a:r>
          </a:p>
          <a:p>
            <a:endParaRPr lang="en-US" dirty="0"/>
          </a:p>
          <a:p>
            <a:r>
              <a:rPr lang="en-US" dirty="0"/>
              <a:t>Then we define all required inputs for the distributions we will need.</a:t>
            </a:r>
          </a:p>
          <a:p>
            <a:endParaRPr lang="en-US" dirty="0"/>
          </a:p>
          <a:p>
            <a:endParaRPr lang="en-US" dirty="0"/>
          </a:p>
          <a:p>
            <a:endParaRPr lang="en-US" dirty="0"/>
          </a:p>
        </p:txBody>
      </p:sp>
      <p:pic>
        <p:nvPicPr>
          <p:cNvPr id="9" name="Picture 8">
            <a:extLst>
              <a:ext uri="{FF2B5EF4-FFF2-40B4-BE49-F238E27FC236}">
                <a16:creationId xmlns:a16="http://schemas.microsoft.com/office/drawing/2014/main" id="{B3B37E76-208D-4C39-8665-A50B10B7AE0F}"/>
              </a:ext>
            </a:extLst>
          </p:cNvPr>
          <p:cNvPicPr>
            <a:picLocks noChangeAspect="1"/>
          </p:cNvPicPr>
          <p:nvPr/>
        </p:nvPicPr>
        <p:blipFill rotWithShape="1">
          <a:blip r:embed="rId2"/>
          <a:srcRect l="15067" t="34135" r="3424" b="3398"/>
          <a:stretch/>
        </p:blipFill>
        <p:spPr>
          <a:xfrm>
            <a:off x="5676705" y="1427916"/>
            <a:ext cx="5600895" cy="5049084"/>
          </a:xfrm>
          <a:prstGeom prst="rect">
            <a:avLst/>
          </a:prstGeom>
        </p:spPr>
      </p:pic>
    </p:spTree>
    <p:extLst>
      <p:ext uri="{BB962C8B-B14F-4D97-AF65-F5344CB8AC3E}">
        <p14:creationId xmlns:p14="http://schemas.microsoft.com/office/powerpoint/2010/main" val="3071827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0225427F-C944-4D95-9D31-2072BA3E5F9A}"/>
              </a:ext>
            </a:extLst>
          </p:cNvPr>
          <p:cNvSpPr txBox="1"/>
          <p:nvPr/>
        </p:nvSpPr>
        <p:spPr>
          <a:xfrm>
            <a:off x="924025" y="486533"/>
            <a:ext cx="6251583" cy="923330"/>
          </a:xfrm>
          <a:prstGeom prst="rect">
            <a:avLst/>
          </a:prstGeom>
          <a:noFill/>
        </p:spPr>
        <p:txBody>
          <a:bodyPr wrap="none" rtlCol="0">
            <a:spAutoFit/>
          </a:bodyPr>
          <a:lstStyle/>
          <a:p>
            <a:r>
              <a:rPr lang="en-US" sz="5400" dirty="0"/>
              <a:t>Implementation (2/7)</a:t>
            </a:r>
          </a:p>
        </p:txBody>
      </p:sp>
      <p:sp>
        <p:nvSpPr>
          <p:cNvPr id="49" name="Rectangle 48">
            <a:extLst>
              <a:ext uri="{FF2B5EF4-FFF2-40B4-BE49-F238E27FC236}">
                <a16:creationId xmlns:a16="http://schemas.microsoft.com/office/drawing/2014/main" id="{D35ECC28-7F5F-4264-808D-14015DEA0AAC}"/>
              </a:ext>
            </a:extLst>
          </p:cNvPr>
          <p:cNvSpPr/>
          <p:nvPr/>
        </p:nvSpPr>
        <p:spPr>
          <a:xfrm>
            <a:off x="719847" y="1828800"/>
            <a:ext cx="4956858" cy="2862322"/>
          </a:xfrm>
          <a:prstGeom prst="rect">
            <a:avLst/>
          </a:prstGeom>
        </p:spPr>
        <p:txBody>
          <a:bodyPr wrap="square">
            <a:spAutoFit/>
          </a:bodyPr>
          <a:lstStyle/>
          <a:p>
            <a:r>
              <a:rPr lang="en-US" dirty="0"/>
              <a:t>Then we create a table with one row for each minute within the rush hour and a column for each of the below attributes:</a:t>
            </a:r>
          </a:p>
          <a:p>
            <a:pPr marL="285750" indent="-285750">
              <a:buFont typeface="Arial" panose="020B0604020202020204" pitchFamily="34" charset="0"/>
              <a:buChar char="•"/>
            </a:pPr>
            <a:r>
              <a:rPr lang="en-US" dirty="0"/>
              <a:t>'time’</a:t>
            </a:r>
          </a:p>
          <a:p>
            <a:pPr marL="285750" indent="-285750">
              <a:buFont typeface="Arial" panose="020B0604020202020204" pitchFamily="34" charset="0"/>
              <a:buChar char="•"/>
            </a:pPr>
            <a:r>
              <a:rPr lang="en-US" dirty="0"/>
              <a:t>'</a:t>
            </a:r>
            <a:r>
              <a:rPr lang="en-US" dirty="0" err="1"/>
              <a:t>pass_arrive</a:t>
            </a:r>
            <a:r>
              <a:rPr lang="en-US" dirty="0"/>
              <a:t>’</a:t>
            </a:r>
          </a:p>
          <a:p>
            <a:pPr marL="285750" indent="-285750">
              <a:buFont typeface="Arial" panose="020B0604020202020204" pitchFamily="34" charset="0"/>
              <a:buChar char="•"/>
            </a:pPr>
            <a:r>
              <a:rPr lang="en-US" dirty="0"/>
              <a:t>'</a:t>
            </a:r>
            <a:r>
              <a:rPr lang="en-US" dirty="0" err="1"/>
              <a:t>trainYN</a:t>
            </a:r>
            <a:r>
              <a:rPr lang="en-US" dirty="0"/>
              <a:t>’</a:t>
            </a:r>
          </a:p>
          <a:p>
            <a:pPr marL="285750" indent="-285750">
              <a:buFont typeface="Arial" panose="020B0604020202020204" pitchFamily="34" charset="0"/>
              <a:buChar char="•"/>
            </a:pPr>
            <a:r>
              <a:rPr lang="en-US" dirty="0"/>
              <a:t>'</a:t>
            </a:r>
            <a:r>
              <a:rPr lang="en-US" dirty="0" err="1"/>
              <a:t>train_cap</a:t>
            </a:r>
            <a:r>
              <a:rPr lang="en-US" dirty="0"/>
              <a:t>’</a:t>
            </a:r>
          </a:p>
          <a:p>
            <a:pPr marL="285750" indent="-285750">
              <a:buFont typeface="Arial" panose="020B0604020202020204" pitchFamily="34" charset="0"/>
              <a:buChar char="•"/>
            </a:pPr>
            <a:r>
              <a:rPr lang="en-US" dirty="0"/>
              <a:t>'</a:t>
            </a:r>
            <a:r>
              <a:rPr lang="en-US" dirty="0" err="1"/>
              <a:t>pass_wait</a:t>
            </a:r>
            <a:r>
              <a:rPr lang="en-US" dirty="0"/>
              <a:t>’</a:t>
            </a:r>
          </a:p>
          <a:p>
            <a:pPr marL="285750" indent="-285750">
              <a:buFont typeface="Arial" panose="020B0604020202020204" pitchFamily="34" charset="0"/>
              <a:buChar char="•"/>
            </a:pPr>
            <a:r>
              <a:rPr lang="en-US" dirty="0"/>
              <a:t>'</a:t>
            </a:r>
            <a:r>
              <a:rPr lang="en-US" dirty="0" err="1"/>
              <a:t>full_train</a:t>
            </a:r>
            <a:r>
              <a:rPr lang="en-US" dirty="0"/>
              <a:t>' </a:t>
            </a:r>
          </a:p>
          <a:p>
            <a:endParaRPr lang="en-US" dirty="0"/>
          </a:p>
        </p:txBody>
      </p:sp>
      <p:pic>
        <p:nvPicPr>
          <p:cNvPr id="3" name="Picture 2">
            <a:extLst>
              <a:ext uri="{FF2B5EF4-FFF2-40B4-BE49-F238E27FC236}">
                <a16:creationId xmlns:a16="http://schemas.microsoft.com/office/drawing/2014/main" id="{D186EA52-2E21-40A4-8BD7-FF15BCBE20C8}"/>
              </a:ext>
            </a:extLst>
          </p:cNvPr>
          <p:cNvPicPr>
            <a:picLocks noChangeAspect="1"/>
          </p:cNvPicPr>
          <p:nvPr/>
        </p:nvPicPr>
        <p:blipFill rotWithShape="1">
          <a:blip r:embed="rId2"/>
          <a:srcRect l="15207" t="35825" r="5824" b="31428"/>
          <a:stretch/>
        </p:blipFill>
        <p:spPr>
          <a:xfrm>
            <a:off x="5534527" y="1409863"/>
            <a:ext cx="6336631" cy="3090856"/>
          </a:xfrm>
          <a:prstGeom prst="rect">
            <a:avLst/>
          </a:prstGeom>
        </p:spPr>
      </p:pic>
    </p:spTree>
    <p:extLst>
      <p:ext uri="{BB962C8B-B14F-4D97-AF65-F5344CB8AC3E}">
        <p14:creationId xmlns:p14="http://schemas.microsoft.com/office/powerpoint/2010/main" val="286105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0225427F-C944-4D95-9D31-2072BA3E5F9A}"/>
              </a:ext>
            </a:extLst>
          </p:cNvPr>
          <p:cNvSpPr txBox="1"/>
          <p:nvPr/>
        </p:nvSpPr>
        <p:spPr>
          <a:xfrm>
            <a:off x="924025" y="486533"/>
            <a:ext cx="6251583" cy="923330"/>
          </a:xfrm>
          <a:prstGeom prst="rect">
            <a:avLst/>
          </a:prstGeom>
          <a:noFill/>
        </p:spPr>
        <p:txBody>
          <a:bodyPr wrap="none" rtlCol="0">
            <a:spAutoFit/>
          </a:bodyPr>
          <a:lstStyle/>
          <a:p>
            <a:r>
              <a:rPr lang="en-US" sz="5400" dirty="0"/>
              <a:t>Implementation (3/7)</a:t>
            </a:r>
          </a:p>
        </p:txBody>
      </p:sp>
      <p:sp>
        <p:nvSpPr>
          <p:cNvPr id="49" name="Rectangle 48">
            <a:extLst>
              <a:ext uri="{FF2B5EF4-FFF2-40B4-BE49-F238E27FC236}">
                <a16:creationId xmlns:a16="http://schemas.microsoft.com/office/drawing/2014/main" id="{D35ECC28-7F5F-4264-808D-14015DEA0AAC}"/>
              </a:ext>
            </a:extLst>
          </p:cNvPr>
          <p:cNvSpPr/>
          <p:nvPr/>
        </p:nvSpPr>
        <p:spPr>
          <a:xfrm>
            <a:off x="719847" y="1828800"/>
            <a:ext cx="4956858" cy="3970318"/>
          </a:xfrm>
          <a:prstGeom prst="rect">
            <a:avLst/>
          </a:prstGeom>
        </p:spPr>
        <p:txBody>
          <a:bodyPr wrap="square">
            <a:spAutoFit/>
          </a:bodyPr>
          <a:lstStyle/>
          <a:p>
            <a:r>
              <a:rPr lang="en-US" dirty="0"/>
              <a:t>We simulate the subway by:</a:t>
            </a:r>
          </a:p>
          <a:p>
            <a:pPr marL="342900" indent="-342900">
              <a:buAutoNum type="arabicParenR"/>
            </a:pPr>
            <a:r>
              <a:rPr lang="en-US" dirty="0"/>
              <a:t>Simulating the arrival of subways </a:t>
            </a:r>
          </a:p>
          <a:p>
            <a:pPr marL="800100" lvl="1" indent="-342900">
              <a:buFont typeface="Arial" panose="020B0604020202020204" pitchFamily="34" charset="0"/>
              <a:buChar char="•"/>
            </a:pPr>
            <a:r>
              <a:rPr lang="en-US" dirty="0"/>
              <a:t>The time between two trains is actually normally distributed and not </a:t>
            </a:r>
            <a:r>
              <a:rPr lang="en-US" dirty="0" err="1"/>
              <a:t>poisson</a:t>
            </a:r>
            <a:r>
              <a:rPr lang="en-US" dirty="0"/>
              <a:t> as explained in </a:t>
            </a:r>
            <a:r>
              <a:rPr lang="en-US" dirty="0">
                <a:hlinkClick r:id="rId2"/>
              </a:rPr>
              <a:t>http://jakevdp.github.io/blog/2018/09/13/waiting-time-paradox/</a:t>
            </a:r>
            <a:endParaRPr lang="en-US" dirty="0"/>
          </a:p>
          <a:p>
            <a:pPr marL="342900" indent="-342900">
              <a:buAutoNum type="arabicParenR"/>
            </a:pPr>
            <a:r>
              <a:rPr lang="en-US" dirty="0"/>
              <a:t>Simulating how many available spaces each door (subway has 32 doors) </a:t>
            </a:r>
          </a:p>
          <a:p>
            <a:pPr marL="800100" lvl="1" indent="-342900">
              <a:buFont typeface="Arial" panose="020B0604020202020204" pitchFamily="34" charset="0"/>
              <a:buChar char="•"/>
            </a:pPr>
            <a:r>
              <a:rPr lang="en-US" dirty="0"/>
              <a:t>Also for the availability of space we chose a normal distribution where mean and standard deviation are time dependent.</a:t>
            </a:r>
          </a:p>
          <a:p>
            <a:pPr marL="800100" lvl="1" indent="-342900">
              <a:buFont typeface="Arial" panose="020B0604020202020204" pitchFamily="34" charset="0"/>
              <a:buChar char="•"/>
            </a:pPr>
            <a:endParaRPr lang="en-US" dirty="0"/>
          </a:p>
          <a:p>
            <a:endParaRPr lang="en-US" dirty="0"/>
          </a:p>
        </p:txBody>
      </p:sp>
      <p:pic>
        <p:nvPicPr>
          <p:cNvPr id="6" name="Picture 5">
            <a:extLst>
              <a:ext uri="{FF2B5EF4-FFF2-40B4-BE49-F238E27FC236}">
                <a16:creationId xmlns:a16="http://schemas.microsoft.com/office/drawing/2014/main" id="{4BF11D29-2F52-4CFF-A861-52D593CE7424}"/>
              </a:ext>
            </a:extLst>
          </p:cNvPr>
          <p:cNvPicPr>
            <a:picLocks noChangeAspect="1"/>
          </p:cNvPicPr>
          <p:nvPr/>
        </p:nvPicPr>
        <p:blipFill rotWithShape="1">
          <a:blip r:embed="rId3"/>
          <a:srcRect l="15655" t="51656" r="8131" b="15479"/>
          <a:stretch/>
        </p:blipFill>
        <p:spPr>
          <a:xfrm>
            <a:off x="6291471" y="1365559"/>
            <a:ext cx="5900526" cy="2494798"/>
          </a:xfrm>
          <a:prstGeom prst="rect">
            <a:avLst/>
          </a:prstGeom>
        </p:spPr>
      </p:pic>
      <p:pic>
        <p:nvPicPr>
          <p:cNvPr id="8" name="Picture 7">
            <a:extLst>
              <a:ext uri="{FF2B5EF4-FFF2-40B4-BE49-F238E27FC236}">
                <a16:creationId xmlns:a16="http://schemas.microsoft.com/office/drawing/2014/main" id="{8315B724-6012-4B1C-B2F4-F1A172FB35A5}"/>
              </a:ext>
            </a:extLst>
          </p:cNvPr>
          <p:cNvPicPr>
            <a:picLocks noChangeAspect="1"/>
          </p:cNvPicPr>
          <p:nvPr/>
        </p:nvPicPr>
        <p:blipFill rotWithShape="1">
          <a:blip r:embed="rId4"/>
          <a:srcRect l="16009" t="45782" r="7979" b="16574"/>
          <a:stretch/>
        </p:blipFill>
        <p:spPr>
          <a:xfrm>
            <a:off x="6297558" y="3860357"/>
            <a:ext cx="5894442" cy="2862322"/>
          </a:xfrm>
          <a:prstGeom prst="rect">
            <a:avLst/>
          </a:prstGeom>
        </p:spPr>
      </p:pic>
    </p:spTree>
    <p:extLst>
      <p:ext uri="{BB962C8B-B14F-4D97-AF65-F5344CB8AC3E}">
        <p14:creationId xmlns:p14="http://schemas.microsoft.com/office/powerpoint/2010/main" val="789975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0225427F-C944-4D95-9D31-2072BA3E5F9A}"/>
              </a:ext>
            </a:extLst>
          </p:cNvPr>
          <p:cNvSpPr txBox="1"/>
          <p:nvPr/>
        </p:nvSpPr>
        <p:spPr>
          <a:xfrm>
            <a:off x="924025" y="486533"/>
            <a:ext cx="6251583" cy="923330"/>
          </a:xfrm>
          <a:prstGeom prst="rect">
            <a:avLst/>
          </a:prstGeom>
          <a:noFill/>
        </p:spPr>
        <p:txBody>
          <a:bodyPr wrap="none" rtlCol="0">
            <a:spAutoFit/>
          </a:bodyPr>
          <a:lstStyle/>
          <a:p>
            <a:r>
              <a:rPr lang="en-US" sz="5400" dirty="0"/>
              <a:t>Implementation (4/7)</a:t>
            </a:r>
          </a:p>
        </p:txBody>
      </p:sp>
      <p:sp>
        <p:nvSpPr>
          <p:cNvPr id="49" name="Rectangle 48">
            <a:extLst>
              <a:ext uri="{FF2B5EF4-FFF2-40B4-BE49-F238E27FC236}">
                <a16:creationId xmlns:a16="http://schemas.microsoft.com/office/drawing/2014/main" id="{D35ECC28-7F5F-4264-808D-14015DEA0AAC}"/>
              </a:ext>
            </a:extLst>
          </p:cNvPr>
          <p:cNvSpPr/>
          <p:nvPr/>
        </p:nvSpPr>
        <p:spPr>
          <a:xfrm>
            <a:off x="719847" y="1828800"/>
            <a:ext cx="4956858" cy="1754326"/>
          </a:xfrm>
          <a:prstGeom prst="rect">
            <a:avLst/>
          </a:prstGeom>
        </p:spPr>
        <p:txBody>
          <a:bodyPr wrap="square">
            <a:spAutoFit/>
          </a:bodyPr>
          <a:lstStyle/>
          <a:p>
            <a:r>
              <a:rPr lang="en-US" dirty="0"/>
              <a:t>We simulate the flow of passengers using a Poisson distribution with a lambda value dependent on the time within the rush hour with the highest amount of subway users between 8 and 9</a:t>
            </a:r>
          </a:p>
          <a:p>
            <a:pPr lvl="1"/>
            <a:endParaRPr lang="en-US" dirty="0"/>
          </a:p>
          <a:p>
            <a:endParaRPr lang="en-US" dirty="0"/>
          </a:p>
        </p:txBody>
      </p:sp>
      <p:pic>
        <p:nvPicPr>
          <p:cNvPr id="3" name="Picture 2">
            <a:extLst>
              <a:ext uri="{FF2B5EF4-FFF2-40B4-BE49-F238E27FC236}">
                <a16:creationId xmlns:a16="http://schemas.microsoft.com/office/drawing/2014/main" id="{2A6A21F1-C17D-49DC-B88D-6DE26DC5204F}"/>
              </a:ext>
            </a:extLst>
          </p:cNvPr>
          <p:cNvPicPr>
            <a:picLocks noChangeAspect="1"/>
          </p:cNvPicPr>
          <p:nvPr/>
        </p:nvPicPr>
        <p:blipFill rotWithShape="1">
          <a:blip r:embed="rId2"/>
          <a:srcRect l="15704" t="42532" r="20294" b="21071"/>
          <a:stretch/>
        </p:blipFill>
        <p:spPr>
          <a:xfrm>
            <a:off x="6096000" y="1452731"/>
            <a:ext cx="5894442" cy="3286652"/>
          </a:xfrm>
          <a:prstGeom prst="rect">
            <a:avLst/>
          </a:prstGeom>
        </p:spPr>
      </p:pic>
    </p:spTree>
    <p:extLst>
      <p:ext uri="{BB962C8B-B14F-4D97-AF65-F5344CB8AC3E}">
        <p14:creationId xmlns:p14="http://schemas.microsoft.com/office/powerpoint/2010/main" val="362647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0225427F-C944-4D95-9D31-2072BA3E5F9A}"/>
              </a:ext>
            </a:extLst>
          </p:cNvPr>
          <p:cNvSpPr txBox="1"/>
          <p:nvPr/>
        </p:nvSpPr>
        <p:spPr>
          <a:xfrm>
            <a:off x="924025" y="486533"/>
            <a:ext cx="6251583" cy="923330"/>
          </a:xfrm>
          <a:prstGeom prst="rect">
            <a:avLst/>
          </a:prstGeom>
          <a:noFill/>
        </p:spPr>
        <p:txBody>
          <a:bodyPr wrap="none" rtlCol="0">
            <a:spAutoFit/>
          </a:bodyPr>
          <a:lstStyle/>
          <a:p>
            <a:r>
              <a:rPr lang="en-US" sz="5400" dirty="0"/>
              <a:t>Implementation (5/7)</a:t>
            </a:r>
          </a:p>
        </p:txBody>
      </p:sp>
      <p:sp>
        <p:nvSpPr>
          <p:cNvPr id="49" name="Rectangle 48">
            <a:extLst>
              <a:ext uri="{FF2B5EF4-FFF2-40B4-BE49-F238E27FC236}">
                <a16:creationId xmlns:a16="http://schemas.microsoft.com/office/drawing/2014/main" id="{D35ECC28-7F5F-4264-808D-14015DEA0AAC}"/>
              </a:ext>
            </a:extLst>
          </p:cNvPr>
          <p:cNvSpPr/>
          <p:nvPr/>
        </p:nvSpPr>
        <p:spPr>
          <a:xfrm>
            <a:off x="719846" y="1828800"/>
            <a:ext cx="8696870" cy="1477328"/>
          </a:xfrm>
          <a:prstGeom prst="rect">
            <a:avLst/>
          </a:prstGeom>
        </p:spPr>
        <p:txBody>
          <a:bodyPr wrap="square">
            <a:spAutoFit/>
          </a:bodyPr>
          <a:lstStyle/>
          <a:p>
            <a:r>
              <a:rPr lang="en-US" dirty="0"/>
              <a:t>Finally we add two statistics:</a:t>
            </a:r>
          </a:p>
          <a:p>
            <a:pPr marL="342900" indent="-342900">
              <a:buFont typeface="+mj-lt"/>
              <a:buAutoNum type="arabicPeriod"/>
            </a:pPr>
            <a:r>
              <a:rPr lang="en-US" dirty="0"/>
              <a:t>The amount of passengers waiting at any time</a:t>
            </a:r>
          </a:p>
          <a:p>
            <a:pPr marL="342900" indent="-342900">
              <a:buFont typeface="+mj-lt"/>
              <a:buAutoNum type="arabicPeriod"/>
            </a:pPr>
            <a:r>
              <a:rPr lang="en-US" dirty="0"/>
              <a:t>Whether or not each train arriving into the station left the station at capacity </a:t>
            </a:r>
          </a:p>
          <a:p>
            <a:pPr lvl="1"/>
            <a:endParaRPr lang="en-US" dirty="0"/>
          </a:p>
          <a:p>
            <a:endParaRPr lang="en-US" dirty="0"/>
          </a:p>
        </p:txBody>
      </p:sp>
      <p:pic>
        <p:nvPicPr>
          <p:cNvPr id="5" name="Picture 4">
            <a:extLst>
              <a:ext uri="{FF2B5EF4-FFF2-40B4-BE49-F238E27FC236}">
                <a16:creationId xmlns:a16="http://schemas.microsoft.com/office/drawing/2014/main" id="{5B79E899-9F0C-49C5-802A-6414167F3732}"/>
              </a:ext>
            </a:extLst>
          </p:cNvPr>
          <p:cNvPicPr>
            <a:picLocks noChangeAspect="1"/>
          </p:cNvPicPr>
          <p:nvPr/>
        </p:nvPicPr>
        <p:blipFill rotWithShape="1">
          <a:blip r:embed="rId2"/>
          <a:srcRect l="12936" t="50701" r="7320" b="15889"/>
          <a:stretch/>
        </p:blipFill>
        <p:spPr>
          <a:xfrm>
            <a:off x="2931682" y="3583126"/>
            <a:ext cx="7840721" cy="2682122"/>
          </a:xfrm>
          <a:prstGeom prst="rect">
            <a:avLst/>
          </a:prstGeom>
        </p:spPr>
      </p:pic>
    </p:spTree>
    <p:extLst>
      <p:ext uri="{BB962C8B-B14F-4D97-AF65-F5344CB8AC3E}">
        <p14:creationId xmlns:p14="http://schemas.microsoft.com/office/powerpoint/2010/main" val="1338756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1966</TotalTime>
  <Words>1388</Words>
  <Application>Microsoft Office PowerPoint</Application>
  <PresentationFormat>Widescreen</PresentationFormat>
  <Paragraphs>108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Morning Rush Hour in the Bedford Avenue Stop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Manolis Manoli</dc:creator>
  <cp:lastModifiedBy>Manolis Manoli</cp:lastModifiedBy>
  <cp:revision>24</cp:revision>
  <dcterms:created xsi:type="dcterms:W3CDTF">2020-06-26T00:14:18Z</dcterms:created>
  <dcterms:modified xsi:type="dcterms:W3CDTF">2020-07-20T02:28:22Z</dcterms:modified>
</cp:coreProperties>
</file>