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0" r:id="rId4"/>
    <p:sldId id="261"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33" d="100"/>
          <a:sy n="33" d="100"/>
        </p:scale>
        <p:origin x="312" y="7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F97FA-E5F5-4CC4-9594-E15F1E4ABB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091011-0AD8-476C-8B94-35EC66AD69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D34F4E-5A78-423F-A4F3-BE1CD90EA09E}"/>
              </a:ext>
            </a:extLst>
          </p:cNvPr>
          <p:cNvSpPr>
            <a:spLocks noGrp="1"/>
          </p:cNvSpPr>
          <p:nvPr>
            <p:ph type="dt" sz="half" idx="10"/>
          </p:nvPr>
        </p:nvSpPr>
        <p:spPr/>
        <p:txBody>
          <a:bodyPr/>
          <a:lstStyle/>
          <a:p>
            <a:fld id="{8CCCD93E-B92F-4544-90C3-385B886B4F2E}" type="datetimeFigureOut">
              <a:rPr lang="en-US" smtClean="0"/>
              <a:t>7/19/2020</a:t>
            </a:fld>
            <a:endParaRPr lang="en-US"/>
          </a:p>
        </p:txBody>
      </p:sp>
      <p:sp>
        <p:nvSpPr>
          <p:cNvPr id="5" name="Footer Placeholder 4">
            <a:extLst>
              <a:ext uri="{FF2B5EF4-FFF2-40B4-BE49-F238E27FC236}">
                <a16:creationId xmlns:a16="http://schemas.microsoft.com/office/drawing/2014/main" id="{D568CB7D-D3A4-4291-8FA3-CD743AC711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92BB1-829B-4152-9139-D3B529FD51C6}"/>
              </a:ext>
            </a:extLst>
          </p:cNvPr>
          <p:cNvSpPr>
            <a:spLocks noGrp="1"/>
          </p:cNvSpPr>
          <p:nvPr>
            <p:ph type="sldNum" sz="quarter" idx="12"/>
          </p:nvPr>
        </p:nvSpPr>
        <p:spPr/>
        <p:txBody>
          <a:bodyPr/>
          <a:lstStyle/>
          <a:p>
            <a:fld id="{1A6BE410-2665-4F19-9598-F03DFAEDDEF0}" type="slidenum">
              <a:rPr lang="en-US" smtClean="0"/>
              <a:t>‹#›</a:t>
            </a:fld>
            <a:endParaRPr lang="en-US"/>
          </a:p>
        </p:txBody>
      </p:sp>
    </p:spTree>
    <p:extLst>
      <p:ext uri="{BB962C8B-B14F-4D97-AF65-F5344CB8AC3E}">
        <p14:creationId xmlns:p14="http://schemas.microsoft.com/office/powerpoint/2010/main" val="784294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77B49-E08B-42F3-A3E9-6E66A44D5B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D8EA1D-A687-4300-B04C-62C9372AD0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6D37E-FFF2-473B-930F-0D9ED45CCACA}"/>
              </a:ext>
            </a:extLst>
          </p:cNvPr>
          <p:cNvSpPr>
            <a:spLocks noGrp="1"/>
          </p:cNvSpPr>
          <p:nvPr>
            <p:ph type="dt" sz="half" idx="10"/>
          </p:nvPr>
        </p:nvSpPr>
        <p:spPr/>
        <p:txBody>
          <a:bodyPr/>
          <a:lstStyle/>
          <a:p>
            <a:fld id="{8CCCD93E-B92F-4544-90C3-385B886B4F2E}" type="datetimeFigureOut">
              <a:rPr lang="en-US" smtClean="0"/>
              <a:t>7/19/2020</a:t>
            </a:fld>
            <a:endParaRPr lang="en-US"/>
          </a:p>
        </p:txBody>
      </p:sp>
      <p:sp>
        <p:nvSpPr>
          <p:cNvPr id="5" name="Footer Placeholder 4">
            <a:extLst>
              <a:ext uri="{FF2B5EF4-FFF2-40B4-BE49-F238E27FC236}">
                <a16:creationId xmlns:a16="http://schemas.microsoft.com/office/drawing/2014/main" id="{EB7C3376-DB0A-4F53-B963-60F0F8D8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192FF2-6E7F-475F-9369-501742016B78}"/>
              </a:ext>
            </a:extLst>
          </p:cNvPr>
          <p:cNvSpPr>
            <a:spLocks noGrp="1"/>
          </p:cNvSpPr>
          <p:nvPr>
            <p:ph type="sldNum" sz="quarter" idx="12"/>
          </p:nvPr>
        </p:nvSpPr>
        <p:spPr/>
        <p:txBody>
          <a:bodyPr/>
          <a:lstStyle/>
          <a:p>
            <a:fld id="{1A6BE410-2665-4F19-9598-F03DFAEDDEF0}" type="slidenum">
              <a:rPr lang="en-US" smtClean="0"/>
              <a:t>‹#›</a:t>
            </a:fld>
            <a:endParaRPr lang="en-US"/>
          </a:p>
        </p:txBody>
      </p:sp>
    </p:spTree>
    <p:extLst>
      <p:ext uri="{BB962C8B-B14F-4D97-AF65-F5344CB8AC3E}">
        <p14:creationId xmlns:p14="http://schemas.microsoft.com/office/powerpoint/2010/main" val="3074561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D3FE51-9D68-4BD7-BB81-8502A82AE9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7229EC-966A-41D0-AD08-CDACF01631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D663C6-EA02-4A8A-95B6-6267F09D4EF2}"/>
              </a:ext>
            </a:extLst>
          </p:cNvPr>
          <p:cNvSpPr>
            <a:spLocks noGrp="1"/>
          </p:cNvSpPr>
          <p:nvPr>
            <p:ph type="dt" sz="half" idx="10"/>
          </p:nvPr>
        </p:nvSpPr>
        <p:spPr/>
        <p:txBody>
          <a:bodyPr/>
          <a:lstStyle/>
          <a:p>
            <a:fld id="{8CCCD93E-B92F-4544-90C3-385B886B4F2E}" type="datetimeFigureOut">
              <a:rPr lang="en-US" smtClean="0"/>
              <a:t>7/19/2020</a:t>
            </a:fld>
            <a:endParaRPr lang="en-US"/>
          </a:p>
        </p:txBody>
      </p:sp>
      <p:sp>
        <p:nvSpPr>
          <p:cNvPr id="5" name="Footer Placeholder 4">
            <a:extLst>
              <a:ext uri="{FF2B5EF4-FFF2-40B4-BE49-F238E27FC236}">
                <a16:creationId xmlns:a16="http://schemas.microsoft.com/office/drawing/2014/main" id="{6341D4E6-8B02-4367-89CF-94E1FAEEA7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73C4D6-6C02-40B7-97A9-D6034034793C}"/>
              </a:ext>
            </a:extLst>
          </p:cNvPr>
          <p:cNvSpPr>
            <a:spLocks noGrp="1"/>
          </p:cNvSpPr>
          <p:nvPr>
            <p:ph type="sldNum" sz="quarter" idx="12"/>
          </p:nvPr>
        </p:nvSpPr>
        <p:spPr/>
        <p:txBody>
          <a:bodyPr/>
          <a:lstStyle/>
          <a:p>
            <a:fld id="{1A6BE410-2665-4F19-9598-F03DFAEDDEF0}" type="slidenum">
              <a:rPr lang="en-US" smtClean="0"/>
              <a:t>‹#›</a:t>
            </a:fld>
            <a:endParaRPr lang="en-US"/>
          </a:p>
        </p:txBody>
      </p:sp>
    </p:spTree>
    <p:extLst>
      <p:ext uri="{BB962C8B-B14F-4D97-AF65-F5344CB8AC3E}">
        <p14:creationId xmlns:p14="http://schemas.microsoft.com/office/powerpoint/2010/main" val="2879378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78083-8A2D-4483-A664-7D123C1F2A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1E75B2-27BD-4F2F-9F41-AF7C85499E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C96D67-62B8-4C20-80F2-3AE2400F3BD4}"/>
              </a:ext>
            </a:extLst>
          </p:cNvPr>
          <p:cNvSpPr>
            <a:spLocks noGrp="1"/>
          </p:cNvSpPr>
          <p:nvPr>
            <p:ph type="dt" sz="half" idx="10"/>
          </p:nvPr>
        </p:nvSpPr>
        <p:spPr/>
        <p:txBody>
          <a:bodyPr/>
          <a:lstStyle/>
          <a:p>
            <a:fld id="{8CCCD93E-B92F-4544-90C3-385B886B4F2E}" type="datetimeFigureOut">
              <a:rPr lang="en-US" smtClean="0"/>
              <a:t>7/19/2020</a:t>
            </a:fld>
            <a:endParaRPr lang="en-US"/>
          </a:p>
        </p:txBody>
      </p:sp>
      <p:sp>
        <p:nvSpPr>
          <p:cNvPr id="5" name="Footer Placeholder 4">
            <a:extLst>
              <a:ext uri="{FF2B5EF4-FFF2-40B4-BE49-F238E27FC236}">
                <a16:creationId xmlns:a16="http://schemas.microsoft.com/office/drawing/2014/main" id="{69076DE5-A1DE-44C2-A6CE-2753E3899A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97DA16-4C83-4834-AF7E-C9B876FBD7FF}"/>
              </a:ext>
            </a:extLst>
          </p:cNvPr>
          <p:cNvSpPr>
            <a:spLocks noGrp="1"/>
          </p:cNvSpPr>
          <p:nvPr>
            <p:ph type="sldNum" sz="quarter" idx="12"/>
          </p:nvPr>
        </p:nvSpPr>
        <p:spPr/>
        <p:txBody>
          <a:bodyPr/>
          <a:lstStyle/>
          <a:p>
            <a:fld id="{1A6BE410-2665-4F19-9598-F03DFAEDDEF0}" type="slidenum">
              <a:rPr lang="en-US" smtClean="0"/>
              <a:t>‹#›</a:t>
            </a:fld>
            <a:endParaRPr lang="en-US"/>
          </a:p>
        </p:txBody>
      </p:sp>
    </p:spTree>
    <p:extLst>
      <p:ext uri="{BB962C8B-B14F-4D97-AF65-F5344CB8AC3E}">
        <p14:creationId xmlns:p14="http://schemas.microsoft.com/office/powerpoint/2010/main" val="2526263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4152-49D5-44C3-AD9C-6D851B76CE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43BB35-3160-40FC-9F5E-7B3E8C4F40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DDE7B0-8C23-4242-B46F-9A5EBEA0A4AC}"/>
              </a:ext>
            </a:extLst>
          </p:cNvPr>
          <p:cNvSpPr>
            <a:spLocks noGrp="1"/>
          </p:cNvSpPr>
          <p:nvPr>
            <p:ph type="dt" sz="half" idx="10"/>
          </p:nvPr>
        </p:nvSpPr>
        <p:spPr/>
        <p:txBody>
          <a:bodyPr/>
          <a:lstStyle/>
          <a:p>
            <a:fld id="{8CCCD93E-B92F-4544-90C3-385B886B4F2E}" type="datetimeFigureOut">
              <a:rPr lang="en-US" smtClean="0"/>
              <a:t>7/19/2020</a:t>
            </a:fld>
            <a:endParaRPr lang="en-US"/>
          </a:p>
        </p:txBody>
      </p:sp>
      <p:sp>
        <p:nvSpPr>
          <p:cNvPr id="5" name="Footer Placeholder 4">
            <a:extLst>
              <a:ext uri="{FF2B5EF4-FFF2-40B4-BE49-F238E27FC236}">
                <a16:creationId xmlns:a16="http://schemas.microsoft.com/office/drawing/2014/main" id="{838EA853-5F92-4777-9A11-FF3CBA2FDA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6403C9-B897-44B5-BC75-1F4FB4F31976}"/>
              </a:ext>
            </a:extLst>
          </p:cNvPr>
          <p:cNvSpPr>
            <a:spLocks noGrp="1"/>
          </p:cNvSpPr>
          <p:nvPr>
            <p:ph type="sldNum" sz="quarter" idx="12"/>
          </p:nvPr>
        </p:nvSpPr>
        <p:spPr/>
        <p:txBody>
          <a:bodyPr/>
          <a:lstStyle/>
          <a:p>
            <a:fld id="{1A6BE410-2665-4F19-9598-F03DFAEDDEF0}" type="slidenum">
              <a:rPr lang="en-US" smtClean="0"/>
              <a:t>‹#›</a:t>
            </a:fld>
            <a:endParaRPr lang="en-US"/>
          </a:p>
        </p:txBody>
      </p:sp>
    </p:spTree>
    <p:extLst>
      <p:ext uri="{BB962C8B-B14F-4D97-AF65-F5344CB8AC3E}">
        <p14:creationId xmlns:p14="http://schemas.microsoft.com/office/powerpoint/2010/main" val="833181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AB99A-DF72-4BA9-A6B1-6535DFE173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BFF095-A4D6-4D65-8CF4-73E15AAA3B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2C2ABE-42C0-4F6A-9F82-21483DEDC3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3588AD-82CE-4F53-9052-1E9573B82474}"/>
              </a:ext>
            </a:extLst>
          </p:cNvPr>
          <p:cNvSpPr>
            <a:spLocks noGrp="1"/>
          </p:cNvSpPr>
          <p:nvPr>
            <p:ph type="dt" sz="half" idx="10"/>
          </p:nvPr>
        </p:nvSpPr>
        <p:spPr/>
        <p:txBody>
          <a:bodyPr/>
          <a:lstStyle/>
          <a:p>
            <a:fld id="{8CCCD93E-B92F-4544-90C3-385B886B4F2E}" type="datetimeFigureOut">
              <a:rPr lang="en-US" smtClean="0"/>
              <a:t>7/19/2020</a:t>
            </a:fld>
            <a:endParaRPr lang="en-US"/>
          </a:p>
        </p:txBody>
      </p:sp>
      <p:sp>
        <p:nvSpPr>
          <p:cNvPr id="6" name="Footer Placeholder 5">
            <a:extLst>
              <a:ext uri="{FF2B5EF4-FFF2-40B4-BE49-F238E27FC236}">
                <a16:creationId xmlns:a16="http://schemas.microsoft.com/office/drawing/2014/main" id="{20275ADE-6040-4A49-837F-6FF1C4916B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159AD9-DFB5-4B6B-B8B7-63F3774D5C1B}"/>
              </a:ext>
            </a:extLst>
          </p:cNvPr>
          <p:cNvSpPr>
            <a:spLocks noGrp="1"/>
          </p:cNvSpPr>
          <p:nvPr>
            <p:ph type="sldNum" sz="quarter" idx="12"/>
          </p:nvPr>
        </p:nvSpPr>
        <p:spPr/>
        <p:txBody>
          <a:bodyPr/>
          <a:lstStyle/>
          <a:p>
            <a:fld id="{1A6BE410-2665-4F19-9598-F03DFAEDDEF0}" type="slidenum">
              <a:rPr lang="en-US" smtClean="0"/>
              <a:t>‹#›</a:t>
            </a:fld>
            <a:endParaRPr lang="en-US"/>
          </a:p>
        </p:txBody>
      </p:sp>
    </p:spTree>
    <p:extLst>
      <p:ext uri="{BB962C8B-B14F-4D97-AF65-F5344CB8AC3E}">
        <p14:creationId xmlns:p14="http://schemas.microsoft.com/office/powerpoint/2010/main" val="3383587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0CAD-4B83-4956-8C07-ADEA8DC544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75D305-0A23-4AE2-9F99-1A7DDA846E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230BFB-4B47-4762-831B-7F433338B7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CA2D5F-3E00-4423-B482-0ACA96C27C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ADE79-B268-4F96-B35E-0AEC43AB98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779F86-002D-4604-9A13-9E52EC17B36A}"/>
              </a:ext>
            </a:extLst>
          </p:cNvPr>
          <p:cNvSpPr>
            <a:spLocks noGrp="1"/>
          </p:cNvSpPr>
          <p:nvPr>
            <p:ph type="dt" sz="half" idx="10"/>
          </p:nvPr>
        </p:nvSpPr>
        <p:spPr/>
        <p:txBody>
          <a:bodyPr/>
          <a:lstStyle/>
          <a:p>
            <a:fld id="{8CCCD93E-B92F-4544-90C3-385B886B4F2E}" type="datetimeFigureOut">
              <a:rPr lang="en-US" smtClean="0"/>
              <a:t>7/19/2020</a:t>
            </a:fld>
            <a:endParaRPr lang="en-US"/>
          </a:p>
        </p:txBody>
      </p:sp>
      <p:sp>
        <p:nvSpPr>
          <p:cNvPr id="8" name="Footer Placeholder 7">
            <a:extLst>
              <a:ext uri="{FF2B5EF4-FFF2-40B4-BE49-F238E27FC236}">
                <a16:creationId xmlns:a16="http://schemas.microsoft.com/office/drawing/2014/main" id="{B09A1389-54D6-452F-A41A-78285CA323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7151F8-3148-47FD-AE89-41F89EA1CA3D}"/>
              </a:ext>
            </a:extLst>
          </p:cNvPr>
          <p:cNvSpPr>
            <a:spLocks noGrp="1"/>
          </p:cNvSpPr>
          <p:nvPr>
            <p:ph type="sldNum" sz="quarter" idx="12"/>
          </p:nvPr>
        </p:nvSpPr>
        <p:spPr/>
        <p:txBody>
          <a:bodyPr/>
          <a:lstStyle/>
          <a:p>
            <a:fld id="{1A6BE410-2665-4F19-9598-F03DFAEDDEF0}" type="slidenum">
              <a:rPr lang="en-US" smtClean="0"/>
              <a:t>‹#›</a:t>
            </a:fld>
            <a:endParaRPr lang="en-US"/>
          </a:p>
        </p:txBody>
      </p:sp>
    </p:spTree>
    <p:extLst>
      <p:ext uri="{BB962C8B-B14F-4D97-AF65-F5344CB8AC3E}">
        <p14:creationId xmlns:p14="http://schemas.microsoft.com/office/powerpoint/2010/main" val="1477000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3E925-936E-4CC8-A730-DB06E1E51B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1A6593-D5AE-4C24-813B-C1AD1D95CC67}"/>
              </a:ext>
            </a:extLst>
          </p:cNvPr>
          <p:cNvSpPr>
            <a:spLocks noGrp="1"/>
          </p:cNvSpPr>
          <p:nvPr>
            <p:ph type="dt" sz="half" idx="10"/>
          </p:nvPr>
        </p:nvSpPr>
        <p:spPr/>
        <p:txBody>
          <a:bodyPr/>
          <a:lstStyle/>
          <a:p>
            <a:fld id="{8CCCD93E-B92F-4544-90C3-385B886B4F2E}" type="datetimeFigureOut">
              <a:rPr lang="en-US" smtClean="0"/>
              <a:t>7/19/2020</a:t>
            </a:fld>
            <a:endParaRPr lang="en-US"/>
          </a:p>
        </p:txBody>
      </p:sp>
      <p:sp>
        <p:nvSpPr>
          <p:cNvPr id="4" name="Footer Placeholder 3">
            <a:extLst>
              <a:ext uri="{FF2B5EF4-FFF2-40B4-BE49-F238E27FC236}">
                <a16:creationId xmlns:a16="http://schemas.microsoft.com/office/drawing/2014/main" id="{93C08512-83A4-4A25-B4AC-31D975C27E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5BA59C-3A27-4B91-9717-D84DB4B7B158}"/>
              </a:ext>
            </a:extLst>
          </p:cNvPr>
          <p:cNvSpPr>
            <a:spLocks noGrp="1"/>
          </p:cNvSpPr>
          <p:nvPr>
            <p:ph type="sldNum" sz="quarter" idx="12"/>
          </p:nvPr>
        </p:nvSpPr>
        <p:spPr/>
        <p:txBody>
          <a:bodyPr/>
          <a:lstStyle/>
          <a:p>
            <a:fld id="{1A6BE410-2665-4F19-9598-F03DFAEDDEF0}" type="slidenum">
              <a:rPr lang="en-US" smtClean="0"/>
              <a:t>‹#›</a:t>
            </a:fld>
            <a:endParaRPr lang="en-US"/>
          </a:p>
        </p:txBody>
      </p:sp>
    </p:spTree>
    <p:extLst>
      <p:ext uri="{BB962C8B-B14F-4D97-AF65-F5344CB8AC3E}">
        <p14:creationId xmlns:p14="http://schemas.microsoft.com/office/powerpoint/2010/main" val="3835746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7E75A2-2E5E-47DD-A298-FE15522A2180}"/>
              </a:ext>
            </a:extLst>
          </p:cNvPr>
          <p:cNvSpPr>
            <a:spLocks noGrp="1"/>
          </p:cNvSpPr>
          <p:nvPr>
            <p:ph type="dt" sz="half" idx="10"/>
          </p:nvPr>
        </p:nvSpPr>
        <p:spPr/>
        <p:txBody>
          <a:bodyPr/>
          <a:lstStyle/>
          <a:p>
            <a:fld id="{8CCCD93E-B92F-4544-90C3-385B886B4F2E}" type="datetimeFigureOut">
              <a:rPr lang="en-US" smtClean="0"/>
              <a:t>7/19/2020</a:t>
            </a:fld>
            <a:endParaRPr lang="en-US"/>
          </a:p>
        </p:txBody>
      </p:sp>
      <p:sp>
        <p:nvSpPr>
          <p:cNvPr id="3" name="Footer Placeholder 2">
            <a:extLst>
              <a:ext uri="{FF2B5EF4-FFF2-40B4-BE49-F238E27FC236}">
                <a16:creationId xmlns:a16="http://schemas.microsoft.com/office/drawing/2014/main" id="{DE4D9E85-4F9F-466A-B357-11D8E2C69D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C50AFF-5791-4D14-84C6-E45ED1B72869}"/>
              </a:ext>
            </a:extLst>
          </p:cNvPr>
          <p:cNvSpPr>
            <a:spLocks noGrp="1"/>
          </p:cNvSpPr>
          <p:nvPr>
            <p:ph type="sldNum" sz="quarter" idx="12"/>
          </p:nvPr>
        </p:nvSpPr>
        <p:spPr/>
        <p:txBody>
          <a:bodyPr/>
          <a:lstStyle/>
          <a:p>
            <a:fld id="{1A6BE410-2665-4F19-9598-F03DFAEDDEF0}" type="slidenum">
              <a:rPr lang="en-US" smtClean="0"/>
              <a:t>‹#›</a:t>
            </a:fld>
            <a:endParaRPr lang="en-US"/>
          </a:p>
        </p:txBody>
      </p:sp>
    </p:spTree>
    <p:extLst>
      <p:ext uri="{BB962C8B-B14F-4D97-AF65-F5344CB8AC3E}">
        <p14:creationId xmlns:p14="http://schemas.microsoft.com/office/powerpoint/2010/main" val="4008400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F78D1-F431-4986-A5B1-3FBC678B21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1D39C9-5CFD-42B8-A921-9687DEDDBF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8D4535-158A-4094-91B1-AF9A1D15BC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8329E7-E9DF-435F-BB42-B29449F98FCE}"/>
              </a:ext>
            </a:extLst>
          </p:cNvPr>
          <p:cNvSpPr>
            <a:spLocks noGrp="1"/>
          </p:cNvSpPr>
          <p:nvPr>
            <p:ph type="dt" sz="half" idx="10"/>
          </p:nvPr>
        </p:nvSpPr>
        <p:spPr/>
        <p:txBody>
          <a:bodyPr/>
          <a:lstStyle/>
          <a:p>
            <a:fld id="{8CCCD93E-B92F-4544-90C3-385B886B4F2E}" type="datetimeFigureOut">
              <a:rPr lang="en-US" smtClean="0"/>
              <a:t>7/19/2020</a:t>
            </a:fld>
            <a:endParaRPr lang="en-US"/>
          </a:p>
        </p:txBody>
      </p:sp>
      <p:sp>
        <p:nvSpPr>
          <p:cNvPr id="6" name="Footer Placeholder 5">
            <a:extLst>
              <a:ext uri="{FF2B5EF4-FFF2-40B4-BE49-F238E27FC236}">
                <a16:creationId xmlns:a16="http://schemas.microsoft.com/office/drawing/2014/main" id="{14485090-A3F8-47BC-AF07-58DE50ED16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ED3078-F21F-4493-BA3D-7C4EA95F68EC}"/>
              </a:ext>
            </a:extLst>
          </p:cNvPr>
          <p:cNvSpPr>
            <a:spLocks noGrp="1"/>
          </p:cNvSpPr>
          <p:nvPr>
            <p:ph type="sldNum" sz="quarter" idx="12"/>
          </p:nvPr>
        </p:nvSpPr>
        <p:spPr/>
        <p:txBody>
          <a:bodyPr/>
          <a:lstStyle/>
          <a:p>
            <a:fld id="{1A6BE410-2665-4F19-9598-F03DFAEDDEF0}" type="slidenum">
              <a:rPr lang="en-US" smtClean="0"/>
              <a:t>‹#›</a:t>
            </a:fld>
            <a:endParaRPr lang="en-US"/>
          </a:p>
        </p:txBody>
      </p:sp>
    </p:spTree>
    <p:extLst>
      <p:ext uri="{BB962C8B-B14F-4D97-AF65-F5344CB8AC3E}">
        <p14:creationId xmlns:p14="http://schemas.microsoft.com/office/powerpoint/2010/main" val="1889313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9508E-806E-4D93-A4D7-A161F09ED4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3C8A08-EF1E-49A3-9AF0-CC0DF08904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B05643-695A-4443-B88E-8B49522879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656E31-BDFC-491B-B298-4B7D157EA19B}"/>
              </a:ext>
            </a:extLst>
          </p:cNvPr>
          <p:cNvSpPr>
            <a:spLocks noGrp="1"/>
          </p:cNvSpPr>
          <p:nvPr>
            <p:ph type="dt" sz="half" idx="10"/>
          </p:nvPr>
        </p:nvSpPr>
        <p:spPr/>
        <p:txBody>
          <a:bodyPr/>
          <a:lstStyle/>
          <a:p>
            <a:fld id="{8CCCD93E-B92F-4544-90C3-385B886B4F2E}" type="datetimeFigureOut">
              <a:rPr lang="en-US" smtClean="0"/>
              <a:t>7/19/2020</a:t>
            </a:fld>
            <a:endParaRPr lang="en-US"/>
          </a:p>
        </p:txBody>
      </p:sp>
      <p:sp>
        <p:nvSpPr>
          <p:cNvPr id="6" name="Footer Placeholder 5">
            <a:extLst>
              <a:ext uri="{FF2B5EF4-FFF2-40B4-BE49-F238E27FC236}">
                <a16:creationId xmlns:a16="http://schemas.microsoft.com/office/drawing/2014/main" id="{EC9D5D84-AE38-49DA-9DD4-98B477434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6E4117-4427-4D1C-A9C2-A227AA9D5A68}"/>
              </a:ext>
            </a:extLst>
          </p:cNvPr>
          <p:cNvSpPr>
            <a:spLocks noGrp="1"/>
          </p:cNvSpPr>
          <p:nvPr>
            <p:ph type="sldNum" sz="quarter" idx="12"/>
          </p:nvPr>
        </p:nvSpPr>
        <p:spPr/>
        <p:txBody>
          <a:bodyPr/>
          <a:lstStyle/>
          <a:p>
            <a:fld id="{1A6BE410-2665-4F19-9598-F03DFAEDDEF0}" type="slidenum">
              <a:rPr lang="en-US" smtClean="0"/>
              <a:t>‹#›</a:t>
            </a:fld>
            <a:endParaRPr lang="en-US"/>
          </a:p>
        </p:txBody>
      </p:sp>
    </p:spTree>
    <p:extLst>
      <p:ext uri="{BB962C8B-B14F-4D97-AF65-F5344CB8AC3E}">
        <p14:creationId xmlns:p14="http://schemas.microsoft.com/office/powerpoint/2010/main" val="3071039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38F6B0-4002-4D4B-81CB-F92E6DA6AD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71B6F6-4509-49E1-9144-57AC0F8A8A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E1569D-C9EA-4672-8190-0B51888B4F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CCD93E-B92F-4544-90C3-385B886B4F2E}" type="datetimeFigureOut">
              <a:rPr lang="en-US" smtClean="0"/>
              <a:t>7/19/2020</a:t>
            </a:fld>
            <a:endParaRPr lang="en-US"/>
          </a:p>
        </p:txBody>
      </p:sp>
      <p:sp>
        <p:nvSpPr>
          <p:cNvPr id="5" name="Footer Placeholder 4">
            <a:extLst>
              <a:ext uri="{FF2B5EF4-FFF2-40B4-BE49-F238E27FC236}">
                <a16:creationId xmlns:a16="http://schemas.microsoft.com/office/drawing/2014/main" id="{8EA5F282-461C-4FAD-9DCE-E998C4B73C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8C21EE-4610-4158-A0A0-217D5AAC78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6BE410-2665-4F19-9598-F03DFAEDDEF0}" type="slidenum">
              <a:rPr lang="en-US" smtClean="0"/>
              <a:t>‹#›</a:t>
            </a:fld>
            <a:endParaRPr lang="en-US"/>
          </a:p>
        </p:txBody>
      </p:sp>
    </p:spTree>
    <p:extLst>
      <p:ext uri="{BB962C8B-B14F-4D97-AF65-F5344CB8AC3E}">
        <p14:creationId xmlns:p14="http://schemas.microsoft.com/office/powerpoint/2010/main" val="309811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hyperlink" Target="http://web.mta.info/nyct/facts/ridership/ridership_sub.ht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web.mta.info/nyct/facts/ridership/ridership_sub.ht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FDCA73-0824-4607-88B9-B95CC3285FBB}"/>
              </a:ext>
            </a:extLst>
          </p:cNvPr>
          <p:cNvSpPr>
            <a:spLocks noGrp="1"/>
          </p:cNvSpPr>
          <p:nvPr>
            <p:ph type="ctrTitle"/>
          </p:nvPr>
        </p:nvSpPr>
        <p:spPr/>
        <p:txBody>
          <a:bodyPr>
            <a:normAutofit fontScale="90000"/>
          </a:bodyPr>
          <a:lstStyle/>
          <a:p>
            <a:r>
              <a:rPr lang="en-US" b="1" dirty="0"/>
              <a:t>Morning Rush Hour in the Bedford Avenue Stop</a:t>
            </a:r>
            <a:br>
              <a:rPr lang="en-US" b="1" dirty="0"/>
            </a:br>
            <a:endParaRPr lang="en-US" dirty="0"/>
          </a:p>
        </p:txBody>
      </p:sp>
      <p:sp>
        <p:nvSpPr>
          <p:cNvPr id="5" name="Content Placeholder 4">
            <a:extLst>
              <a:ext uri="{FF2B5EF4-FFF2-40B4-BE49-F238E27FC236}">
                <a16:creationId xmlns:a16="http://schemas.microsoft.com/office/drawing/2014/main" id="{C9702074-6CF1-4CCB-921C-25314616F7E7}"/>
              </a:ext>
            </a:extLst>
          </p:cNvPr>
          <p:cNvSpPr>
            <a:spLocks noGrp="1"/>
          </p:cNvSpPr>
          <p:nvPr>
            <p:ph type="subTitle" idx="1"/>
          </p:nvPr>
        </p:nvSpPr>
        <p:spPr/>
        <p:txBody>
          <a:bodyPr/>
          <a:lstStyle/>
          <a:p>
            <a:r>
              <a:rPr lang="en-US" dirty="0"/>
              <a:t>Final Project by </a:t>
            </a:r>
            <a:r>
              <a:rPr lang="en-US" b="1" dirty="0"/>
              <a:t>Manolis Manoli</a:t>
            </a:r>
            <a:endParaRPr lang="en-US" dirty="0"/>
          </a:p>
        </p:txBody>
      </p:sp>
      <p:pic>
        <p:nvPicPr>
          <p:cNvPr id="7" name="Picture 6">
            <a:extLst>
              <a:ext uri="{FF2B5EF4-FFF2-40B4-BE49-F238E27FC236}">
                <a16:creationId xmlns:a16="http://schemas.microsoft.com/office/drawing/2014/main" id="{35F70A91-85C1-458C-B2CC-385C845111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43" y="3178314"/>
            <a:ext cx="4010793" cy="2671706"/>
          </a:xfrm>
          <a:prstGeom prst="rect">
            <a:avLst/>
          </a:prstGeom>
        </p:spPr>
      </p:pic>
      <p:pic>
        <p:nvPicPr>
          <p:cNvPr id="9" name="Picture 8">
            <a:extLst>
              <a:ext uri="{FF2B5EF4-FFF2-40B4-BE49-F238E27FC236}">
                <a16:creationId xmlns:a16="http://schemas.microsoft.com/office/drawing/2014/main" id="{ADFB74CD-F3FE-48B8-84B0-FE364CAB8174}"/>
              </a:ext>
            </a:extLst>
          </p:cNvPr>
          <p:cNvPicPr>
            <a:picLocks noChangeAspect="1"/>
          </p:cNvPicPr>
          <p:nvPr/>
        </p:nvPicPr>
        <p:blipFill rotWithShape="1">
          <a:blip r:embed="rId3"/>
          <a:srcRect t="3135"/>
          <a:stretch/>
        </p:blipFill>
        <p:spPr>
          <a:xfrm>
            <a:off x="8428790" y="3178313"/>
            <a:ext cx="3683267" cy="2675845"/>
          </a:xfrm>
          <a:prstGeom prst="rect">
            <a:avLst/>
          </a:prstGeom>
        </p:spPr>
      </p:pic>
      <p:pic>
        <p:nvPicPr>
          <p:cNvPr id="10" name="Picture 9">
            <a:extLst>
              <a:ext uri="{FF2B5EF4-FFF2-40B4-BE49-F238E27FC236}">
                <a16:creationId xmlns:a16="http://schemas.microsoft.com/office/drawing/2014/main" id="{24D4D936-6A8B-43E2-B0F9-B41F67D50CD6}"/>
              </a:ext>
            </a:extLst>
          </p:cNvPr>
          <p:cNvPicPr>
            <a:picLocks noChangeAspect="1"/>
          </p:cNvPicPr>
          <p:nvPr/>
        </p:nvPicPr>
        <p:blipFill rotWithShape="1">
          <a:blip r:embed="rId4"/>
          <a:srcRect b="39384"/>
          <a:stretch/>
        </p:blipFill>
        <p:spPr>
          <a:xfrm>
            <a:off x="4090736" y="4096136"/>
            <a:ext cx="4338054" cy="1753884"/>
          </a:xfrm>
          <a:prstGeom prst="rect">
            <a:avLst/>
          </a:prstGeom>
        </p:spPr>
      </p:pic>
    </p:spTree>
    <p:extLst>
      <p:ext uri="{BB962C8B-B14F-4D97-AF65-F5344CB8AC3E}">
        <p14:creationId xmlns:p14="http://schemas.microsoft.com/office/powerpoint/2010/main" val="2167907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0225427F-C944-4D95-9D31-2072BA3E5F9A}"/>
              </a:ext>
            </a:extLst>
          </p:cNvPr>
          <p:cNvSpPr txBox="1"/>
          <p:nvPr/>
        </p:nvSpPr>
        <p:spPr>
          <a:xfrm>
            <a:off x="924025" y="486533"/>
            <a:ext cx="3687291" cy="923330"/>
          </a:xfrm>
          <a:prstGeom prst="rect">
            <a:avLst/>
          </a:prstGeom>
          <a:noFill/>
        </p:spPr>
        <p:txBody>
          <a:bodyPr wrap="none" rtlCol="0">
            <a:spAutoFit/>
          </a:bodyPr>
          <a:lstStyle/>
          <a:p>
            <a:r>
              <a:rPr lang="en-US" sz="5400" dirty="0"/>
              <a:t>Introduction</a:t>
            </a:r>
          </a:p>
        </p:txBody>
      </p:sp>
      <p:sp>
        <p:nvSpPr>
          <p:cNvPr id="49" name="Rectangle 48">
            <a:extLst>
              <a:ext uri="{FF2B5EF4-FFF2-40B4-BE49-F238E27FC236}">
                <a16:creationId xmlns:a16="http://schemas.microsoft.com/office/drawing/2014/main" id="{D35ECC28-7F5F-4264-808D-14015DEA0AAC}"/>
              </a:ext>
            </a:extLst>
          </p:cNvPr>
          <p:cNvSpPr/>
          <p:nvPr/>
        </p:nvSpPr>
        <p:spPr>
          <a:xfrm>
            <a:off x="719847" y="1828800"/>
            <a:ext cx="11128442" cy="4247317"/>
          </a:xfrm>
          <a:prstGeom prst="rect">
            <a:avLst/>
          </a:prstGeom>
        </p:spPr>
        <p:txBody>
          <a:bodyPr wrap="square">
            <a:spAutoFit/>
          </a:bodyPr>
          <a:lstStyle/>
          <a:p>
            <a:r>
              <a:rPr lang="en-US" dirty="0"/>
              <a:t>The Bedford Avenue L train station in Williamsburg has approximately an average of 27,000 daily users (1) on any given weekday. This makes it the second most frequented train station in Brooklyn - all that with only one platform serving both the Manhattan bound train and those that take </a:t>
            </a:r>
            <a:r>
              <a:rPr lang="en-US" dirty="0" err="1"/>
              <a:t>passangers</a:t>
            </a:r>
            <a:r>
              <a:rPr lang="en-US" dirty="0"/>
              <a:t> deeper into Brooklyn.</a:t>
            </a:r>
          </a:p>
          <a:p>
            <a:endParaRPr lang="en-US" dirty="0"/>
          </a:p>
          <a:p>
            <a:r>
              <a:rPr lang="en-US" dirty="0"/>
              <a:t>It is notorious for its delays and huge crowds on the small platform waiting until they can finally squeeze into a train - after seeing multiples pass with only a few waiting </a:t>
            </a:r>
            <a:r>
              <a:rPr lang="en-US" dirty="0" err="1"/>
              <a:t>passangers</a:t>
            </a:r>
            <a:r>
              <a:rPr lang="en-US" dirty="0"/>
              <a:t> being able to squeeze into the already overcrowded trains.</a:t>
            </a:r>
          </a:p>
          <a:p>
            <a:endParaRPr lang="en-US" dirty="0"/>
          </a:p>
          <a:p>
            <a:r>
              <a:rPr lang="en-US" dirty="0"/>
              <a:t>In the morning, the overwhelming amount of </a:t>
            </a:r>
            <a:r>
              <a:rPr lang="en-US" dirty="0" err="1"/>
              <a:t>passangers</a:t>
            </a:r>
            <a:r>
              <a:rPr lang="en-US" dirty="0"/>
              <a:t> will travel into Manhattan with those traveling into Brooklyn not experiencing shortage in space. In the evening the trains back into Brooklyn will be overcrowded with those from Brooklyn into Manhattan being below capacity. We will therefore simplify our investigation and only focus on modeling the Bedford Avenue platform and </a:t>
            </a:r>
            <a:r>
              <a:rPr lang="en-US" dirty="0" err="1"/>
              <a:t>passangers</a:t>
            </a:r>
            <a:r>
              <a:rPr lang="en-US" dirty="0"/>
              <a:t> traveling into Manhattan. </a:t>
            </a:r>
          </a:p>
          <a:p>
            <a:endParaRPr lang="en-US" dirty="0"/>
          </a:p>
          <a:p>
            <a:r>
              <a:rPr lang="en-US" dirty="0"/>
              <a:t>We want to see how the amount of people waiting varies throughout rush hour and how many trains operate at capacity.</a:t>
            </a:r>
          </a:p>
        </p:txBody>
      </p:sp>
      <p:sp>
        <p:nvSpPr>
          <p:cNvPr id="50" name="Rectangle 49">
            <a:extLst>
              <a:ext uri="{FF2B5EF4-FFF2-40B4-BE49-F238E27FC236}">
                <a16:creationId xmlns:a16="http://schemas.microsoft.com/office/drawing/2014/main" id="{401217C7-3EA6-4F01-B3BA-136E7C9191DE}"/>
              </a:ext>
            </a:extLst>
          </p:cNvPr>
          <p:cNvSpPr/>
          <p:nvPr/>
        </p:nvSpPr>
        <p:spPr>
          <a:xfrm>
            <a:off x="719847" y="6310388"/>
            <a:ext cx="6120265" cy="369332"/>
          </a:xfrm>
          <a:prstGeom prst="rect">
            <a:avLst/>
          </a:prstGeom>
        </p:spPr>
        <p:txBody>
          <a:bodyPr wrap="none">
            <a:spAutoFit/>
          </a:bodyPr>
          <a:lstStyle/>
          <a:p>
            <a:r>
              <a:rPr lang="en-US" dirty="0"/>
              <a:t>(1) </a:t>
            </a:r>
            <a:r>
              <a:rPr lang="en-US" dirty="0">
                <a:hlinkClick r:id="rId2"/>
              </a:rPr>
              <a:t>http://web.mta.info/nyct/facts/ridership/ridership_sub.htm</a:t>
            </a:r>
            <a:endParaRPr lang="en-US" dirty="0"/>
          </a:p>
        </p:txBody>
      </p:sp>
    </p:spTree>
    <p:extLst>
      <p:ext uri="{BB962C8B-B14F-4D97-AF65-F5344CB8AC3E}">
        <p14:creationId xmlns:p14="http://schemas.microsoft.com/office/powerpoint/2010/main" val="9363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0225427F-C944-4D95-9D31-2072BA3E5F9A}"/>
              </a:ext>
            </a:extLst>
          </p:cNvPr>
          <p:cNvSpPr txBox="1"/>
          <p:nvPr/>
        </p:nvSpPr>
        <p:spPr>
          <a:xfrm>
            <a:off x="924025" y="486533"/>
            <a:ext cx="6511783" cy="923330"/>
          </a:xfrm>
          <a:prstGeom prst="rect">
            <a:avLst/>
          </a:prstGeom>
          <a:noFill/>
        </p:spPr>
        <p:txBody>
          <a:bodyPr wrap="none" rtlCol="0">
            <a:spAutoFit/>
          </a:bodyPr>
          <a:lstStyle/>
          <a:p>
            <a:r>
              <a:rPr lang="en-US" sz="5400" dirty="0"/>
              <a:t>Introduction and Goal </a:t>
            </a:r>
          </a:p>
        </p:txBody>
      </p:sp>
      <p:sp>
        <p:nvSpPr>
          <p:cNvPr id="49" name="Rectangle 48">
            <a:extLst>
              <a:ext uri="{FF2B5EF4-FFF2-40B4-BE49-F238E27FC236}">
                <a16:creationId xmlns:a16="http://schemas.microsoft.com/office/drawing/2014/main" id="{D35ECC28-7F5F-4264-808D-14015DEA0AAC}"/>
              </a:ext>
            </a:extLst>
          </p:cNvPr>
          <p:cNvSpPr/>
          <p:nvPr/>
        </p:nvSpPr>
        <p:spPr>
          <a:xfrm>
            <a:off x="719847" y="1828800"/>
            <a:ext cx="11128442" cy="4247317"/>
          </a:xfrm>
          <a:prstGeom prst="rect">
            <a:avLst/>
          </a:prstGeom>
        </p:spPr>
        <p:txBody>
          <a:bodyPr wrap="square">
            <a:spAutoFit/>
          </a:bodyPr>
          <a:lstStyle/>
          <a:p>
            <a:r>
              <a:rPr lang="en-US" dirty="0"/>
              <a:t>The Bedford Avenue L train station in Williamsburg has approximately an average of 27,000 daily users (1) on any given weekday. This makes it the second most frequented train station in Brooklyn - all that with only one platform serving both the Manhattan bound train and those that take passengers deeper into Brooklyn.</a:t>
            </a:r>
          </a:p>
          <a:p>
            <a:endParaRPr lang="en-US" dirty="0"/>
          </a:p>
          <a:p>
            <a:r>
              <a:rPr lang="en-US" dirty="0"/>
              <a:t>It is notorious for its delays and huge crowds on the small platform waiting until they can finally squeeze into a train - after seeing multiples pass with only a few waiting passengers being able to squeeze into the already overcrowded trains.</a:t>
            </a:r>
          </a:p>
          <a:p>
            <a:endParaRPr lang="en-US" dirty="0"/>
          </a:p>
          <a:p>
            <a:r>
              <a:rPr lang="en-US" dirty="0"/>
              <a:t>In the morning, the overwhelming amount of passengers will travel into Manhattan with those traveling into Brooklyn not experiencing shortage in space. In the evening the trains back into Brooklyn will be overcrowded with those from Brooklyn into Manhattan being below capacity. We will therefore simplify our investigation and only focus on modeling the Bedford Avenue platform and passengers traveling into Manhattan. </a:t>
            </a:r>
          </a:p>
          <a:p>
            <a:endParaRPr lang="en-US" dirty="0"/>
          </a:p>
          <a:p>
            <a:r>
              <a:rPr lang="en-US" dirty="0"/>
              <a:t>We want to see how the amount of people waiting varies throughout rush hour and how many trains operate at capacity.</a:t>
            </a:r>
          </a:p>
        </p:txBody>
      </p:sp>
      <p:sp>
        <p:nvSpPr>
          <p:cNvPr id="50" name="Rectangle 49">
            <a:extLst>
              <a:ext uri="{FF2B5EF4-FFF2-40B4-BE49-F238E27FC236}">
                <a16:creationId xmlns:a16="http://schemas.microsoft.com/office/drawing/2014/main" id="{401217C7-3EA6-4F01-B3BA-136E7C9191DE}"/>
              </a:ext>
            </a:extLst>
          </p:cNvPr>
          <p:cNvSpPr/>
          <p:nvPr/>
        </p:nvSpPr>
        <p:spPr>
          <a:xfrm>
            <a:off x="719847" y="6310388"/>
            <a:ext cx="6120265" cy="369332"/>
          </a:xfrm>
          <a:prstGeom prst="rect">
            <a:avLst/>
          </a:prstGeom>
        </p:spPr>
        <p:txBody>
          <a:bodyPr wrap="none">
            <a:spAutoFit/>
          </a:bodyPr>
          <a:lstStyle/>
          <a:p>
            <a:r>
              <a:rPr lang="en-US" dirty="0"/>
              <a:t>(1) </a:t>
            </a:r>
            <a:r>
              <a:rPr lang="en-US" dirty="0">
                <a:hlinkClick r:id="rId2"/>
              </a:rPr>
              <a:t>http://web.mta.info/nyct/facts/ridership/ridership_sub.htm</a:t>
            </a:r>
            <a:endParaRPr lang="en-US" dirty="0"/>
          </a:p>
        </p:txBody>
      </p:sp>
    </p:spTree>
    <p:extLst>
      <p:ext uri="{BB962C8B-B14F-4D97-AF65-F5344CB8AC3E}">
        <p14:creationId xmlns:p14="http://schemas.microsoft.com/office/powerpoint/2010/main" val="2242847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0225427F-C944-4D95-9D31-2072BA3E5F9A}"/>
              </a:ext>
            </a:extLst>
          </p:cNvPr>
          <p:cNvSpPr txBox="1"/>
          <p:nvPr/>
        </p:nvSpPr>
        <p:spPr>
          <a:xfrm>
            <a:off x="924025" y="486533"/>
            <a:ext cx="3796424" cy="923330"/>
          </a:xfrm>
          <a:prstGeom prst="rect">
            <a:avLst/>
          </a:prstGeom>
          <a:noFill/>
        </p:spPr>
        <p:txBody>
          <a:bodyPr wrap="none" rtlCol="0">
            <a:spAutoFit/>
          </a:bodyPr>
          <a:lstStyle/>
          <a:p>
            <a:r>
              <a:rPr lang="en-US" sz="5400" dirty="0"/>
              <a:t>Assumptions</a:t>
            </a:r>
          </a:p>
        </p:txBody>
      </p:sp>
      <p:sp>
        <p:nvSpPr>
          <p:cNvPr id="49" name="Rectangle 48">
            <a:extLst>
              <a:ext uri="{FF2B5EF4-FFF2-40B4-BE49-F238E27FC236}">
                <a16:creationId xmlns:a16="http://schemas.microsoft.com/office/drawing/2014/main" id="{D35ECC28-7F5F-4264-808D-14015DEA0AAC}"/>
              </a:ext>
            </a:extLst>
          </p:cNvPr>
          <p:cNvSpPr/>
          <p:nvPr/>
        </p:nvSpPr>
        <p:spPr>
          <a:xfrm>
            <a:off x="719847" y="1828800"/>
            <a:ext cx="11128442" cy="4247317"/>
          </a:xfrm>
          <a:prstGeom prst="rect">
            <a:avLst/>
          </a:prstGeom>
        </p:spPr>
        <p:txBody>
          <a:bodyPr wrap="square">
            <a:spAutoFit/>
          </a:bodyPr>
          <a:lstStyle/>
          <a:p>
            <a:pPr marL="342900" indent="-342900">
              <a:buAutoNum type="arabicParenR"/>
            </a:pPr>
            <a:r>
              <a:rPr lang="en-US" dirty="0"/>
              <a:t>The L train has 8 cars with each car having 4 doors. We will model each of these 32 doors using a Normal Distribution. The mean and variance will depend on the time t and distributed N(</a:t>
            </a:r>
            <a:r>
              <a:rPr lang="en-US" dirty="0" err="1"/>
              <a:t>mspace_t</a:t>
            </a:r>
            <a:r>
              <a:rPr lang="en-US" dirty="0"/>
              <a:t> , </a:t>
            </a:r>
            <a:r>
              <a:rPr lang="en-US" dirty="0" err="1"/>
              <a:t>vspace_t</a:t>
            </a:r>
            <a:r>
              <a:rPr lang="en-US" dirty="0"/>
              <a:t>) where t are different time segments during the rush hour</a:t>
            </a:r>
          </a:p>
          <a:p>
            <a:pPr marL="342900" indent="-342900">
              <a:buAutoNum type="arabicParenR"/>
            </a:pPr>
            <a:endParaRPr lang="en-US" dirty="0"/>
          </a:p>
          <a:p>
            <a:pPr marL="342900" indent="-342900">
              <a:buAutoNum type="arabicParenR"/>
            </a:pPr>
            <a:r>
              <a:rPr lang="en-US" dirty="0"/>
              <a:t>According to the article "The Waiting Time Paradox, or, Why Is My Bus Always Late?" (2) the arrival time of trains is actually not Poisson distributed but rather normally distributed. This is due to the fact that arrival times of trains The trains arrive on average every 4 minutes a variance of 1.5 minutes - N(4,1.5).</a:t>
            </a:r>
          </a:p>
          <a:p>
            <a:pPr marL="342900" indent="-342900">
              <a:buAutoNum type="arabicParenR"/>
            </a:pPr>
            <a:endParaRPr lang="en-US" dirty="0"/>
          </a:p>
          <a:p>
            <a:pPr marL="342900" indent="-342900">
              <a:buAutoNum type="arabicParenR"/>
            </a:pPr>
            <a:r>
              <a:rPr lang="en-US" dirty="0"/>
              <a:t>We assume that at 7:30 there is no queue and any traveler will find space until that time </a:t>
            </a:r>
          </a:p>
          <a:p>
            <a:pPr marL="342900" indent="-342900">
              <a:buAutoNum type="arabicParenR"/>
            </a:pPr>
            <a:endParaRPr lang="en-US" dirty="0"/>
          </a:p>
          <a:p>
            <a:pPr marL="342900" indent="-342900">
              <a:buAutoNum type="arabicParenR"/>
            </a:pPr>
            <a:r>
              <a:rPr lang="en-US" dirty="0"/>
              <a:t>The traveler arrive at the train station with </a:t>
            </a:r>
            <a:r>
              <a:rPr lang="en-US" dirty="0" err="1"/>
              <a:t>poisson</a:t>
            </a:r>
            <a:r>
              <a:rPr lang="en-US" dirty="0"/>
              <a:t> distribution Pois(</a:t>
            </a:r>
            <a:r>
              <a:rPr lang="en-US" dirty="0" err="1"/>
              <a:t>Lambda_t</a:t>
            </a:r>
            <a:r>
              <a:rPr lang="en-US" dirty="0"/>
              <a:t>) where t are different time segments during the rush hour</a:t>
            </a:r>
          </a:p>
          <a:p>
            <a:pPr marL="342900" indent="-342900">
              <a:buAutoNum type="arabicParenR"/>
            </a:pPr>
            <a:endParaRPr lang="en-US" dirty="0"/>
          </a:p>
          <a:p>
            <a:pPr marL="342900" indent="-342900">
              <a:buAutoNum type="arabicParenR"/>
            </a:pPr>
            <a:r>
              <a:rPr lang="en-US" dirty="0"/>
              <a:t>Travelers will move to doors where there is still room (in reality sometimes the doors at the end of the platform will have space with most people trying to get into the train in the center)</a:t>
            </a:r>
          </a:p>
        </p:txBody>
      </p:sp>
    </p:spTree>
    <p:extLst>
      <p:ext uri="{BB962C8B-B14F-4D97-AF65-F5344CB8AC3E}">
        <p14:creationId xmlns:p14="http://schemas.microsoft.com/office/powerpoint/2010/main" val="1545863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01AAF5-6DFF-4EC1-9E9D-85347AF81FA5}"/>
              </a:ext>
            </a:extLst>
          </p:cNvPr>
          <p:cNvSpPr txBox="1"/>
          <p:nvPr/>
        </p:nvSpPr>
        <p:spPr>
          <a:xfrm>
            <a:off x="7004004" y="209534"/>
            <a:ext cx="482568" cy="276999"/>
          </a:xfrm>
          <a:prstGeom prst="rect">
            <a:avLst/>
          </a:prstGeom>
          <a:noFill/>
          <a:ln>
            <a:solidFill>
              <a:schemeClr val="tx1"/>
            </a:solidFill>
          </a:ln>
        </p:spPr>
        <p:txBody>
          <a:bodyPr wrap="none" rtlCol="0">
            <a:spAutoFit/>
          </a:bodyPr>
          <a:lstStyle/>
          <a:p>
            <a:r>
              <a:rPr lang="en-US" sz="1200" dirty="0"/>
              <a:t>Start</a:t>
            </a:r>
          </a:p>
        </p:txBody>
      </p:sp>
      <p:cxnSp>
        <p:nvCxnSpPr>
          <p:cNvPr id="6" name="Straight Arrow Connector 5">
            <a:extLst>
              <a:ext uri="{FF2B5EF4-FFF2-40B4-BE49-F238E27FC236}">
                <a16:creationId xmlns:a16="http://schemas.microsoft.com/office/drawing/2014/main" id="{BB6535D0-E8F4-4551-8F9B-74E9C82BE810}"/>
              </a:ext>
            </a:extLst>
          </p:cNvPr>
          <p:cNvCxnSpPr>
            <a:cxnSpLocks/>
            <a:stCxn id="4" idx="2"/>
            <a:endCxn id="13" idx="0"/>
          </p:cNvCxnSpPr>
          <p:nvPr/>
        </p:nvCxnSpPr>
        <p:spPr>
          <a:xfrm>
            <a:off x="7245288" y="486533"/>
            <a:ext cx="0" cy="1473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3B24E0E-7BAE-44F6-A7DE-015B3447A48F}"/>
              </a:ext>
            </a:extLst>
          </p:cNvPr>
          <p:cNvSpPr txBox="1"/>
          <p:nvPr/>
        </p:nvSpPr>
        <p:spPr>
          <a:xfrm>
            <a:off x="6164633" y="2350919"/>
            <a:ext cx="2161309" cy="1015663"/>
          </a:xfrm>
          <a:prstGeom prst="rect">
            <a:avLst/>
          </a:prstGeom>
          <a:noFill/>
          <a:ln>
            <a:solidFill>
              <a:schemeClr val="tx1"/>
            </a:solidFill>
          </a:ln>
        </p:spPr>
        <p:txBody>
          <a:bodyPr wrap="square" rtlCol="0">
            <a:spAutoFit/>
          </a:bodyPr>
          <a:lstStyle/>
          <a:p>
            <a:pPr algn="ctr"/>
            <a:r>
              <a:rPr lang="en-US" sz="1200" dirty="0"/>
              <a:t>Simulate train arrival time:</a:t>
            </a:r>
          </a:p>
          <a:p>
            <a:pPr algn="ctr"/>
            <a:r>
              <a:rPr lang="en-US" sz="1200" dirty="0"/>
              <a:t>Normal(</a:t>
            </a:r>
            <a:r>
              <a:rPr lang="en-US" sz="1200" dirty="0" err="1"/>
              <a:t>mu,sigma</a:t>
            </a:r>
            <a:r>
              <a:rPr lang="en-US" sz="1200" dirty="0"/>
              <a:t>)</a:t>
            </a:r>
          </a:p>
          <a:p>
            <a:pPr algn="ctr"/>
            <a:r>
              <a:rPr lang="en-US" sz="1200" dirty="0"/>
              <a:t>Where the base case is:</a:t>
            </a:r>
          </a:p>
          <a:p>
            <a:pPr algn="ctr"/>
            <a:r>
              <a:rPr lang="en-US" sz="1200" dirty="0"/>
              <a:t>mu = 5</a:t>
            </a:r>
          </a:p>
          <a:p>
            <a:pPr algn="ctr"/>
            <a:r>
              <a:rPr lang="en-US" sz="1200" dirty="0"/>
              <a:t>sigma = 2 </a:t>
            </a:r>
          </a:p>
        </p:txBody>
      </p:sp>
      <p:sp>
        <p:nvSpPr>
          <p:cNvPr id="7" name="TextBox 6">
            <a:extLst>
              <a:ext uri="{FF2B5EF4-FFF2-40B4-BE49-F238E27FC236}">
                <a16:creationId xmlns:a16="http://schemas.microsoft.com/office/drawing/2014/main" id="{DD0C0965-D43A-46EB-9EF7-F2213439F8A5}"/>
              </a:ext>
            </a:extLst>
          </p:cNvPr>
          <p:cNvSpPr txBox="1"/>
          <p:nvPr/>
        </p:nvSpPr>
        <p:spPr>
          <a:xfrm>
            <a:off x="6164708" y="3575620"/>
            <a:ext cx="2161309" cy="1384995"/>
          </a:xfrm>
          <a:prstGeom prst="rect">
            <a:avLst/>
          </a:prstGeom>
          <a:noFill/>
          <a:ln>
            <a:solidFill>
              <a:schemeClr val="tx1"/>
            </a:solidFill>
          </a:ln>
        </p:spPr>
        <p:txBody>
          <a:bodyPr wrap="square" rtlCol="0">
            <a:spAutoFit/>
          </a:bodyPr>
          <a:lstStyle/>
          <a:p>
            <a:pPr algn="ctr"/>
            <a:r>
              <a:rPr lang="en-US" sz="1200" dirty="0"/>
              <a:t>Simulate space on each train:</a:t>
            </a:r>
          </a:p>
          <a:p>
            <a:pPr algn="ctr"/>
            <a:r>
              <a:rPr lang="en-US" sz="1200" dirty="0"/>
              <a:t>Normal(</a:t>
            </a:r>
            <a:r>
              <a:rPr lang="en-US" sz="1200" dirty="0" err="1"/>
              <a:t>mu_i,sigma_i</a:t>
            </a:r>
            <a:r>
              <a:rPr lang="en-US" sz="1200" dirty="0"/>
              <a:t>)</a:t>
            </a:r>
          </a:p>
          <a:p>
            <a:pPr algn="ctr"/>
            <a:r>
              <a:rPr lang="en-US" sz="1200" dirty="0"/>
              <a:t>Where the base case is:</a:t>
            </a:r>
          </a:p>
          <a:p>
            <a:pPr algn="ctr"/>
            <a:r>
              <a:rPr lang="pl-PL" sz="1200" dirty="0"/>
              <a:t>mu1</a:t>
            </a:r>
            <a:r>
              <a:rPr lang="en-US" sz="1200" dirty="0"/>
              <a:t> </a:t>
            </a:r>
            <a:r>
              <a:rPr lang="pl-PL" sz="1200" dirty="0"/>
              <a:t>=</a:t>
            </a:r>
            <a:r>
              <a:rPr lang="en-US" sz="1200" dirty="0"/>
              <a:t> </a:t>
            </a:r>
            <a:r>
              <a:rPr lang="pl-PL" sz="1200" dirty="0"/>
              <a:t>25</a:t>
            </a:r>
            <a:r>
              <a:rPr lang="en-US" sz="1200" dirty="0"/>
              <a:t>, </a:t>
            </a:r>
            <a:r>
              <a:rPr lang="pl-PL" sz="1200" dirty="0"/>
              <a:t>sigma1</a:t>
            </a:r>
            <a:r>
              <a:rPr lang="en-US" sz="1200" dirty="0"/>
              <a:t> </a:t>
            </a:r>
            <a:r>
              <a:rPr lang="pl-PL" sz="1200" dirty="0"/>
              <a:t>=</a:t>
            </a:r>
            <a:r>
              <a:rPr lang="en-US" sz="1200" dirty="0"/>
              <a:t> </a:t>
            </a:r>
            <a:r>
              <a:rPr lang="pl-PL" sz="1200" dirty="0"/>
              <a:t>10</a:t>
            </a:r>
            <a:endParaRPr lang="en-US" sz="1200" dirty="0"/>
          </a:p>
          <a:p>
            <a:pPr algn="ctr"/>
            <a:r>
              <a:rPr lang="pl-PL" sz="1200" dirty="0"/>
              <a:t>mu2</a:t>
            </a:r>
            <a:r>
              <a:rPr lang="en-US" sz="1200" dirty="0"/>
              <a:t> </a:t>
            </a:r>
            <a:r>
              <a:rPr lang="pl-PL" sz="1200" dirty="0"/>
              <a:t>=</a:t>
            </a:r>
            <a:r>
              <a:rPr lang="en-US" sz="1200" dirty="0"/>
              <a:t> </a:t>
            </a:r>
            <a:r>
              <a:rPr lang="pl-PL" sz="1200" dirty="0"/>
              <a:t>7</a:t>
            </a:r>
            <a:r>
              <a:rPr lang="en-US" sz="1200" dirty="0"/>
              <a:t>, </a:t>
            </a:r>
            <a:r>
              <a:rPr lang="pl-PL" sz="1200" dirty="0"/>
              <a:t>sigma2</a:t>
            </a:r>
            <a:r>
              <a:rPr lang="en-US" sz="1200" dirty="0"/>
              <a:t> </a:t>
            </a:r>
            <a:r>
              <a:rPr lang="pl-PL" sz="1200" dirty="0"/>
              <a:t>=</a:t>
            </a:r>
            <a:r>
              <a:rPr lang="en-US" sz="1200" dirty="0"/>
              <a:t> </a:t>
            </a:r>
            <a:r>
              <a:rPr lang="pl-PL" sz="1200" dirty="0"/>
              <a:t>4</a:t>
            </a:r>
          </a:p>
          <a:p>
            <a:pPr algn="ctr"/>
            <a:r>
              <a:rPr lang="pl-PL" sz="1200" dirty="0"/>
              <a:t>mu3</a:t>
            </a:r>
            <a:r>
              <a:rPr lang="en-US" sz="1200" dirty="0"/>
              <a:t> </a:t>
            </a:r>
            <a:r>
              <a:rPr lang="pl-PL" sz="1200" dirty="0"/>
              <a:t>=</a:t>
            </a:r>
            <a:r>
              <a:rPr lang="en-US" sz="1200" dirty="0"/>
              <a:t> </a:t>
            </a:r>
            <a:r>
              <a:rPr lang="pl-PL" sz="1200" dirty="0"/>
              <a:t>8</a:t>
            </a:r>
            <a:r>
              <a:rPr lang="en-US" sz="1200" dirty="0"/>
              <a:t>, </a:t>
            </a:r>
            <a:r>
              <a:rPr lang="pl-PL" sz="1200" dirty="0"/>
              <a:t>sigma3</a:t>
            </a:r>
            <a:r>
              <a:rPr lang="en-US" sz="1200" dirty="0"/>
              <a:t> </a:t>
            </a:r>
            <a:r>
              <a:rPr lang="pl-PL" sz="1200" dirty="0"/>
              <a:t>=</a:t>
            </a:r>
            <a:r>
              <a:rPr lang="en-US" sz="1200" dirty="0"/>
              <a:t> </a:t>
            </a:r>
            <a:r>
              <a:rPr lang="pl-PL" sz="1200" dirty="0"/>
              <a:t>5</a:t>
            </a:r>
          </a:p>
          <a:p>
            <a:pPr algn="ctr"/>
            <a:r>
              <a:rPr lang="pl-PL" sz="1200" dirty="0"/>
              <a:t>mu4</a:t>
            </a:r>
            <a:r>
              <a:rPr lang="en-US" sz="1200" dirty="0"/>
              <a:t> </a:t>
            </a:r>
            <a:r>
              <a:rPr lang="pl-PL" sz="1200" dirty="0"/>
              <a:t>=</a:t>
            </a:r>
            <a:r>
              <a:rPr lang="en-US" sz="1200" dirty="0"/>
              <a:t> </a:t>
            </a:r>
            <a:r>
              <a:rPr lang="pl-PL" sz="1200" dirty="0"/>
              <a:t>30</a:t>
            </a:r>
            <a:r>
              <a:rPr lang="en-US" sz="1200" dirty="0"/>
              <a:t>, </a:t>
            </a:r>
            <a:r>
              <a:rPr lang="pl-PL" sz="1200" dirty="0"/>
              <a:t>sigma4</a:t>
            </a:r>
            <a:r>
              <a:rPr lang="en-US" sz="1200" dirty="0"/>
              <a:t> </a:t>
            </a:r>
            <a:r>
              <a:rPr lang="pl-PL" sz="1200" dirty="0"/>
              <a:t>=</a:t>
            </a:r>
            <a:r>
              <a:rPr lang="en-US" sz="1200" dirty="0"/>
              <a:t> </a:t>
            </a:r>
            <a:r>
              <a:rPr lang="pl-PL" sz="1200" dirty="0"/>
              <a:t>15</a:t>
            </a:r>
            <a:endParaRPr lang="en-US" sz="1200" dirty="0"/>
          </a:p>
        </p:txBody>
      </p:sp>
      <p:cxnSp>
        <p:nvCxnSpPr>
          <p:cNvPr id="12" name="Straight Arrow Connector 11">
            <a:extLst>
              <a:ext uri="{FF2B5EF4-FFF2-40B4-BE49-F238E27FC236}">
                <a16:creationId xmlns:a16="http://schemas.microsoft.com/office/drawing/2014/main" id="{522B99BF-1EA6-4D29-BEF1-2DF5610FFD9A}"/>
              </a:ext>
            </a:extLst>
          </p:cNvPr>
          <p:cNvCxnSpPr>
            <a:cxnSpLocks/>
            <a:stCxn id="11" idx="2"/>
            <a:endCxn id="7" idx="0"/>
          </p:cNvCxnSpPr>
          <p:nvPr/>
        </p:nvCxnSpPr>
        <p:spPr>
          <a:xfrm>
            <a:off x="7245288" y="3366582"/>
            <a:ext cx="75" cy="2090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150DA9C-F87A-406A-A4DA-B12423DCE8CD}"/>
              </a:ext>
            </a:extLst>
          </p:cNvPr>
          <p:cNvSpPr txBox="1"/>
          <p:nvPr/>
        </p:nvSpPr>
        <p:spPr>
          <a:xfrm>
            <a:off x="6164633" y="633896"/>
            <a:ext cx="2161309" cy="1569660"/>
          </a:xfrm>
          <a:prstGeom prst="rect">
            <a:avLst/>
          </a:prstGeom>
          <a:noFill/>
          <a:ln>
            <a:solidFill>
              <a:schemeClr val="tx1"/>
            </a:solidFill>
          </a:ln>
        </p:spPr>
        <p:txBody>
          <a:bodyPr wrap="square" rtlCol="0">
            <a:spAutoFit/>
          </a:bodyPr>
          <a:lstStyle/>
          <a:p>
            <a:pPr algn="ctr"/>
            <a:r>
              <a:rPr lang="en-US" sz="1200" dirty="0"/>
              <a:t>We split rush hour into 4 phases:</a:t>
            </a:r>
          </a:p>
          <a:p>
            <a:pPr algn="ctr"/>
            <a:r>
              <a:rPr lang="en-US" sz="1200" dirty="0"/>
              <a:t>T1 = 7:30 – 8:00</a:t>
            </a:r>
          </a:p>
          <a:p>
            <a:pPr algn="ctr"/>
            <a:r>
              <a:rPr lang="en-US" sz="1200" dirty="0"/>
              <a:t>T2 = 8:00 – 9:00</a:t>
            </a:r>
          </a:p>
          <a:p>
            <a:pPr algn="ctr"/>
            <a:r>
              <a:rPr lang="en-US" sz="1200" dirty="0"/>
              <a:t>T3 = 9:00 – 10:00</a:t>
            </a:r>
          </a:p>
          <a:p>
            <a:pPr algn="ctr"/>
            <a:r>
              <a:rPr lang="en-US" sz="1200" dirty="0"/>
              <a:t>T4 = 10:00 – 11:00</a:t>
            </a:r>
          </a:p>
          <a:p>
            <a:pPr algn="ctr"/>
            <a:endParaRPr lang="en-US" sz="1200" dirty="0"/>
          </a:p>
          <a:p>
            <a:pPr algn="ctr"/>
            <a:r>
              <a:rPr lang="en-US" sz="1200" dirty="0"/>
              <a:t>Simulating minute by minute (t)</a:t>
            </a:r>
          </a:p>
        </p:txBody>
      </p:sp>
      <p:cxnSp>
        <p:nvCxnSpPr>
          <p:cNvPr id="15" name="Straight Arrow Connector 14">
            <a:extLst>
              <a:ext uri="{FF2B5EF4-FFF2-40B4-BE49-F238E27FC236}">
                <a16:creationId xmlns:a16="http://schemas.microsoft.com/office/drawing/2014/main" id="{1B874ECF-8183-4142-AC94-40AA646A2CC4}"/>
              </a:ext>
            </a:extLst>
          </p:cNvPr>
          <p:cNvCxnSpPr>
            <a:cxnSpLocks/>
            <a:stCxn id="13" idx="2"/>
            <a:endCxn id="11" idx="0"/>
          </p:cNvCxnSpPr>
          <p:nvPr/>
        </p:nvCxnSpPr>
        <p:spPr>
          <a:xfrm>
            <a:off x="7245288" y="2203556"/>
            <a:ext cx="0" cy="1473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3F2DF1B-4D5E-4C4D-8CAA-4CCDB5A0A605}"/>
              </a:ext>
            </a:extLst>
          </p:cNvPr>
          <p:cNvSpPr txBox="1"/>
          <p:nvPr/>
        </p:nvSpPr>
        <p:spPr>
          <a:xfrm>
            <a:off x="6164633" y="5131742"/>
            <a:ext cx="2161309" cy="1569660"/>
          </a:xfrm>
          <a:prstGeom prst="rect">
            <a:avLst/>
          </a:prstGeom>
          <a:noFill/>
          <a:ln>
            <a:solidFill>
              <a:schemeClr val="tx1"/>
            </a:solidFill>
          </a:ln>
        </p:spPr>
        <p:txBody>
          <a:bodyPr wrap="square" rtlCol="0">
            <a:spAutoFit/>
          </a:bodyPr>
          <a:lstStyle/>
          <a:p>
            <a:pPr algn="ctr"/>
            <a:r>
              <a:rPr lang="en-US" sz="1200" dirty="0"/>
              <a:t>Simulate commuters arriving:</a:t>
            </a:r>
          </a:p>
          <a:p>
            <a:pPr algn="ctr"/>
            <a:r>
              <a:rPr lang="en-US" sz="1200" dirty="0"/>
              <a:t>Poisson(</a:t>
            </a:r>
            <a:r>
              <a:rPr lang="en-US" sz="1200" dirty="0" err="1"/>
              <a:t>lambda_i</a:t>
            </a:r>
            <a:r>
              <a:rPr lang="en-US" sz="1200" dirty="0"/>
              <a:t>)</a:t>
            </a:r>
          </a:p>
          <a:p>
            <a:pPr algn="ctr"/>
            <a:r>
              <a:rPr lang="en-US" sz="1200" dirty="0"/>
              <a:t>Where the base case per timeslot:</a:t>
            </a:r>
          </a:p>
          <a:p>
            <a:pPr algn="ctr"/>
            <a:r>
              <a:rPr lang="pl-PL" sz="1200" dirty="0"/>
              <a:t>lamb</a:t>
            </a:r>
            <a:r>
              <a:rPr lang="en-US" sz="1200" dirty="0"/>
              <a:t>da</a:t>
            </a:r>
            <a:r>
              <a:rPr lang="pl-PL" sz="1200" dirty="0"/>
              <a:t>1=40</a:t>
            </a:r>
          </a:p>
          <a:p>
            <a:pPr algn="ctr"/>
            <a:r>
              <a:rPr lang="pl-PL" sz="1200" dirty="0"/>
              <a:t>lamb</a:t>
            </a:r>
            <a:r>
              <a:rPr lang="en-US" sz="1200" dirty="0"/>
              <a:t>da</a:t>
            </a:r>
            <a:r>
              <a:rPr lang="pl-PL" sz="1200" dirty="0"/>
              <a:t>2=50</a:t>
            </a:r>
          </a:p>
          <a:p>
            <a:pPr algn="ctr"/>
            <a:r>
              <a:rPr lang="pl-PL" sz="1200" dirty="0"/>
              <a:t>lamb</a:t>
            </a:r>
            <a:r>
              <a:rPr lang="en-US" sz="1200" dirty="0"/>
              <a:t>da</a:t>
            </a:r>
            <a:r>
              <a:rPr lang="pl-PL" sz="1200" dirty="0"/>
              <a:t>3=40</a:t>
            </a:r>
          </a:p>
          <a:p>
            <a:pPr algn="ctr"/>
            <a:r>
              <a:rPr lang="pl-PL" sz="1200" dirty="0"/>
              <a:t>lamb</a:t>
            </a:r>
            <a:r>
              <a:rPr lang="en-US" sz="1200" dirty="0"/>
              <a:t>da</a:t>
            </a:r>
            <a:r>
              <a:rPr lang="pl-PL" sz="1200" dirty="0"/>
              <a:t>4=20</a:t>
            </a:r>
            <a:endParaRPr lang="en-US" sz="1200" dirty="0"/>
          </a:p>
        </p:txBody>
      </p:sp>
      <p:cxnSp>
        <p:nvCxnSpPr>
          <p:cNvPr id="18" name="Straight Arrow Connector 17">
            <a:extLst>
              <a:ext uri="{FF2B5EF4-FFF2-40B4-BE49-F238E27FC236}">
                <a16:creationId xmlns:a16="http://schemas.microsoft.com/office/drawing/2014/main" id="{42DE1A86-AEA1-42BF-9462-457FD480D597}"/>
              </a:ext>
            </a:extLst>
          </p:cNvPr>
          <p:cNvCxnSpPr>
            <a:cxnSpLocks/>
            <a:endCxn id="17" idx="0"/>
          </p:cNvCxnSpPr>
          <p:nvPr/>
        </p:nvCxnSpPr>
        <p:spPr>
          <a:xfrm>
            <a:off x="7245288" y="4960615"/>
            <a:ext cx="0" cy="1711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8DAA2D9-55CB-4B1B-8F0D-43E8ACC4D342}"/>
              </a:ext>
            </a:extLst>
          </p:cNvPr>
          <p:cNvCxnSpPr>
            <a:cxnSpLocks/>
          </p:cNvCxnSpPr>
          <p:nvPr/>
        </p:nvCxnSpPr>
        <p:spPr>
          <a:xfrm>
            <a:off x="8325941" y="5731906"/>
            <a:ext cx="4757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A4BC9F6-64FD-4E13-B808-FAAE75E0AA4A}"/>
              </a:ext>
            </a:extLst>
          </p:cNvPr>
          <p:cNvSpPr txBox="1"/>
          <p:nvPr/>
        </p:nvSpPr>
        <p:spPr>
          <a:xfrm>
            <a:off x="8801733" y="4947076"/>
            <a:ext cx="2161309" cy="1754326"/>
          </a:xfrm>
          <a:prstGeom prst="rect">
            <a:avLst/>
          </a:prstGeom>
          <a:noFill/>
          <a:ln>
            <a:solidFill>
              <a:schemeClr val="tx1"/>
            </a:solidFill>
          </a:ln>
        </p:spPr>
        <p:txBody>
          <a:bodyPr wrap="square" rtlCol="0">
            <a:spAutoFit/>
          </a:bodyPr>
          <a:lstStyle/>
          <a:p>
            <a:pPr algn="ctr"/>
            <a:r>
              <a:rPr lang="en-US" sz="1200" dirty="0"/>
              <a:t>Each minute we record people waiting:</a:t>
            </a:r>
          </a:p>
          <a:p>
            <a:pPr algn="ctr"/>
            <a:r>
              <a:rPr lang="en-US" sz="1200" dirty="0"/>
              <a:t>how many people have entered the station and subtracting the number of passengers that were picked up in the subway:</a:t>
            </a:r>
          </a:p>
          <a:p>
            <a:pPr algn="ctr"/>
            <a:r>
              <a:rPr lang="en-US" sz="1200" dirty="0" err="1"/>
              <a:t>pass_wait_t</a:t>
            </a:r>
            <a:r>
              <a:rPr lang="en-US" sz="1200" dirty="0"/>
              <a:t> = </a:t>
            </a:r>
          </a:p>
          <a:p>
            <a:pPr algn="ctr"/>
            <a:r>
              <a:rPr lang="en-US" sz="1200" dirty="0"/>
              <a:t>max[0, pass_wait_t-1 + </a:t>
            </a:r>
            <a:r>
              <a:rPr lang="en-US" sz="1200" dirty="0" err="1"/>
              <a:t>pass_arrive_t</a:t>
            </a:r>
            <a:r>
              <a:rPr lang="en-US" sz="1200" dirty="0"/>
              <a:t> – </a:t>
            </a:r>
            <a:r>
              <a:rPr lang="en-US" sz="1200" dirty="0" err="1"/>
              <a:t>train_cap_t</a:t>
            </a:r>
            <a:r>
              <a:rPr lang="en-US" sz="1200" dirty="0"/>
              <a:t>]</a:t>
            </a:r>
          </a:p>
        </p:txBody>
      </p:sp>
      <p:cxnSp>
        <p:nvCxnSpPr>
          <p:cNvPr id="26" name="Straight Arrow Connector 25">
            <a:extLst>
              <a:ext uri="{FF2B5EF4-FFF2-40B4-BE49-F238E27FC236}">
                <a16:creationId xmlns:a16="http://schemas.microsoft.com/office/drawing/2014/main" id="{B9D03A27-4661-4390-B62D-E3A9B894AFD2}"/>
              </a:ext>
            </a:extLst>
          </p:cNvPr>
          <p:cNvCxnSpPr>
            <a:cxnSpLocks/>
            <a:stCxn id="25" idx="0"/>
            <a:endCxn id="28" idx="2"/>
          </p:cNvCxnSpPr>
          <p:nvPr/>
        </p:nvCxnSpPr>
        <p:spPr>
          <a:xfrm flipV="1">
            <a:off x="9882388" y="4475563"/>
            <a:ext cx="0" cy="4715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C8DD40D-C152-47C8-9BDB-793473E5AB2D}"/>
              </a:ext>
            </a:extLst>
          </p:cNvPr>
          <p:cNvSpPr txBox="1"/>
          <p:nvPr/>
        </p:nvSpPr>
        <p:spPr>
          <a:xfrm>
            <a:off x="8801733" y="3459900"/>
            <a:ext cx="2161309" cy="1015663"/>
          </a:xfrm>
          <a:prstGeom prst="rect">
            <a:avLst/>
          </a:prstGeom>
          <a:noFill/>
          <a:ln>
            <a:solidFill>
              <a:schemeClr val="tx1"/>
            </a:solidFill>
          </a:ln>
        </p:spPr>
        <p:txBody>
          <a:bodyPr wrap="square" rtlCol="0">
            <a:spAutoFit/>
          </a:bodyPr>
          <a:lstStyle/>
          <a:p>
            <a:pPr algn="ctr"/>
            <a:r>
              <a:rPr lang="en-US" sz="1200" dirty="0"/>
              <a:t>For each train arrival we will note if all passengers were able to travel or if some where not able to make it onto the train with variable </a:t>
            </a:r>
            <a:r>
              <a:rPr lang="en-US" sz="1200" dirty="0" err="1"/>
              <a:t>full_train_t</a:t>
            </a:r>
            <a:endParaRPr lang="en-US" sz="1200" dirty="0"/>
          </a:p>
        </p:txBody>
      </p:sp>
      <p:sp>
        <p:nvSpPr>
          <p:cNvPr id="46" name="TextBox 45">
            <a:extLst>
              <a:ext uri="{FF2B5EF4-FFF2-40B4-BE49-F238E27FC236}">
                <a16:creationId xmlns:a16="http://schemas.microsoft.com/office/drawing/2014/main" id="{9D7EECB1-B2CF-43AE-A474-E0C08ACA55BF}"/>
              </a:ext>
            </a:extLst>
          </p:cNvPr>
          <p:cNvSpPr txBox="1"/>
          <p:nvPr/>
        </p:nvSpPr>
        <p:spPr>
          <a:xfrm>
            <a:off x="9672233" y="2711388"/>
            <a:ext cx="420308" cy="276999"/>
          </a:xfrm>
          <a:prstGeom prst="rect">
            <a:avLst/>
          </a:prstGeom>
          <a:noFill/>
          <a:ln>
            <a:solidFill>
              <a:schemeClr val="tx1"/>
            </a:solidFill>
          </a:ln>
        </p:spPr>
        <p:txBody>
          <a:bodyPr wrap="none" rtlCol="0">
            <a:spAutoFit/>
          </a:bodyPr>
          <a:lstStyle/>
          <a:p>
            <a:r>
              <a:rPr lang="en-US" sz="1200" dirty="0"/>
              <a:t>End</a:t>
            </a:r>
          </a:p>
        </p:txBody>
      </p:sp>
      <p:cxnSp>
        <p:nvCxnSpPr>
          <p:cNvPr id="47" name="Straight Arrow Connector 46">
            <a:extLst>
              <a:ext uri="{FF2B5EF4-FFF2-40B4-BE49-F238E27FC236}">
                <a16:creationId xmlns:a16="http://schemas.microsoft.com/office/drawing/2014/main" id="{B712BC4D-DFDA-4C13-88CF-64B00DA2847C}"/>
              </a:ext>
            </a:extLst>
          </p:cNvPr>
          <p:cNvCxnSpPr>
            <a:cxnSpLocks/>
          </p:cNvCxnSpPr>
          <p:nvPr/>
        </p:nvCxnSpPr>
        <p:spPr>
          <a:xfrm flipV="1">
            <a:off x="9868387" y="2999588"/>
            <a:ext cx="0" cy="4715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225427F-C944-4D95-9D31-2072BA3E5F9A}"/>
              </a:ext>
            </a:extLst>
          </p:cNvPr>
          <p:cNvSpPr txBox="1"/>
          <p:nvPr/>
        </p:nvSpPr>
        <p:spPr>
          <a:xfrm>
            <a:off x="924025" y="486533"/>
            <a:ext cx="3214854" cy="923330"/>
          </a:xfrm>
          <a:prstGeom prst="rect">
            <a:avLst/>
          </a:prstGeom>
          <a:noFill/>
        </p:spPr>
        <p:txBody>
          <a:bodyPr wrap="none" rtlCol="0">
            <a:spAutoFit/>
          </a:bodyPr>
          <a:lstStyle/>
          <a:p>
            <a:r>
              <a:rPr lang="en-US" sz="5400" dirty="0"/>
              <a:t>Flow Chart</a:t>
            </a:r>
          </a:p>
        </p:txBody>
      </p:sp>
    </p:spTree>
    <p:extLst>
      <p:ext uri="{BB962C8B-B14F-4D97-AF65-F5344CB8AC3E}">
        <p14:creationId xmlns:p14="http://schemas.microsoft.com/office/powerpoint/2010/main" val="1645098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1884</TotalTime>
  <Words>875</Words>
  <Application>Microsoft Office PowerPoint</Application>
  <PresentationFormat>Widescreen</PresentationFormat>
  <Paragraphs>64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Morning Rush Hour in the Bedford Avenue Stop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Manolis Manoli</dc:creator>
  <cp:lastModifiedBy>Manolis Manoli</cp:lastModifiedBy>
  <cp:revision>15</cp:revision>
  <dcterms:created xsi:type="dcterms:W3CDTF">2020-06-26T00:14:18Z</dcterms:created>
  <dcterms:modified xsi:type="dcterms:W3CDTF">2020-07-20T01:03:59Z</dcterms:modified>
</cp:coreProperties>
</file>