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29"/>
  </p:notesMasterIdLst>
  <p:sldIdLst>
    <p:sldId id="256" r:id="rId2"/>
    <p:sldId id="257" r:id="rId3"/>
    <p:sldId id="258" r:id="rId4"/>
    <p:sldId id="286" r:id="rId5"/>
    <p:sldId id="276" r:id="rId6"/>
    <p:sldId id="277" r:id="rId7"/>
    <p:sldId id="278" r:id="rId8"/>
    <p:sldId id="264" r:id="rId9"/>
    <p:sldId id="259" r:id="rId10"/>
    <p:sldId id="268" r:id="rId11"/>
    <p:sldId id="267" r:id="rId12"/>
    <p:sldId id="266" r:id="rId13"/>
    <p:sldId id="281" r:id="rId14"/>
    <p:sldId id="269" r:id="rId15"/>
    <p:sldId id="270" r:id="rId16"/>
    <p:sldId id="287" r:id="rId17"/>
    <p:sldId id="271" r:id="rId18"/>
    <p:sldId id="272" r:id="rId19"/>
    <p:sldId id="273" r:id="rId20"/>
    <p:sldId id="274" r:id="rId21"/>
    <p:sldId id="275" r:id="rId22"/>
    <p:sldId id="279" r:id="rId23"/>
    <p:sldId id="282" r:id="rId24"/>
    <p:sldId id="283" r:id="rId25"/>
    <p:sldId id="284" r:id="rId26"/>
    <p:sldId id="285" r:id="rId27"/>
    <p:sldId id="28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1103"/>
    <a:srgbClr val="F9D4A1"/>
    <a:srgbClr val="F09415"/>
    <a:srgbClr val="EE7444"/>
    <a:srgbClr val="D64E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dirty="0"/>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96353F-D864-4974-AD1E-9CF09EDF3B8A}" type="datetimeFigureOut">
              <a:rPr lang="el-GR" smtClean="0"/>
              <a:t>2/12/2019</a:t>
            </a:fld>
            <a:endParaRPr lang="el-GR" dirty="0"/>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dirty="0"/>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dirty="0"/>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924B9-4300-4AD5-9F52-3E772D1CA4BF}" type="slidenum">
              <a:rPr lang="el-GR" smtClean="0"/>
              <a:t>‹#›</a:t>
            </a:fld>
            <a:endParaRPr lang="el-GR" dirty="0"/>
          </a:p>
        </p:txBody>
      </p:sp>
    </p:spTree>
    <p:extLst>
      <p:ext uri="{BB962C8B-B14F-4D97-AF65-F5344CB8AC3E}">
        <p14:creationId xmlns:p14="http://schemas.microsoft.com/office/powerpoint/2010/main" val="929856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342D7DBB-10D9-4D3F-AB06-BE54C4DBA690}" type="datetime1">
              <a:rPr lang="en-US" smtClean="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88085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Τίτλος και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27452372-98BA-42D9-9B38-E31AFEC6561B}" type="datetime1">
              <a:rPr lang="en-US" smtClean="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3950359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Εισαγωγικά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l-GR"/>
              <a:t>Κάντε κλικ για να επεξεργαστείτε τον τίτλο υποδείγματος</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27452372-98BA-42D9-9B38-E31AFEC6561B}" type="datetime1">
              <a:rPr lang="en-US" smtClean="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5945491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Κάρτα ονόματος">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l-GR"/>
              <a:t>Κάντε κλικ για να επεξεργαστείτε τον τίτλο υποδείγματος</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l-GR"/>
              <a:t>Στυλ κειμένου υποδείγματος</a:t>
            </a:r>
          </a:p>
        </p:txBody>
      </p:sp>
      <p:sp>
        <p:nvSpPr>
          <p:cNvPr id="5" name="Date Placeholder 4"/>
          <p:cNvSpPr>
            <a:spLocks noGrp="1"/>
          </p:cNvSpPr>
          <p:nvPr>
            <p:ph type="dt" sz="half" idx="10"/>
          </p:nvPr>
        </p:nvSpPr>
        <p:spPr/>
        <p:txBody>
          <a:bodyPr/>
          <a:lstStyle/>
          <a:p>
            <a:fld id="{04A38FE0-66C4-4C2E-8184-2AEEF53D6E5B}" type="datetime1">
              <a:rPr lang="en-US" smtClean="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72206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Κάρτα ονόματος με φράση">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l-GR"/>
              <a:t>Κάντε κλικ για να επεξεργαστείτε τον τίτλο υποδείγματος</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l-GR"/>
              <a:t>Στυλ κειμένου υποδείγματος</a:t>
            </a:r>
          </a:p>
        </p:txBody>
      </p:sp>
      <p:sp>
        <p:nvSpPr>
          <p:cNvPr id="5" name="Date Placeholder 4"/>
          <p:cNvSpPr>
            <a:spLocks noGrp="1"/>
          </p:cNvSpPr>
          <p:nvPr>
            <p:ph type="dt" sz="half" idx="10"/>
          </p:nvPr>
        </p:nvSpPr>
        <p:spPr/>
        <p:txBody>
          <a:bodyPr/>
          <a:lstStyle/>
          <a:p>
            <a:fld id="{27452372-98BA-42D9-9B38-E31AFEC6561B}" type="datetime1">
              <a:rPr lang="en-US" smtClean="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3357623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ή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l-GR"/>
              <a:t>Κάντε κλικ για να επεξεργαστείτε τον τίτλο υποδείγματος</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l-GR"/>
              <a:t>Στυλ κειμένου υποδείγματος</a:t>
            </a:r>
          </a:p>
        </p:txBody>
      </p:sp>
      <p:sp>
        <p:nvSpPr>
          <p:cNvPr id="5" name="Date Placeholder 4"/>
          <p:cNvSpPr>
            <a:spLocks noGrp="1"/>
          </p:cNvSpPr>
          <p:nvPr>
            <p:ph type="dt" sz="half" idx="10"/>
          </p:nvPr>
        </p:nvSpPr>
        <p:spPr/>
        <p:txBody>
          <a:bodyPr/>
          <a:lstStyle/>
          <a:p>
            <a:fld id="{27452372-98BA-42D9-9B38-E31AFEC6561B}" type="datetime1">
              <a:rPr lang="en-US" smtClean="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3659219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ncho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DAE59B94-A1B1-4910-B693-C769E00D7E53}" type="datetime1">
              <a:rPr lang="en-US" smtClean="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88997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A9CD1C09-FEC9-4A93-B04E-D000F73CFDA2}" type="datetime1">
              <a:rPr lang="en-US" smtClean="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489805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48120B66-22DC-488F-B090-4A6447EA0CF7}" type="datetime1">
              <a:rPr lang="en-US" smtClean="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51540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E83105CE-5CD5-406F-942B-CF7CA049E03B}" type="datetime1">
              <a:rPr lang="en-US" smtClean="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69770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FF0822C7-4BAE-4B31-AED1-1DECC4F396DF}" type="datetime1">
              <a:rPr lang="en-US" smtClean="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174567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ABEFB0EB-CEFB-4F00-834C-D4E7073C09CA}" type="datetime1">
              <a:rPr lang="en-US" smtClean="0"/>
              <a:t>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12757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D1C7DC51-9E9B-4EB8-8689-08ECC22CB49C}" type="datetime1">
              <a:rPr lang="en-US" smtClean="0"/>
              <a:t>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206506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EDB85B-DA9F-490F-9513-41A4EBE8F78B}" type="datetime1">
              <a:rPr lang="en-US" smtClean="0"/>
              <a:t>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61291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E4C8F0E3-1ADA-421C-89C7-C9B8C0DDC5C5}" type="datetime1">
              <a:rPr lang="en-US" smtClean="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100847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045F98B8-C5B4-4347-9239-6C6E1AE6BD35}" type="datetime1">
              <a:rPr lang="en-US" smtClean="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7992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7452372-98BA-42D9-9B38-E31AFEC6561B}" type="datetime1">
              <a:rPr lang="en-US" smtClean="0"/>
              <a:t>12/2/2019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9823395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guru99.com/capability-maturity-model-cmm-cmm-levels-a-fool-s-guide.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ctrTitle"/>
          </p:nvPr>
        </p:nvSpPr>
        <p:spPr>
          <a:xfrm>
            <a:off x="193964" y="318053"/>
            <a:ext cx="8630492" cy="1656522"/>
          </a:xfrm>
        </p:spPr>
        <p:txBody>
          <a:bodyPr>
            <a:normAutofit fontScale="90000"/>
          </a:bodyPr>
          <a:lstStyle/>
          <a:p>
            <a:r>
              <a:rPr lang="el-GR" dirty="0">
                <a:solidFill>
                  <a:srgbClr val="D64E11"/>
                </a:solidFill>
              </a:rPr>
              <a:t>Ειδικά Θέματα</a:t>
            </a:r>
            <a:br>
              <a:rPr lang="el-GR" dirty="0">
                <a:solidFill>
                  <a:srgbClr val="D64E11"/>
                </a:solidFill>
              </a:rPr>
            </a:br>
            <a:r>
              <a:rPr lang="el-GR" dirty="0">
                <a:solidFill>
                  <a:srgbClr val="D64E11"/>
                </a:solidFill>
              </a:rPr>
              <a:t>Τεχνολογίας Λογισμικού</a:t>
            </a:r>
          </a:p>
        </p:txBody>
      </p:sp>
      <p:sp>
        <p:nvSpPr>
          <p:cNvPr id="3" name="Υπότιτλος 2"/>
          <p:cNvSpPr>
            <a:spLocks noGrp="1"/>
          </p:cNvSpPr>
          <p:nvPr>
            <p:ph type="subTitle" idx="1"/>
          </p:nvPr>
        </p:nvSpPr>
        <p:spPr>
          <a:xfrm>
            <a:off x="2589213" y="2690191"/>
            <a:ext cx="8915399" cy="3213471"/>
          </a:xfrm>
        </p:spPr>
        <p:txBody>
          <a:bodyPr>
            <a:noAutofit/>
          </a:bodyPr>
          <a:lstStyle/>
          <a:p>
            <a:pPr algn="ctr"/>
            <a:r>
              <a:rPr lang="el-GR" sz="2800" b="1" dirty="0">
                <a:solidFill>
                  <a:srgbClr val="002060"/>
                </a:solidFill>
              </a:rPr>
              <a:t>Αναβάθμιση της Ποιότητας Διαδικασιών</a:t>
            </a:r>
          </a:p>
          <a:p>
            <a:pPr algn="ctr"/>
            <a:r>
              <a:rPr lang="el-GR" sz="2800" b="1" dirty="0">
                <a:solidFill>
                  <a:srgbClr val="002060"/>
                </a:solidFill>
              </a:rPr>
              <a:t>το μοντέλο</a:t>
            </a:r>
            <a:r>
              <a:rPr lang="en-US" sz="2800" b="1" dirty="0">
                <a:solidFill>
                  <a:srgbClr val="002060"/>
                </a:solidFill>
              </a:rPr>
              <a:t> CMM</a:t>
            </a:r>
            <a:r>
              <a:rPr lang="el-GR" sz="2800" b="1" dirty="0">
                <a:solidFill>
                  <a:srgbClr val="002060"/>
                </a:solidFill>
              </a:rPr>
              <a:t> (</a:t>
            </a:r>
            <a:r>
              <a:rPr lang="en-US" sz="2800" b="1" dirty="0">
                <a:solidFill>
                  <a:srgbClr val="002060"/>
                </a:solidFill>
              </a:rPr>
              <a:t>Capability Maturity Model)</a:t>
            </a:r>
            <a:r>
              <a:rPr lang="el-GR" sz="2800" b="1" dirty="0">
                <a:solidFill>
                  <a:srgbClr val="002060"/>
                </a:solidFill>
              </a:rPr>
              <a:t>  </a:t>
            </a:r>
          </a:p>
          <a:p>
            <a:pPr algn="ctr"/>
            <a:endParaRPr lang="el-GR" sz="2800" b="1" dirty="0">
              <a:solidFill>
                <a:srgbClr val="002060"/>
              </a:solidFill>
            </a:endParaRPr>
          </a:p>
          <a:p>
            <a:pPr algn="ctr"/>
            <a:r>
              <a:rPr lang="el-GR" sz="2800" b="1" dirty="0">
                <a:solidFill>
                  <a:srgbClr val="002060"/>
                </a:solidFill>
              </a:rPr>
              <a:t>Ιωάννης Χάλαρης, Καθηγητής</a:t>
            </a:r>
          </a:p>
          <a:p>
            <a:pPr algn="ctr"/>
            <a:r>
              <a:rPr lang="el-GR" sz="2800" b="1" dirty="0">
                <a:solidFill>
                  <a:srgbClr val="002060"/>
                </a:solidFill>
              </a:rPr>
              <a:t>ΝΟΕ 2019</a:t>
            </a:r>
          </a:p>
        </p:txBody>
      </p:sp>
      <p:sp>
        <p:nvSpPr>
          <p:cNvPr id="4" name="Θέση αριθμού διαφάνειας 3"/>
          <p:cNvSpPr>
            <a:spLocks noGrp="1"/>
          </p:cNvSpPr>
          <p:nvPr>
            <p:ph type="sldNum" sz="quarter" idx="12"/>
          </p:nvPr>
        </p:nvSpPr>
        <p:spPr/>
        <p:txBody>
          <a:bodyPr/>
          <a:lstStyle/>
          <a:p>
            <a:fld id="{6D22F896-40B5-4ADD-8801-0D06FADFA095}" type="slidenum">
              <a:rPr lang="en-US" smtClean="0">
                <a:solidFill>
                  <a:srgbClr val="991103"/>
                </a:solidFill>
              </a:rPr>
              <a:t>1</a:t>
            </a:fld>
            <a:endParaRPr lang="en-US" dirty="0">
              <a:solidFill>
                <a:srgbClr val="991103"/>
              </a:solidFill>
            </a:endParaRPr>
          </a:p>
        </p:txBody>
      </p:sp>
    </p:spTree>
    <p:extLst>
      <p:ext uri="{BB962C8B-B14F-4D97-AF65-F5344CB8AC3E}">
        <p14:creationId xmlns:p14="http://schemas.microsoft.com/office/powerpoint/2010/main" val="22492816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a:solidFill>
                  <a:srgbClr val="EE7444"/>
                </a:solidFill>
              </a:rPr>
              <a:t> Τα βασικά κριτήρια των διεργασιών (</a:t>
            </a:r>
            <a:r>
              <a:rPr lang="en-US" dirty="0">
                <a:solidFill>
                  <a:srgbClr val="EE7444"/>
                </a:solidFill>
              </a:rPr>
              <a:t>4</a:t>
            </a:r>
            <a:r>
              <a:rPr lang="el-GR" dirty="0">
                <a:solidFill>
                  <a:srgbClr val="EE7444"/>
                </a:solidFill>
              </a:rPr>
              <a:t>)</a:t>
            </a:r>
          </a:p>
        </p:txBody>
      </p:sp>
      <p:sp>
        <p:nvSpPr>
          <p:cNvPr id="6" name="Θέση περιεχομένου 5"/>
          <p:cNvSpPr>
            <a:spLocks noGrp="1"/>
          </p:cNvSpPr>
          <p:nvPr>
            <p:ph idx="1"/>
          </p:nvPr>
        </p:nvSpPr>
        <p:spPr>
          <a:xfrm>
            <a:off x="2589211" y="2133599"/>
            <a:ext cx="9258231" cy="4200939"/>
          </a:xfrm>
        </p:spPr>
        <p:txBody>
          <a:bodyPr>
            <a:normAutofit fontScale="85000" lnSpcReduction="10000"/>
          </a:bodyPr>
          <a:lstStyle/>
          <a:p>
            <a:pPr marL="0" indent="0">
              <a:buNone/>
            </a:pPr>
            <a:r>
              <a:rPr lang="el-GR" sz="2800" b="1" dirty="0">
                <a:solidFill>
                  <a:srgbClr val="991103"/>
                </a:solidFill>
              </a:rPr>
              <a:t>Επίπεδο 2 - Επίπεδο επαναληψιµότητας (Repeatable level): </a:t>
            </a:r>
          </a:p>
          <a:p>
            <a:pPr marL="0" indent="0">
              <a:buNone/>
            </a:pPr>
            <a:endParaRPr lang="en-US" sz="1200" b="1" dirty="0">
              <a:solidFill>
                <a:srgbClr val="F9D4A1"/>
              </a:solidFill>
            </a:endParaRPr>
          </a:p>
          <a:p>
            <a:pPr marL="0" indent="0">
              <a:buNone/>
            </a:pPr>
            <a:r>
              <a:rPr lang="el-GR" b="1" i="1" dirty="0">
                <a:solidFill>
                  <a:srgbClr val="002060"/>
                </a:solidFill>
              </a:rPr>
              <a:t>Σκοπός: Εισαγωγή μιας βασικής διαχείρισης και ελέγχου της διεργασίας</a:t>
            </a:r>
            <a:endParaRPr lang="en-US" b="1" i="1" dirty="0">
              <a:solidFill>
                <a:srgbClr val="002060"/>
              </a:solidFill>
            </a:endParaRPr>
          </a:p>
          <a:p>
            <a:pPr marL="0" indent="0">
              <a:buNone/>
            </a:pPr>
            <a:endParaRPr lang="el-GR" sz="1200" b="1" i="1" dirty="0">
              <a:solidFill>
                <a:schemeClr val="tx1"/>
              </a:solidFill>
            </a:endParaRPr>
          </a:p>
          <a:p>
            <a:pPr>
              <a:buFont typeface="Wingdings" panose="05000000000000000000" pitchFamily="2" charset="2"/>
              <a:buChar char="§"/>
            </a:pPr>
            <a:r>
              <a:rPr lang="el-GR" dirty="0">
                <a:solidFill>
                  <a:schemeClr val="tx1"/>
                </a:solidFill>
              </a:rPr>
              <a:t>διαχείριση απαιτήσεων (επίτευξη βάσης συνεννόησης µεταξύ πελάτη και ομάδας έργου), </a:t>
            </a:r>
          </a:p>
          <a:p>
            <a:pPr>
              <a:buFont typeface="Wingdings" panose="05000000000000000000" pitchFamily="2" charset="2"/>
              <a:buChar char="§"/>
            </a:pPr>
            <a:r>
              <a:rPr lang="el-GR" dirty="0">
                <a:solidFill>
                  <a:schemeClr val="tx1"/>
                </a:solidFill>
              </a:rPr>
              <a:t> σχεδιασμός έργου λογισμικού (σύνταξη σχεδίου κατασκευής και διαχείρισης του έργου),  </a:t>
            </a:r>
          </a:p>
          <a:p>
            <a:pPr>
              <a:buFont typeface="Wingdings" panose="05000000000000000000" pitchFamily="2" charset="2"/>
              <a:buChar char="§"/>
            </a:pPr>
            <a:r>
              <a:rPr lang="el-GR" dirty="0">
                <a:solidFill>
                  <a:schemeClr val="tx1"/>
                </a:solidFill>
              </a:rPr>
              <a:t> έλεγχος και εποπτεία έργου λογισμικού (δυνατότητας ανάληψης αποτελεσματικής δράσης στην περίπτωση που η απόδοση του έργου αποκλίνει σημαντικά από το σχεδιασµό),  </a:t>
            </a:r>
          </a:p>
          <a:p>
            <a:pPr>
              <a:buFont typeface="Wingdings" panose="05000000000000000000" pitchFamily="2" charset="2"/>
              <a:buChar char="§"/>
            </a:pPr>
            <a:r>
              <a:rPr lang="el-GR" dirty="0">
                <a:solidFill>
                  <a:schemeClr val="tx1"/>
                </a:solidFill>
              </a:rPr>
              <a:t> διαχείριση προμηθευτών λογισμικού (επιλογή ικανών υποψηφίων και σωστή επίβλεψη), </a:t>
            </a:r>
          </a:p>
          <a:p>
            <a:pPr>
              <a:buFont typeface="Wingdings" panose="05000000000000000000" pitchFamily="2" charset="2"/>
              <a:buChar char="§"/>
            </a:pPr>
            <a:r>
              <a:rPr lang="el-GR" dirty="0">
                <a:solidFill>
                  <a:schemeClr val="tx1"/>
                </a:solidFill>
              </a:rPr>
              <a:t> διασφάλιση ποιότητας λογισμικού  (διαφάνεια στην υιοθέτηση των διεργασιών και τον παραγόμενων προϊόντων) και </a:t>
            </a:r>
          </a:p>
          <a:p>
            <a:pPr>
              <a:buFont typeface="Wingdings" panose="05000000000000000000" pitchFamily="2" charset="2"/>
              <a:buChar char="§"/>
            </a:pPr>
            <a:r>
              <a:rPr lang="el-GR" dirty="0">
                <a:solidFill>
                  <a:schemeClr val="tx1"/>
                </a:solidFill>
              </a:rPr>
              <a:t>διαχείριση </a:t>
            </a:r>
            <a:r>
              <a:rPr lang="en-US" dirty="0">
                <a:solidFill>
                  <a:schemeClr val="tx1"/>
                </a:solidFill>
              </a:rPr>
              <a:t>configuration </a:t>
            </a:r>
            <a:r>
              <a:rPr lang="el-GR" dirty="0">
                <a:solidFill>
                  <a:schemeClr val="tx1"/>
                </a:solidFill>
              </a:rPr>
              <a:t>(εξασφάλιση της ακεραιότητας των προϊόντων ενός έργου κατά τον κύκλο της ζωής τους).</a:t>
            </a:r>
          </a:p>
          <a:p>
            <a:endParaRPr lang="el-GR" dirty="0"/>
          </a:p>
        </p:txBody>
      </p:sp>
      <p:sp>
        <p:nvSpPr>
          <p:cNvPr id="4" name="Θέση αριθμού διαφάνειας 3"/>
          <p:cNvSpPr>
            <a:spLocks noGrp="1"/>
          </p:cNvSpPr>
          <p:nvPr>
            <p:ph type="sldNum" sz="quarter" idx="12"/>
          </p:nvPr>
        </p:nvSpPr>
        <p:spPr/>
        <p:txBody>
          <a:bodyPr/>
          <a:lstStyle/>
          <a:p>
            <a:fld id="{6D22F896-40B5-4ADD-8801-0D06FADFA095}" type="slidenum">
              <a:rPr lang="en-US" smtClean="0">
                <a:solidFill>
                  <a:srgbClr val="991103"/>
                </a:solidFill>
              </a:rPr>
              <a:t>10</a:t>
            </a:fld>
            <a:endParaRPr lang="en-US" dirty="0">
              <a:solidFill>
                <a:srgbClr val="991103"/>
              </a:solidFill>
            </a:endParaRPr>
          </a:p>
        </p:txBody>
      </p:sp>
    </p:spTree>
    <p:extLst>
      <p:ext uri="{BB962C8B-B14F-4D97-AF65-F5344CB8AC3E}">
        <p14:creationId xmlns:p14="http://schemas.microsoft.com/office/powerpoint/2010/main" val="9680678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680322" y="753228"/>
            <a:ext cx="9451970" cy="1090788"/>
          </a:xfrm>
        </p:spPr>
        <p:txBody>
          <a:bodyPr/>
          <a:lstStyle/>
          <a:p>
            <a:r>
              <a:rPr lang="el-GR" dirty="0">
                <a:solidFill>
                  <a:srgbClr val="EE7444"/>
                </a:solidFill>
              </a:rPr>
              <a:t> Τα βασικά κριτήρια των διεργασιών (3)</a:t>
            </a:r>
          </a:p>
        </p:txBody>
      </p:sp>
      <p:sp>
        <p:nvSpPr>
          <p:cNvPr id="3" name="Θέση περιεχομένου 2"/>
          <p:cNvSpPr>
            <a:spLocks noGrp="1"/>
          </p:cNvSpPr>
          <p:nvPr>
            <p:ph idx="1"/>
          </p:nvPr>
        </p:nvSpPr>
        <p:spPr>
          <a:xfrm>
            <a:off x="1736035" y="1603513"/>
            <a:ext cx="9766852" cy="5129796"/>
          </a:xfrm>
        </p:spPr>
        <p:txBody>
          <a:bodyPr>
            <a:normAutofit fontScale="77500" lnSpcReduction="20000"/>
          </a:bodyPr>
          <a:lstStyle/>
          <a:p>
            <a:pPr marL="0" indent="0">
              <a:buNone/>
            </a:pPr>
            <a:r>
              <a:rPr lang="el-GR" sz="2900" b="1" dirty="0">
                <a:solidFill>
                  <a:srgbClr val="991103"/>
                </a:solidFill>
              </a:rPr>
              <a:t>Επίπεδο 3 - Καθορισμένο επίπεδο (Defined level):</a:t>
            </a:r>
          </a:p>
          <a:p>
            <a:pPr marL="0" indent="0">
              <a:buNone/>
            </a:pPr>
            <a:endParaRPr lang="el-GR" sz="2900" b="1" dirty="0">
              <a:solidFill>
                <a:srgbClr val="F9D4A1"/>
              </a:solidFill>
            </a:endParaRPr>
          </a:p>
          <a:p>
            <a:pPr marL="0" indent="0">
              <a:buNone/>
            </a:pPr>
            <a:r>
              <a:rPr lang="el-GR" sz="2900" b="1" i="1" dirty="0">
                <a:solidFill>
                  <a:srgbClr val="002060"/>
                </a:solidFill>
              </a:rPr>
              <a:t>Σκοπός: Εισαγωγή μιας υποδομής για την ανάπτυξη και την διαχείριση</a:t>
            </a:r>
            <a:endParaRPr lang="en-US" sz="2900" b="1" i="1" dirty="0">
              <a:solidFill>
                <a:srgbClr val="002060"/>
              </a:solidFill>
            </a:endParaRPr>
          </a:p>
          <a:p>
            <a:pPr marL="0" indent="0">
              <a:buNone/>
            </a:pPr>
            <a:endParaRPr lang="el-GR" sz="800" i="1" dirty="0">
              <a:solidFill>
                <a:srgbClr val="002060"/>
              </a:solidFill>
            </a:endParaRPr>
          </a:p>
          <a:p>
            <a:pPr>
              <a:buFont typeface="Wingdings" panose="05000000000000000000" pitchFamily="2" charset="2"/>
              <a:buChar char="§"/>
            </a:pPr>
            <a:r>
              <a:rPr lang="el-GR" dirty="0">
                <a:solidFill>
                  <a:schemeClr val="tx1"/>
                </a:solidFill>
              </a:rPr>
              <a:t>επικέντρωση στις διεργασίες του οργανισμού (ορισμός τομέων ευθύνης δραστηριοτήτων για τη βελτίωση της συνολικής ικανότητας διεργασιών λογισμικού του οργανισμού),  </a:t>
            </a:r>
          </a:p>
          <a:p>
            <a:pPr>
              <a:buFont typeface="Wingdings" panose="05000000000000000000" pitchFamily="2" charset="2"/>
              <a:buChar char="§"/>
            </a:pPr>
            <a:r>
              <a:rPr lang="el-GR" dirty="0">
                <a:solidFill>
                  <a:schemeClr val="tx1"/>
                </a:solidFill>
              </a:rPr>
              <a:t> καθορισμός διεργασιών (ανάπτυξη και συντήρηση μιας χρήσιμης ποσότητας από μεγέθη της διεργασίας για τη βελτίωση των διεργασιών από έργο σε έργο),</a:t>
            </a:r>
          </a:p>
          <a:p>
            <a:pPr>
              <a:buFont typeface="Wingdings" panose="05000000000000000000" pitchFamily="2" charset="2"/>
              <a:buChar char="§"/>
            </a:pPr>
            <a:r>
              <a:rPr lang="el-GR" dirty="0">
                <a:solidFill>
                  <a:schemeClr val="tx1"/>
                </a:solidFill>
              </a:rPr>
              <a:t>  προγράµµατα εκπαίδευσης (εξάσκηση ,παροχή γνώσεων και δεξιοτήτων µε σκοπό την αποδοτικότητα και αποτελεσματικότητα των εργαζομένων στο πλαίσιο των έργων),  </a:t>
            </a:r>
          </a:p>
          <a:p>
            <a:pPr>
              <a:buFont typeface="Wingdings" panose="05000000000000000000" pitchFamily="2" charset="2"/>
              <a:buChar char="§"/>
            </a:pPr>
            <a:r>
              <a:rPr lang="el-GR" dirty="0">
                <a:solidFill>
                  <a:schemeClr val="tx1"/>
                </a:solidFill>
              </a:rPr>
              <a:t> ολοκληρωμένη διαχείριση λογισμικού (ενσωμάτωση της κατασκευής λογισμικού και των διοικητικών χειρισμών σε µια λεπτομερώς καθορισμένη διαδικασία  πλήρως προσαρμοσμένη  στις ανάγκες του κάθε έργου), </a:t>
            </a:r>
          </a:p>
          <a:p>
            <a:pPr>
              <a:buFont typeface="Wingdings" panose="05000000000000000000" pitchFamily="2" charset="2"/>
              <a:buChar char="§"/>
            </a:pPr>
            <a:r>
              <a:rPr lang="el-GR" dirty="0">
                <a:solidFill>
                  <a:schemeClr val="tx1"/>
                </a:solidFill>
              </a:rPr>
              <a:t> μηχανική προϊόντων λογισμικού (αυστηρή εφαρμογή των καθορισμένων διεργασιών που ενσωματώνουν όλες τις τεχνικές ενέργειες με στόχο την αποτελεσματική παραγωγή ανθεκτικών προϊόντων),  </a:t>
            </a:r>
            <a:endParaRPr lang="en-US" dirty="0">
              <a:solidFill>
                <a:schemeClr val="tx1"/>
              </a:solidFill>
            </a:endParaRPr>
          </a:p>
          <a:p>
            <a:pPr>
              <a:buFont typeface="Wingdings" panose="05000000000000000000" pitchFamily="2" charset="2"/>
              <a:buChar char="§"/>
            </a:pPr>
            <a:r>
              <a:rPr lang="el-GR" dirty="0">
                <a:solidFill>
                  <a:schemeClr val="tx1"/>
                </a:solidFill>
              </a:rPr>
              <a:t>συντονισμός ομάδων (συνεργασία µε άλλες ομάδες κατασκευής λογισμικού µε σκοπό την καλύτερη εξυπηρέτηση του πελάτη) και</a:t>
            </a:r>
            <a:endParaRPr lang="en-US" dirty="0">
              <a:solidFill>
                <a:schemeClr val="tx1"/>
              </a:solidFill>
            </a:endParaRPr>
          </a:p>
          <a:p>
            <a:pPr>
              <a:buFont typeface="Wingdings" panose="05000000000000000000" pitchFamily="2" charset="2"/>
              <a:buChar char="§"/>
            </a:pPr>
            <a:r>
              <a:rPr lang="el-GR" dirty="0">
                <a:solidFill>
                  <a:schemeClr val="tx1"/>
                </a:solidFill>
              </a:rPr>
              <a:t>αναθεωρητικοί έλεγχοι </a:t>
            </a:r>
            <a:r>
              <a:rPr lang="en-US" dirty="0">
                <a:solidFill>
                  <a:schemeClr val="tx1"/>
                </a:solidFill>
              </a:rPr>
              <a:t>(</a:t>
            </a:r>
            <a:r>
              <a:rPr lang="el-GR" dirty="0">
                <a:solidFill>
                  <a:schemeClr val="tx1"/>
                </a:solidFill>
              </a:rPr>
              <a:t>διόρθωση ατελειών του προϊόντος στο πρωιµότερο δυνατό στάδιο και µε αποτελεσματικότητα π.χ. με τη μέθοδο </a:t>
            </a:r>
            <a:r>
              <a:rPr lang="en-US" dirty="0">
                <a:solidFill>
                  <a:schemeClr val="tx1"/>
                </a:solidFill>
              </a:rPr>
              <a:t>peer reviews)</a:t>
            </a:r>
            <a:r>
              <a:rPr lang="el-GR" dirty="0">
                <a:solidFill>
                  <a:schemeClr val="tx1"/>
                </a:solidFill>
              </a:rPr>
              <a:t>. </a:t>
            </a:r>
          </a:p>
          <a:p>
            <a:endParaRPr lang="el-GR" dirty="0">
              <a:solidFill>
                <a:schemeClr val="bg1"/>
              </a:solidFill>
            </a:endParaRPr>
          </a:p>
        </p:txBody>
      </p:sp>
      <p:sp>
        <p:nvSpPr>
          <p:cNvPr id="4" name="Θέση αριθμού διαφάνειας 3"/>
          <p:cNvSpPr>
            <a:spLocks noGrp="1"/>
          </p:cNvSpPr>
          <p:nvPr>
            <p:ph type="sldNum" sz="quarter" idx="12"/>
          </p:nvPr>
        </p:nvSpPr>
        <p:spPr/>
        <p:txBody>
          <a:bodyPr/>
          <a:lstStyle/>
          <a:p>
            <a:fld id="{6D22F896-40B5-4ADD-8801-0D06FADFA095}" type="slidenum">
              <a:rPr lang="en-US" smtClean="0">
                <a:solidFill>
                  <a:srgbClr val="991103"/>
                </a:solidFill>
              </a:rPr>
              <a:t>11</a:t>
            </a:fld>
            <a:endParaRPr lang="en-US" dirty="0">
              <a:solidFill>
                <a:srgbClr val="991103"/>
              </a:solidFill>
            </a:endParaRPr>
          </a:p>
        </p:txBody>
      </p:sp>
    </p:spTree>
    <p:extLst>
      <p:ext uri="{BB962C8B-B14F-4D97-AF65-F5344CB8AC3E}">
        <p14:creationId xmlns:p14="http://schemas.microsoft.com/office/powerpoint/2010/main" val="7048281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a:solidFill>
                  <a:srgbClr val="EE7444"/>
                </a:solidFill>
              </a:rPr>
              <a:t>Τα βασικά κριτήρια των διεργασιών (2)</a:t>
            </a:r>
          </a:p>
        </p:txBody>
      </p:sp>
      <p:sp>
        <p:nvSpPr>
          <p:cNvPr id="5" name="Θέση περιεχομένου 4"/>
          <p:cNvSpPr>
            <a:spLocks noGrp="1"/>
          </p:cNvSpPr>
          <p:nvPr>
            <p:ph idx="1"/>
          </p:nvPr>
        </p:nvSpPr>
        <p:spPr/>
        <p:txBody>
          <a:bodyPr>
            <a:normAutofit/>
          </a:bodyPr>
          <a:lstStyle/>
          <a:p>
            <a:pPr marL="0" indent="0">
              <a:buNone/>
            </a:pPr>
            <a:r>
              <a:rPr lang="el-GR" sz="1800" b="1" dirty="0">
                <a:solidFill>
                  <a:srgbClr val="991103"/>
                </a:solidFill>
              </a:rPr>
              <a:t>Επίπεδο 4 - ∆ιαχειριζόµενο επίπεδο (Managed level): </a:t>
            </a:r>
          </a:p>
          <a:p>
            <a:pPr marL="0" indent="0">
              <a:buNone/>
            </a:pPr>
            <a:endParaRPr lang="el-GR" sz="500" b="1" dirty="0">
              <a:solidFill>
                <a:srgbClr val="991103"/>
              </a:solidFill>
            </a:endParaRPr>
          </a:p>
          <a:p>
            <a:pPr marL="0" indent="0">
              <a:buNone/>
            </a:pPr>
            <a:r>
              <a:rPr lang="el-GR" sz="1800" b="1" i="1" dirty="0">
                <a:solidFill>
                  <a:srgbClr val="002060"/>
                </a:solidFill>
              </a:rPr>
              <a:t>Σκοπός: Ποσοτική κατανόηση των διαδικασιών και των προϊόντων εργασίας</a:t>
            </a:r>
          </a:p>
          <a:p>
            <a:pPr marL="0" indent="0">
              <a:buNone/>
            </a:pPr>
            <a:endParaRPr lang="el-GR" sz="500" b="1" i="1" dirty="0">
              <a:solidFill>
                <a:srgbClr val="002060"/>
              </a:solidFill>
            </a:endParaRPr>
          </a:p>
          <a:p>
            <a:pPr>
              <a:buFont typeface="Wingdings" panose="05000000000000000000" pitchFamily="2" charset="2"/>
              <a:buChar char="§"/>
            </a:pPr>
            <a:r>
              <a:rPr lang="el-GR" sz="1800" dirty="0">
                <a:solidFill>
                  <a:schemeClr val="tx1"/>
                </a:solidFill>
              </a:rPr>
              <a:t>ποσοτική διαχείριση διεργασιών (εντοπισμός ειδικών αιτιών αποκλίσεων και διόρθωση των συνθηκών που δημιούργησαν τις αποκλίσεις αυτές) και </a:t>
            </a:r>
          </a:p>
          <a:p>
            <a:pPr>
              <a:buFont typeface="Wingdings" panose="05000000000000000000" pitchFamily="2" charset="2"/>
              <a:buChar char="§"/>
            </a:pPr>
            <a:r>
              <a:rPr lang="el-GR" sz="1800" dirty="0">
                <a:solidFill>
                  <a:schemeClr val="tx1"/>
                </a:solidFill>
              </a:rPr>
              <a:t>διαχείριση ποιότητας λογισμικού (ποσοτικοποίηση των ποιοτικών στόχων).  </a:t>
            </a:r>
          </a:p>
        </p:txBody>
      </p:sp>
      <p:sp>
        <p:nvSpPr>
          <p:cNvPr id="4" name="Θέση αριθμού διαφάνειας 3"/>
          <p:cNvSpPr>
            <a:spLocks noGrp="1"/>
          </p:cNvSpPr>
          <p:nvPr>
            <p:ph type="sldNum" sz="quarter" idx="12"/>
          </p:nvPr>
        </p:nvSpPr>
        <p:spPr/>
        <p:txBody>
          <a:bodyPr/>
          <a:lstStyle/>
          <a:p>
            <a:fld id="{6D22F896-40B5-4ADD-8801-0D06FADFA095}" type="slidenum">
              <a:rPr lang="en-US" smtClean="0">
                <a:solidFill>
                  <a:srgbClr val="991103"/>
                </a:solidFill>
              </a:rPr>
              <a:t>12</a:t>
            </a:fld>
            <a:endParaRPr lang="en-US" dirty="0">
              <a:solidFill>
                <a:srgbClr val="991103"/>
              </a:solidFill>
            </a:endParaRPr>
          </a:p>
        </p:txBody>
      </p:sp>
    </p:spTree>
    <p:extLst>
      <p:ext uri="{BB962C8B-B14F-4D97-AF65-F5344CB8AC3E}">
        <p14:creationId xmlns:p14="http://schemas.microsoft.com/office/powerpoint/2010/main" val="19147869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a:solidFill>
                  <a:srgbClr val="EE7444"/>
                </a:solidFill>
              </a:rPr>
              <a:t> Τα βασικά κριτήρια των διεργασιών</a:t>
            </a:r>
            <a:endParaRPr lang="el-GR" dirty="0"/>
          </a:p>
        </p:txBody>
      </p:sp>
      <p:sp>
        <p:nvSpPr>
          <p:cNvPr id="3" name="Θέση περιεχομένου 2"/>
          <p:cNvSpPr>
            <a:spLocks noGrp="1"/>
          </p:cNvSpPr>
          <p:nvPr>
            <p:ph idx="1"/>
          </p:nvPr>
        </p:nvSpPr>
        <p:spPr>
          <a:xfrm>
            <a:off x="1789043" y="2133600"/>
            <a:ext cx="9715569" cy="3777622"/>
          </a:xfrm>
        </p:spPr>
        <p:txBody>
          <a:bodyPr>
            <a:normAutofit/>
          </a:bodyPr>
          <a:lstStyle/>
          <a:p>
            <a:pPr marL="0" indent="0">
              <a:buNone/>
            </a:pPr>
            <a:r>
              <a:rPr lang="el-GR" sz="1800" b="1" dirty="0">
                <a:solidFill>
                  <a:srgbClr val="991103"/>
                </a:solidFill>
              </a:rPr>
              <a:t>Επίπεδο 5 - Επίπεδο βελτιστοποίησης (Optimizing level):</a:t>
            </a:r>
          </a:p>
          <a:p>
            <a:pPr marL="0" indent="0">
              <a:buNone/>
            </a:pPr>
            <a:endParaRPr lang="el-GR" sz="500" b="1" dirty="0">
              <a:solidFill>
                <a:srgbClr val="F9D4A1"/>
              </a:solidFill>
            </a:endParaRPr>
          </a:p>
          <a:p>
            <a:pPr marL="0" indent="0">
              <a:buNone/>
            </a:pPr>
            <a:r>
              <a:rPr lang="el-GR" sz="1800" b="1" i="1" dirty="0">
                <a:solidFill>
                  <a:srgbClr val="002060"/>
                </a:solidFill>
              </a:rPr>
              <a:t>Σκοπός: </a:t>
            </a:r>
            <a:r>
              <a:rPr lang="el-GR" sz="1800" b="1" dirty="0">
                <a:solidFill>
                  <a:srgbClr val="002060"/>
                </a:solidFill>
              </a:rPr>
              <a:t>εισαγωγή μιας συνεχούς και μετρήσιμης βελτίωσης της διαδικασίας</a:t>
            </a:r>
          </a:p>
          <a:p>
            <a:pPr marL="0" indent="0">
              <a:buNone/>
            </a:pPr>
            <a:endParaRPr lang="el-GR" sz="500" dirty="0">
              <a:solidFill>
                <a:srgbClr val="002060"/>
              </a:solidFill>
            </a:endParaRPr>
          </a:p>
          <a:p>
            <a:pPr>
              <a:buFont typeface="Wingdings" panose="05000000000000000000" pitchFamily="2" charset="2"/>
              <a:buChar char="§"/>
            </a:pPr>
            <a:r>
              <a:rPr lang="el-GR" sz="1800" dirty="0">
                <a:solidFill>
                  <a:srgbClr val="F9D4A1"/>
                </a:solidFill>
              </a:rPr>
              <a:t> </a:t>
            </a:r>
            <a:r>
              <a:rPr lang="el-GR" sz="1800" dirty="0">
                <a:solidFill>
                  <a:schemeClr val="tx1"/>
                </a:solidFill>
              </a:rPr>
              <a:t>διαχείριση τεχνολογικών µεταβολών (ταυτοποίηση επωφελών νέων τεχνολογιών (εργαλείων, µεθόδων, διεργασιών) και αντικατάσταση των παλαιών µε συστηματικό τρόπο) και</a:t>
            </a:r>
          </a:p>
          <a:p>
            <a:pPr>
              <a:buFont typeface="Wingdings" panose="05000000000000000000" pitchFamily="2" charset="2"/>
              <a:buChar char="§"/>
            </a:pPr>
            <a:r>
              <a:rPr lang="el-GR" sz="1800" dirty="0">
                <a:solidFill>
                  <a:schemeClr val="tx1"/>
                </a:solidFill>
              </a:rPr>
              <a:t> διαχείριση µεταβολής διεργασιών (συνεχής βελτίωση των διεργασιών ενός οργανισμού µε στόχο τη βελτίωση της ποιότητας, την αύξηση της παραγωγικότητας και τη µείωση του απαιτούμενου χρόνου ανάπτυξης). </a:t>
            </a:r>
          </a:p>
        </p:txBody>
      </p:sp>
      <p:sp>
        <p:nvSpPr>
          <p:cNvPr id="4" name="Θέση αριθμού διαφάνειας 3"/>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29957365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69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Τίτλος 1"/>
          <p:cNvSpPr>
            <a:spLocks noGrp="1"/>
          </p:cNvSpPr>
          <p:nvPr>
            <p:ph type="title"/>
          </p:nvPr>
        </p:nvSpPr>
        <p:spPr>
          <a:xfrm>
            <a:off x="360219" y="212036"/>
            <a:ext cx="9933964" cy="1232452"/>
          </a:xfrm>
        </p:spPr>
        <p:txBody>
          <a:bodyPr>
            <a:normAutofit/>
          </a:bodyPr>
          <a:lstStyle/>
          <a:p>
            <a:pPr algn="ctr"/>
            <a:r>
              <a:rPr lang="el-GR" dirty="0">
                <a:solidFill>
                  <a:srgbClr val="EE7444"/>
                </a:solidFill>
              </a:rPr>
              <a:t> Εφαρμογή βελτιώσεων</a:t>
            </a:r>
            <a:br>
              <a:rPr lang="el-GR" dirty="0">
                <a:solidFill>
                  <a:srgbClr val="EE7444"/>
                </a:solidFill>
              </a:rPr>
            </a:br>
            <a:r>
              <a:rPr lang="el-GR" dirty="0">
                <a:solidFill>
                  <a:srgbClr val="EE7444"/>
                </a:solidFill>
              </a:rPr>
              <a:t> διαδικασίας ανάπτυξης λογισμικού</a:t>
            </a:r>
          </a:p>
        </p:txBody>
      </p:sp>
      <p:sp>
        <p:nvSpPr>
          <p:cNvPr id="3" name="Θέση αριθμού διαφάνειας 2"/>
          <p:cNvSpPr>
            <a:spLocks noGrp="1"/>
          </p:cNvSpPr>
          <p:nvPr>
            <p:ph type="sldNum" sz="quarter" idx="12"/>
          </p:nvPr>
        </p:nvSpPr>
        <p:spPr/>
        <p:txBody>
          <a:bodyPr/>
          <a:lstStyle/>
          <a:p>
            <a:fld id="{6D22F896-40B5-4ADD-8801-0D06FADFA095}" type="slidenum">
              <a:rPr lang="en-US" smtClean="0">
                <a:solidFill>
                  <a:srgbClr val="991103"/>
                </a:solidFill>
              </a:rPr>
              <a:t>14</a:t>
            </a:fld>
            <a:endParaRPr lang="en-US" dirty="0">
              <a:solidFill>
                <a:srgbClr val="991103"/>
              </a:solidFill>
            </a:endParaRPr>
          </a:p>
        </p:txBody>
      </p:sp>
      <p:pic>
        <p:nvPicPr>
          <p:cNvPr id="27" name="Εικόνα 26"/>
          <p:cNvPicPr>
            <a:picLocks noChangeAspect="1"/>
          </p:cNvPicPr>
          <p:nvPr/>
        </p:nvPicPr>
        <p:blipFill>
          <a:blip r:embed="rId2"/>
          <a:stretch>
            <a:fillRect/>
          </a:stretch>
        </p:blipFill>
        <p:spPr>
          <a:xfrm>
            <a:off x="1809536" y="4057826"/>
            <a:ext cx="7186682" cy="2398190"/>
          </a:xfrm>
          <a:prstGeom prst="roundRect">
            <a:avLst>
              <a:gd name="adj" fmla="val 8594"/>
            </a:avLst>
          </a:prstGeom>
          <a:solidFill>
            <a:srgbClr val="FFFFFF">
              <a:shade val="85000"/>
            </a:srgbClr>
          </a:solidFill>
          <a:ln>
            <a:noFill/>
          </a:ln>
          <a:effectLst>
            <a:reflection blurRad="12700" stA="38000" endPos="28000" dist="5000" dir="5400000" sy="-100000" algn="bl" rotWithShape="0"/>
            <a:softEdge rad="12700"/>
          </a:effectLst>
          <a:scene3d>
            <a:camera prst="obliqueTopRight"/>
            <a:lightRig rig="threePt" dir="t"/>
          </a:scene3d>
          <a:sp3d>
            <a:contourClr>
              <a:srgbClr val="F09415"/>
            </a:contourClr>
          </a:sp3d>
        </p:spPr>
      </p:pic>
      <p:sp>
        <p:nvSpPr>
          <p:cNvPr id="5" name="TextBox 4"/>
          <p:cNvSpPr txBox="1"/>
          <p:nvPr/>
        </p:nvSpPr>
        <p:spPr>
          <a:xfrm>
            <a:off x="360219" y="2225964"/>
            <a:ext cx="11301694" cy="1754326"/>
          </a:xfrm>
          <a:prstGeom prst="rect">
            <a:avLst/>
          </a:prstGeom>
          <a:noFill/>
        </p:spPr>
        <p:txBody>
          <a:bodyPr wrap="square" rtlCol="0">
            <a:spAutoFit/>
          </a:bodyPr>
          <a:lstStyle/>
          <a:p>
            <a:r>
              <a:rPr lang="en-US" dirty="0">
                <a:solidFill>
                  <a:srgbClr val="F9D4A1"/>
                </a:solidFill>
              </a:rPr>
              <a:t> </a:t>
            </a:r>
            <a:r>
              <a:rPr lang="el-GR" dirty="0">
                <a:solidFill>
                  <a:srgbClr val="002060"/>
                </a:solidFill>
              </a:rPr>
              <a:t>Ο τρόπος εφαρμογής των βελτιώσεων παριστάνεται στο παρακατω σχήμα.</a:t>
            </a:r>
          </a:p>
          <a:p>
            <a:r>
              <a:rPr lang="el-GR" dirty="0">
                <a:solidFill>
                  <a:srgbClr val="002060"/>
                </a:solidFill>
              </a:rPr>
              <a:t>Σημείο έναρξης είναι μια εκτίμηση-στάθμιση (</a:t>
            </a:r>
            <a:r>
              <a:rPr lang="en-US" dirty="0">
                <a:solidFill>
                  <a:srgbClr val="002060"/>
                </a:solidFill>
              </a:rPr>
              <a:t>assessment)</a:t>
            </a:r>
            <a:r>
              <a:rPr lang="el-GR" dirty="0">
                <a:solidFill>
                  <a:srgbClr val="002060"/>
                </a:solidFill>
              </a:rPr>
              <a:t> που σκοπό έχει την αξιολόγηση της υπάρχουσας κατάστασης</a:t>
            </a:r>
            <a:r>
              <a:rPr lang="en-US" dirty="0">
                <a:solidFill>
                  <a:srgbClr val="002060"/>
                </a:solidFill>
              </a:rPr>
              <a:t> </a:t>
            </a:r>
            <a:r>
              <a:rPr lang="el-GR" dirty="0">
                <a:solidFill>
                  <a:srgbClr val="002060"/>
                </a:solidFill>
              </a:rPr>
              <a:t>.</a:t>
            </a:r>
            <a:r>
              <a:rPr lang="en-US" dirty="0">
                <a:solidFill>
                  <a:srgbClr val="002060"/>
                </a:solidFill>
              </a:rPr>
              <a:t> </a:t>
            </a:r>
            <a:r>
              <a:rPr lang="el-GR" dirty="0">
                <a:solidFill>
                  <a:srgbClr val="002060"/>
                </a:solidFill>
              </a:rPr>
              <a:t>Το σχήμα δείχνει την εφαρμογή αυτής της στάθμισης</a:t>
            </a:r>
            <a:r>
              <a:rPr lang="en-US" dirty="0">
                <a:solidFill>
                  <a:srgbClr val="002060"/>
                </a:solidFill>
              </a:rPr>
              <a:t>-Assessment.</a:t>
            </a:r>
          </a:p>
          <a:p>
            <a:r>
              <a:rPr lang="en-US" dirty="0">
                <a:solidFill>
                  <a:srgbClr val="002060"/>
                </a:solidFill>
              </a:rPr>
              <a:t>    </a:t>
            </a:r>
            <a:r>
              <a:rPr lang="el-GR" dirty="0">
                <a:solidFill>
                  <a:srgbClr val="002060"/>
                </a:solidFill>
              </a:rPr>
              <a:t>Με βάσει τα χαρακτηριστικά πρότυπα που προέκυψαν , πρέπει να δημιουργηθεί ένας κατάλογος μέτρων που πρέπει να ληφθούν , καθώς και ένα σχέδιο εφαρμογής των μέτρων αυτών , τα οποία με τη σειρά τους πρέπει να ελεγχθούν διεξοδικά από ομάδες ειδικών. </a:t>
            </a:r>
          </a:p>
        </p:txBody>
      </p:sp>
    </p:spTree>
    <p:extLst>
      <p:ext uri="{BB962C8B-B14F-4D97-AF65-F5344CB8AC3E}">
        <p14:creationId xmlns:p14="http://schemas.microsoft.com/office/powerpoint/2010/main" val="15647922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890753" y="624110"/>
            <a:ext cx="9613860" cy="1280890"/>
          </a:xfrm>
        </p:spPr>
        <p:txBody>
          <a:bodyPr/>
          <a:lstStyle/>
          <a:p>
            <a:r>
              <a:rPr lang="el-GR" dirty="0">
                <a:solidFill>
                  <a:srgbClr val="EE7444"/>
                </a:solidFill>
              </a:rPr>
              <a:t>Εφαρμογή βελτιώσεων της διαδικασίας ανάπτυξης λογισμικού</a:t>
            </a:r>
            <a:r>
              <a:rPr lang="en-US" dirty="0">
                <a:solidFill>
                  <a:srgbClr val="EE7444"/>
                </a:solidFill>
              </a:rPr>
              <a:t> (2)</a:t>
            </a:r>
            <a:endParaRPr lang="el-GR" dirty="0">
              <a:solidFill>
                <a:srgbClr val="EE7444"/>
              </a:solidFill>
            </a:endParaRPr>
          </a:p>
        </p:txBody>
      </p:sp>
      <p:sp>
        <p:nvSpPr>
          <p:cNvPr id="3" name="Θέση περιεχομένου 2"/>
          <p:cNvSpPr>
            <a:spLocks noGrp="1"/>
          </p:cNvSpPr>
          <p:nvPr>
            <p:ph idx="1"/>
          </p:nvPr>
        </p:nvSpPr>
        <p:spPr>
          <a:xfrm>
            <a:off x="1510747" y="2059709"/>
            <a:ext cx="9993865" cy="4798291"/>
          </a:xfrm>
        </p:spPr>
        <p:txBody>
          <a:bodyPr>
            <a:normAutofit fontScale="62500" lnSpcReduction="20000"/>
          </a:bodyPr>
          <a:lstStyle/>
          <a:p>
            <a:pPr marL="0" indent="0">
              <a:buNone/>
            </a:pPr>
            <a:r>
              <a:rPr lang="el-GR" sz="2400" b="1" dirty="0">
                <a:solidFill>
                  <a:schemeClr val="tx1"/>
                </a:solidFill>
              </a:rPr>
              <a:t>Προετοιμασία</a:t>
            </a:r>
          </a:p>
          <a:p>
            <a:pPr>
              <a:buFont typeface="Wingdings" panose="05000000000000000000" pitchFamily="2" charset="2"/>
              <a:buChar char="§"/>
            </a:pPr>
            <a:r>
              <a:rPr lang="el-GR" sz="2400" dirty="0">
                <a:solidFill>
                  <a:schemeClr val="tx1"/>
                </a:solidFill>
              </a:rPr>
              <a:t>Πληροφόρηση των ενδιαφερομένων περί του </a:t>
            </a:r>
            <a:r>
              <a:rPr lang="en-US" sz="2400" dirty="0">
                <a:solidFill>
                  <a:schemeClr val="tx1"/>
                </a:solidFill>
              </a:rPr>
              <a:t>CMM </a:t>
            </a:r>
            <a:r>
              <a:rPr lang="el-GR" sz="2400" dirty="0">
                <a:solidFill>
                  <a:schemeClr val="tx1"/>
                </a:solidFill>
              </a:rPr>
              <a:t>και της διαδικασίας στάθμισης.</a:t>
            </a:r>
          </a:p>
          <a:p>
            <a:pPr>
              <a:buFont typeface="Wingdings" panose="05000000000000000000" pitchFamily="2" charset="2"/>
              <a:buChar char="§"/>
            </a:pPr>
            <a:r>
              <a:rPr lang="el-GR" sz="2400" dirty="0">
                <a:solidFill>
                  <a:schemeClr val="tx1"/>
                </a:solidFill>
              </a:rPr>
              <a:t>Πιθανή εκπαίδευση προσωπικού από τις ενδιαφερόμενες μονάδες της επιχείρησης.</a:t>
            </a:r>
          </a:p>
          <a:p>
            <a:pPr marL="0" indent="0">
              <a:buNone/>
            </a:pPr>
            <a:r>
              <a:rPr lang="el-GR" sz="2400" b="1" dirty="0">
                <a:solidFill>
                  <a:schemeClr val="tx1"/>
                </a:solidFill>
              </a:rPr>
              <a:t>Εφαρμογή</a:t>
            </a:r>
          </a:p>
          <a:p>
            <a:pPr>
              <a:buFont typeface="Wingdings" panose="05000000000000000000" pitchFamily="2" charset="2"/>
              <a:buChar char="§"/>
            </a:pPr>
            <a:r>
              <a:rPr lang="el-GR" sz="2400" dirty="0">
                <a:solidFill>
                  <a:schemeClr val="tx1"/>
                </a:solidFill>
              </a:rPr>
              <a:t>Ερώτηση διαφορετικών ομάδων εργαζομένων (</a:t>
            </a:r>
            <a:r>
              <a:rPr lang="en-US" sz="2400" dirty="0">
                <a:solidFill>
                  <a:schemeClr val="tx1"/>
                </a:solidFill>
              </a:rPr>
              <a:t>Management ,</a:t>
            </a:r>
            <a:r>
              <a:rPr lang="el-GR" sz="2400" dirty="0">
                <a:solidFill>
                  <a:schemeClr val="tx1"/>
                </a:solidFill>
              </a:rPr>
              <a:t> Ανάπτυξη , Εξασφάλιση Ποιότητας).</a:t>
            </a:r>
          </a:p>
          <a:p>
            <a:pPr>
              <a:buFont typeface="Wingdings" panose="05000000000000000000" pitchFamily="2" charset="2"/>
              <a:buChar char="§"/>
            </a:pPr>
            <a:r>
              <a:rPr lang="el-GR" sz="2400" dirty="0">
                <a:solidFill>
                  <a:schemeClr val="tx1"/>
                </a:solidFill>
              </a:rPr>
              <a:t>Αξιολόγηση της τεκμηριωμένης διαδικασίας καθώς και της υπάρχουσας κατάστασης.</a:t>
            </a:r>
          </a:p>
          <a:p>
            <a:pPr>
              <a:buFont typeface="Wingdings" panose="05000000000000000000" pitchFamily="2" charset="2"/>
              <a:buChar char="§"/>
            </a:pPr>
            <a:r>
              <a:rPr lang="el-GR" sz="2400" dirty="0">
                <a:solidFill>
                  <a:schemeClr val="tx1"/>
                </a:solidFill>
              </a:rPr>
              <a:t>Διεξαγωγή ανοικτών συνεντεύξεων.</a:t>
            </a:r>
          </a:p>
          <a:p>
            <a:pPr>
              <a:buFont typeface="Wingdings" panose="05000000000000000000" pitchFamily="2" charset="2"/>
              <a:buChar char="§"/>
            </a:pPr>
            <a:r>
              <a:rPr lang="el-GR" sz="2400" dirty="0">
                <a:solidFill>
                  <a:schemeClr val="tx1"/>
                </a:solidFill>
              </a:rPr>
              <a:t>Αξιολόγηση των ερωτήσεων βάσει της περιγραφής . Συμπληρωματικές ερωτήσεις . Η απλή απάντηση των ερωτήσεων οδηγεί συνήθως σε ελλιπή  συμπεράσματα.</a:t>
            </a:r>
          </a:p>
          <a:p>
            <a:pPr>
              <a:buFont typeface="Wingdings" panose="05000000000000000000" pitchFamily="2" charset="2"/>
              <a:buChar char="§"/>
            </a:pPr>
            <a:r>
              <a:rPr lang="el-GR" sz="2400" dirty="0">
                <a:solidFill>
                  <a:schemeClr val="tx1"/>
                </a:solidFill>
              </a:rPr>
              <a:t>Καταγραφή των σημαντικών πληροφοριών για το προφίλ των μειονεκτημάτων , των πλεονεκτημάτων και προτάσεων βελτιώσεων.</a:t>
            </a:r>
          </a:p>
          <a:p>
            <a:pPr>
              <a:buFont typeface="Wingdings" panose="05000000000000000000" pitchFamily="2" charset="2"/>
              <a:buChar char="§"/>
            </a:pPr>
            <a:r>
              <a:rPr lang="el-GR" sz="2400" dirty="0">
                <a:solidFill>
                  <a:schemeClr val="tx1"/>
                </a:solidFill>
              </a:rPr>
              <a:t>Συζήτηση της αξιολόγησης των ερωτήσεων με τους ερωτηθέντες προς αποφυγή παρεξηγήσεων.</a:t>
            </a:r>
          </a:p>
          <a:p>
            <a:pPr marL="0" indent="0">
              <a:buNone/>
            </a:pPr>
            <a:r>
              <a:rPr lang="el-GR" sz="2400" b="1" dirty="0">
                <a:solidFill>
                  <a:schemeClr val="tx1"/>
                </a:solidFill>
              </a:rPr>
              <a:t>Συμπληρωματικές Ενέργειες</a:t>
            </a:r>
          </a:p>
          <a:p>
            <a:pPr>
              <a:buFont typeface="Wingdings" panose="05000000000000000000" pitchFamily="2" charset="2"/>
              <a:buChar char="§"/>
            </a:pPr>
            <a:r>
              <a:rPr lang="el-GR" sz="2400" dirty="0">
                <a:solidFill>
                  <a:schemeClr val="tx1"/>
                </a:solidFill>
              </a:rPr>
              <a:t>Παρουσίαση της τεκμηριωμένης διαδικασίας , της υπάρχουσας κατάστασης και των δυνατοτήτων βελτίωσης.</a:t>
            </a:r>
          </a:p>
          <a:p>
            <a:pPr>
              <a:buFont typeface="Wingdings" panose="05000000000000000000" pitchFamily="2" charset="2"/>
              <a:buChar char="§"/>
            </a:pPr>
            <a:r>
              <a:rPr lang="el-GR" sz="2400" dirty="0">
                <a:solidFill>
                  <a:schemeClr val="tx1"/>
                </a:solidFill>
              </a:rPr>
              <a:t>Ανάπτυξη αναλυτικού προφίλ μειονεκτημάτων και πλεονεκτημάτων βασισμένο σε θέματα ( όπως π.χ. φάσεις ανάπτυξης) .</a:t>
            </a:r>
          </a:p>
          <a:p>
            <a:endParaRPr lang="el-GR" sz="1400" dirty="0"/>
          </a:p>
        </p:txBody>
      </p:sp>
      <p:sp>
        <p:nvSpPr>
          <p:cNvPr id="4" name="Θέση αριθμού διαφάνειας 3"/>
          <p:cNvSpPr>
            <a:spLocks noGrp="1"/>
          </p:cNvSpPr>
          <p:nvPr>
            <p:ph type="sldNum" sz="quarter" idx="12"/>
          </p:nvPr>
        </p:nvSpPr>
        <p:spPr/>
        <p:txBody>
          <a:bodyPr/>
          <a:lstStyle/>
          <a:p>
            <a:fld id="{6D22F896-40B5-4ADD-8801-0D06FADFA095}" type="slidenum">
              <a:rPr lang="en-US" smtClean="0">
                <a:solidFill>
                  <a:srgbClr val="991103"/>
                </a:solidFill>
              </a:rPr>
              <a:t>15</a:t>
            </a:fld>
            <a:endParaRPr lang="en-US" dirty="0">
              <a:solidFill>
                <a:srgbClr val="991103"/>
              </a:solidFill>
            </a:endParaRPr>
          </a:p>
        </p:txBody>
      </p:sp>
    </p:spTree>
    <p:extLst>
      <p:ext uri="{BB962C8B-B14F-4D97-AF65-F5344CB8AC3E}">
        <p14:creationId xmlns:p14="http://schemas.microsoft.com/office/powerpoint/2010/main" val="3510276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Footer Placeholder 3"/>
          <p:cNvSpPr>
            <a:spLocks noGrp="1"/>
          </p:cNvSpPr>
          <p:nvPr>
            <p:ph type="ftr" sz="quarter" idx="11"/>
          </p:nvPr>
        </p:nvSpPr>
        <p:spPr/>
        <p:txBody>
          <a:bodyPr/>
          <a:lstStyle/>
          <a:p>
            <a:r>
              <a:rPr lang="en-US" altLang="en-US"/>
              <a:t>Δρ. Ιωάννης Χάλαρης - ΤΕΙ ΑΘΗΝΑΣ - Τμήμα Πληροφορικής</a:t>
            </a:r>
          </a:p>
        </p:txBody>
      </p:sp>
      <p:sp>
        <p:nvSpPr>
          <p:cNvPr id="23557" name="Line 5"/>
          <p:cNvSpPr>
            <a:spLocks noChangeShapeType="1"/>
          </p:cNvSpPr>
          <p:nvPr/>
        </p:nvSpPr>
        <p:spPr bwMode="auto">
          <a:xfrm>
            <a:off x="3200400" y="5638800"/>
            <a:ext cx="72390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8" name="Line 6"/>
          <p:cNvSpPr>
            <a:spLocks noChangeShapeType="1"/>
          </p:cNvSpPr>
          <p:nvPr/>
        </p:nvSpPr>
        <p:spPr bwMode="auto">
          <a:xfrm flipV="1">
            <a:off x="3200400" y="381000"/>
            <a:ext cx="0" cy="52578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9" name="Oval 7"/>
          <p:cNvSpPr>
            <a:spLocks noChangeArrowheads="1"/>
          </p:cNvSpPr>
          <p:nvPr/>
        </p:nvSpPr>
        <p:spPr bwMode="auto">
          <a:xfrm>
            <a:off x="3124200" y="5181600"/>
            <a:ext cx="152400" cy="152400"/>
          </a:xfrm>
          <a:prstGeom prst="ellipse">
            <a:avLst/>
          </a:prstGeom>
          <a:solidFill>
            <a:srgbClr val="9933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0" name="Oval 8"/>
          <p:cNvSpPr>
            <a:spLocks noChangeArrowheads="1"/>
          </p:cNvSpPr>
          <p:nvPr/>
        </p:nvSpPr>
        <p:spPr bwMode="auto">
          <a:xfrm>
            <a:off x="3124200" y="4724400"/>
            <a:ext cx="152400" cy="152400"/>
          </a:xfrm>
          <a:prstGeom prst="ellipse">
            <a:avLst/>
          </a:prstGeom>
          <a:solidFill>
            <a:srgbClr val="9933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1" name="Oval 9"/>
          <p:cNvSpPr>
            <a:spLocks noChangeArrowheads="1"/>
          </p:cNvSpPr>
          <p:nvPr/>
        </p:nvSpPr>
        <p:spPr bwMode="auto">
          <a:xfrm>
            <a:off x="3124200" y="4267200"/>
            <a:ext cx="152400" cy="152400"/>
          </a:xfrm>
          <a:prstGeom prst="ellipse">
            <a:avLst/>
          </a:prstGeom>
          <a:solidFill>
            <a:srgbClr val="9933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2" name="Oval 10"/>
          <p:cNvSpPr>
            <a:spLocks noChangeArrowheads="1"/>
          </p:cNvSpPr>
          <p:nvPr/>
        </p:nvSpPr>
        <p:spPr bwMode="auto">
          <a:xfrm>
            <a:off x="3124200" y="3810000"/>
            <a:ext cx="152400" cy="152400"/>
          </a:xfrm>
          <a:prstGeom prst="ellipse">
            <a:avLst/>
          </a:prstGeom>
          <a:solidFill>
            <a:srgbClr val="9933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3" name="Oval 11"/>
          <p:cNvSpPr>
            <a:spLocks noChangeArrowheads="1"/>
          </p:cNvSpPr>
          <p:nvPr/>
        </p:nvSpPr>
        <p:spPr bwMode="auto">
          <a:xfrm>
            <a:off x="3124200" y="3352800"/>
            <a:ext cx="152400" cy="152400"/>
          </a:xfrm>
          <a:prstGeom prst="ellipse">
            <a:avLst/>
          </a:prstGeom>
          <a:solidFill>
            <a:srgbClr val="9933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4" name="Oval 12"/>
          <p:cNvSpPr>
            <a:spLocks noChangeArrowheads="1"/>
          </p:cNvSpPr>
          <p:nvPr/>
        </p:nvSpPr>
        <p:spPr bwMode="auto">
          <a:xfrm>
            <a:off x="3124200" y="2819400"/>
            <a:ext cx="152400" cy="152400"/>
          </a:xfrm>
          <a:prstGeom prst="ellipse">
            <a:avLst/>
          </a:prstGeom>
          <a:solidFill>
            <a:srgbClr val="9933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5" name="Oval 13"/>
          <p:cNvSpPr>
            <a:spLocks noChangeArrowheads="1"/>
          </p:cNvSpPr>
          <p:nvPr/>
        </p:nvSpPr>
        <p:spPr bwMode="auto">
          <a:xfrm>
            <a:off x="3124200" y="2286000"/>
            <a:ext cx="152400" cy="152400"/>
          </a:xfrm>
          <a:prstGeom prst="ellipse">
            <a:avLst/>
          </a:prstGeom>
          <a:solidFill>
            <a:srgbClr val="9933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6" name="Oval 14"/>
          <p:cNvSpPr>
            <a:spLocks noChangeArrowheads="1"/>
          </p:cNvSpPr>
          <p:nvPr/>
        </p:nvSpPr>
        <p:spPr bwMode="auto">
          <a:xfrm>
            <a:off x="3124200" y="1752600"/>
            <a:ext cx="152400" cy="152400"/>
          </a:xfrm>
          <a:prstGeom prst="ellipse">
            <a:avLst/>
          </a:prstGeom>
          <a:solidFill>
            <a:srgbClr val="9933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7" name="Oval 15"/>
          <p:cNvSpPr>
            <a:spLocks noChangeArrowheads="1"/>
          </p:cNvSpPr>
          <p:nvPr/>
        </p:nvSpPr>
        <p:spPr bwMode="auto">
          <a:xfrm>
            <a:off x="3124200" y="1295400"/>
            <a:ext cx="152400" cy="152400"/>
          </a:xfrm>
          <a:prstGeom prst="ellipse">
            <a:avLst/>
          </a:prstGeom>
          <a:solidFill>
            <a:srgbClr val="9933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8" name="Oval 16"/>
          <p:cNvSpPr>
            <a:spLocks noChangeArrowheads="1"/>
          </p:cNvSpPr>
          <p:nvPr/>
        </p:nvSpPr>
        <p:spPr bwMode="auto">
          <a:xfrm>
            <a:off x="3124200" y="838200"/>
            <a:ext cx="152400" cy="152400"/>
          </a:xfrm>
          <a:prstGeom prst="ellipse">
            <a:avLst/>
          </a:prstGeom>
          <a:solidFill>
            <a:srgbClr val="9933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9" name="Text Box 17"/>
          <p:cNvSpPr txBox="1">
            <a:spLocks noChangeArrowheads="1"/>
          </p:cNvSpPr>
          <p:nvPr/>
        </p:nvSpPr>
        <p:spPr bwMode="auto">
          <a:xfrm>
            <a:off x="2743201" y="762000"/>
            <a:ext cx="5886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100</a:t>
            </a:r>
          </a:p>
        </p:txBody>
      </p:sp>
      <p:sp>
        <p:nvSpPr>
          <p:cNvPr id="23570" name="Text Box 18"/>
          <p:cNvSpPr txBox="1">
            <a:spLocks noChangeArrowheads="1"/>
          </p:cNvSpPr>
          <p:nvPr/>
        </p:nvSpPr>
        <p:spPr bwMode="auto">
          <a:xfrm>
            <a:off x="2819400" y="1219200"/>
            <a:ext cx="4539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90</a:t>
            </a:r>
          </a:p>
        </p:txBody>
      </p:sp>
      <p:sp>
        <p:nvSpPr>
          <p:cNvPr id="23571" name="Text Box 19"/>
          <p:cNvSpPr txBox="1">
            <a:spLocks noChangeArrowheads="1"/>
          </p:cNvSpPr>
          <p:nvPr/>
        </p:nvSpPr>
        <p:spPr bwMode="auto">
          <a:xfrm>
            <a:off x="2819400" y="1676400"/>
            <a:ext cx="4539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80</a:t>
            </a:r>
          </a:p>
        </p:txBody>
      </p:sp>
      <p:sp>
        <p:nvSpPr>
          <p:cNvPr id="23572" name="Text Box 20"/>
          <p:cNvSpPr txBox="1">
            <a:spLocks noChangeArrowheads="1"/>
          </p:cNvSpPr>
          <p:nvPr/>
        </p:nvSpPr>
        <p:spPr bwMode="auto">
          <a:xfrm>
            <a:off x="2819400" y="2209800"/>
            <a:ext cx="4539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70</a:t>
            </a:r>
          </a:p>
        </p:txBody>
      </p:sp>
      <p:sp>
        <p:nvSpPr>
          <p:cNvPr id="23573" name="Text Box 21"/>
          <p:cNvSpPr txBox="1">
            <a:spLocks noChangeArrowheads="1"/>
          </p:cNvSpPr>
          <p:nvPr/>
        </p:nvSpPr>
        <p:spPr bwMode="auto">
          <a:xfrm>
            <a:off x="2819400" y="2743200"/>
            <a:ext cx="4539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60</a:t>
            </a:r>
          </a:p>
        </p:txBody>
      </p:sp>
      <p:sp>
        <p:nvSpPr>
          <p:cNvPr id="23574" name="Text Box 22"/>
          <p:cNvSpPr txBox="1">
            <a:spLocks noChangeArrowheads="1"/>
          </p:cNvSpPr>
          <p:nvPr/>
        </p:nvSpPr>
        <p:spPr bwMode="auto">
          <a:xfrm>
            <a:off x="2819400" y="3200400"/>
            <a:ext cx="4539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50</a:t>
            </a:r>
          </a:p>
        </p:txBody>
      </p:sp>
      <p:sp>
        <p:nvSpPr>
          <p:cNvPr id="23575" name="Text Box 23"/>
          <p:cNvSpPr txBox="1">
            <a:spLocks noChangeArrowheads="1"/>
          </p:cNvSpPr>
          <p:nvPr/>
        </p:nvSpPr>
        <p:spPr bwMode="auto">
          <a:xfrm>
            <a:off x="2819400" y="3733800"/>
            <a:ext cx="4539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40</a:t>
            </a:r>
          </a:p>
        </p:txBody>
      </p:sp>
      <p:sp>
        <p:nvSpPr>
          <p:cNvPr id="23576" name="Text Box 24"/>
          <p:cNvSpPr txBox="1">
            <a:spLocks noChangeArrowheads="1"/>
          </p:cNvSpPr>
          <p:nvPr/>
        </p:nvSpPr>
        <p:spPr bwMode="auto">
          <a:xfrm>
            <a:off x="2819400" y="4191000"/>
            <a:ext cx="4539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30</a:t>
            </a:r>
          </a:p>
        </p:txBody>
      </p:sp>
      <p:sp>
        <p:nvSpPr>
          <p:cNvPr id="23577" name="Text Box 25"/>
          <p:cNvSpPr txBox="1">
            <a:spLocks noChangeArrowheads="1"/>
          </p:cNvSpPr>
          <p:nvPr/>
        </p:nvSpPr>
        <p:spPr bwMode="auto">
          <a:xfrm>
            <a:off x="2819400" y="4648200"/>
            <a:ext cx="4539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20</a:t>
            </a:r>
          </a:p>
        </p:txBody>
      </p:sp>
      <p:sp>
        <p:nvSpPr>
          <p:cNvPr id="23578" name="Text Box 26"/>
          <p:cNvSpPr txBox="1">
            <a:spLocks noChangeArrowheads="1"/>
          </p:cNvSpPr>
          <p:nvPr/>
        </p:nvSpPr>
        <p:spPr bwMode="auto">
          <a:xfrm>
            <a:off x="2819400" y="5105400"/>
            <a:ext cx="4539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10</a:t>
            </a:r>
          </a:p>
        </p:txBody>
      </p:sp>
      <p:sp>
        <p:nvSpPr>
          <p:cNvPr id="23579" name="Oval 27"/>
          <p:cNvSpPr>
            <a:spLocks noChangeArrowheads="1"/>
          </p:cNvSpPr>
          <p:nvPr/>
        </p:nvSpPr>
        <p:spPr bwMode="auto">
          <a:xfrm>
            <a:off x="4343400" y="5562600"/>
            <a:ext cx="152400" cy="152400"/>
          </a:xfrm>
          <a:prstGeom prst="ellipse">
            <a:avLst/>
          </a:prstGeom>
          <a:solidFill>
            <a:srgbClr val="9933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80" name="Oval 28"/>
          <p:cNvSpPr>
            <a:spLocks noChangeArrowheads="1"/>
          </p:cNvSpPr>
          <p:nvPr/>
        </p:nvSpPr>
        <p:spPr bwMode="auto">
          <a:xfrm>
            <a:off x="9829800" y="5562600"/>
            <a:ext cx="152400" cy="152400"/>
          </a:xfrm>
          <a:prstGeom prst="ellipse">
            <a:avLst/>
          </a:prstGeom>
          <a:solidFill>
            <a:srgbClr val="9933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81" name="Oval 29"/>
          <p:cNvSpPr>
            <a:spLocks noChangeArrowheads="1"/>
          </p:cNvSpPr>
          <p:nvPr/>
        </p:nvSpPr>
        <p:spPr bwMode="auto">
          <a:xfrm>
            <a:off x="5638800" y="5562600"/>
            <a:ext cx="152400" cy="152400"/>
          </a:xfrm>
          <a:prstGeom prst="ellipse">
            <a:avLst/>
          </a:prstGeom>
          <a:solidFill>
            <a:srgbClr val="9933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82" name="Oval 30"/>
          <p:cNvSpPr>
            <a:spLocks noChangeArrowheads="1"/>
          </p:cNvSpPr>
          <p:nvPr/>
        </p:nvSpPr>
        <p:spPr bwMode="auto">
          <a:xfrm>
            <a:off x="7010400" y="5562600"/>
            <a:ext cx="152400" cy="152400"/>
          </a:xfrm>
          <a:prstGeom prst="ellipse">
            <a:avLst/>
          </a:prstGeom>
          <a:solidFill>
            <a:srgbClr val="9933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83" name="Oval 31"/>
          <p:cNvSpPr>
            <a:spLocks noChangeArrowheads="1"/>
          </p:cNvSpPr>
          <p:nvPr/>
        </p:nvSpPr>
        <p:spPr bwMode="auto">
          <a:xfrm>
            <a:off x="8458200" y="5562600"/>
            <a:ext cx="152400" cy="152400"/>
          </a:xfrm>
          <a:prstGeom prst="ellipse">
            <a:avLst/>
          </a:prstGeom>
          <a:solidFill>
            <a:srgbClr val="9933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84" name="Text Box 32"/>
          <p:cNvSpPr txBox="1">
            <a:spLocks noChangeArrowheads="1"/>
          </p:cNvSpPr>
          <p:nvPr/>
        </p:nvSpPr>
        <p:spPr bwMode="auto">
          <a:xfrm>
            <a:off x="3505200" y="5715000"/>
            <a:ext cx="3193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23585" name="Text Box 33"/>
          <p:cNvSpPr txBox="1">
            <a:spLocks noChangeArrowheads="1"/>
          </p:cNvSpPr>
          <p:nvPr/>
        </p:nvSpPr>
        <p:spPr bwMode="auto">
          <a:xfrm>
            <a:off x="4876800" y="5715000"/>
            <a:ext cx="3193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2</a:t>
            </a:r>
          </a:p>
        </p:txBody>
      </p:sp>
      <p:sp>
        <p:nvSpPr>
          <p:cNvPr id="23586" name="Text Box 34"/>
          <p:cNvSpPr txBox="1">
            <a:spLocks noChangeArrowheads="1"/>
          </p:cNvSpPr>
          <p:nvPr/>
        </p:nvSpPr>
        <p:spPr bwMode="auto">
          <a:xfrm>
            <a:off x="6096000" y="5715000"/>
            <a:ext cx="3193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23587" name="Text Box 35"/>
          <p:cNvSpPr txBox="1">
            <a:spLocks noChangeArrowheads="1"/>
          </p:cNvSpPr>
          <p:nvPr/>
        </p:nvSpPr>
        <p:spPr bwMode="auto">
          <a:xfrm>
            <a:off x="7543800" y="5715000"/>
            <a:ext cx="3193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23588" name="Text Box 36"/>
          <p:cNvSpPr txBox="1">
            <a:spLocks noChangeArrowheads="1"/>
          </p:cNvSpPr>
          <p:nvPr/>
        </p:nvSpPr>
        <p:spPr bwMode="auto">
          <a:xfrm>
            <a:off x="9067800" y="5715000"/>
            <a:ext cx="3193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5</a:t>
            </a:r>
          </a:p>
        </p:txBody>
      </p:sp>
      <p:sp>
        <p:nvSpPr>
          <p:cNvPr id="23589" name="Rectangle 37"/>
          <p:cNvSpPr>
            <a:spLocks noChangeArrowheads="1"/>
          </p:cNvSpPr>
          <p:nvPr/>
        </p:nvSpPr>
        <p:spPr bwMode="auto">
          <a:xfrm>
            <a:off x="3429000" y="2362200"/>
            <a:ext cx="304800" cy="3276600"/>
          </a:xfrm>
          <a:prstGeom prst="rect">
            <a:avLst/>
          </a:prstGeom>
          <a:solidFill>
            <a:srgbClr val="9933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90" name="Rectangle 38"/>
          <p:cNvSpPr>
            <a:spLocks noChangeArrowheads="1"/>
          </p:cNvSpPr>
          <p:nvPr/>
        </p:nvSpPr>
        <p:spPr bwMode="auto">
          <a:xfrm>
            <a:off x="3733800" y="2362200"/>
            <a:ext cx="304800" cy="3276600"/>
          </a:xfrm>
          <a:prstGeom prst="rect">
            <a:avLst/>
          </a:prstGeom>
          <a:solidFill>
            <a:srgbClr val="6600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91" name="Rectangle 39"/>
          <p:cNvSpPr>
            <a:spLocks noChangeArrowheads="1"/>
          </p:cNvSpPr>
          <p:nvPr/>
        </p:nvSpPr>
        <p:spPr bwMode="auto">
          <a:xfrm>
            <a:off x="4724400" y="5105400"/>
            <a:ext cx="609600" cy="533400"/>
          </a:xfrm>
          <a:prstGeom prst="rect">
            <a:avLst/>
          </a:prstGeom>
          <a:solidFill>
            <a:srgbClr val="80008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93" name="Rectangle 41"/>
          <p:cNvSpPr>
            <a:spLocks noChangeArrowheads="1"/>
          </p:cNvSpPr>
          <p:nvPr/>
        </p:nvSpPr>
        <p:spPr bwMode="auto">
          <a:xfrm>
            <a:off x="6019800" y="5257800"/>
            <a:ext cx="685800" cy="381000"/>
          </a:xfrm>
          <a:prstGeom prst="rect">
            <a:avLst/>
          </a:prstGeom>
          <a:solidFill>
            <a:srgbClr val="D6009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94" name="Text Box 42"/>
          <p:cNvSpPr txBox="1">
            <a:spLocks noChangeArrowheads="1"/>
          </p:cNvSpPr>
          <p:nvPr/>
        </p:nvSpPr>
        <p:spPr bwMode="auto">
          <a:xfrm>
            <a:off x="6172200" y="4876800"/>
            <a:ext cx="3193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7</a:t>
            </a:r>
          </a:p>
        </p:txBody>
      </p:sp>
      <p:sp>
        <p:nvSpPr>
          <p:cNvPr id="23595" name="Text Box 43"/>
          <p:cNvSpPr txBox="1">
            <a:spLocks noChangeArrowheads="1"/>
          </p:cNvSpPr>
          <p:nvPr/>
        </p:nvSpPr>
        <p:spPr bwMode="auto">
          <a:xfrm>
            <a:off x="4800600" y="4724400"/>
            <a:ext cx="4539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12</a:t>
            </a:r>
          </a:p>
        </p:txBody>
      </p:sp>
      <p:sp>
        <p:nvSpPr>
          <p:cNvPr id="23596" name="Text Box 44"/>
          <p:cNvSpPr txBox="1">
            <a:spLocks noChangeArrowheads="1"/>
          </p:cNvSpPr>
          <p:nvPr/>
        </p:nvSpPr>
        <p:spPr bwMode="auto">
          <a:xfrm>
            <a:off x="9067800" y="5257800"/>
            <a:ext cx="3193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23597" name="Text Box 45"/>
          <p:cNvSpPr txBox="1">
            <a:spLocks noChangeArrowheads="1"/>
          </p:cNvSpPr>
          <p:nvPr/>
        </p:nvSpPr>
        <p:spPr bwMode="auto">
          <a:xfrm>
            <a:off x="7543800" y="5257800"/>
            <a:ext cx="3193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23598" name="Text Box 46"/>
          <p:cNvSpPr txBox="1">
            <a:spLocks noChangeArrowheads="1"/>
          </p:cNvSpPr>
          <p:nvPr/>
        </p:nvSpPr>
        <p:spPr bwMode="auto">
          <a:xfrm>
            <a:off x="3505200" y="1981200"/>
            <a:ext cx="4539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81</a:t>
            </a:r>
          </a:p>
        </p:txBody>
      </p:sp>
      <p:sp>
        <p:nvSpPr>
          <p:cNvPr id="23599" name="Text Box 47"/>
          <p:cNvSpPr txBox="1">
            <a:spLocks noChangeArrowheads="1"/>
          </p:cNvSpPr>
          <p:nvPr/>
        </p:nvSpPr>
        <p:spPr bwMode="auto">
          <a:xfrm>
            <a:off x="3276600" y="533400"/>
            <a:ext cx="18437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Επιχειρήσεις (%)</a:t>
            </a:r>
          </a:p>
        </p:txBody>
      </p:sp>
      <p:sp>
        <p:nvSpPr>
          <p:cNvPr id="23600" name="Text Box 48"/>
          <p:cNvSpPr txBox="1">
            <a:spLocks noChangeArrowheads="1"/>
          </p:cNvSpPr>
          <p:nvPr/>
        </p:nvSpPr>
        <p:spPr bwMode="auto">
          <a:xfrm>
            <a:off x="9407525" y="4800601"/>
            <a:ext cx="137890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Επίπεδο</a:t>
            </a:r>
          </a:p>
          <a:p>
            <a:r>
              <a:rPr lang="en-US" altLang="en-US"/>
              <a:t>ωριμότητας</a:t>
            </a:r>
          </a:p>
        </p:txBody>
      </p:sp>
      <p:sp>
        <p:nvSpPr>
          <p:cNvPr id="23601" name="Text Box 49"/>
          <p:cNvSpPr txBox="1">
            <a:spLocks noChangeArrowheads="1"/>
          </p:cNvSpPr>
          <p:nvPr/>
        </p:nvSpPr>
        <p:spPr bwMode="auto">
          <a:xfrm>
            <a:off x="2057400" y="6019800"/>
            <a:ext cx="9207970" cy="369332"/>
          </a:xfrm>
          <a:prstGeom prst="rect">
            <a:avLst/>
          </a:prstGeom>
          <a:solidFill>
            <a:srgbClr val="969696"/>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Κατανομή επιπέδου ωριμότητας 1991, σε 59 αμερικανικές επιχειρ</a:t>
            </a:r>
            <a:r>
              <a:rPr lang="el-GR" altLang="en-US" b="1"/>
              <a:t>ή</a:t>
            </a:r>
            <a:r>
              <a:rPr lang="en-US" altLang="en-US" b="1"/>
              <a:t>σεις με 296 έργα</a:t>
            </a:r>
            <a:endParaRPr lang="en-US" altLang="en-US">
              <a:solidFill>
                <a:schemeClr val="hlink"/>
              </a:solidFill>
            </a:endParaRPr>
          </a:p>
        </p:txBody>
      </p:sp>
    </p:spTree>
    <p:extLst>
      <p:ext uri="{BB962C8B-B14F-4D97-AF65-F5344CB8AC3E}">
        <p14:creationId xmlns:p14="http://schemas.microsoft.com/office/powerpoint/2010/main" val="27229918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a:solidFill>
                  <a:srgbClr val="EE7444"/>
                </a:solidFill>
              </a:rPr>
              <a:t> Σύγκριση </a:t>
            </a:r>
            <a:r>
              <a:rPr lang="en-US" dirty="0">
                <a:solidFill>
                  <a:srgbClr val="EE7444"/>
                </a:solidFill>
              </a:rPr>
              <a:t>CMM vs ISO 9000</a:t>
            </a:r>
            <a:endParaRPr lang="el-GR" dirty="0">
              <a:solidFill>
                <a:srgbClr val="EE7444"/>
              </a:solidFill>
            </a:endParaRPr>
          </a:p>
        </p:txBody>
      </p:sp>
      <p:sp>
        <p:nvSpPr>
          <p:cNvPr id="3" name="Θέση περιεχομένου 2"/>
          <p:cNvSpPr>
            <a:spLocks noGrp="1"/>
          </p:cNvSpPr>
          <p:nvPr>
            <p:ph idx="1"/>
          </p:nvPr>
        </p:nvSpPr>
        <p:spPr>
          <a:xfrm>
            <a:off x="1762539" y="1378226"/>
            <a:ext cx="9742073" cy="5173300"/>
          </a:xfrm>
        </p:spPr>
        <p:txBody>
          <a:bodyPr>
            <a:normAutofit fontScale="70000" lnSpcReduction="20000"/>
          </a:bodyPr>
          <a:lstStyle/>
          <a:p>
            <a:pPr>
              <a:buFont typeface="Wingdings" panose="05000000000000000000" pitchFamily="2" charset="2"/>
              <a:buChar char="§"/>
            </a:pPr>
            <a:r>
              <a:rPr lang="el-GR" sz="2600" dirty="0">
                <a:solidFill>
                  <a:schemeClr val="tx1"/>
                </a:solidFill>
              </a:rPr>
              <a:t>Το ISO 9001 και γενικά ολόκληρο το πρότυπο ISO προσεγγίζει το λογισμικό από την πλευρά της κατασκευής, ενώ το  CMM «πλησιάζει»  από την πλευρά της ανάπτυξης. </a:t>
            </a:r>
          </a:p>
          <a:p>
            <a:pPr>
              <a:buFont typeface="Wingdings" panose="05000000000000000000" pitchFamily="2" charset="2"/>
              <a:buChar char="§"/>
            </a:pPr>
            <a:r>
              <a:rPr lang="el-GR" sz="2600" dirty="0">
                <a:solidFill>
                  <a:schemeClr val="tx1"/>
                </a:solidFill>
              </a:rPr>
              <a:t>Το μοντέλο CMM σχεδιάστηκε με πέντε επίπεδα ωριμότητας, ενώ το ISO όχι.</a:t>
            </a:r>
          </a:p>
          <a:p>
            <a:pPr>
              <a:buFont typeface="Wingdings" panose="05000000000000000000" pitchFamily="2" charset="2"/>
              <a:buChar char="§"/>
            </a:pPr>
            <a:r>
              <a:rPr lang="el-GR" sz="2600" dirty="0">
                <a:solidFill>
                  <a:schemeClr val="tx1"/>
                </a:solidFill>
              </a:rPr>
              <a:t>Τα πρότυπα  στο CMM είναι πιο αυστηρά  ενώ τα πρότυπα στο ISO είναι πολύ χαλαρά.</a:t>
            </a:r>
          </a:p>
          <a:p>
            <a:pPr>
              <a:buFont typeface="Wingdings" panose="05000000000000000000" pitchFamily="2" charset="2"/>
              <a:buChar char="§"/>
            </a:pPr>
            <a:r>
              <a:rPr lang="el-GR" sz="2600" dirty="0">
                <a:solidFill>
                  <a:schemeClr val="tx1"/>
                </a:solidFill>
              </a:rPr>
              <a:t>Στο ISO δεν είναι απαραίτητο να υπάρχουν ορισμένα πρότυπα εν αντιθέσει με το CMM όπου πρέπει να πληρούνται συγκεκριμένες προδιαγραφές.</a:t>
            </a:r>
          </a:p>
          <a:p>
            <a:pPr>
              <a:buFont typeface="Wingdings" panose="05000000000000000000" pitchFamily="2" charset="2"/>
              <a:buChar char="§"/>
            </a:pPr>
            <a:br>
              <a:rPr lang="el-GR" sz="2600" dirty="0">
                <a:solidFill>
                  <a:schemeClr val="tx1"/>
                </a:solidFill>
              </a:rPr>
            </a:br>
            <a:r>
              <a:rPr lang="el-GR" sz="2600" dirty="0">
                <a:solidFill>
                  <a:schemeClr val="tx1"/>
                </a:solidFill>
              </a:rPr>
              <a:t>Το CMM δίνει έμφαση στη συνεχή βελτίωση .Αντίθετα το ISO ασχολείται με ελάχιστα κριτήρια των συστημάτων ποιότητας </a:t>
            </a:r>
          </a:p>
          <a:p>
            <a:pPr>
              <a:buFont typeface="Wingdings" panose="05000000000000000000" pitchFamily="2" charset="2"/>
              <a:buChar char="§"/>
            </a:pPr>
            <a:r>
              <a:rPr lang="el-GR" sz="2600" dirty="0">
                <a:solidFill>
                  <a:schemeClr val="tx1"/>
                </a:solidFill>
              </a:rPr>
              <a:t>Ένας οργανισμός  πιστοποιημένος κατά το πρότυπο ISO 9001 δεν πληροί απαραιτήτως όλους τους βασικούς τομείς του 2ου επιπέδου ωριμότητας στο CMM (μπορεί  να ικανοποιεί το μεγαλύτερο μέρος του 2ου επιπέδου ωριμότητας και ένα μέρος του 3ου επιπέδου).</a:t>
            </a:r>
          </a:p>
          <a:p>
            <a:pPr>
              <a:buFont typeface="Wingdings" panose="05000000000000000000" pitchFamily="2" charset="2"/>
              <a:buChar char="§"/>
            </a:pPr>
            <a:r>
              <a:rPr lang="el-GR" sz="2600" dirty="0">
                <a:solidFill>
                  <a:schemeClr val="tx1"/>
                </a:solidFill>
              </a:rPr>
              <a:t>Ακόμα και όταν κάποιες βασικές πρακτικές στο CMM  δεν καλύπτονται από το πρότυπο ISO 9000, υπάρχει δυνατότητα για μια οργάνωση με επίπεδο ωριμότητας 1 να λάβει πιστοποίηση κατά το πρότυπο 9001. </a:t>
            </a:r>
          </a:p>
          <a:p>
            <a:endParaRPr lang="el-GR" dirty="0"/>
          </a:p>
        </p:txBody>
      </p:sp>
      <p:sp>
        <p:nvSpPr>
          <p:cNvPr id="4" name="Θέση αριθμού διαφάνειας 3"/>
          <p:cNvSpPr>
            <a:spLocks noGrp="1"/>
          </p:cNvSpPr>
          <p:nvPr>
            <p:ph type="sldNum" sz="quarter" idx="12"/>
          </p:nvPr>
        </p:nvSpPr>
        <p:spPr/>
        <p:txBody>
          <a:bodyPr/>
          <a:lstStyle/>
          <a:p>
            <a:fld id="{6D22F896-40B5-4ADD-8801-0D06FADFA095}" type="slidenum">
              <a:rPr lang="en-US" smtClean="0">
                <a:solidFill>
                  <a:srgbClr val="991103"/>
                </a:solidFill>
              </a:rPr>
              <a:t>17</a:t>
            </a:fld>
            <a:endParaRPr lang="en-US" dirty="0">
              <a:solidFill>
                <a:srgbClr val="991103"/>
              </a:solidFill>
            </a:endParaRPr>
          </a:p>
        </p:txBody>
      </p:sp>
    </p:spTree>
    <p:extLst>
      <p:ext uri="{BB962C8B-B14F-4D97-AF65-F5344CB8AC3E}">
        <p14:creationId xmlns:p14="http://schemas.microsoft.com/office/powerpoint/2010/main" val="421994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a:solidFill>
                  <a:srgbClr val="EE7444"/>
                </a:solidFill>
              </a:rPr>
              <a:t> Σύγκριση CMM vs ISO 9000 (2)</a:t>
            </a:r>
          </a:p>
        </p:txBody>
      </p:sp>
      <p:sp>
        <p:nvSpPr>
          <p:cNvPr id="3" name="Θέση περιεχομένου 2"/>
          <p:cNvSpPr>
            <a:spLocks noGrp="1"/>
          </p:cNvSpPr>
          <p:nvPr>
            <p:ph idx="1"/>
          </p:nvPr>
        </p:nvSpPr>
        <p:spPr>
          <a:xfrm>
            <a:off x="2358886" y="1905000"/>
            <a:ext cx="8911687" cy="4031189"/>
          </a:xfrm>
        </p:spPr>
        <p:txBody>
          <a:bodyPr>
            <a:normAutofit/>
          </a:bodyPr>
          <a:lstStyle/>
          <a:p>
            <a:pPr marL="0" indent="0">
              <a:buNone/>
            </a:pPr>
            <a:r>
              <a:rPr lang="el-GR" sz="1800" dirty="0">
                <a:solidFill>
                  <a:schemeClr val="tx1"/>
                </a:solidFill>
              </a:rPr>
              <a:t>Συγκρίνοντας την προσέγγιση </a:t>
            </a:r>
            <a:r>
              <a:rPr lang="en-US" sz="1800" dirty="0">
                <a:solidFill>
                  <a:schemeClr val="tx1"/>
                </a:solidFill>
              </a:rPr>
              <a:t>CMM </a:t>
            </a:r>
            <a:r>
              <a:rPr lang="el-GR" sz="1800" dirty="0">
                <a:solidFill>
                  <a:schemeClr val="tx1"/>
                </a:solidFill>
              </a:rPr>
              <a:t>με το </a:t>
            </a:r>
            <a:r>
              <a:rPr lang="en-US" sz="1800" dirty="0">
                <a:solidFill>
                  <a:schemeClr val="tx1"/>
                </a:solidFill>
              </a:rPr>
              <a:t>ISO 9000</a:t>
            </a:r>
            <a:r>
              <a:rPr lang="el-GR" sz="1800" dirty="0">
                <a:solidFill>
                  <a:schemeClr val="tx1"/>
                </a:solidFill>
              </a:rPr>
              <a:t>, προκύπτει το συμπέρασμα :</a:t>
            </a:r>
          </a:p>
          <a:p>
            <a:pPr>
              <a:buFont typeface="Wingdings" panose="05000000000000000000" pitchFamily="2" charset="2"/>
              <a:buChar char="§"/>
            </a:pPr>
            <a:r>
              <a:rPr lang="el-GR" sz="1800" dirty="0">
                <a:solidFill>
                  <a:schemeClr val="tx1"/>
                </a:solidFill>
              </a:rPr>
              <a:t>Ότι το </a:t>
            </a:r>
            <a:r>
              <a:rPr lang="en-US" sz="1800" dirty="0">
                <a:solidFill>
                  <a:schemeClr val="tx1"/>
                </a:solidFill>
              </a:rPr>
              <a:t>ISO 900</a:t>
            </a:r>
            <a:r>
              <a:rPr lang="el-GR" sz="1800" dirty="0">
                <a:solidFill>
                  <a:schemeClr val="tx1"/>
                </a:solidFill>
              </a:rPr>
              <a:t>1 είναι η πιστοποίηση ενός συστήματος διαχείρισης ποιότητας . Η προσέγγιση </a:t>
            </a:r>
            <a:r>
              <a:rPr lang="en-US" sz="1800" dirty="0">
                <a:solidFill>
                  <a:schemeClr val="tx1"/>
                </a:solidFill>
              </a:rPr>
              <a:t>CMM</a:t>
            </a:r>
            <a:r>
              <a:rPr lang="el-GR" sz="1800" dirty="0">
                <a:solidFill>
                  <a:schemeClr val="tx1"/>
                </a:solidFill>
              </a:rPr>
              <a:t> επικεντρώνεται στην αύξηση της ποιότητας και της παραγωγικότητας της συνολικής διαδικασίας ανάπτυξης λογισμικού.</a:t>
            </a:r>
          </a:p>
          <a:p>
            <a:pPr>
              <a:buFont typeface="Wingdings" panose="05000000000000000000" pitchFamily="2" charset="2"/>
              <a:buChar char="§"/>
            </a:pPr>
            <a:r>
              <a:rPr lang="el-GR" sz="1800" dirty="0">
                <a:solidFill>
                  <a:schemeClr val="tx1"/>
                </a:solidFill>
              </a:rPr>
              <a:t>Το </a:t>
            </a:r>
            <a:r>
              <a:rPr lang="en-US" sz="1800" dirty="0">
                <a:solidFill>
                  <a:schemeClr val="tx1"/>
                </a:solidFill>
              </a:rPr>
              <a:t>CMM </a:t>
            </a:r>
            <a:r>
              <a:rPr lang="el-GR" sz="1800" dirty="0">
                <a:solidFill>
                  <a:schemeClr val="tx1"/>
                </a:solidFill>
              </a:rPr>
              <a:t>και  το </a:t>
            </a:r>
            <a:r>
              <a:rPr lang="en-US" sz="1800" dirty="0">
                <a:solidFill>
                  <a:schemeClr val="tx1"/>
                </a:solidFill>
              </a:rPr>
              <a:t>ISO 900</a:t>
            </a:r>
            <a:r>
              <a:rPr lang="el-GR" sz="1800" dirty="0">
                <a:solidFill>
                  <a:schemeClr val="tx1"/>
                </a:solidFill>
              </a:rPr>
              <a:t>1 δεν είναι εναλλακτικές λύσεις – αλληλοσυμπληρώνονται . Λόγω των διαφορετικών στόχων δεν υπάρχει αντιστοιχία μεταξυ πιστοποίησης </a:t>
            </a:r>
            <a:r>
              <a:rPr lang="en-US" sz="1800" dirty="0">
                <a:solidFill>
                  <a:schemeClr val="tx1"/>
                </a:solidFill>
              </a:rPr>
              <a:t>ISO 900</a:t>
            </a:r>
            <a:r>
              <a:rPr lang="el-GR" sz="1800" dirty="0">
                <a:solidFill>
                  <a:schemeClr val="tx1"/>
                </a:solidFill>
              </a:rPr>
              <a:t>1 και κάποιου επιπέδου </a:t>
            </a:r>
            <a:r>
              <a:rPr lang="en-US" sz="1800" dirty="0">
                <a:solidFill>
                  <a:schemeClr val="tx1"/>
                </a:solidFill>
              </a:rPr>
              <a:t>CMM</a:t>
            </a:r>
            <a:r>
              <a:rPr lang="el-GR" sz="1800" dirty="0">
                <a:solidFill>
                  <a:schemeClr val="tx1"/>
                </a:solidFill>
              </a:rPr>
              <a:t>.</a:t>
            </a:r>
          </a:p>
        </p:txBody>
      </p:sp>
      <p:sp>
        <p:nvSpPr>
          <p:cNvPr id="4" name="Θέση αριθμού διαφάνειας 3"/>
          <p:cNvSpPr>
            <a:spLocks noGrp="1"/>
          </p:cNvSpPr>
          <p:nvPr>
            <p:ph type="sldNum" sz="quarter" idx="12"/>
          </p:nvPr>
        </p:nvSpPr>
        <p:spPr/>
        <p:txBody>
          <a:bodyPr/>
          <a:lstStyle/>
          <a:p>
            <a:fld id="{6D22F896-40B5-4ADD-8801-0D06FADFA095}" type="slidenum">
              <a:rPr lang="en-US" smtClean="0">
                <a:solidFill>
                  <a:srgbClr val="991103"/>
                </a:solidFill>
              </a:rPr>
              <a:t>18</a:t>
            </a:fld>
            <a:endParaRPr lang="en-US" dirty="0">
              <a:solidFill>
                <a:srgbClr val="991103"/>
              </a:solidFill>
            </a:endParaRPr>
          </a:p>
        </p:txBody>
      </p:sp>
    </p:spTree>
    <p:extLst>
      <p:ext uri="{BB962C8B-B14F-4D97-AF65-F5344CB8AC3E}">
        <p14:creationId xmlns:p14="http://schemas.microsoft.com/office/powerpoint/2010/main" val="13064411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Τίτλος 20"/>
          <p:cNvSpPr>
            <a:spLocks noGrp="1"/>
          </p:cNvSpPr>
          <p:nvPr>
            <p:ph type="title"/>
          </p:nvPr>
        </p:nvSpPr>
        <p:spPr/>
        <p:txBody>
          <a:bodyPr/>
          <a:lstStyle/>
          <a:p>
            <a:r>
              <a:rPr lang="en-US" dirty="0">
                <a:solidFill>
                  <a:srgbClr val="EE7444"/>
                </a:solidFill>
              </a:rPr>
              <a:t> </a:t>
            </a:r>
            <a:r>
              <a:rPr lang="el-GR" dirty="0">
                <a:solidFill>
                  <a:srgbClr val="EE7444"/>
                </a:solidFill>
              </a:rPr>
              <a:t>Πλεονεκτήματα του μοντέλου </a:t>
            </a:r>
            <a:r>
              <a:rPr lang="en-US" dirty="0">
                <a:solidFill>
                  <a:srgbClr val="EE7444"/>
                </a:solidFill>
              </a:rPr>
              <a:t>CMM</a:t>
            </a:r>
            <a:endParaRPr lang="el-GR" dirty="0">
              <a:solidFill>
                <a:srgbClr val="EE7444"/>
              </a:solidFill>
            </a:endParaRPr>
          </a:p>
        </p:txBody>
      </p:sp>
      <p:sp>
        <p:nvSpPr>
          <p:cNvPr id="22" name="Θέση περιεχομένου 21"/>
          <p:cNvSpPr>
            <a:spLocks noGrp="1"/>
          </p:cNvSpPr>
          <p:nvPr>
            <p:ph idx="1"/>
          </p:nvPr>
        </p:nvSpPr>
        <p:spPr/>
        <p:txBody>
          <a:bodyPr>
            <a:normAutofit fontScale="85000" lnSpcReduction="10000"/>
          </a:bodyPr>
          <a:lstStyle/>
          <a:p>
            <a:pPr marL="0" indent="0">
              <a:buNone/>
            </a:pPr>
            <a:r>
              <a:rPr lang="el-GR" sz="1900" b="1" dirty="0">
                <a:solidFill>
                  <a:schemeClr val="tx1"/>
                </a:solidFill>
              </a:rPr>
              <a:t>Η προσέγγιση </a:t>
            </a:r>
            <a:r>
              <a:rPr lang="en-US" sz="1900" b="1" dirty="0">
                <a:solidFill>
                  <a:schemeClr val="tx1"/>
                </a:solidFill>
              </a:rPr>
              <a:t>CMM </a:t>
            </a:r>
            <a:r>
              <a:rPr lang="el-GR" sz="1900" b="1" dirty="0">
                <a:solidFill>
                  <a:schemeClr val="tx1"/>
                </a:solidFill>
              </a:rPr>
              <a:t>συμπεριλαμβανομένων και των </a:t>
            </a:r>
            <a:r>
              <a:rPr lang="en-US" sz="1900" b="1" dirty="0">
                <a:solidFill>
                  <a:schemeClr val="tx1"/>
                </a:solidFill>
              </a:rPr>
              <a:t>Assessments </a:t>
            </a:r>
            <a:r>
              <a:rPr lang="el-GR" sz="1900" b="1" dirty="0">
                <a:solidFill>
                  <a:schemeClr val="tx1"/>
                </a:solidFill>
              </a:rPr>
              <a:t>έχει τα εξής πλεονεκτήματα:</a:t>
            </a:r>
          </a:p>
          <a:p>
            <a:pPr>
              <a:buFont typeface="Wingdings" panose="05000000000000000000" pitchFamily="2" charset="2"/>
              <a:buChar char="§"/>
            </a:pPr>
            <a:r>
              <a:rPr lang="el-GR" sz="1900" dirty="0">
                <a:solidFill>
                  <a:schemeClr val="tx1"/>
                </a:solidFill>
              </a:rPr>
              <a:t>Παρέχει μια συστηματική δυνατότητα για την βελτίωση της ποιότητας των διαδικασιών </a:t>
            </a:r>
          </a:p>
          <a:p>
            <a:pPr>
              <a:buFont typeface="Wingdings" panose="05000000000000000000" pitchFamily="2" charset="2"/>
              <a:buChar char="§"/>
            </a:pPr>
            <a:r>
              <a:rPr lang="el-GR" sz="1900" dirty="0">
                <a:solidFill>
                  <a:schemeClr val="tx1"/>
                </a:solidFill>
              </a:rPr>
              <a:t>Με την προσεγμένη εφαρμογή των </a:t>
            </a:r>
            <a:r>
              <a:rPr lang="en-US" sz="1900" dirty="0">
                <a:solidFill>
                  <a:schemeClr val="tx1"/>
                </a:solidFill>
              </a:rPr>
              <a:t>Assessments</a:t>
            </a:r>
            <a:r>
              <a:rPr lang="el-GR" sz="1900" dirty="0">
                <a:solidFill>
                  <a:schemeClr val="tx1"/>
                </a:solidFill>
              </a:rPr>
              <a:t> εντοπίζονται τα προβλήματα της διαδικασίας ανάπτυξης , η άρση των οποίων είναι ιδιαιτέρως αποτελεσματική.</a:t>
            </a:r>
          </a:p>
          <a:p>
            <a:pPr>
              <a:buFont typeface="Wingdings" panose="05000000000000000000" pitchFamily="2" charset="2"/>
              <a:buChar char="§"/>
            </a:pPr>
            <a:r>
              <a:rPr lang="el-GR" sz="1900" dirty="0">
                <a:solidFill>
                  <a:schemeClr val="tx1"/>
                </a:solidFill>
              </a:rPr>
              <a:t>Εμπειρικές μελέτες δείχνουν ότι το όφελος είναι σημαντικά μεγαλύτερο από το κόστος.</a:t>
            </a:r>
          </a:p>
          <a:p>
            <a:pPr>
              <a:buFont typeface="Wingdings" panose="05000000000000000000" pitchFamily="2" charset="2"/>
              <a:buChar char="§"/>
            </a:pPr>
            <a:r>
              <a:rPr lang="el-GR" sz="1900" dirty="0">
                <a:solidFill>
                  <a:schemeClr val="tx1"/>
                </a:solidFill>
              </a:rPr>
              <a:t>Πολλές επιχειρήσεις έχουν επικεντρώσει την προσοχή τους στις τεχνικές και τα εργαλεία, αλλά όχι στη διαδικασία ανάπτυξης . Έτσι υπάρχει μεγάλη δυνατότητα βελτίωσης στον τομέα αυτό.</a:t>
            </a:r>
          </a:p>
          <a:p>
            <a:pPr>
              <a:buFont typeface="Wingdings" panose="05000000000000000000" pitchFamily="2" charset="2"/>
              <a:buChar char="§"/>
            </a:pPr>
            <a:r>
              <a:rPr lang="el-GR" sz="1900" dirty="0">
                <a:solidFill>
                  <a:schemeClr val="tx1"/>
                </a:solidFill>
              </a:rPr>
              <a:t>Επιτρέπει την σύγκριση των διαδικασιών μεταξύ των διαφορετικών επιχειρήσεων.</a:t>
            </a:r>
          </a:p>
          <a:p>
            <a:endParaRPr lang="el-GR" dirty="0"/>
          </a:p>
        </p:txBody>
      </p:sp>
      <p:sp>
        <p:nvSpPr>
          <p:cNvPr id="4" name="Θέση αριθμού διαφάνειας 3"/>
          <p:cNvSpPr>
            <a:spLocks noGrp="1"/>
          </p:cNvSpPr>
          <p:nvPr>
            <p:ph type="sldNum" sz="quarter" idx="12"/>
          </p:nvPr>
        </p:nvSpPr>
        <p:spPr/>
        <p:txBody>
          <a:bodyPr/>
          <a:lstStyle/>
          <a:p>
            <a:fld id="{6D22F896-40B5-4ADD-8801-0D06FADFA095}" type="slidenum">
              <a:rPr lang="en-US" smtClean="0">
                <a:solidFill>
                  <a:srgbClr val="991103"/>
                </a:solidFill>
              </a:rPr>
              <a:pPr/>
              <a:t>19</a:t>
            </a:fld>
            <a:endParaRPr lang="en-US" dirty="0">
              <a:solidFill>
                <a:srgbClr val="991103"/>
              </a:solidFill>
            </a:endParaRPr>
          </a:p>
        </p:txBody>
      </p:sp>
    </p:spTree>
    <p:extLst>
      <p:ext uri="{BB962C8B-B14F-4D97-AF65-F5344CB8AC3E}">
        <p14:creationId xmlns:p14="http://schemas.microsoft.com/office/powerpoint/2010/main" val="19803844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a:solidFill>
                  <a:schemeClr val="bg2">
                    <a:lumMod val="60000"/>
                    <a:lumOff val="40000"/>
                  </a:schemeClr>
                </a:solidFill>
              </a:rPr>
              <a:t>Ιστορικό Περίγραμμα</a:t>
            </a:r>
          </a:p>
        </p:txBody>
      </p:sp>
      <p:sp>
        <p:nvSpPr>
          <p:cNvPr id="3" name="Θέση περιεχομένου 2"/>
          <p:cNvSpPr>
            <a:spLocks noGrp="1"/>
          </p:cNvSpPr>
          <p:nvPr>
            <p:ph idx="1"/>
          </p:nvPr>
        </p:nvSpPr>
        <p:spPr>
          <a:xfrm>
            <a:off x="680321" y="1152907"/>
            <a:ext cx="9613861" cy="4783281"/>
          </a:xfrm>
        </p:spPr>
        <p:txBody>
          <a:bodyPr>
            <a:normAutofit/>
          </a:bodyPr>
          <a:lstStyle/>
          <a:p>
            <a:pPr marL="0" indent="0">
              <a:buClr>
                <a:schemeClr val="accent1"/>
              </a:buClr>
              <a:buSzPct val="100000"/>
              <a:buNone/>
            </a:pPr>
            <a:r>
              <a:rPr lang="en-US" sz="2800" b="1" dirty="0">
                <a:solidFill>
                  <a:srgbClr val="002060"/>
                </a:solidFill>
                <a:effectLst>
                  <a:outerShdw blurRad="38100" dist="38100" dir="2700000" algn="tl">
                    <a:srgbClr val="000000">
                      <a:alpha val="43137"/>
                    </a:srgbClr>
                  </a:outerShdw>
                </a:effectLst>
              </a:rPr>
              <a:t>Capability Maturity Model (CMM) </a:t>
            </a:r>
          </a:p>
          <a:p>
            <a:pPr marL="0" indent="0">
              <a:buClr>
                <a:schemeClr val="accent1"/>
              </a:buClr>
              <a:buSzPct val="100000"/>
              <a:buNone/>
            </a:pPr>
            <a:endParaRPr lang="el-GR" sz="2800" b="1" dirty="0">
              <a:solidFill>
                <a:srgbClr val="002060"/>
              </a:solidFill>
              <a:effectLst>
                <a:outerShdw blurRad="38100" dist="38100" dir="2700000" algn="tl">
                  <a:srgbClr val="000000">
                    <a:alpha val="43137"/>
                  </a:srgbClr>
                </a:outerShdw>
              </a:effectLst>
            </a:endParaRPr>
          </a:p>
          <a:p>
            <a:pPr>
              <a:buClr>
                <a:schemeClr val="accent1"/>
              </a:buClr>
              <a:buSzPct val="100000"/>
              <a:buFont typeface="Wingdings" panose="05000000000000000000" pitchFamily="2" charset="2"/>
              <a:buChar char="v"/>
            </a:pPr>
            <a:r>
              <a:rPr lang="el-GR" sz="2800" dirty="0">
                <a:solidFill>
                  <a:schemeClr val="accent5">
                    <a:lumMod val="50000"/>
                  </a:schemeClr>
                </a:solidFill>
                <a:effectLst>
                  <a:outerShdw blurRad="38100" dist="38100" dir="2700000" algn="tl">
                    <a:srgbClr val="000000">
                      <a:alpha val="43137"/>
                    </a:srgbClr>
                  </a:outerShdw>
                </a:effectLst>
              </a:rPr>
              <a:t>είναι ένα μοντέλο εκτίμησης ποιότητας λογισμικού </a:t>
            </a:r>
          </a:p>
          <a:p>
            <a:pPr>
              <a:buClr>
                <a:schemeClr val="accent1"/>
              </a:buClr>
              <a:buSzPct val="100000"/>
              <a:buFont typeface="Wingdings" panose="05000000000000000000" pitchFamily="2" charset="2"/>
              <a:buChar char="v"/>
            </a:pPr>
            <a:r>
              <a:rPr lang="el-GR" sz="2800" dirty="0">
                <a:solidFill>
                  <a:schemeClr val="accent5">
                    <a:lumMod val="50000"/>
                  </a:schemeClr>
                </a:solidFill>
                <a:effectLst>
                  <a:outerShdw blurRad="38100" dist="38100" dir="2700000" algn="tl">
                    <a:srgbClr val="000000">
                      <a:alpha val="43137"/>
                    </a:srgbClr>
                  </a:outerShdw>
                </a:effectLst>
              </a:rPr>
              <a:t>που αναπτύχθηκε από το μηχανολογικό λογισμικό ινστιτούτο (</a:t>
            </a:r>
            <a:r>
              <a:rPr lang="en-US" sz="2800" dirty="0">
                <a:solidFill>
                  <a:schemeClr val="accent5">
                    <a:lumMod val="50000"/>
                  </a:schemeClr>
                </a:solidFill>
                <a:effectLst>
                  <a:outerShdw blurRad="38100" dist="38100" dir="2700000" algn="tl">
                    <a:srgbClr val="000000">
                      <a:alpha val="43137"/>
                    </a:srgbClr>
                  </a:outerShdw>
                </a:effectLst>
              </a:rPr>
              <a:t>SEI – Software Engineering Institute)</a:t>
            </a:r>
            <a:r>
              <a:rPr lang="el-GR" sz="2800" dirty="0">
                <a:solidFill>
                  <a:schemeClr val="accent5">
                    <a:lumMod val="50000"/>
                  </a:schemeClr>
                </a:solidFill>
                <a:effectLst>
                  <a:outerShdw blurRad="38100" dist="38100" dir="2700000" algn="tl">
                    <a:srgbClr val="000000">
                      <a:alpha val="43137"/>
                    </a:srgbClr>
                  </a:outerShdw>
                </a:effectLst>
              </a:rPr>
              <a:t>του</a:t>
            </a:r>
            <a:r>
              <a:rPr lang="en-US" sz="2800" dirty="0">
                <a:solidFill>
                  <a:schemeClr val="accent5">
                    <a:lumMod val="50000"/>
                  </a:schemeClr>
                </a:solidFill>
                <a:effectLst>
                  <a:outerShdw blurRad="38100" dist="38100" dir="2700000" algn="tl">
                    <a:srgbClr val="000000">
                      <a:alpha val="43137"/>
                    </a:srgbClr>
                  </a:outerShdw>
                </a:effectLst>
              </a:rPr>
              <a:t> Carnegie Mellon University </a:t>
            </a:r>
            <a:r>
              <a:rPr lang="el-GR" sz="2800" dirty="0">
                <a:solidFill>
                  <a:schemeClr val="accent5">
                    <a:lumMod val="50000"/>
                  </a:schemeClr>
                </a:solidFill>
                <a:effectLst>
                  <a:outerShdw blurRad="38100" dist="38100" dir="2700000" algn="tl">
                    <a:srgbClr val="000000">
                      <a:alpha val="43137"/>
                    </a:srgbClr>
                  </a:outerShdw>
                </a:effectLst>
              </a:rPr>
              <a:t>των ΗΠΑ το 1987</a:t>
            </a:r>
            <a:r>
              <a:rPr lang="en-US" sz="2800" dirty="0">
                <a:solidFill>
                  <a:schemeClr val="accent5">
                    <a:lumMod val="50000"/>
                  </a:schemeClr>
                </a:solidFill>
                <a:effectLst>
                  <a:outerShdw blurRad="38100" dist="38100" dir="2700000" algn="tl">
                    <a:srgbClr val="000000">
                      <a:alpha val="43137"/>
                    </a:srgbClr>
                  </a:outerShdw>
                </a:effectLst>
              </a:rPr>
              <a:t>.</a:t>
            </a:r>
            <a:endParaRPr lang="el-GR" sz="2800" dirty="0">
              <a:solidFill>
                <a:schemeClr val="accent5">
                  <a:lumMod val="50000"/>
                </a:schemeClr>
              </a:solidFill>
              <a:effectLst>
                <a:outerShdw blurRad="38100" dist="38100" dir="2700000" algn="tl">
                  <a:srgbClr val="000000">
                    <a:alpha val="43137"/>
                  </a:srgbClr>
                </a:outerShdw>
              </a:effectLst>
            </a:endParaRPr>
          </a:p>
          <a:p>
            <a:pPr>
              <a:buClr>
                <a:schemeClr val="accent1"/>
              </a:buClr>
              <a:buSzPct val="100000"/>
              <a:buFont typeface="Wingdings" panose="05000000000000000000" pitchFamily="2" charset="2"/>
              <a:buChar char="v"/>
            </a:pPr>
            <a:r>
              <a:rPr lang="el-GR" sz="2800" dirty="0">
                <a:solidFill>
                  <a:schemeClr val="accent5">
                    <a:lumMod val="50000"/>
                  </a:schemeClr>
                </a:solidFill>
                <a:effectLst>
                  <a:outerShdw blurRad="38100" dist="38100" dir="2700000" algn="tl">
                    <a:srgbClr val="000000">
                      <a:alpha val="43137"/>
                    </a:srgbClr>
                  </a:outerShdw>
                </a:effectLst>
              </a:rPr>
              <a:t>Ο στόχος ήταν να βοηθηθεί η Αμερικανική Αεροπορία να επιλέξει ικανές υπηρεσίες ανάπτυξης λογισμικού.</a:t>
            </a:r>
          </a:p>
        </p:txBody>
      </p:sp>
      <p:sp>
        <p:nvSpPr>
          <p:cNvPr id="5" name="Θέση αριθμού διαφάνειας 4"/>
          <p:cNvSpPr>
            <a:spLocks noGrp="1"/>
          </p:cNvSpPr>
          <p:nvPr>
            <p:ph type="sldNum" sz="quarter" idx="12"/>
          </p:nvPr>
        </p:nvSpPr>
        <p:spPr/>
        <p:txBody>
          <a:bodyPr/>
          <a:lstStyle/>
          <a:p>
            <a:fld id="{6D22F896-40B5-4ADD-8801-0D06FADFA095}" type="slidenum">
              <a:rPr lang="en-US" b="1" i="1" smtClean="0">
                <a:solidFill>
                  <a:srgbClr val="991103"/>
                </a:solidFill>
              </a:rPr>
              <a:t>2</a:t>
            </a:fld>
            <a:endParaRPr lang="en-US" b="1" i="1" dirty="0">
              <a:solidFill>
                <a:srgbClr val="991103"/>
              </a:solidFill>
            </a:endParaRPr>
          </a:p>
        </p:txBody>
      </p:sp>
    </p:spTree>
    <p:extLst>
      <p:ext uri="{BB962C8B-B14F-4D97-AF65-F5344CB8AC3E}">
        <p14:creationId xmlns:p14="http://schemas.microsoft.com/office/powerpoint/2010/main" val="27190162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a:solidFill>
                  <a:srgbClr val="EE7444"/>
                </a:solidFill>
              </a:rPr>
              <a:t> </a:t>
            </a:r>
            <a:r>
              <a:rPr lang="el-GR" dirty="0">
                <a:solidFill>
                  <a:srgbClr val="EE7444"/>
                </a:solidFill>
              </a:rPr>
              <a:t>Μειονεκτήματα του μοντέλου </a:t>
            </a:r>
            <a:r>
              <a:rPr lang="en-US" dirty="0">
                <a:solidFill>
                  <a:srgbClr val="EE7444"/>
                </a:solidFill>
              </a:rPr>
              <a:t>CMM</a:t>
            </a:r>
            <a:endParaRPr lang="el-GR" dirty="0">
              <a:solidFill>
                <a:srgbClr val="EE7444"/>
              </a:solidFill>
            </a:endParaRPr>
          </a:p>
        </p:txBody>
      </p:sp>
      <p:sp>
        <p:nvSpPr>
          <p:cNvPr id="3" name="Θέση περιεχομένου 2"/>
          <p:cNvSpPr>
            <a:spLocks noGrp="1"/>
          </p:cNvSpPr>
          <p:nvPr>
            <p:ph idx="1"/>
          </p:nvPr>
        </p:nvSpPr>
        <p:spPr>
          <a:xfrm>
            <a:off x="2589212" y="2133600"/>
            <a:ext cx="8915400" cy="4280452"/>
          </a:xfrm>
        </p:spPr>
        <p:txBody>
          <a:bodyPr>
            <a:normAutofit fontScale="70000" lnSpcReduction="20000"/>
          </a:bodyPr>
          <a:lstStyle/>
          <a:p>
            <a:pPr marL="0" indent="0">
              <a:buNone/>
            </a:pPr>
            <a:endParaRPr lang="el-GR" sz="2300" dirty="0">
              <a:solidFill>
                <a:schemeClr val="tx1"/>
              </a:solidFill>
            </a:endParaRPr>
          </a:p>
          <a:p>
            <a:pPr>
              <a:buFont typeface="Wingdings" panose="05000000000000000000" pitchFamily="2" charset="2"/>
              <a:buChar char="§"/>
            </a:pPr>
            <a:r>
              <a:rPr lang="el-GR" sz="2600" dirty="0">
                <a:solidFill>
                  <a:schemeClr val="tx1"/>
                </a:solidFill>
              </a:rPr>
              <a:t>Δεν υπάρχει εγγυημένη σχέση μεταξύ επιπέδου ωριμότητας και επιτυχίας στο προϊόν λογισμικού.</a:t>
            </a:r>
          </a:p>
          <a:p>
            <a:pPr>
              <a:buFont typeface="Wingdings" panose="05000000000000000000" pitchFamily="2" charset="2"/>
              <a:buChar char="§"/>
            </a:pPr>
            <a:r>
              <a:rPr lang="el-GR" sz="2600" dirty="0">
                <a:solidFill>
                  <a:schemeClr val="tx1"/>
                </a:solidFill>
              </a:rPr>
              <a:t>Αναφέρεται μόνο σε τεχνικά χαρακτηριστικά, όχι σε ανθρώπινα.</a:t>
            </a:r>
          </a:p>
          <a:p>
            <a:pPr>
              <a:buFont typeface="Wingdings" panose="05000000000000000000" pitchFamily="2" charset="2"/>
              <a:buChar char="§"/>
            </a:pPr>
            <a:r>
              <a:rPr lang="el-GR" sz="2600" dirty="0">
                <a:solidFill>
                  <a:schemeClr val="tx1"/>
                </a:solidFill>
              </a:rPr>
              <a:t>Για τα επίπεδα 4 και 5 υπάρχουν μόνο λίγες συγκεκριμένες πληροφορίες.</a:t>
            </a:r>
          </a:p>
          <a:p>
            <a:pPr>
              <a:buFont typeface="Wingdings" panose="05000000000000000000" pitchFamily="2" charset="2"/>
              <a:buChar char="§"/>
            </a:pPr>
            <a:r>
              <a:rPr lang="el-GR" sz="2600" dirty="0">
                <a:solidFill>
                  <a:schemeClr val="tx1"/>
                </a:solidFill>
              </a:rPr>
              <a:t>Η σχέση μεταξύ ερωτηματολογίου και </a:t>
            </a:r>
            <a:r>
              <a:rPr lang="en-US" sz="2600" dirty="0">
                <a:solidFill>
                  <a:schemeClr val="tx1"/>
                </a:solidFill>
              </a:rPr>
              <a:t>CMM </a:t>
            </a:r>
            <a:r>
              <a:rPr lang="el-GR" sz="2600" dirty="0">
                <a:solidFill>
                  <a:schemeClr val="tx1"/>
                </a:solidFill>
              </a:rPr>
              <a:t>δεν είναι πάντα εμφανής.</a:t>
            </a:r>
          </a:p>
          <a:p>
            <a:pPr>
              <a:buFont typeface="Wingdings" panose="05000000000000000000" pitchFamily="2" charset="2"/>
              <a:buChar char="§"/>
            </a:pPr>
            <a:r>
              <a:rPr lang="el-GR" sz="2600" dirty="0">
                <a:solidFill>
                  <a:schemeClr val="tx1"/>
                </a:solidFill>
              </a:rPr>
              <a:t>Η απουσία σημαντικών θεμάτων  όπως π.χ. η διαχείριση ρίσκου.</a:t>
            </a:r>
          </a:p>
          <a:p>
            <a:pPr>
              <a:buFont typeface="Wingdings" panose="05000000000000000000" pitchFamily="2" charset="2"/>
              <a:buChar char="§"/>
            </a:pPr>
            <a:r>
              <a:rPr lang="el-GR" sz="2600" dirty="0">
                <a:solidFill>
                  <a:schemeClr val="tx1"/>
                </a:solidFill>
              </a:rPr>
              <a:t>Για την επίτευξη ενός επιπεδου πρέπει να έχει καλυφθεί ολοκληρωτικά το προηγούμενο.</a:t>
            </a:r>
          </a:p>
          <a:p>
            <a:pPr>
              <a:buFont typeface="Wingdings" panose="05000000000000000000" pitchFamily="2" charset="2"/>
              <a:buChar char="§"/>
            </a:pPr>
            <a:r>
              <a:rPr lang="el-GR" sz="2600" dirty="0">
                <a:solidFill>
                  <a:schemeClr val="tx1"/>
                </a:solidFill>
              </a:rPr>
              <a:t>Δεν προσφέρεται για άκρως τεχνικά έργα όπως π.χ. ανάπτυξη συστήματος.</a:t>
            </a:r>
          </a:p>
          <a:p>
            <a:pPr>
              <a:buFont typeface="Wingdings" panose="05000000000000000000" pitchFamily="2" charset="2"/>
              <a:buChar char="§"/>
            </a:pPr>
            <a:r>
              <a:rPr lang="el-GR" sz="2600" dirty="0">
                <a:solidFill>
                  <a:schemeClr val="tx1"/>
                </a:solidFill>
              </a:rPr>
              <a:t>Οι ερωτήσεις μπορεί να απαντηθούν μόνο με ναι – όχι .Δεν υπάρχουν </a:t>
            </a:r>
            <a:r>
              <a:rPr lang="el-GR" sz="2600" dirty="0">
                <a:solidFill>
                  <a:schemeClr val="bg1"/>
                </a:solidFill>
              </a:rPr>
              <a:t>διαβαθμίσεις.</a:t>
            </a:r>
          </a:p>
          <a:p>
            <a:endParaRPr lang="el-GR" dirty="0">
              <a:solidFill>
                <a:schemeClr val="bg1"/>
              </a:solidFill>
            </a:endParaRPr>
          </a:p>
        </p:txBody>
      </p:sp>
      <p:sp>
        <p:nvSpPr>
          <p:cNvPr id="4" name="Θέση αριθμού διαφάνειας 3"/>
          <p:cNvSpPr>
            <a:spLocks noGrp="1"/>
          </p:cNvSpPr>
          <p:nvPr>
            <p:ph type="sldNum" sz="quarter" idx="12"/>
          </p:nvPr>
        </p:nvSpPr>
        <p:spPr/>
        <p:txBody>
          <a:bodyPr/>
          <a:lstStyle/>
          <a:p>
            <a:fld id="{6D22F896-40B5-4ADD-8801-0D06FADFA095}" type="slidenum">
              <a:rPr lang="en-US" smtClean="0">
                <a:solidFill>
                  <a:srgbClr val="991103"/>
                </a:solidFill>
              </a:rPr>
              <a:t>20</a:t>
            </a:fld>
            <a:endParaRPr lang="en-US" dirty="0">
              <a:solidFill>
                <a:srgbClr val="991103"/>
              </a:solidFill>
            </a:endParaRPr>
          </a:p>
        </p:txBody>
      </p:sp>
    </p:spTree>
    <p:extLst>
      <p:ext uri="{BB962C8B-B14F-4D97-AF65-F5344CB8AC3E}">
        <p14:creationId xmlns:p14="http://schemas.microsoft.com/office/powerpoint/2010/main" val="33004447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Τίτλος 17"/>
          <p:cNvSpPr>
            <a:spLocks noGrp="1"/>
          </p:cNvSpPr>
          <p:nvPr>
            <p:ph type="title"/>
          </p:nvPr>
        </p:nvSpPr>
        <p:spPr/>
        <p:txBody>
          <a:bodyPr/>
          <a:lstStyle/>
          <a:p>
            <a:r>
              <a:rPr lang="el-GR" dirty="0">
                <a:solidFill>
                  <a:srgbClr val="EE7444"/>
                </a:solidFill>
              </a:rPr>
              <a:t> Βελτιωμένη έκδοση του μοντέλου </a:t>
            </a:r>
            <a:r>
              <a:rPr lang="en-US" dirty="0">
                <a:solidFill>
                  <a:srgbClr val="EE7444"/>
                </a:solidFill>
              </a:rPr>
              <a:t>CMM</a:t>
            </a:r>
            <a:r>
              <a:rPr lang="el-GR" dirty="0">
                <a:solidFill>
                  <a:srgbClr val="EE7444"/>
                </a:solidFill>
              </a:rPr>
              <a:t> </a:t>
            </a:r>
          </a:p>
        </p:txBody>
      </p:sp>
      <p:sp>
        <p:nvSpPr>
          <p:cNvPr id="19" name="Θέση περιεχομένου 18"/>
          <p:cNvSpPr>
            <a:spLocks noGrp="1"/>
          </p:cNvSpPr>
          <p:nvPr>
            <p:ph idx="1"/>
          </p:nvPr>
        </p:nvSpPr>
        <p:spPr>
          <a:xfrm>
            <a:off x="680320" y="1470991"/>
            <a:ext cx="10824291" cy="5031409"/>
          </a:xfrm>
        </p:spPr>
        <p:txBody>
          <a:bodyPr>
            <a:noAutofit/>
          </a:bodyPr>
          <a:lstStyle/>
          <a:p>
            <a:pPr>
              <a:buFont typeface="Wingdings" panose="05000000000000000000" pitchFamily="2" charset="2"/>
              <a:buChar char="§"/>
            </a:pPr>
            <a:r>
              <a:rPr lang="el-GR" sz="1800" b="1" dirty="0">
                <a:solidFill>
                  <a:schemeClr val="tx1"/>
                </a:solidFill>
              </a:rPr>
              <a:t>Η έκδοση 2.0 του </a:t>
            </a:r>
            <a:r>
              <a:rPr lang="en-US" sz="1800" b="1" dirty="0">
                <a:solidFill>
                  <a:schemeClr val="tx1"/>
                </a:solidFill>
              </a:rPr>
              <a:t>CMM </a:t>
            </a:r>
            <a:r>
              <a:rPr lang="el-GR" sz="1800" b="1" dirty="0">
                <a:solidFill>
                  <a:schemeClr val="tx1"/>
                </a:solidFill>
              </a:rPr>
              <a:t>λέγεται ότι αίρει μερικά από τα μειονεκτήματα αυτά . Όσον αφορά την έκδοση 1.1 οι αλλαγές θα είναι οι εξής :</a:t>
            </a:r>
          </a:p>
          <a:p>
            <a:pPr>
              <a:buFont typeface="Wingdings" panose="05000000000000000000" pitchFamily="2" charset="2"/>
              <a:buChar char="§"/>
            </a:pPr>
            <a:r>
              <a:rPr lang="el-GR" sz="1800" b="1" dirty="0">
                <a:solidFill>
                  <a:schemeClr val="tx1"/>
                </a:solidFill>
              </a:rPr>
              <a:t>Τα βασικά κριτήρια (</a:t>
            </a:r>
            <a:r>
              <a:rPr lang="en-US" sz="1800" b="1" dirty="0">
                <a:solidFill>
                  <a:schemeClr val="tx1"/>
                </a:solidFill>
              </a:rPr>
              <a:t>key process areas) </a:t>
            </a:r>
            <a:r>
              <a:rPr lang="el-GR" sz="1800" b="1" dirty="0">
                <a:solidFill>
                  <a:schemeClr val="tx1"/>
                </a:solidFill>
              </a:rPr>
              <a:t>δε θα αντιστοιχούν σε επίπεδο ωριμότητας, αλλά θα περικλείουν περισσότερα επίπεδα.</a:t>
            </a:r>
          </a:p>
          <a:p>
            <a:pPr>
              <a:buFont typeface="Wingdings" panose="05000000000000000000" pitchFamily="2" charset="2"/>
              <a:buChar char="§"/>
            </a:pPr>
            <a:r>
              <a:rPr lang="el-GR" sz="1800" b="1" dirty="0">
                <a:solidFill>
                  <a:schemeClr val="tx1"/>
                </a:solidFill>
              </a:rPr>
              <a:t>Οι περιγραφές των επιπέδων 4 και 5 θα γίνουν πιο συγκεκριμένες και πιο λεπτομερείς, λόγω της συσσωρευμένης εμπειρίας που αποκομίστηκε από επιχειρήσεις που βρίσκονται σε αυτά τα επίπεδα.</a:t>
            </a:r>
          </a:p>
          <a:p>
            <a:pPr>
              <a:buFont typeface="Wingdings" panose="05000000000000000000" pitchFamily="2" charset="2"/>
              <a:buChar char="§"/>
            </a:pPr>
            <a:r>
              <a:rPr lang="el-GR" sz="1800" b="1" dirty="0">
                <a:solidFill>
                  <a:schemeClr val="tx1"/>
                </a:solidFill>
              </a:rPr>
              <a:t>Η αναζήτηση των απαιτήσεων του πελάτη θα ενσωματωθεί στο </a:t>
            </a:r>
            <a:r>
              <a:rPr lang="en-US" sz="1800" b="1" dirty="0">
                <a:solidFill>
                  <a:schemeClr val="tx1"/>
                </a:solidFill>
              </a:rPr>
              <a:t>CMM.</a:t>
            </a:r>
            <a:r>
              <a:rPr lang="el-GR" sz="1800" b="1" dirty="0">
                <a:solidFill>
                  <a:schemeClr val="tx1"/>
                </a:solidFill>
              </a:rPr>
              <a:t>Επίσης λαμβάνεται υπόψη η αύξηση των δυνατοτήτων των εργαζομένων καθώς και η προσαρμογή στα νέα δεδομένα.</a:t>
            </a:r>
          </a:p>
          <a:p>
            <a:pPr>
              <a:buFont typeface="Wingdings" panose="05000000000000000000" pitchFamily="2" charset="2"/>
              <a:buChar char="§"/>
            </a:pPr>
            <a:r>
              <a:rPr lang="el-GR" sz="1800" b="1" dirty="0">
                <a:solidFill>
                  <a:schemeClr val="tx1"/>
                </a:solidFill>
              </a:rPr>
              <a:t>Ο εναρμονισμός του </a:t>
            </a:r>
            <a:r>
              <a:rPr lang="en-US" sz="1800" b="1" dirty="0">
                <a:solidFill>
                  <a:schemeClr val="tx1"/>
                </a:solidFill>
              </a:rPr>
              <a:t>CMM </a:t>
            </a:r>
            <a:r>
              <a:rPr lang="el-GR" sz="1800" b="1" dirty="0">
                <a:solidFill>
                  <a:schemeClr val="tx1"/>
                </a:solidFill>
              </a:rPr>
              <a:t>με το </a:t>
            </a:r>
            <a:r>
              <a:rPr lang="en-US" sz="1800" b="1" dirty="0">
                <a:solidFill>
                  <a:schemeClr val="tx1"/>
                </a:solidFill>
              </a:rPr>
              <a:t>ISO 9000 </a:t>
            </a:r>
            <a:r>
              <a:rPr lang="el-GR" sz="1800" b="1" dirty="0">
                <a:solidFill>
                  <a:schemeClr val="tx1"/>
                </a:solidFill>
              </a:rPr>
              <a:t>θα οδηγήσει σε επεκτάσεις, όπως π.χ. σε ένα </a:t>
            </a:r>
            <a:r>
              <a:rPr lang="en-US" sz="1800" b="1" dirty="0">
                <a:solidFill>
                  <a:schemeClr val="tx1"/>
                </a:solidFill>
              </a:rPr>
              <a:t>interface </a:t>
            </a:r>
            <a:r>
              <a:rPr lang="el-GR" sz="1800" b="1" dirty="0">
                <a:solidFill>
                  <a:schemeClr val="tx1"/>
                </a:solidFill>
              </a:rPr>
              <a:t>μεταξυ πελάτη και προμηθευτή.</a:t>
            </a:r>
          </a:p>
          <a:p>
            <a:pPr>
              <a:buFont typeface="Wingdings" panose="05000000000000000000" pitchFamily="2" charset="2"/>
              <a:buChar char="§"/>
            </a:pPr>
            <a:r>
              <a:rPr lang="el-GR" sz="1800" b="1" dirty="0">
                <a:solidFill>
                  <a:schemeClr val="tx1"/>
                </a:solidFill>
              </a:rPr>
              <a:t>Μερικά βασικά κριτήρια όπως π.χ. ο έλεγχος του λογισμικού, παίρνουν μεγαλύτερη σημασία.</a:t>
            </a:r>
          </a:p>
        </p:txBody>
      </p:sp>
      <p:sp>
        <p:nvSpPr>
          <p:cNvPr id="4" name="Θέση αριθμού διαφάνειας 3"/>
          <p:cNvSpPr>
            <a:spLocks noGrp="1"/>
          </p:cNvSpPr>
          <p:nvPr>
            <p:ph type="sldNum" sz="quarter" idx="12"/>
          </p:nvPr>
        </p:nvSpPr>
        <p:spPr/>
        <p:txBody>
          <a:bodyPr/>
          <a:lstStyle/>
          <a:p>
            <a:fld id="{6D22F896-40B5-4ADD-8801-0D06FADFA095}" type="slidenum">
              <a:rPr lang="en-US" smtClean="0">
                <a:solidFill>
                  <a:srgbClr val="991103"/>
                </a:solidFill>
              </a:rPr>
              <a:pPr/>
              <a:t>21</a:t>
            </a:fld>
            <a:endParaRPr lang="en-US" dirty="0">
              <a:solidFill>
                <a:srgbClr val="991103"/>
              </a:solidFill>
            </a:endParaRPr>
          </a:p>
        </p:txBody>
      </p:sp>
    </p:spTree>
    <p:extLst>
      <p:ext uri="{BB962C8B-B14F-4D97-AF65-F5344CB8AC3E}">
        <p14:creationId xmlns:p14="http://schemas.microsoft.com/office/powerpoint/2010/main" val="35570509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a:solidFill>
                  <a:srgbClr val="EE7444"/>
                </a:solidFill>
              </a:rPr>
              <a:t>Πηγές – Αναφορές - Μελέτη</a:t>
            </a:r>
          </a:p>
        </p:txBody>
      </p:sp>
      <p:sp>
        <p:nvSpPr>
          <p:cNvPr id="3" name="Θέση περιεχομένου 2"/>
          <p:cNvSpPr>
            <a:spLocks noGrp="1"/>
          </p:cNvSpPr>
          <p:nvPr>
            <p:ph idx="1"/>
          </p:nvPr>
        </p:nvSpPr>
        <p:spPr>
          <a:xfrm>
            <a:off x="2107096" y="2336873"/>
            <a:ext cx="9183756" cy="3897017"/>
          </a:xfrm>
        </p:spPr>
        <p:txBody>
          <a:bodyPr>
            <a:normAutofit fontScale="25000" lnSpcReduction="20000"/>
          </a:bodyPr>
          <a:lstStyle/>
          <a:p>
            <a:r>
              <a:rPr lang="en-US" sz="9600" b="1" dirty="0">
                <a:solidFill>
                  <a:srgbClr val="002060"/>
                </a:solidFill>
                <a:hlinkClick r:id="rId2"/>
              </a:rPr>
              <a:t>http://www.guru99.com/capability-maturity-model-cmm-cmm-levels-a-fool-s-guide.html</a:t>
            </a:r>
            <a:endParaRPr lang="el-GR" sz="9600" b="1" dirty="0">
              <a:solidFill>
                <a:srgbClr val="002060"/>
              </a:solidFill>
            </a:endParaRPr>
          </a:p>
          <a:p>
            <a:r>
              <a:rPr lang="el-GR" sz="9600" b="1" dirty="0">
                <a:solidFill>
                  <a:srgbClr val="002060"/>
                </a:solidFill>
              </a:rPr>
              <a:t>Ιωάννης Χάλαρης - Σημειώσεις μαθήματος Ποιότητα &amp; Αξιοπιστία Λογισμικού (κεφάλαιο 4.3 Αναβάθμιση της Ποιότητας Διαδικασιών –Το μοντέλο </a:t>
            </a:r>
            <a:r>
              <a:rPr lang="en-US" sz="9600" b="1" dirty="0">
                <a:solidFill>
                  <a:srgbClr val="002060"/>
                </a:solidFill>
              </a:rPr>
              <a:t>CMM)</a:t>
            </a:r>
          </a:p>
          <a:p>
            <a:r>
              <a:rPr lang="en-US" sz="9600" b="1" dirty="0">
                <a:solidFill>
                  <a:srgbClr val="002060"/>
                </a:solidFill>
              </a:rPr>
              <a:t>Shari Lawrence </a:t>
            </a:r>
            <a:r>
              <a:rPr lang="en-US" sz="9600" b="1" dirty="0" err="1">
                <a:solidFill>
                  <a:srgbClr val="002060"/>
                </a:solidFill>
              </a:rPr>
              <a:t>Pfeeger</a:t>
            </a:r>
            <a:r>
              <a:rPr lang="en-US" sz="9600" b="1" dirty="0">
                <a:solidFill>
                  <a:srgbClr val="002060"/>
                </a:solidFill>
              </a:rPr>
              <a:t>. </a:t>
            </a:r>
            <a:r>
              <a:rPr lang="el-GR" sz="9600" b="1" dirty="0">
                <a:solidFill>
                  <a:srgbClr val="002060"/>
                </a:solidFill>
              </a:rPr>
              <a:t>Τεχνολογία Λογισμικού: Θεωρία και Πράξη , Κλειδάριθμος , Κεφάλαιο 1,2,6.</a:t>
            </a:r>
          </a:p>
          <a:p>
            <a:r>
              <a:rPr lang="en-US" sz="9600" b="1" dirty="0">
                <a:solidFill>
                  <a:srgbClr val="002060"/>
                </a:solidFill>
              </a:rPr>
              <a:t>Sommerville . </a:t>
            </a:r>
            <a:r>
              <a:rPr lang="el-GR" sz="9600" b="1" dirty="0">
                <a:solidFill>
                  <a:srgbClr val="002060"/>
                </a:solidFill>
              </a:rPr>
              <a:t>Βασικές αρχές Τεχνολογίας Λογισμικού 8</a:t>
            </a:r>
            <a:r>
              <a:rPr lang="el-GR" sz="9600" b="1" baseline="30000" dirty="0">
                <a:solidFill>
                  <a:srgbClr val="002060"/>
                </a:solidFill>
              </a:rPr>
              <a:t>η</a:t>
            </a:r>
            <a:r>
              <a:rPr lang="el-GR" sz="9600" b="1" dirty="0">
                <a:solidFill>
                  <a:srgbClr val="002060"/>
                </a:solidFill>
              </a:rPr>
              <a:t> αγγλική έκδοση ,Κλειδάριθμος , Κεφάλαιο 28 . </a:t>
            </a:r>
          </a:p>
          <a:p>
            <a:endParaRPr lang="el-GR" sz="9600" b="1" dirty="0">
              <a:solidFill>
                <a:srgbClr val="002060"/>
              </a:solidFill>
            </a:endParaRPr>
          </a:p>
          <a:p>
            <a:endParaRPr lang="el-GR" sz="1400" dirty="0">
              <a:solidFill>
                <a:srgbClr val="F9D4A1"/>
              </a:solidFill>
            </a:endParaRPr>
          </a:p>
        </p:txBody>
      </p:sp>
      <p:sp>
        <p:nvSpPr>
          <p:cNvPr id="4" name="Θέση αριθμού διαφάνειας 3"/>
          <p:cNvSpPr>
            <a:spLocks noGrp="1"/>
          </p:cNvSpPr>
          <p:nvPr>
            <p:ph type="sldNum" sz="quarter" idx="12"/>
          </p:nvPr>
        </p:nvSpPr>
        <p:spPr/>
        <p:txBody>
          <a:bodyPr/>
          <a:lstStyle/>
          <a:p>
            <a:fld id="{6D22F896-40B5-4ADD-8801-0D06FADFA095}" type="slidenum">
              <a:rPr lang="en-US" smtClean="0">
                <a:solidFill>
                  <a:srgbClr val="991103"/>
                </a:solidFill>
              </a:rPr>
              <a:t>22</a:t>
            </a:fld>
            <a:endParaRPr lang="en-US" dirty="0">
              <a:solidFill>
                <a:srgbClr val="991103"/>
              </a:solidFill>
            </a:endParaRPr>
          </a:p>
        </p:txBody>
      </p:sp>
    </p:spTree>
    <p:extLst>
      <p:ext uri="{BB962C8B-B14F-4D97-AF65-F5344CB8AC3E}">
        <p14:creationId xmlns:p14="http://schemas.microsoft.com/office/powerpoint/2010/main" val="195727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Autofit/>
          </a:bodyPr>
          <a:lstStyle/>
          <a:p>
            <a:pPr algn="ctr"/>
            <a:r>
              <a:rPr lang="el-GR" dirty="0"/>
              <a:t>ΜΟΝΤΕΛΟ ΩΡΙΜΟΤΗΤΑΣ ΑΝΘΡΩΠΙΝΩΝ ΙΚΑΝΟΤΗΤΩΝ (</a:t>
            </a:r>
            <a:r>
              <a:rPr lang="en-US" dirty="0"/>
              <a:t>P</a:t>
            </a:r>
            <a:r>
              <a:rPr lang="el-GR" dirty="0"/>
              <a:t>-</a:t>
            </a:r>
            <a:r>
              <a:rPr lang="en-US" dirty="0"/>
              <a:t>CMM</a:t>
            </a:r>
            <a:r>
              <a:rPr lang="el-GR" dirty="0"/>
              <a:t>)</a:t>
            </a:r>
          </a:p>
        </p:txBody>
      </p:sp>
      <p:sp>
        <p:nvSpPr>
          <p:cNvPr id="3" name="2 - Θέση περιεχομένου"/>
          <p:cNvSpPr>
            <a:spLocks noGrp="1"/>
          </p:cNvSpPr>
          <p:nvPr>
            <p:ph idx="1"/>
          </p:nvPr>
        </p:nvSpPr>
        <p:spPr>
          <a:xfrm>
            <a:off x="1934816" y="2532888"/>
            <a:ext cx="9685683" cy="3467862"/>
          </a:xfrm>
        </p:spPr>
        <p:txBody>
          <a:bodyPr>
            <a:normAutofit/>
          </a:bodyPr>
          <a:lstStyle/>
          <a:p>
            <a:pPr algn="just">
              <a:buClrTx/>
              <a:buFont typeface="Wingdings" pitchFamily="2" charset="2"/>
              <a:buChar char="§"/>
            </a:pPr>
            <a:r>
              <a:rPr lang="el-GR" sz="2000" b="1" dirty="0">
                <a:solidFill>
                  <a:srgbClr val="002060"/>
                </a:solidFill>
                <a:latin typeface="Cambria" pitchFamily="18" charset="0"/>
              </a:rPr>
              <a:t>Προτάθηκε για την υποστήριξη του </a:t>
            </a:r>
            <a:r>
              <a:rPr lang="en-US" sz="2000" b="1" dirty="0">
                <a:solidFill>
                  <a:srgbClr val="002060"/>
                </a:solidFill>
                <a:latin typeface="Cambria" pitchFamily="18" charset="0"/>
              </a:rPr>
              <a:t>CMM</a:t>
            </a:r>
            <a:r>
              <a:rPr lang="el-GR" sz="2000" b="1" dirty="0">
                <a:solidFill>
                  <a:srgbClr val="002060"/>
                </a:solidFill>
                <a:latin typeface="Cambria" pitchFamily="18" charset="0"/>
              </a:rPr>
              <a:t> και χρησιμοποιείται ως πλαίσιο εργασίας για τη βελτίωση του τρόπου με τον οποίο μια εταιρεία διαχειρίζεται το ανθρώπινο δυναμικό της. </a:t>
            </a:r>
          </a:p>
          <a:p>
            <a:pPr algn="just">
              <a:buClrTx/>
              <a:buFont typeface="Wingdings" pitchFamily="2" charset="2"/>
              <a:buChar char="§"/>
            </a:pPr>
            <a:r>
              <a:rPr lang="el-GR" sz="2000" b="1" dirty="0">
                <a:solidFill>
                  <a:srgbClr val="002060"/>
                </a:solidFill>
                <a:latin typeface="Cambria" pitchFamily="18" charset="0"/>
              </a:rPr>
              <a:t>Είναι σχεδιασμένο για μεγάλες επιχειρήσεις  και όχι τόσο για μικρές.</a:t>
            </a:r>
          </a:p>
          <a:p>
            <a:pPr algn="just">
              <a:buClrTx/>
              <a:buFont typeface="Wingdings" pitchFamily="2" charset="2"/>
              <a:buChar char="§"/>
            </a:pPr>
            <a:r>
              <a:rPr lang="el-GR" sz="2000" b="1" dirty="0">
                <a:solidFill>
                  <a:srgbClr val="002060"/>
                </a:solidFill>
                <a:latin typeface="Cambria" pitchFamily="18" charset="0"/>
              </a:rPr>
              <a:t>Βοηθητικός οδηγός εταιριών σε σημαντικές βελτιώσεις για την παραγωγή λογισμικού υψηλής ποιότητας</a:t>
            </a:r>
            <a:r>
              <a:rPr lang="el-GR" sz="2000" b="1" dirty="0">
                <a:solidFill>
                  <a:srgbClr val="002060"/>
                </a:solidFill>
              </a:rPr>
              <a:t>.</a:t>
            </a:r>
          </a:p>
        </p:txBody>
      </p:sp>
    </p:spTree>
    <p:extLst>
      <p:ext uri="{BB962C8B-B14F-4D97-AF65-F5344CB8AC3E}">
        <p14:creationId xmlns:p14="http://schemas.microsoft.com/office/powerpoint/2010/main" val="14728226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ΣΤΡΑΤΗΓΙΚΟΙ ΣΤΟΧΟΙ ΤΟΥ ΜΟΝΤΕΛΟΥ </a:t>
            </a:r>
            <a:r>
              <a:rPr lang="en-US" dirty="0"/>
              <a:t>P-CMM</a:t>
            </a:r>
            <a:endParaRPr lang="el-GR" dirty="0"/>
          </a:p>
        </p:txBody>
      </p:sp>
      <p:sp>
        <p:nvSpPr>
          <p:cNvPr id="3" name="Content Placeholder 2"/>
          <p:cNvSpPr>
            <a:spLocks noGrp="1"/>
          </p:cNvSpPr>
          <p:nvPr>
            <p:ph idx="1"/>
          </p:nvPr>
        </p:nvSpPr>
        <p:spPr/>
        <p:txBody>
          <a:bodyPr>
            <a:normAutofit/>
          </a:bodyPr>
          <a:lstStyle/>
          <a:p>
            <a:pPr marL="624078" indent="-514350" algn="just" fontAlgn="base">
              <a:buClrTx/>
              <a:buFont typeface="+mj-lt"/>
              <a:buAutoNum type="arabicPeriod"/>
            </a:pPr>
            <a:r>
              <a:rPr lang="el-GR" sz="2000" b="1" dirty="0">
                <a:solidFill>
                  <a:srgbClr val="002060"/>
                </a:solidFill>
                <a:latin typeface="Cambria" pitchFamily="18" charset="0"/>
              </a:rPr>
              <a:t>Η βελτίωση δυνατοτήτων των εταιρειών λογισμικού με την αύξηση των ικανοτήτων του έμψυχου δυναμικού τους.</a:t>
            </a:r>
            <a:endParaRPr lang="en-US" sz="2000" b="1" dirty="0">
              <a:solidFill>
                <a:srgbClr val="002060"/>
              </a:solidFill>
              <a:latin typeface="Cambria" pitchFamily="18" charset="0"/>
            </a:endParaRPr>
          </a:p>
          <a:p>
            <a:pPr marL="624078" indent="-514350" algn="just" fontAlgn="base">
              <a:buClrTx/>
              <a:buFont typeface="+mj-lt"/>
              <a:buAutoNum type="arabicPeriod"/>
            </a:pPr>
            <a:r>
              <a:rPr lang="el-GR" sz="2000" b="1" dirty="0">
                <a:solidFill>
                  <a:srgbClr val="002060"/>
                </a:solidFill>
                <a:latin typeface="Cambria" pitchFamily="18" charset="0"/>
              </a:rPr>
              <a:t>Η εξασφάλιση ότι η ικανότητα ανάπτυξης λογισμικού είναι χαρακτηριστικό της εταιρίας και όχι ορισμένων ατόμων.</a:t>
            </a:r>
            <a:endParaRPr lang="en-US" sz="2000" b="1" dirty="0">
              <a:solidFill>
                <a:srgbClr val="002060"/>
              </a:solidFill>
              <a:latin typeface="Cambria" pitchFamily="18" charset="0"/>
            </a:endParaRPr>
          </a:p>
          <a:p>
            <a:pPr marL="624078" indent="-514350" algn="just" fontAlgn="base">
              <a:buClrTx/>
              <a:buFont typeface="+mj-lt"/>
              <a:buAutoNum type="arabicPeriod"/>
            </a:pPr>
            <a:r>
              <a:rPr lang="el-GR" sz="2000" b="1" dirty="0">
                <a:solidFill>
                  <a:srgbClr val="002060"/>
                </a:solidFill>
                <a:latin typeface="Cambria" pitchFamily="18" charset="0"/>
              </a:rPr>
              <a:t>Η εναρμόνιση των ατομικών κινήτρων με αυτά της εταιρείας.</a:t>
            </a:r>
            <a:endParaRPr lang="en-US" sz="2000" b="1" dirty="0">
              <a:solidFill>
                <a:srgbClr val="002060"/>
              </a:solidFill>
              <a:latin typeface="Cambria" pitchFamily="18" charset="0"/>
            </a:endParaRPr>
          </a:p>
          <a:p>
            <a:pPr marL="624078" indent="-514350" algn="just" fontAlgn="base">
              <a:buClrTx/>
              <a:buFont typeface="+mj-lt"/>
              <a:buAutoNum type="arabicPeriod"/>
            </a:pPr>
            <a:r>
              <a:rPr lang="el-GR" sz="2000" b="1" dirty="0">
                <a:solidFill>
                  <a:srgbClr val="002060"/>
                </a:solidFill>
                <a:latin typeface="Cambria" pitchFamily="18" charset="0"/>
              </a:rPr>
              <a:t>Η διατήρηση πολύτιμων 	έμψυχων πόρων (δηλαδή ατόμων με κριτική γνώση και προσόντα) μέσα από την εταιρεία.</a:t>
            </a:r>
          </a:p>
        </p:txBody>
      </p:sp>
    </p:spTree>
    <p:extLst>
      <p:ext uri="{BB962C8B-B14F-4D97-AF65-F5344CB8AC3E}">
        <p14:creationId xmlns:p14="http://schemas.microsoft.com/office/powerpoint/2010/main" val="36893377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552450" y="628650"/>
            <a:ext cx="10972800" cy="1066800"/>
          </a:xfrm>
        </p:spPr>
        <p:txBody>
          <a:bodyPr/>
          <a:lstStyle/>
          <a:p>
            <a:pPr algn="ctr"/>
            <a:r>
              <a:rPr lang="el-GR" dirty="0"/>
              <a:t>ΤΑ 5 ΕΠΙΠΕΔΑ ΤΩΝ ΜΟΝΤΕΛΩΝ </a:t>
            </a:r>
            <a:r>
              <a:rPr lang="en-US" dirty="0"/>
              <a:t>CMM &amp; P-CMM</a:t>
            </a:r>
            <a:endParaRPr lang="el-GR" dirty="0"/>
          </a:p>
        </p:txBody>
      </p:sp>
      <p:sp>
        <p:nvSpPr>
          <p:cNvPr id="3" name="2 - Θέση περιεχομένου"/>
          <p:cNvSpPr>
            <a:spLocks noGrp="1"/>
          </p:cNvSpPr>
          <p:nvPr>
            <p:ph idx="1"/>
          </p:nvPr>
        </p:nvSpPr>
        <p:spPr>
          <a:xfrm>
            <a:off x="590550" y="2097740"/>
            <a:ext cx="10972800" cy="4281545"/>
          </a:xfrm>
        </p:spPr>
        <p:txBody>
          <a:bodyPr>
            <a:normAutofit/>
          </a:bodyPr>
          <a:lstStyle/>
          <a:p>
            <a:pPr marL="624078" indent="-514350" algn="just">
              <a:buClr>
                <a:schemeClr val="tx1"/>
              </a:buClr>
              <a:buFont typeface="+mj-lt"/>
              <a:buAutoNum type="arabicPeriod"/>
            </a:pPr>
            <a:r>
              <a:rPr lang="el-GR" dirty="0">
                <a:latin typeface="Cambria" pitchFamily="18" charset="0"/>
              </a:rPr>
              <a:t>Το </a:t>
            </a:r>
            <a:r>
              <a:rPr lang="el-GR" b="1" dirty="0">
                <a:solidFill>
                  <a:srgbClr val="0635BA"/>
                </a:solidFill>
                <a:latin typeface="Cambria" pitchFamily="18" charset="0"/>
              </a:rPr>
              <a:t>αρχικό</a:t>
            </a:r>
            <a:r>
              <a:rPr lang="el-GR" dirty="0">
                <a:latin typeface="Cambria" pitchFamily="18" charset="0"/>
              </a:rPr>
              <a:t> (</a:t>
            </a:r>
            <a:r>
              <a:rPr lang="en-US" dirty="0">
                <a:latin typeface="Cambria" pitchFamily="18" charset="0"/>
              </a:rPr>
              <a:t>initial). </a:t>
            </a:r>
            <a:r>
              <a:rPr lang="el-GR" dirty="0">
                <a:latin typeface="Cambria" pitchFamily="18" charset="0"/>
              </a:rPr>
              <a:t>Ανεπίσημες πρακτικές διαχείρισης ανθρώπινου δυναμικού οι οποίες έχουν συγκεκριμένο σκοπό.</a:t>
            </a:r>
          </a:p>
          <a:p>
            <a:pPr marL="624078" indent="-514350" algn="just">
              <a:buClr>
                <a:schemeClr val="tx1"/>
              </a:buClr>
              <a:buFont typeface="+mj-lt"/>
              <a:buAutoNum type="arabicPeriod"/>
            </a:pPr>
            <a:r>
              <a:rPr lang="el-GR" dirty="0">
                <a:latin typeface="Cambria" pitchFamily="18" charset="0"/>
              </a:rPr>
              <a:t>Το </a:t>
            </a:r>
            <a:r>
              <a:rPr lang="el-GR" b="1" dirty="0">
                <a:solidFill>
                  <a:srgbClr val="0635BA"/>
                </a:solidFill>
                <a:latin typeface="Cambria" pitchFamily="18" charset="0"/>
              </a:rPr>
              <a:t>επαναλαμβανόμενο</a:t>
            </a:r>
            <a:r>
              <a:rPr lang="el-GR" dirty="0">
                <a:latin typeface="Cambria" pitchFamily="18" charset="0"/>
              </a:rPr>
              <a:t> (</a:t>
            </a:r>
            <a:r>
              <a:rPr lang="en-US" dirty="0">
                <a:latin typeface="Cambria" pitchFamily="18" charset="0"/>
              </a:rPr>
              <a:t>repeatable</a:t>
            </a:r>
            <a:r>
              <a:rPr lang="el-GR" dirty="0">
                <a:latin typeface="Cambria" pitchFamily="18" charset="0"/>
              </a:rPr>
              <a:t>)</a:t>
            </a:r>
            <a:r>
              <a:rPr lang="en-US" dirty="0">
                <a:latin typeface="Cambria" pitchFamily="18" charset="0"/>
              </a:rPr>
              <a:t>. </a:t>
            </a:r>
            <a:r>
              <a:rPr lang="el-GR" dirty="0">
                <a:latin typeface="Cambria" pitchFamily="18" charset="0"/>
              </a:rPr>
              <a:t>Καθιέρωση αρχών για την ανάπτυξη των ικανοτήτων του προσωπικού</a:t>
            </a:r>
          </a:p>
          <a:p>
            <a:pPr marL="624078" indent="-514350" algn="just">
              <a:buClr>
                <a:schemeClr val="tx1"/>
              </a:buClr>
              <a:buFont typeface="+mj-lt"/>
              <a:buAutoNum type="arabicPeriod"/>
            </a:pPr>
            <a:r>
              <a:rPr lang="el-GR" dirty="0">
                <a:latin typeface="Cambria" pitchFamily="18" charset="0"/>
              </a:rPr>
              <a:t>Το </a:t>
            </a:r>
            <a:r>
              <a:rPr lang="el-GR" b="1" dirty="0">
                <a:solidFill>
                  <a:srgbClr val="0635BA"/>
                </a:solidFill>
                <a:latin typeface="Cambria" pitchFamily="18" charset="0"/>
              </a:rPr>
              <a:t>καθορισμένο</a:t>
            </a:r>
            <a:r>
              <a:rPr lang="el-GR" dirty="0">
                <a:latin typeface="Cambria" pitchFamily="18" charset="0"/>
              </a:rPr>
              <a:t> (</a:t>
            </a:r>
            <a:r>
              <a:rPr lang="en-US" dirty="0">
                <a:latin typeface="Cambria" pitchFamily="18" charset="0"/>
              </a:rPr>
              <a:t>defined</a:t>
            </a:r>
            <a:r>
              <a:rPr lang="el-GR" dirty="0">
                <a:latin typeface="Cambria" pitchFamily="18" charset="0"/>
              </a:rPr>
              <a:t>)</a:t>
            </a:r>
            <a:r>
              <a:rPr lang="en-US" dirty="0">
                <a:latin typeface="Cambria" pitchFamily="18" charset="0"/>
              </a:rPr>
              <a:t>. </a:t>
            </a:r>
            <a:r>
              <a:rPr lang="el-GR" dirty="0">
                <a:latin typeface="Cambria" pitchFamily="18" charset="0"/>
              </a:rPr>
              <a:t>Τυποποίηση των βέλτιστων πρακτικών διαχείρισης ανθρώπινου δυναμικού  σε ολόκληρη την εταιρία.</a:t>
            </a:r>
          </a:p>
          <a:p>
            <a:pPr marL="624078" indent="-514350" algn="just">
              <a:buClr>
                <a:schemeClr val="tx1"/>
              </a:buClr>
              <a:buFont typeface="+mj-lt"/>
              <a:buAutoNum type="arabicPeriod"/>
            </a:pPr>
            <a:r>
              <a:rPr lang="el-GR" dirty="0">
                <a:latin typeface="Cambria" pitchFamily="18" charset="0"/>
              </a:rPr>
              <a:t>Το </a:t>
            </a:r>
            <a:r>
              <a:rPr lang="el-GR" b="1" dirty="0">
                <a:solidFill>
                  <a:srgbClr val="0635BA"/>
                </a:solidFill>
                <a:latin typeface="Cambria" pitchFamily="18" charset="0"/>
              </a:rPr>
              <a:t>διαχειριζόμενο</a:t>
            </a:r>
            <a:r>
              <a:rPr lang="en-US" dirty="0">
                <a:latin typeface="Cambria" pitchFamily="18" charset="0"/>
              </a:rPr>
              <a:t> </a:t>
            </a:r>
            <a:r>
              <a:rPr lang="el-GR" dirty="0">
                <a:latin typeface="Cambria" pitchFamily="18" charset="0"/>
              </a:rPr>
              <a:t>(</a:t>
            </a:r>
            <a:r>
              <a:rPr lang="en-US" dirty="0">
                <a:latin typeface="Cambria" pitchFamily="18" charset="0"/>
              </a:rPr>
              <a:t>managed</a:t>
            </a:r>
            <a:r>
              <a:rPr lang="el-GR" dirty="0">
                <a:latin typeface="Cambria" pitchFamily="18" charset="0"/>
              </a:rPr>
              <a:t>)</a:t>
            </a:r>
            <a:r>
              <a:rPr lang="en-US" dirty="0">
                <a:latin typeface="Cambria" pitchFamily="18" charset="0"/>
              </a:rPr>
              <a:t>.</a:t>
            </a:r>
            <a:r>
              <a:rPr lang="el-GR" dirty="0">
                <a:latin typeface="Cambria" pitchFamily="18" charset="0"/>
              </a:rPr>
              <a:t> Ποσοτικοί στόχοι της διαχείρισης ανθρώπινου δυναμικού.</a:t>
            </a:r>
          </a:p>
          <a:p>
            <a:pPr marL="624078" indent="-514350" algn="just">
              <a:buClr>
                <a:schemeClr val="tx1"/>
              </a:buClr>
              <a:buFont typeface="+mj-lt"/>
              <a:buAutoNum type="arabicPeriod"/>
            </a:pPr>
            <a:r>
              <a:rPr lang="el-GR" dirty="0">
                <a:latin typeface="Cambria" pitchFamily="18" charset="0"/>
              </a:rPr>
              <a:t>Το </a:t>
            </a:r>
            <a:r>
              <a:rPr lang="el-GR" b="1" dirty="0">
                <a:solidFill>
                  <a:srgbClr val="0635BA"/>
                </a:solidFill>
                <a:latin typeface="Cambria" pitchFamily="18" charset="0"/>
              </a:rPr>
              <a:t>επίπεδο βελτιστοποίησης </a:t>
            </a:r>
            <a:r>
              <a:rPr lang="el-GR" dirty="0">
                <a:latin typeface="Cambria" pitchFamily="18" charset="0"/>
              </a:rPr>
              <a:t>(</a:t>
            </a:r>
            <a:r>
              <a:rPr lang="en-US" dirty="0">
                <a:latin typeface="Cambria" pitchFamily="18" charset="0"/>
              </a:rPr>
              <a:t>optimizing</a:t>
            </a:r>
            <a:r>
              <a:rPr lang="el-GR" dirty="0">
                <a:latin typeface="Cambria" pitchFamily="18" charset="0"/>
              </a:rPr>
              <a:t>)</a:t>
            </a:r>
            <a:r>
              <a:rPr lang="en-US" dirty="0">
                <a:latin typeface="Cambria" pitchFamily="18" charset="0"/>
              </a:rPr>
              <a:t>. </a:t>
            </a:r>
            <a:r>
              <a:rPr lang="el-GR" dirty="0">
                <a:latin typeface="Cambria" pitchFamily="18" charset="0"/>
              </a:rPr>
              <a:t>Συνεχής εστίαση στη βελτίωση των ατομικών ικανοτήτων και τη παροχή κινήτρων στο έμψυχο δυναμικό.</a:t>
            </a:r>
          </a:p>
          <a:p>
            <a:pPr marL="624078" indent="-514350" algn="just">
              <a:buClr>
                <a:schemeClr val="tx1"/>
              </a:buClr>
              <a:buFont typeface="+mj-lt"/>
              <a:buAutoNum type="arabicPeriod"/>
            </a:pPr>
            <a:endParaRPr lang="en-US" dirty="0">
              <a:latin typeface="Cambria" pitchFamily="18" charset="0"/>
            </a:endParaRPr>
          </a:p>
          <a:p>
            <a:pPr marL="624078" indent="-514350" algn="just">
              <a:buClr>
                <a:schemeClr val="tx1"/>
              </a:buClr>
              <a:buFont typeface="+mj-lt"/>
              <a:buAutoNum type="arabicPeriod"/>
            </a:pPr>
            <a:endParaRPr lang="en-US" dirty="0">
              <a:latin typeface="Cambria" pitchFamily="18" charset="0"/>
            </a:endParaRPr>
          </a:p>
          <a:p>
            <a:pPr marL="624078" indent="-514350" algn="just">
              <a:buClr>
                <a:schemeClr val="tx1"/>
              </a:buClr>
              <a:buFont typeface="+mj-lt"/>
              <a:buAutoNum type="arabicPeriod"/>
            </a:pPr>
            <a:endParaRPr lang="en-US" dirty="0">
              <a:latin typeface="Cambria" pitchFamily="18" charset="0"/>
            </a:endParaRPr>
          </a:p>
          <a:p>
            <a:pPr marL="624078" indent="-514350" algn="just">
              <a:buClr>
                <a:schemeClr val="tx1"/>
              </a:buClr>
              <a:buFont typeface="+mj-lt"/>
              <a:buAutoNum type="arabicPeriod"/>
            </a:pPr>
            <a:endParaRPr lang="en-US" dirty="0">
              <a:latin typeface="Cambria" pitchFamily="18" charset="0"/>
            </a:endParaRPr>
          </a:p>
          <a:p>
            <a:pPr marL="624078" indent="-514350" algn="just">
              <a:buClr>
                <a:schemeClr val="tx1"/>
              </a:buClr>
              <a:buFont typeface="+mj-lt"/>
              <a:buAutoNum type="arabicPeriod"/>
            </a:pPr>
            <a:endParaRPr lang="en-US" dirty="0">
              <a:latin typeface="Cambria" pitchFamily="18" charset="0"/>
            </a:endParaRPr>
          </a:p>
          <a:p>
            <a:pPr marL="624078" indent="-514350" algn="just">
              <a:buClr>
                <a:schemeClr val="tx1"/>
              </a:buClr>
              <a:buFont typeface="+mj-lt"/>
              <a:buAutoNum type="arabicPeriod"/>
            </a:pPr>
            <a:endParaRPr lang="el-GR" dirty="0">
              <a:latin typeface="Cambria" pitchFamily="18" charset="0"/>
            </a:endParaRPr>
          </a:p>
        </p:txBody>
      </p:sp>
    </p:spTree>
    <p:extLst>
      <p:ext uri="{BB962C8B-B14F-4D97-AF65-F5344CB8AC3E}">
        <p14:creationId xmlns:p14="http://schemas.microsoft.com/office/powerpoint/2010/main" val="32468686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Εικόνα 1">
            <a:extLst>
              <a:ext uri="{FF2B5EF4-FFF2-40B4-BE49-F238E27FC236}">
                <a16:creationId xmlns:a16="http://schemas.microsoft.com/office/drawing/2014/main" id="{72D039C1-A507-4D4F-B618-0FB4B2A888B6}"/>
              </a:ext>
            </a:extLst>
          </p:cNvPr>
          <p:cNvPicPr>
            <a:picLocks/>
          </p:cNvPicPr>
          <p:nvPr/>
        </p:nvPicPr>
        <p:blipFill>
          <a:blip r:embed="rId2"/>
          <a:stretch>
            <a:fillRect/>
          </a:stretch>
        </p:blipFill>
        <p:spPr>
          <a:xfrm>
            <a:off x="927652" y="185530"/>
            <a:ext cx="10776668" cy="6495686"/>
          </a:xfrm>
          <a:prstGeom prst="rect">
            <a:avLst/>
          </a:prstGeom>
        </p:spPr>
      </p:pic>
    </p:spTree>
    <p:extLst>
      <p:ext uri="{BB962C8B-B14F-4D97-AF65-F5344CB8AC3E}">
        <p14:creationId xmlns:p14="http://schemas.microsoft.com/office/powerpoint/2010/main" val="42271538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αριθμού διαφάνειας 1"/>
          <p:cNvSpPr>
            <a:spLocks noGrp="1"/>
          </p:cNvSpPr>
          <p:nvPr>
            <p:ph type="sldNum" sz="quarter" idx="12"/>
          </p:nvPr>
        </p:nvSpPr>
        <p:spPr/>
        <p:txBody>
          <a:bodyPr/>
          <a:lstStyle/>
          <a:p>
            <a:fld id="{6D22F896-40B5-4ADD-8801-0D06FADFA095}" type="slidenum">
              <a:rPr lang="en-US" smtClean="0">
                <a:solidFill>
                  <a:srgbClr val="991103"/>
                </a:solidFill>
              </a:rPr>
              <a:t>27</a:t>
            </a:fld>
            <a:endParaRPr lang="en-US" dirty="0">
              <a:solidFill>
                <a:srgbClr val="991103"/>
              </a:solidFill>
            </a:endParaRPr>
          </a:p>
        </p:txBody>
      </p:sp>
      <p:sp>
        <p:nvSpPr>
          <p:cNvPr id="3" name="TextBox 2"/>
          <p:cNvSpPr txBox="1"/>
          <p:nvPr/>
        </p:nvSpPr>
        <p:spPr>
          <a:xfrm>
            <a:off x="646545" y="2429164"/>
            <a:ext cx="7898316" cy="646331"/>
          </a:xfrm>
          <a:prstGeom prst="rect">
            <a:avLst/>
          </a:prstGeom>
          <a:noFill/>
        </p:spPr>
        <p:txBody>
          <a:bodyPr wrap="none" rtlCol="0">
            <a:spAutoFit/>
          </a:bodyPr>
          <a:lstStyle/>
          <a:p>
            <a:r>
              <a:rPr lang="el-GR" sz="3600" dirty="0">
                <a:solidFill>
                  <a:srgbClr val="002060"/>
                </a:solidFill>
              </a:rPr>
              <a:t>Ευχαριστώ για την προσοχή σας . . . </a:t>
            </a:r>
          </a:p>
        </p:txBody>
      </p:sp>
    </p:spTree>
    <p:extLst>
      <p:ext uri="{BB962C8B-B14F-4D97-AF65-F5344CB8AC3E}">
        <p14:creationId xmlns:p14="http://schemas.microsoft.com/office/powerpoint/2010/main" val="34385586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a:solidFill>
                  <a:srgbClr val="D64E11"/>
                </a:solidFill>
              </a:rPr>
              <a:t> T</a:t>
            </a:r>
            <a:r>
              <a:rPr lang="el-GR" dirty="0">
                <a:solidFill>
                  <a:srgbClr val="D64E11"/>
                </a:solidFill>
              </a:rPr>
              <a:t>α πέντε επίπεδα ωριμότητας</a:t>
            </a:r>
          </a:p>
        </p:txBody>
      </p:sp>
      <p:sp>
        <p:nvSpPr>
          <p:cNvPr id="3" name="Θέση περιεχομένου 2"/>
          <p:cNvSpPr>
            <a:spLocks noGrp="1"/>
          </p:cNvSpPr>
          <p:nvPr>
            <p:ph idx="1"/>
          </p:nvPr>
        </p:nvSpPr>
        <p:spPr>
          <a:xfrm>
            <a:off x="680321" y="1656522"/>
            <a:ext cx="10557522" cy="4890052"/>
          </a:xfrm>
        </p:spPr>
        <p:txBody>
          <a:bodyPr>
            <a:noAutofit/>
          </a:bodyPr>
          <a:lstStyle/>
          <a:p>
            <a:pPr marL="0" indent="0">
              <a:buNone/>
            </a:pPr>
            <a:r>
              <a:rPr lang="el-GR" sz="2400" b="1" dirty="0">
                <a:solidFill>
                  <a:schemeClr val="tx1"/>
                </a:solidFill>
                <a:latin typeface="Arial" panose="020B0604020202020204" pitchFamily="34" charset="0"/>
              </a:rPr>
              <a:t>Το πρότυπο </a:t>
            </a:r>
            <a:r>
              <a:rPr lang="en-US" sz="2400" b="1" dirty="0">
                <a:solidFill>
                  <a:schemeClr val="tx1"/>
                </a:solidFill>
                <a:latin typeface="Arial" panose="020B0604020202020204" pitchFamily="34" charset="0"/>
              </a:rPr>
              <a:t>CMM </a:t>
            </a:r>
            <a:r>
              <a:rPr lang="el-GR" sz="2400" b="1" dirty="0">
                <a:solidFill>
                  <a:schemeClr val="tx1"/>
                </a:solidFill>
                <a:latin typeface="Arial" panose="020B0604020202020204" pitchFamily="34" charset="0"/>
              </a:rPr>
              <a:t>ορίζει συγκεκριμένη κλίμακα πέντε επιπέδων για τη μέτρηση της ωριμότητας ενός οργανισμού σε ό,τι αφορά τις διεργασίες ανάπτυξης και συντήρησης λογισμικού.</a:t>
            </a:r>
          </a:p>
          <a:p>
            <a:pPr marL="0" indent="0">
              <a:buNone/>
            </a:pPr>
            <a:r>
              <a:rPr lang="el-GR" sz="2400" b="1" dirty="0">
                <a:solidFill>
                  <a:schemeClr val="tx1"/>
                </a:solidFill>
                <a:latin typeface="Arial" panose="020B0604020202020204" pitchFamily="34" charset="0"/>
              </a:rPr>
              <a:t>Καθένα από τα επίπεδα ωριμότητας εστιάζει σε μία ειδικής βαρύτητας συνιστώσα της διαδικασίας και θέτει τις βάσεις για προοδευτική αναρρίχηση στην κλίμακα, ενώ η επίτευξη κατάταξης σε ανώτερο επίπεδο ωριμότητας συνεπάγεται και συνακόλουθη αύξηση της ικανότητας διεργασιών λογισμικού.</a:t>
            </a:r>
          </a:p>
          <a:p>
            <a:pPr marL="0" indent="0">
              <a:buNone/>
            </a:pPr>
            <a:r>
              <a:rPr lang="el-GR" sz="2400" b="1" dirty="0">
                <a:solidFill>
                  <a:schemeClr val="tx1"/>
                </a:solidFill>
                <a:latin typeface="Arial" panose="020B0604020202020204" pitchFamily="34" charset="0"/>
              </a:rPr>
              <a:t>Η πρόοδος των επιχειρήσεων/οργανισμών θεωρείται ότι πρέπει να συντελείται σταδιακά, ενώ οι ειδικοί κρίνουν πως η προσπάθεια υπερπήδησης κάποιου σταδίου μπορεί να αποβεί απολύτως αντιπαραγωγική.</a:t>
            </a:r>
          </a:p>
        </p:txBody>
      </p:sp>
      <p:sp>
        <p:nvSpPr>
          <p:cNvPr id="4" name="Θέση αριθμού διαφάνειας 3"/>
          <p:cNvSpPr>
            <a:spLocks noGrp="1"/>
          </p:cNvSpPr>
          <p:nvPr>
            <p:ph type="sldNum" sz="quarter" idx="12"/>
          </p:nvPr>
        </p:nvSpPr>
        <p:spPr/>
        <p:txBody>
          <a:bodyPr/>
          <a:lstStyle/>
          <a:p>
            <a:fld id="{6D22F896-40B5-4ADD-8801-0D06FADFA095}" type="slidenum">
              <a:rPr lang="en-US" smtClean="0">
                <a:solidFill>
                  <a:srgbClr val="991103"/>
                </a:solidFill>
              </a:rPr>
              <a:t>3</a:t>
            </a:fld>
            <a:endParaRPr lang="en-US" dirty="0">
              <a:solidFill>
                <a:srgbClr val="991103"/>
              </a:solidFill>
            </a:endParaRPr>
          </a:p>
        </p:txBody>
      </p:sp>
    </p:spTree>
    <p:extLst>
      <p:ext uri="{BB962C8B-B14F-4D97-AF65-F5344CB8AC3E}">
        <p14:creationId xmlns:p14="http://schemas.microsoft.com/office/powerpoint/2010/main" val="7893619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a:xfrm>
            <a:off x="3124200" y="381000"/>
            <a:ext cx="7086600" cy="685800"/>
          </a:xfrm>
          <a:solidFill>
            <a:srgbClr val="D60093"/>
          </a:solidFill>
          <a:ln/>
          <a:scene3d>
            <a:camera prst="legacyObliqueTopRight"/>
            <a:lightRig rig="legacyFlat3" dir="b"/>
          </a:scene3d>
          <a:sp3d extrusionH="430200" prstMaterial="legacyMatte">
            <a:bevelT w="13500" h="13500" prst="angle"/>
            <a:bevelB w="13500" h="13500" prst="angle"/>
            <a:extrusionClr>
              <a:srgbClr val="D60093"/>
            </a:extrusionClr>
            <a:contourClr>
              <a:srgbClr val="D60093"/>
            </a:contourClr>
          </a:sp3d>
        </p:spPr>
        <p:txBody>
          <a:bodyPr vert="horz" lIns="92075" tIns="46038" rIns="92075" bIns="46038" rtlCol="0" anchor="ctr">
            <a:normAutofit/>
            <a:flatTx/>
          </a:bodyPr>
          <a:lstStyle/>
          <a:p>
            <a:r>
              <a:rPr lang="el-GR" altLang="en-US" sz="2800" b="1" dirty="0">
                <a:solidFill>
                  <a:srgbClr val="F9D4A1"/>
                </a:solidFill>
              </a:rPr>
              <a:t>Δομή του μοντέλου </a:t>
            </a:r>
            <a:r>
              <a:rPr lang="en-US" altLang="en-US" sz="2800" b="1" dirty="0">
                <a:solidFill>
                  <a:srgbClr val="F9D4A1"/>
                </a:solidFill>
              </a:rPr>
              <a:t>SEI</a:t>
            </a:r>
            <a:endParaRPr lang="en-US" altLang="en-US" sz="2800" dirty="0">
              <a:solidFill>
                <a:srgbClr val="F9D4A1"/>
              </a:solidFill>
            </a:endParaRPr>
          </a:p>
        </p:txBody>
      </p:sp>
      <p:sp>
        <p:nvSpPr>
          <p:cNvPr id="34" name="Footer Placeholder 3"/>
          <p:cNvSpPr>
            <a:spLocks noGrp="1"/>
          </p:cNvSpPr>
          <p:nvPr>
            <p:ph type="ftr" sz="quarter" idx="11"/>
          </p:nvPr>
        </p:nvSpPr>
        <p:spPr/>
        <p:txBody>
          <a:bodyPr/>
          <a:lstStyle/>
          <a:p>
            <a:r>
              <a:rPr lang="en-US" altLang="en-US" sz="1400" b="1" dirty="0" err="1"/>
              <a:t>Δρ</a:t>
            </a:r>
            <a:r>
              <a:rPr lang="en-US" altLang="en-US" sz="1400" b="1" dirty="0"/>
              <a:t>. Ιωάννης </a:t>
            </a:r>
            <a:r>
              <a:rPr lang="en-US" altLang="en-US" sz="1400" b="1" dirty="0" err="1"/>
              <a:t>Χάλ</a:t>
            </a:r>
            <a:r>
              <a:rPr lang="en-US" altLang="en-US" sz="1400" b="1" dirty="0"/>
              <a:t>αρης - ΤΕΙ ΑΘΗΝΑΣ - Τμήμα Πληροφορικής</a:t>
            </a:r>
          </a:p>
        </p:txBody>
      </p:sp>
      <p:sp>
        <p:nvSpPr>
          <p:cNvPr id="21508" name="Oval 4"/>
          <p:cNvSpPr>
            <a:spLocks noChangeArrowheads="1"/>
          </p:cNvSpPr>
          <p:nvPr/>
        </p:nvSpPr>
        <p:spPr bwMode="auto">
          <a:xfrm>
            <a:off x="2667000" y="1295400"/>
            <a:ext cx="2209800" cy="685800"/>
          </a:xfrm>
          <a:prstGeom prst="ellipse">
            <a:avLst/>
          </a:prstGeom>
          <a:solidFill>
            <a:srgbClr val="9933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9" name="Oval 5"/>
          <p:cNvSpPr>
            <a:spLocks noChangeArrowheads="1"/>
          </p:cNvSpPr>
          <p:nvPr/>
        </p:nvSpPr>
        <p:spPr bwMode="auto">
          <a:xfrm>
            <a:off x="5334000" y="4572000"/>
            <a:ext cx="2286000" cy="685800"/>
          </a:xfrm>
          <a:prstGeom prst="ellipse">
            <a:avLst/>
          </a:prstGeom>
          <a:solidFill>
            <a:srgbClr val="9933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0" name="Oval 6"/>
          <p:cNvSpPr>
            <a:spLocks noChangeArrowheads="1"/>
          </p:cNvSpPr>
          <p:nvPr/>
        </p:nvSpPr>
        <p:spPr bwMode="auto">
          <a:xfrm>
            <a:off x="4724400" y="2362200"/>
            <a:ext cx="2438400" cy="685800"/>
          </a:xfrm>
          <a:prstGeom prst="ellipse">
            <a:avLst/>
          </a:prstGeom>
          <a:solidFill>
            <a:srgbClr val="9933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1" name="Oval 7"/>
          <p:cNvSpPr>
            <a:spLocks noChangeArrowheads="1"/>
          </p:cNvSpPr>
          <p:nvPr/>
        </p:nvSpPr>
        <p:spPr bwMode="auto">
          <a:xfrm>
            <a:off x="3276600" y="3429000"/>
            <a:ext cx="2286000" cy="685800"/>
          </a:xfrm>
          <a:prstGeom prst="ellipse">
            <a:avLst/>
          </a:prstGeom>
          <a:solidFill>
            <a:srgbClr val="9933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2" name="Oval 8"/>
          <p:cNvSpPr>
            <a:spLocks noChangeArrowheads="1"/>
          </p:cNvSpPr>
          <p:nvPr/>
        </p:nvSpPr>
        <p:spPr bwMode="auto">
          <a:xfrm>
            <a:off x="1524000" y="2438400"/>
            <a:ext cx="2286000" cy="685800"/>
          </a:xfrm>
          <a:prstGeom prst="ellipse">
            <a:avLst/>
          </a:prstGeom>
          <a:solidFill>
            <a:srgbClr val="9933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3" name="Oval 9"/>
          <p:cNvSpPr>
            <a:spLocks noChangeArrowheads="1"/>
          </p:cNvSpPr>
          <p:nvPr/>
        </p:nvSpPr>
        <p:spPr bwMode="auto">
          <a:xfrm>
            <a:off x="6781800" y="3352800"/>
            <a:ext cx="2286000" cy="685800"/>
          </a:xfrm>
          <a:prstGeom prst="ellipse">
            <a:avLst/>
          </a:prstGeom>
          <a:solidFill>
            <a:srgbClr val="9933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4" name="Oval 10"/>
          <p:cNvSpPr>
            <a:spLocks noChangeArrowheads="1"/>
          </p:cNvSpPr>
          <p:nvPr/>
        </p:nvSpPr>
        <p:spPr bwMode="auto">
          <a:xfrm>
            <a:off x="8382000" y="4419600"/>
            <a:ext cx="2286000" cy="685800"/>
          </a:xfrm>
          <a:prstGeom prst="ellipse">
            <a:avLst/>
          </a:prstGeom>
          <a:solidFill>
            <a:srgbClr val="9933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5" name="Oval 11"/>
          <p:cNvSpPr>
            <a:spLocks noChangeArrowheads="1"/>
          </p:cNvSpPr>
          <p:nvPr/>
        </p:nvSpPr>
        <p:spPr bwMode="auto">
          <a:xfrm>
            <a:off x="7086600" y="5638800"/>
            <a:ext cx="2286000" cy="685800"/>
          </a:xfrm>
          <a:prstGeom prst="ellipse">
            <a:avLst/>
          </a:prstGeom>
          <a:solidFill>
            <a:srgbClr val="9933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6" name="Line 12"/>
          <p:cNvSpPr>
            <a:spLocks noChangeShapeType="1"/>
          </p:cNvSpPr>
          <p:nvPr/>
        </p:nvSpPr>
        <p:spPr bwMode="auto">
          <a:xfrm>
            <a:off x="4419600" y="1905000"/>
            <a:ext cx="1371600" cy="4572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7" name="Line 13"/>
          <p:cNvSpPr>
            <a:spLocks noChangeShapeType="1"/>
          </p:cNvSpPr>
          <p:nvPr/>
        </p:nvSpPr>
        <p:spPr bwMode="auto">
          <a:xfrm flipH="1">
            <a:off x="2590800" y="1905000"/>
            <a:ext cx="533400" cy="5334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8" name="Line 14"/>
          <p:cNvSpPr>
            <a:spLocks noChangeShapeType="1"/>
          </p:cNvSpPr>
          <p:nvPr/>
        </p:nvSpPr>
        <p:spPr bwMode="auto">
          <a:xfrm flipH="1">
            <a:off x="4419600" y="3048000"/>
            <a:ext cx="914400" cy="381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9" name="Line 15"/>
          <p:cNvSpPr>
            <a:spLocks noChangeShapeType="1"/>
          </p:cNvSpPr>
          <p:nvPr/>
        </p:nvSpPr>
        <p:spPr bwMode="auto">
          <a:xfrm>
            <a:off x="6781800" y="2971800"/>
            <a:ext cx="914400" cy="381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0" name="Line 16"/>
          <p:cNvSpPr>
            <a:spLocks noChangeShapeType="1"/>
          </p:cNvSpPr>
          <p:nvPr/>
        </p:nvSpPr>
        <p:spPr bwMode="auto">
          <a:xfrm flipH="1">
            <a:off x="6324600" y="4038600"/>
            <a:ext cx="1066800" cy="5334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1" name="Line 17"/>
          <p:cNvSpPr>
            <a:spLocks noChangeShapeType="1"/>
          </p:cNvSpPr>
          <p:nvPr/>
        </p:nvSpPr>
        <p:spPr bwMode="auto">
          <a:xfrm>
            <a:off x="8382000" y="3962400"/>
            <a:ext cx="990600" cy="4572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2" name="Line 18"/>
          <p:cNvSpPr>
            <a:spLocks noChangeShapeType="1"/>
          </p:cNvSpPr>
          <p:nvPr/>
        </p:nvSpPr>
        <p:spPr bwMode="auto">
          <a:xfrm flipH="1">
            <a:off x="8153400" y="5105400"/>
            <a:ext cx="1219200" cy="5334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3" name="Text Box 19"/>
          <p:cNvSpPr txBox="1">
            <a:spLocks noChangeArrowheads="1"/>
          </p:cNvSpPr>
          <p:nvPr/>
        </p:nvSpPr>
        <p:spPr bwMode="auto">
          <a:xfrm>
            <a:off x="2667001" y="1447800"/>
            <a:ext cx="24112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l-GR" altLang="en-US" dirty="0">
                <a:solidFill>
                  <a:srgbClr val="F9D4A1"/>
                </a:solidFill>
              </a:rPr>
              <a:t>Επίπεδο Ωριμότητας</a:t>
            </a:r>
            <a:endParaRPr lang="en-US" altLang="en-US" dirty="0">
              <a:solidFill>
                <a:srgbClr val="F9D4A1"/>
              </a:solidFill>
            </a:endParaRPr>
          </a:p>
        </p:txBody>
      </p:sp>
      <p:sp>
        <p:nvSpPr>
          <p:cNvPr id="21524" name="Text Box 20"/>
          <p:cNvSpPr txBox="1">
            <a:spLocks noChangeArrowheads="1"/>
          </p:cNvSpPr>
          <p:nvPr/>
        </p:nvSpPr>
        <p:spPr bwMode="auto">
          <a:xfrm>
            <a:off x="1524000" y="2590800"/>
            <a:ext cx="26645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l-GR" altLang="en-US" dirty="0">
                <a:solidFill>
                  <a:srgbClr val="F9D4A1"/>
                </a:solidFill>
              </a:rPr>
              <a:t>Ικανότητα Διαδικασίας</a:t>
            </a:r>
            <a:endParaRPr lang="en-US" altLang="en-US" dirty="0">
              <a:solidFill>
                <a:srgbClr val="F9D4A1"/>
              </a:solidFill>
            </a:endParaRPr>
          </a:p>
        </p:txBody>
      </p:sp>
      <p:sp>
        <p:nvSpPr>
          <p:cNvPr id="21525" name="Text Box 21"/>
          <p:cNvSpPr txBox="1">
            <a:spLocks noChangeArrowheads="1"/>
          </p:cNvSpPr>
          <p:nvPr/>
        </p:nvSpPr>
        <p:spPr bwMode="auto">
          <a:xfrm>
            <a:off x="4741628" y="2362200"/>
            <a:ext cx="28320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l-GR" altLang="en-US" dirty="0">
                <a:solidFill>
                  <a:srgbClr val="F9D4A1"/>
                </a:solidFill>
              </a:rPr>
              <a:t>Περιοχή απο</a:t>
            </a:r>
          </a:p>
          <a:p>
            <a:r>
              <a:rPr lang="el-GR" altLang="en-US" dirty="0">
                <a:solidFill>
                  <a:srgbClr val="F9D4A1"/>
                </a:solidFill>
              </a:rPr>
              <a:t>κρίσιμες διαδικασίες</a:t>
            </a:r>
            <a:endParaRPr lang="en-US" altLang="en-US" dirty="0">
              <a:solidFill>
                <a:srgbClr val="F9D4A1"/>
              </a:solidFill>
            </a:endParaRPr>
          </a:p>
        </p:txBody>
      </p:sp>
      <p:sp>
        <p:nvSpPr>
          <p:cNvPr id="21526" name="Text Box 22"/>
          <p:cNvSpPr txBox="1">
            <a:spLocks noChangeArrowheads="1"/>
          </p:cNvSpPr>
          <p:nvPr/>
        </p:nvSpPr>
        <p:spPr bwMode="auto">
          <a:xfrm>
            <a:off x="3962401" y="3581400"/>
            <a:ext cx="8435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l-GR" altLang="en-US" dirty="0">
                <a:solidFill>
                  <a:srgbClr val="F9D4A1"/>
                </a:solidFill>
              </a:rPr>
              <a:t>Στόχοι</a:t>
            </a:r>
            <a:endParaRPr lang="en-US" altLang="en-US" dirty="0">
              <a:solidFill>
                <a:srgbClr val="F9D4A1"/>
              </a:solidFill>
            </a:endParaRPr>
          </a:p>
        </p:txBody>
      </p:sp>
      <p:sp>
        <p:nvSpPr>
          <p:cNvPr id="21527" name="Text Box 23"/>
          <p:cNvSpPr txBox="1">
            <a:spLocks noChangeArrowheads="1"/>
          </p:cNvSpPr>
          <p:nvPr/>
        </p:nvSpPr>
        <p:spPr bwMode="auto">
          <a:xfrm>
            <a:off x="7086601" y="3505200"/>
            <a:ext cx="19207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l-GR" altLang="en-US" dirty="0">
                <a:solidFill>
                  <a:srgbClr val="F9D4A1"/>
                </a:solidFill>
              </a:rPr>
              <a:t>Χαρακτηριστικά</a:t>
            </a:r>
            <a:endParaRPr lang="en-US" altLang="en-US" dirty="0">
              <a:solidFill>
                <a:srgbClr val="F9D4A1"/>
              </a:solidFill>
            </a:endParaRPr>
          </a:p>
        </p:txBody>
      </p:sp>
      <p:sp>
        <p:nvSpPr>
          <p:cNvPr id="21528" name="Text Box 24"/>
          <p:cNvSpPr txBox="1">
            <a:spLocks noChangeArrowheads="1"/>
          </p:cNvSpPr>
          <p:nvPr/>
        </p:nvSpPr>
        <p:spPr bwMode="auto">
          <a:xfrm>
            <a:off x="8534401" y="4572000"/>
            <a:ext cx="19912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l-GR" altLang="en-US" dirty="0">
                <a:solidFill>
                  <a:srgbClr val="F9D4A1"/>
                </a:solidFill>
              </a:rPr>
              <a:t>Κρίσιμες τεχνικές</a:t>
            </a:r>
            <a:endParaRPr lang="en-US" altLang="en-US" dirty="0">
              <a:solidFill>
                <a:srgbClr val="F9D4A1"/>
              </a:solidFill>
            </a:endParaRPr>
          </a:p>
        </p:txBody>
      </p:sp>
      <p:sp>
        <p:nvSpPr>
          <p:cNvPr id="21529" name="Text Box 25"/>
          <p:cNvSpPr txBox="1">
            <a:spLocks noChangeArrowheads="1"/>
          </p:cNvSpPr>
          <p:nvPr/>
        </p:nvSpPr>
        <p:spPr bwMode="auto">
          <a:xfrm>
            <a:off x="5791200" y="4572001"/>
            <a:ext cx="16834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l-GR" altLang="en-US" dirty="0">
                <a:solidFill>
                  <a:srgbClr val="F9D4A1"/>
                </a:solidFill>
              </a:rPr>
              <a:t>Κατασκευή ή</a:t>
            </a:r>
          </a:p>
          <a:p>
            <a:r>
              <a:rPr lang="el-GR" altLang="en-US" dirty="0">
                <a:solidFill>
                  <a:srgbClr val="F9D4A1"/>
                </a:solidFill>
              </a:rPr>
              <a:t>Προσαρμογή</a:t>
            </a:r>
            <a:endParaRPr lang="en-US" altLang="en-US" dirty="0">
              <a:solidFill>
                <a:srgbClr val="F9D4A1"/>
              </a:solidFill>
            </a:endParaRPr>
          </a:p>
        </p:txBody>
      </p:sp>
      <p:sp>
        <p:nvSpPr>
          <p:cNvPr id="21530" name="Text Box 26"/>
          <p:cNvSpPr txBox="1">
            <a:spLocks noChangeArrowheads="1"/>
          </p:cNvSpPr>
          <p:nvPr/>
        </p:nvSpPr>
        <p:spPr bwMode="auto">
          <a:xfrm>
            <a:off x="7391400" y="5638801"/>
            <a:ext cx="197522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l-GR" altLang="en-US" dirty="0">
                <a:solidFill>
                  <a:srgbClr val="F9D4A1"/>
                </a:solidFill>
              </a:rPr>
              <a:t>Υποδομή ή</a:t>
            </a:r>
          </a:p>
          <a:p>
            <a:r>
              <a:rPr lang="el-GR" altLang="en-US" dirty="0">
                <a:solidFill>
                  <a:srgbClr val="F9D4A1"/>
                </a:solidFill>
              </a:rPr>
              <a:t>Δραστηριότητες</a:t>
            </a:r>
            <a:endParaRPr lang="en-US" altLang="en-US" dirty="0">
              <a:solidFill>
                <a:srgbClr val="F9D4A1"/>
              </a:solidFill>
            </a:endParaRPr>
          </a:p>
        </p:txBody>
      </p:sp>
      <p:sp>
        <p:nvSpPr>
          <p:cNvPr id="21531" name="Text Box 27"/>
          <p:cNvSpPr txBox="1">
            <a:spLocks noChangeArrowheads="1"/>
          </p:cNvSpPr>
          <p:nvPr/>
        </p:nvSpPr>
        <p:spPr bwMode="auto">
          <a:xfrm>
            <a:off x="2819401" y="1981200"/>
            <a:ext cx="88838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δείχνει</a:t>
            </a:r>
          </a:p>
        </p:txBody>
      </p:sp>
      <p:sp>
        <p:nvSpPr>
          <p:cNvPr id="21532" name="Text Box 28"/>
          <p:cNvSpPr txBox="1">
            <a:spLocks noChangeArrowheads="1"/>
          </p:cNvSpPr>
          <p:nvPr/>
        </p:nvSpPr>
        <p:spPr bwMode="auto">
          <a:xfrm>
            <a:off x="4876801" y="1828800"/>
            <a:ext cx="10230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π</a:t>
            </a:r>
            <a:r>
              <a:rPr lang="en-US" altLang="en-US" dirty="0" err="1"/>
              <a:t>εριέχει</a:t>
            </a:r>
            <a:endParaRPr lang="en-US" altLang="en-US" dirty="0"/>
          </a:p>
        </p:txBody>
      </p:sp>
      <p:sp>
        <p:nvSpPr>
          <p:cNvPr id="21533" name="Text Box 29"/>
          <p:cNvSpPr txBox="1">
            <a:spLocks noChangeArrowheads="1"/>
          </p:cNvSpPr>
          <p:nvPr/>
        </p:nvSpPr>
        <p:spPr bwMode="auto">
          <a:xfrm>
            <a:off x="7086601" y="2819400"/>
            <a:ext cx="17748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οργανωμένη σε</a:t>
            </a:r>
          </a:p>
        </p:txBody>
      </p:sp>
      <p:sp>
        <p:nvSpPr>
          <p:cNvPr id="21534" name="Text Box 30"/>
          <p:cNvSpPr txBox="1">
            <a:spLocks noChangeArrowheads="1"/>
          </p:cNvSpPr>
          <p:nvPr/>
        </p:nvSpPr>
        <p:spPr bwMode="auto">
          <a:xfrm>
            <a:off x="4876800" y="3048000"/>
            <a:ext cx="12490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err="1"/>
              <a:t>ικ</a:t>
            </a:r>
            <a:r>
              <a:rPr lang="en-US" altLang="en-US" dirty="0"/>
              <a:t>ανοποι</a:t>
            </a:r>
            <a:r>
              <a:rPr lang="el-GR" altLang="en-US" dirty="0"/>
              <a:t>εί</a:t>
            </a:r>
            <a:endParaRPr lang="en-US" altLang="en-US" dirty="0"/>
          </a:p>
        </p:txBody>
      </p:sp>
      <p:sp>
        <p:nvSpPr>
          <p:cNvPr id="21535" name="Text Box 31"/>
          <p:cNvSpPr txBox="1">
            <a:spLocks noChangeArrowheads="1"/>
          </p:cNvSpPr>
          <p:nvPr/>
        </p:nvSpPr>
        <p:spPr bwMode="auto">
          <a:xfrm>
            <a:off x="6934200" y="4114800"/>
            <a:ext cx="14847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εφαρμόζεται</a:t>
            </a:r>
          </a:p>
        </p:txBody>
      </p:sp>
      <p:sp>
        <p:nvSpPr>
          <p:cNvPr id="21536" name="Text Box 32"/>
          <p:cNvSpPr txBox="1">
            <a:spLocks noChangeArrowheads="1"/>
          </p:cNvSpPr>
          <p:nvPr/>
        </p:nvSpPr>
        <p:spPr bwMode="auto">
          <a:xfrm>
            <a:off x="8839201" y="3886200"/>
            <a:ext cx="10230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π</a:t>
            </a:r>
            <a:r>
              <a:rPr lang="en-US" altLang="en-US" dirty="0" err="1"/>
              <a:t>εριέχει</a:t>
            </a:r>
            <a:endParaRPr lang="en-US" altLang="en-US" dirty="0"/>
          </a:p>
        </p:txBody>
      </p:sp>
      <p:sp>
        <p:nvSpPr>
          <p:cNvPr id="21537" name="Text Box 33"/>
          <p:cNvSpPr txBox="1">
            <a:spLocks noChangeArrowheads="1"/>
          </p:cNvSpPr>
          <p:nvPr/>
        </p:nvSpPr>
        <p:spPr bwMode="auto">
          <a:xfrm>
            <a:off x="8686800" y="5257800"/>
            <a:ext cx="13532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περιγράφει</a:t>
            </a:r>
          </a:p>
        </p:txBody>
      </p:sp>
    </p:spTree>
    <p:extLst>
      <p:ext uri="{BB962C8B-B14F-4D97-AF65-F5344CB8AC3E}">
        <p14:creationId xmlns:p14="http://schemas.microsoft.com/office/powerpoint/2010/main" val="24461918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a:solidFill>
                  <a:srgbClr val="D64E11"/>
                </a:solidFill>
              </a:rPr>
              <a:t> T</a:t>
            </a:r>
            <a:r>
              <a:rPr lang="el-GR" dirty="0">
                <a:solidFill>
                  <a:srgbClr val="D64E11"/>
                </a:solidFill>
              </a:rPr>
              <a:t>α πέντε επίπεδα ωριμότητας (2)</a:t>
            </a:r>
            <a:endParaRPr lang="el-GR" dirty="0"/>
          </a:p>
        </p:txBody>
      </p:sp>
      <p:sp>
        <p:nvSpPr>
          <p:cNvPr id="3" name="Θέση περιεχομένου 2"/>
          <p:cNvSpPr>
            <a:spLocks noGrp="1"/>
          </p:cNvSpPr>
          <p:nvPr>
            <p:ph idx="1"/>
          </p:nvPr>
        </p:nvSpPr>
        <p:spPr>
          <a:xfrm>
            <a:off x="1563757" y="1563757"/>
            <a:ext cx="9568069" cy="4967672"/>
          </a:xfrm>
        </p:spPr>
        <p:txBody>
          <a:bodyPr>
            <a:normAutofit fontScale="77500" lnSpcReduction="20000"/>
          </a:bodyPr>
          <a:lstStyle/>
          <a:p>
            <a:pPr marL="0" indent="0">
              <a:buNone/>
            </a:pPr>
            <a:r>
              <a:rPr lang="el-GR" dirty="0">
                <a:solidFill>
                  <a:schemeClr val="tx1"/>
                </a:solidFill>
              </a:rPr>
              <a:t>Πιο συγκεκριμένα , το σχήμα των επιπέδων ωριμότητας διεργασιών αναλύεται ως εξής :</a:t>
            </a:r>
          </a:p>
          <a:p>
            <a:endParaRPr lang="el-GR" dirty="0">
              <a:solidFill>
                <a:schemeClr val="tx1"/>
              </a:solidFill>
            </a:endParaRPr>
          </a:p>
          <a:p>
            <a:pPr marL="285750" indent="-285750">
              <a:buFont typeface="Wingdings" panose="05000000000000000000" pitchFamily="2" charset="2"/>
              <a:buChar char="v"/>
            </a:pPr>
            <a:r>
              <a:rPr lang="el-GR" sz="2600" b="1" dirty="0">
                <a:solidFill>
                  <a:schemeClr val="tx1"/>
                </a:solidFill>
              </a:rPr>
              <a:t>Επίπεδο 1 – Αρχικό επίπεδο (</a:t>
            </a:r>
            <a:r>
              <a:rPr lang="en-US" sz="2600" b="1" dirty="0">
                <a:solidFill>
                  <a:schemeClr val="tx1"/>
                </a:solidFill>
              </a:rPr>
              <a:t>Initial level) :</a:t>
            </a:r>
          </a:p>
          <a:p>
            <a:pPr marL="0" indent="0">
              <a:buNone/>
            </a:pPr>
            <a:r>
              <a:rPr lang="el-GR" sz="2200" dirty="0">
                <a:solidFill>
                  <a:schemeClr val="tx1"/>
                </a:solidFill>
              </a:rPr>
              <a:t>Ως χαρακτηριστικά του έχει τις χαλαρές, µη σταθερές διαδικασίες, καθώς και την έλλειψη διοικητικών χειρισμών και την απουσία αξιολόγησης. Οι επιχειρήσεις /οργανισμοί παραγωγής λογισμικού αυτού του επιπέδου ακολουθούν ad hoc διαδικασίες, τις οποίες  µεταβάλλουν στην πορεία ανάλογα µε τις ανάγκες. Η επιτυχία των επιχειρήσεων αυτών βασίζεται αποκλειστικά στις ικανότητες της διοίκησης και του προσωπικού. Συνεπώς, δεν υπάρχει δυνατότητα προβλεψιµότητας ούτε βελτίωσης της απόδοσης. </a:t>
            </a:r>
          </a:p>
          <a:p>
            <a:endParaRPr lang="el-GR" dirty="0">
              <a:solidFill>
                <a:schemeClr val="tx1"/>
              </a:solidFill>
            </a:endParaRPr>
          </a:p>
          <a:p>
            <a:pPr marL="285750" indent="-285750">
              <a:buFont typeface="Wingdings" panose="05000000000000000000" pitchFamily="2" charset="2"/>
              <a:buChar char="v"/>
            </a:pPr>
            <a:r>
              <a:rPr lang="el-GR" sz="2600" b="1" dirty="0">
                <a:solidFill>
                  <a:schemeClr val="tx1"/>
                </a:solidFill>
              </a:rPr>
              <a:t> Επίπεδο 2 - Επίπεδο επαναληψιµότητας (Repeatable level): </a:t>
            </a:r>
          </a:p>
          <a:p>
            <a:pPr marL="0" indent="0">
              <a:buNone/>
            </a:pPr>
            <a:r>
              <a:rPr lang="el-GR" dirty="0">
                <a:solidFill>
                  <a:schemeClr val="tx1"/>
                </a:solidFill>
              </a:rPr>
              <a:t>Σ</a:t>
            </a:r>
            <a:r>
              <a:rPr lang="el-GR" sz="2400" dirty="0">
                <a:solidFill>
                  <a:schemeClr val="tx1"/>
                </a:solidFill>
              </a:rPr>
              <a:t>’ αυτό το επίπεδο τίθενται οι βάσεις για το σχεδιασµό προγραμμάτων, τη διαχείριση, την παρακολούθηση και την υλοποίηση διαδικασιών και πρακτικών. Στη φάση αυτή πρέπει  να πραγματοποιηθεί επίτευξη αρκετής σταθερότητας και πειθαρχίας ώστε να δημιουργηθεί η δυνατότητα επανάληψης επιτυχών πρακτικών και διαδικασιών που εφαρμόστηκαν από τον οργανισμό σε προηγούμενα προγράμματα. Με βάση αυτή τη δυνατότητα, η ικανότητα διεργασιών στο επίπεδο επαναληψιµότητας κρίνεται πειθαρχημένη (disciplined). </a:t>
            </a:r>
          </a:p>
          <a:p>
            <a:endParaRPr lang="el-GR" dirty="0"/>
          </a:p>
        </p:txBody>
      </p:sp>
      <p:sp>
        <p:nvSpPr>
          <p:cNvPr id="4" name="Θέση αριθμού διαφάνειας 3"/>
          <p:cNvSpPr>
            <a:spLocks noGrp="1"/>
          </p:cNvSpPr>
          <p:nvPr>
            <p:ph type="sldNum" sz="quarter" idx="12"/>
          </p:nvPr>
        </p:nvSpPr>
        <p:spPr/>
        <p:txBody>
          <a:bodyPr/>
          <a:lstStyle/>
          <a:p>
            <a:fld id="{6D22F896-40B5-4ADD-8801-0D06FADFA095}" type="slidenum">
              <a:rPr lang="en-US" smtClean="0">
                <a:solidFill>
                  <a:srgbClr val="991103"/>
                </a:solidFill>
              </a:rPr>
              <a:t>5</a:t>
            </a:fld>
            <a:endParaRPr lang="en-US" dirty="0">
              <a:solidFill>
                <a:srgbClr val="991103"/>
              </a:solidFill>
            </a:endParaRPr>
          </a:p>
        </p:txBody>
      </p:sp>
    </p:spTree>
    <p:extLst>
      <p:ext uri="{BB962C8B-B14F-4D97-AF65-F5344CB8AC3E}">
        <p14:creationId xmlns:p14="http://schemas.microsoft.com/office/powerpoint/2010/main" val="36004916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a:solidFill>
                  <a:srgbClr val="D64E11"/>
                </a:solidFill>
              </a:rPr>
              <a:t> T</a:t>
            </a:r>
            <a:r>
              <a:rPr lang="el-GR" dirty="0">
                <a:solidFill>
                  <a:srgbClr val="D64E11"/>
                </a:solidFill>
              </a:rPr>
              <a:t>α πέντε επίπεδα ωριμότητας (3)</a:t>
            </a:r>
            <a:endParaRPr lang="el-GR" dirty="0"/>
          </a:p>
        </p:txBody>
      </p:sp>
      <p:sp>
        <p:nvSpPr>
          <p:cNvPr id="3" name="Θέση περιεχομένου 2"/>
          <p:cNvSpPr>
            <a:spLocks noGrp="1"/>
          </p:cNvSpPr>
          <p:nvPr>
            <p:ph idx="1"/>
          </p:nvPr>
        </p:nvSpPr>
        <p:spPr>
          <a:xfrm>
            <a:off x="1382495" y="2316146"/>
            <a:ext cx="10252914" cy="4541854"/>
          </a:xfrm>
        </p:spPr>
        <p:txBody>
          <a:bodyPr>
            <a:normAutofit fontScale="62500" lnSpcReduction="20000"/>
          </a:bodyPr>
          <a:lstStyle/>
          <a:p>
            <a:pPr marL="285750" indent="-285750">
              <a:buFont typeface="Wingdings" panose="05000000000000000000" pitchFamily="2" charset="2"/>
              <a:buChar char="v"/>
            </a:pPr>
            <a:r>
              <a:rPr lang="el-GR" sz="3200" b="1" dirty="0">
                <a:solidFill>
                  <a:srgbClr val="002060"/>
                </a:solidFill>
              </a:rPr>
              <a:t>Επίπεδο 3 - Καθορισμένο επίπεδο (Defined level):</a:t>
            </a:r>
          </a:p>
          <a:p>
            <a:pPr marL="0" indent="0">
              <a:buNone/>
            </a:pPr>
            <a:r>
              <a:rPr lang="el-GR" sz="2600" dirty="0">
                <a:solidFill>
                  <a:schemeClr val="tx1"/>
                </a:solidFill>
              </a:rPr>
              <a:t>Στο τρίτο επίπεδο, γίνεται τυποποίηση της επεξεργασίας λογισμικού, τόσο σε επίπεδο κατασκευής όσο και σε επίπεδο διοικητικών χειρισμών. Πλέον γίνεται λόγος για σταθερές και επαναλαμβανόμενες δραστηριότητες που ισχύουν για το σύνολο των δραστηριοτήτων του εκάστοτε οργανισμού. Έτσι για όλα τα έργα ανάπτυξης λογισμικού του οργανισμού εφαρμόζεται συγκεκριμένη, εγκεκριμένη και τεκμηριωμένη στρατηγική που αφορά την ανάπτυξη και συντήρηση λογισμικού από πλευράς της επιχείρησης. Κατά συνέπεια, η ικανότητα διεργασιών μπορεί να χαρακτηριστεί ως πρότυπη και συνεπής. </a:t>
            </a:r>
          </a:p>
          <a:p>
            <a:endParaRPr lang="el-GR" sz="3200" b="1" dirty="0">
              <a:solidFill>
                <a:schemeClr val="tx1"/>
              </a:solidFill>
            </a:endParaRPr>
          </a:p>
          <a:p>
            <a:pPr marL="285750" indent="-285750">
              <a:buFont typeface="Wingdings" panose="05000000000000000000" pitchFamily="2" charset="2"/>
              <a:buChar char="v"/>
            </a:pPr>
            <a:r>
              <a:rPr lang="el-GR" sz="3200" b="1" dirty="0">
                <a:solidFill>
                  <a:srgbClr val="991103"/>
                </a:solidFill>
              </a:rPr>
              <a:t> </a:t>
            </a:r>
            <a:r>
              <a:rPr lang="el-GR" sz="3200" b="1" dirty="0">
                <a:solidFill>
                  <a:srgbClr val="002060"/>
                </a:solidFill>
              </a:rPr>
              <a:t>Επίπεδο 4 - ∆ιαχειριζόμενο επίπεδο (Managed level):</a:t>
            </a:r>
          </a:p>
          <a:p>
            <a:pPr marL="0" indent="0">
              <a:buNone/>
            </a:pPr>
            <a:r>
              <a:rPr lang="el-GR" sz="2600" dirty="0">
                <a:solidFill>
                  <a:srgbClr val="F9D4A1"/>
                </a:solidFill>
              </a:rPr>
              <a:t> </a:t>
            </a:r>
            <a:r>
              <a:rPr lang="el-GR" sz="2600" dirty="0">
                <a:solidFill>
                  <a:schemeClr val="tx1"/>
                </a:solidFill>
              </a:rPr>
              <a:t>Σ’ αυτό το επίπεδο, το επίκεντρο εντοπίζεται στην ποιότητα και την παραγωγικότητα. Συνεπώς, επιπρόσθετο χαρακτηριστικό αποτελεί η πραγματοποίηση και ανάλυση µετρήσεων για την ποσότητα της αποτίμησης της ποιότητας τόσο της διαδικασίας όσο και των προϊόντων, ώστε να καθίσταται εφικτός ο εντοπισμός των αιτιών  των ενδεχόμενων µεταβολών στην απόδοση της διαδικασίας και να διευκολύνεται η πρόβλεψη ποιοτικών τάσεων βάσει ποσοτικών δεδομένων. Σ’ αυτό το στάδιο, οι κίνδυνοι είναι γνωστοί και αντιμετωπίζονται µε προσοχή. Τα προϊόντα λογισμικού έχουν πια προβλέψιμά υψηλή ποιότητα. Επομένως και η ικανότητα διεργασιών ορίζεται ως ποσοτικά µετρήσιµη και προβλέψιμη. </a:t>
            </a:r>
          </a:p>
          <a:p>
            <a:endParaRPr lang="el-GR" dirty="0"/>
          </a:p>
        </p:txBody>
      </p:sp>
      <p:sp>
        <p:nvSpPr>
          <p:cNvPr id="4" name="Θέση αριθμού διαφάνειας 3"/>
          <p:cNvSpPr>
            <a:spLocks noGrp="1"/>
          </p:cNvSpPr>
          <p:nvPr>
            <p:ph type="sldNum" sz="quarter" idx="12"/>
          </p:nvPr>
        </p:nvSpPr>
        <p:spPr/>
        <p:txBody>
          <a:bodyPr/>
          <a:lstStyle/>
          <a:p>
            <a:fld id="{6D22F896-40B5-4ADD-8801-0D06FADFA095}" type="slidenum">
              <a:rPr lang="en-US" smtClean="0">
                <a:solidFill>
                  <a:srgbClr val="991103"/>
                </a:solidFill>
              </a:rPr>
              <a:t>6</a:t>
            </a:fld>
            <a:endParaRPr lang="en-US" dirty="0">
              <a:solidFill>
                <a:srgbClr val="991103"/>
              </a:solidFill>
            </a:endParaRPr>
          </a:p>
        </p:txBody>
      </p:sp>
    </p:spTree>
    <p:extLst>
      <p:ext uri="{BB962C8B-B14F-4D97-AF65-F5344CB8AC3E}">
        <p14:creationId xmlns:p14="http://schemas.microsoft.com/office/powerpoint/2010/main" val="28929126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a:solidFill>
                  <a:srgbClr val="D64E11"/>
                </a:solidFill>
              </a:rPr>
              <a:t> T</a:t>
            </a:r>
            <a:r>
              <a:rPr lang="el-GR" dirty="0">
                <a:solidFill>
                  <a:srgbClr val="D64E11"/>
                </a:solidFill>
              </a:rPr>
              <a:t>α πέντε επίπεδα ωριμότητας (4)</a:t>
            </a:r>
            <a:endParaRPr lang="el-GR" dirty="0"/>
          </a:p>
        </p:txBody>
      </p:sp>
      <p:sp>
        <p:nvSpPr>
          <p:cNvPr id="3" name="Θέση περιεχομένου 2"/>
          <p:cNvSpPr>
            <a:spLocks noGrp="1"/>
          </p:cNvSpPr>
          <p:nvPr>
            <p:ph idx="1"/>
          </p:nvPr>
        </p:nvSpPr>
        <p:spPr>
          <a:xfrm>
            <a:off x="1550503" y="2502039"/>
            <a:ext cx="9501809" cy="3434149"/>
          </a:xfrm>
        </p:spPr>
        <p:txBody>
          <a:bodyPr>
            <a:normAutofit/>
          </a:bodyPr>
          <a:lstStyle/>
          <a:p>
            <a:pPr marL="285750" indent="-285750">
              <a:buFont typeface="Wingdings" panose="05000000000000000000" pitchFamily="2" charset="2"/>
              <a:buChar char="v"/>
            </a:pPr>
            <a:r>
              <a:rPr lang="el-GR" sz="2000" b="1" dirty="0">
                <a:solidFill>
                  <a:srgbClr val="002060"/>
                </a:solidFill>
              </a:rPr>
              <a:t>Επίπεδο 5 - Επίπεδο βελτιστοποίησης (Optimizing level): </a:t>
            </a:r>
          </a:p>
          <a:p>
            <a:pPr marL="0" indent="0">
              <a:buNone/>
            </a:pPr>
            <a:r>
              <a:rPr lang="en-US" sz="1800" dirty="0">
                <a:solidFill>
                  <a:srgbClr val="F9D4A1"/>
                </a:solidFill>
              </a:rPr>
              <a:t>  </a:t>
            </a:r>
            <a:r>
              <a:rPr lang="el-GR" sz="2000" dirty="0">
                <a:solidFill>
                  <a:schemeClr val="tx1"/>
                </a:solidFill>
              </a:rPr>
              <a:t>Το τελευταίο επίπεδο της κλίμακας ωριμότητας χαρακτηρίζεται από τη συνεχή βελτίωση </a:t>
            </a:r>
            <a:r>
              <a:rPr lang="en-US" sz="2000" dirty="0">
                <a:solidFill>
                  <a:schemeClr val="tx1"/>
                </a:solidFill>
              </a:rPr>
              <a:t>  </a:t>
            </a:r>
            <a:r>
              <a:rPr lang="el-GR" sz="2000" dirty="0">
                <a:solidFill>
                  <a:schemeClr val="tx1"/>
                </a:solidFill>
              </a:rPr>
              <a:t>διαδικασιών και προϊόντων βασιζόμενο στην ανάδραση, δηλαδή µε τη βοήθεια στοιχείων που προκύπτουν από την ανάλυση των αδυναμιών της διαδικασίας και των ελαττωμάτων των τελικών προϊόντων προηγούμενων έργων του οργανισμού. Πραγματοποιούνται µελέτες κόστους-οφέλους και βάσει αυτών προτείνονται νέες αλλαγές. Ο κυριότερος τρόπος διοίκησης του οργανισμού εντοπίζεται στη συνεχή βελτίωση . Ως εκ τούτου η ικανότητα των διεργασιών ορίζεται ως συνεχώς βελτιούμενη. </a:t>
            </a:r>
          </a:p>
          <a:p>
            <a:pPr marL="0" indent="0">
              <a:buNone/>
            </a:pPr>
            <a:endParaRPr lang="el-GR" dirty="0"/>
          </a:p>
        </p:txBody>
      </p:sp>
      <p:sp>
        <p:nvSpPr>
          <p:cNvPr id="4" name="Θέση αριθμού διαφάνειας 3"/>
          <p:cNvSpPr>
            <a:spLocks noGrp="1"/>
          </p:cNvSpPr>
          <p:nvPr>
            <p:ph type="sldNum" sz="quarter" idx="12"/>
          </p:nvPr>
        </p:nvSpPr>
        <p:spPr/>
        <p:txBody>
          <a:bodyPr/>
          <a:lstStyle/>
          <a:p>
            <a:fld id="{6D22F896-40B5-4ADD-8801-0D06FADFA095}" type="slidenum">
              <a:rPr lang="en-US" smtClean="0">
                <a:solidFill>
                  <a:srgbClr val="991103"/>
                </a:solidFill>
              </a:rPr>
              <a:t>7</a:t>
            </a:fld>
            <a:endParaRPr lang="en-US" dirty="0">
              <a:solidFill>
                <a:srgbClr val="991103"/>
              </a:solidFill>
            </a:endParaRPr>
          </a:p>
        </p:txBody>
      </p:sp>
    </p:spTree>
    <p:extLst>
      <p:ext uri="{BB962C8B-B14F-4D97-AF65-F5344CB8AC3E}">
        <p14:creationId xmlns:p14="http://schemas.microsoft.com/office/powerpoint/2010/main" val="40519117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a:solidFill>
                  <a:srgbClr val="EE7444"/>
                </a:solidFill>
              </a:rPr>
              <a:t>Σχήμα  Το μοντέλο </a:t>
            </a:r>
            <a:r>
              <a:rPr lang="en-US" dirty="0">
                <a:solidFill>
                  <a:srgbClr val="EE7444"/>
                </a:solidFill>
              </a:rPr>
              <a:t>CMM</a:t>
            </a:r>
            <a:endParaRPr lang="el-GR" dirty="0">
              <a:solidFill>
                <a:srgbClr val="EE7444"/>
              </a:solidFill>
            </a:endParaRPr>
          </a:p>
        </p:txBody>
      </p:sp>
      <p:sp>
        <p:nvSpPr>
          <p:cNvPr id="3" name="Θέση αριθμού διαφάνειας 2"/>
          <p:cNvSpPr>
            <a:spLocks noGrp="1"/>
          </p:cNvSpPr>
          <p:nvPr>
            <p:ph type="sldNum" sz="quarter" idx="12"/>
          </p:nvPr>
        </p:nvSpPr>
        <p:spPr/>
        <p:txBody>
          <a:bodyPr/>
          <a:lstStyle/>
          <a:p>
            <a:fld id="{6D22F896-40B5-4ADD-8801-0D06FADFA095}" type="slidenum">
              <a:rPr lang="en-US" smtClean="0">
                <a:solidFill>
                  <a:srgbClr val="991103"/>
                </a:solidFill>
              </a:rPr>
              <a:t>8</a:t>
            </a:fld>
            <a:endParaRPr lang="en-US" dirty="0">
              <a:solidFill>
                <a:srgbClr val="991103"/>
              </a:solidFill>
            </a:endParaRPr>
          </a:p>
        </p:txBody>
      </p:sp>
      <p:sp>
        <p:nvSpPr>
          <p:cNvPr id="28" name="TextBox 27"/>
          <p:cNvSpPr txBox="1"/>
          <p:nvPr/>
        </p:nvSpPr>
        <p:spPr>
          <a:xfrm>
            <a:off x="10928192" y="5705475"/>
            <a:ext cx="1339844" cy="471191"/>
          </a:xfrm>
          <a:prstGeom prst="rect">
            <a:avLst/>
          </a:prstGeom>
          <a:noFill/>
        </p:spPr>
        <p:txBody>
          <a:bodyPr wrap="square" rtlCol="0">
            <a:spAutoFit/>
          </a:bodyPr>
          <a:lstStyle/>
          <a:p>
            <a:r>
              <a:rPr lang="el-GR" sz="1200" b="1" dirty="0">
                <a:solidFill>
                  <a:srgbClr val="991103"/>
                </a:solidFill>
              </a:rPr>
              <a:t>Μειωμένο </a:t>
            </a:r>
          </a:p>
          <a:p>
            <a:r>
              <a:rPr lang="el-GR" sz="1200" b="1" dirty="0">
                <a:solidFill>
                  <a:srgbClr val="991103"/>
                </a:solidFill>
              </a:rPr>
              <a:t>   Ρίσκο</a:t>
            </a:r>
          </a:p>
        </p:txBody>
      </p:sp>
      <p:pic>
        <p:nvPicPr>
          <p:cNvPr id="42" name="Εικόνα 41"/>
          <p:cNvPicPr>
            <a:picLocks noChangeAspect="1"/>
          </p:cNvPicPr>
          <p:nvPr/>
        </p:nvPicPr>
        <p:blipFill>
          <a:blip r:embed="rId2"/>
          <a:stretch>
            <a:fillRect/>
          </a:stretch>
        </p:blipFill>
        <p:spPr>
          <a:xfrm>
            <a:off x="687389" y="1378226"/>
            <a:ext cx="11070502" cy="48956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128480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Τίτλος 2"/>
          <p:cNvSpPr>
            <a:spLocks noGrp="1"/>
          </p:cNvSpPr>
          <p:nvPr>
            <p:ph type="title"/>
          </p:nvPr>
        </p:nvSpPr>
        <p:spPr>
          <a:xfrm>
            <a:off x="2589212" y="132523"/>
            <a:ext cx="4938023" cy="410418"/>
          </a:xfrm>
        </p:spPr>
        <p:txBody>
          <a:bodyPr>
            <a:normAutofit fontScale="90000"/>
          </a:bodyPr>
          <a:lstStyle/>
          <a:p>
            <a:r>
              <a:rPr lang="el-GR" sz="2800" b="1" dirty="0">
                <a:solidFill>
                  <a:srgbClr val="EE7444"/>
                </a:solidFill>
              </a:rPr>
              <a:t>Σχήμα  Το μοντέλο </a:t>
            </a:r>
            <a:r>
              <a:rPr lang="en-US" sz="2800" b="1" dirty="0">
                <a:solidFill>
                  <a:srgbClr val="EE7444"/>
                </a:solidFill>
              </a:rPr>
              <a:t>CMM</a:t>
            </a:r>
            <a:r>
              <a:rPr lang="el-GR" sz="2800" b="1" dirty="0">
                <a:solidFill>
                  <a:srgbClr val="EE7444"/>
                </a:solidFill>
              </a:rPr>
              <a:t> (2)</a:t>
            </a:r>
          </a:p>
        </p:txBody>
      </p:sp>
      <p:pic>
        <p:nvPicPr>
          <p:cNvPr id="8" name="Θέση περιεχομένου 7"/>
          <p:cNvPicPr>
            <a:picLocks noGrp="1" noChangeAspect="1"/>
          </p:cNvPicPr>
          <p:nvPr>
            <p:ph idx="1"/>
          </p:nvPr>
        </p:nvPicPr>
        <p:blipFill>
          <a:blip r:embed="rId2"/>
          <a:stretch>
            <a:fillRect/>
          </a:stretch>
        </p:blipFill>
        <p:spPr>
          <a:xfrm>
            <a:off x="2345635" y="743885"/>
            <a:ext cx="7487549" cy="5571175"/>
          </a:xfrm>
          <a:prstGeom prst="roundRect">
            <a:avLst>
              <a:gd name="adj" fmla="val 8594"/>
            </a:avLst>
          </a:prstGeom>
          <a:blipFill>
            <a:blip r:embed="rId3"/>
            <a:tile tx="0" ty="0" sx="100000" sy="100000" flip="none" algn="tl"/>
          </a:blipFill>
          <a:ln>
            <a:noFill/>
          </a:ln>
          <a:effectLst>
            <a:reflection blurRad="12700" stA="38000" endPos="28000" dist="5000" dir="5400000" sy="-100000" algn="bl" rotWithShape="0"/>
          </a:effectLst>
        </p:spPr>
      </p:pic>
      <p:sp>
        <p:nvSpPr>
          <p:cNvPr id="5" name="Θέση κειμένου 4"/>
          <p:cNvSpPr>
            <a:spLocks noGrp="1"/>
          </p:cNvSpPr>
          <p:nvPr>
            <p:ph type="body" sz="half" idx="2"/>
          </p:nvPr>
        </p:nvSpPr>
        <p:spPr/>
        <p:txBody>
          <a:bodyPr/>
          <a:lstStyle/>
          <a:p>
            <a:r>
              <a:rPr lang="en-US" dirty="0">
                <a:solidFill>
                  <a:schemeClr val="bg1"/>
                </a:solidFill>
              </a:rPr>
              <a:t>T</a:t>
            </a:r>
            <a:r>
              <a:rPr lang="el-GR" dirty="0">
                <a:solidFill>
                  <a:schemeClr val="bg1"/>
                </a:solidFill>
              </a:rPr>
              <a:t>ο σχήμα αναπαριστά τι φαίνεται σ</a:t>
            </a:r>
            <a:r>
              <a:rPr lang="en-US" dirty="0">
                <a:solidFill>
                  <a:schemeClr val="bg1"/>
                </a:solidFill>
              </a:rPr>
              <a:t>’</a:t>
            </a:r>
            <a:r>
              <a:rPr lang="el-GR" dirty="0">
                <a:solidFill>
                  <a:schemeClr val="bg1"/>
                </a:solidFill>
              </a:rPr>
              <a:t> έναν </a:t>
            </a:r>
            <a:r>
              <a:rPr lang="en-US" dirty="0">
                <a:solidFill>
                  <a:schemeClr val="bg1"/>
                </a:solidFill>
              </a:rPr>
              <a:t>Manager </a:t>
            </a:r>
            <a:r>
              <a:rPr lang="el-GR" dirty="0">
                <a:solidFill>
                  <a:schemeClr val="bg1"/>
                </a:solidFill>
              </a:rPr>
              <a:t>Λογισμικού ανάλογα με το επίπεδο ωριμότητας που επικρατεί . Όσο μεγαλώνει το επίπεδο τόσο μεγαλώνει και ο βαθμός διαφάνειας και ελέγχου της διαδικασίας.</a:t>
            </a:r>
          </a:p>
        </p:txBody>
      </p:sp>
      <p:sp>
        <p:nvSpPr>
          <p:cNvPr id="2" name="Θέση αριθμού διαφάνειας 1"/>
          <p:cNvSpPr>
            <a:spLocks noGrp="1"/>
          </p:cNvSpPr>
          <p:nvPr>
            <p:ph type="sldNum" sz="quarter" idx="12"/>
          </p:nvPr>
        </p:nvSpPr>
        <p:spPr/>
        <p:txBody>
          <a:bodyPr/>
          <a:lstStyle/>
          <a:p>
            <a:r>
              <a:rPr lang="el-GR" dirty="0">
                <a:solidFill>
                  <a:srgbClr val="991103"/>
                </a:solidFill>
              </a:rPr>
              <a:t>8</a:t>
            </a:r>
            <a:endParaRPr lang="en-US" dirty="0">
              <a:solidFill>
                <a:srgbClr val="991103"/>
              </a:solidFill>
            </a:endParaRPr>
          </a:p>
        </p:txBody>
      </p:sp>
    </p:spTree>
    <p:extLst>
      <p:ext uri="{BB962C8B-B14F-4D97-AF65-F5344CB8AC3E}">
        <p14:creationId xmlns:p14="http://schemas.microsoft.com/office/powerpoint/2010/main" val="16312345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Θρόισμα">
  <a:themeElements>
    <a:clrScheme name="Θρόισμα">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Θρόισμα">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Θρόισμα">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867</TotalTime>
  <Words>2424</Words>
  <Application>Microsoft Office PowerPoint</Application>
  <PresentationFormat>Ευρεία οθόνη</PresentationFormat>
  <Paragraphs>220</Paragraphs>
  <Slides>27</Slides>
  <Notes>0</Notes>
  <HiddenSlides>0</HiddenSlides>
  <MMClips>0</MMClips>
  <ScaleCrop>false</ScaleCrop>
  <HeadingPairs>
    <vt:vector size="6" baseType="variant">
      <vt:variant>
        <vt:lpstr>Γραμματοσειρές που χρησιμοποιούνται</vt:lpstr>
      </vt:variant>
      <vt:variant>
        <vt:i4>6</vt:i4>
      </vt:variant>
      <vt:variant>
        <vt:lpstr>Θέμα</vt:lpstr>
      </vt:variant>
      <vt:variant>
        <vt:i4>1</vt:i4>
      </vt:variant>
      <vt:variant>
        <vt:lpstr>Τίτλοι διαφανειών</vt:lpstr>
      </vt:variant>
      <vt:variant>
        <vt:i4>27</vt:i4>
      </vt:variant>
    </vt:vector>
  </HeadingPairs>
  <TitlesOfParts>
    <vt:vector size="34" baseType="lpstr">
      <vt:lpstr>Arial</vt:lpstr>
      <vt:lpstr>Calibri</vt:lpstr>
      <vt:lpstr>Cambria</vt:lpstr>
      <vt:lpstr>Century Gothic</vt:lpstr>
      <vt:lpstr>Wingdings</vt:lpstr>
      <vt:lpstr>Wingdings 3</vt:lpstr>
      <vt:lpstr>Θρόισμα</vt:lpstr>
      <vt:lpstr>Ειδικά Θέματα Τεχνολογίας Λογισμικού</vt:lpstr>
      <vt:lpstr>Ιστορικό Περίγραμμα</vt:lpstr>
      <vt:lpstr> Tα πέντε επίπεδα ωριμότητας</vt:lpstr>
      <vt:lpstr>Δομή του μοντέλου SEI</vt:lpstr>
      <vt:lpstr> Tα πέντε επίπεδα ωριμότητας (2)</vt:lpstr>
      <vt:lpstr> Tα πέντε επίπεδα ωριμότητας (3)</vt:lpstr>
      <vt:lpstr> Tα πέντε επίπεδα ωριμότητας (4)</vt:lpstr>
      <vt:lpstr>Σχήμα  Το μοντέλο CMM</vt:lpstr>
      <vt:lpstr>Σχήμα  Το μοντέλο CMM (2)</vt:lpstr>
      <vt:lpstr> Τα βασικά κριτήρια των διεργασιών (4)</vt:lpstr>
      <vt:lpstr> Τα βασικά κριτήρια των διεργασιών (3)</vt:lpstr>
      <vt:lpstr>Τα βασικά κριτήρια των διεργασιών (2)</vt:lpstr>
      <vt:lpstr> Τα βασικά κριτήρια των διεργασιών</vt:lpstr>
      <vt:lpstr> Εφαρμογή βελτιώσεων  διαδικασίας ανάπτυξης λογισμικού</vt:lpstr>
      <vt:lpstr>Εφαρμογή βελτιώσεων της διαδικασίας ανάπτυξης λογισμικού (2)</vt:lpstr>
      <vt:lpstr>Παρουσίαση του PowerPoint</vt:lpstr>
      <vt:lpstr> Σύγκριση CMM vs ISO 9000</vt:lpstr>
      <vt:lpstr> Σύγκριση CMM vs ISO 9000 (2)</vt:lpstr>
      <vt:lpstr> Πλεονεκτήματα του μοντέλου CMM</vt:lpstr>
      <vt:lpstr> Μειονεκτήματα του μοντέλου CMM</vt:lpstr>
      <vt:lpstr> Βελτιωμένη έκδοση του μοντέλου CMM </vt:lpstr>
      <vt:lpstr>Πηγές – Αναφορές - Μελέτη</vt:lpstr>
      <vt:lpstr>ΜΟΝΤΕΛΟ ΩΡΙΜΟΤΗΤΑΣ ΑΝΘΡΩΠΙΝΩΝ ΙΚΑΝΟΤΗΤΩΝ (P-CMM)</vt:lpstr>
      <vt:lpstr>ΣΤΡΑΤΗΓΙΚΟΙ ΣΤΟΧΟΙ ΤΟΥ ΜΟΝΤΕΛΟΥ P-CMM</vt:lpstr>
      <vt:lpstr>ΤΑ 5 ΕΠΙΠΕΔΑ ΤΩΝ ΜΟΝΤΕΛΩΝ CMM &amp; P-CMM</vt:lpstr>
      <vt:lpstr>Παρουσίαση του PowerPoint</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Ποιότητα και Αξιοπιστία Λογισμικού</dc:title>
  <dc:creator>Mαίρη</dc:creator>
  <cp:lastModifiedBy>Ioannis Chalaris</cp:lastModifiedBy>
  <cp:revision>84</cp:revision>
  <dcterms:created xsi:type="dcterms:W3CDTF">2016-11-28T20:30:12Z</dcterms:created>
  <dcterms:modified xsi:type="dcterms:W3CDTF">2019-12-02T09:57:13Z</dcterms:modified>
</cp:coreProperties>
</file>