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8D831-4F74-4CE5-BB09-84726D55F393}" v="6404" dt="2020-01-05T11:05:3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0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350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722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83011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7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0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49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836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425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86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96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87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owerpoint.officeapps.live.com/pods/e-eggrafes.minedu.gov.g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Τίτλος 1"/>
          <p:cNvSpPr>
            <a:spLocks noGrp="1"/>
          </p:cNvSpPr>
          <p:nvPr>
            <p:ph type="ctrTitle"/>
          </p:nvPr>
        </p:nvSpPr>
        <p:spPr>
          <a:xfrm>
            <a:off x="3836504" y="758952"/>
            <a:ext cx="7319175" cy="3566160"/>
          </a:xfrm>
        </p:spPr>
        <p:txBody>
          <a:bodyPr>
            <a:normAutofit/>
          </a:bodyPr>
          <a:lstStyle/>
          <a:p>
            <a:r>
              <a:rPr lang="el-GR" sz="6200" dirty="0">
                <a:latin typeface="Times New Roman"/>
                <a:ea typeface="+mj-lt"/>
                <a:cs typeface="+mj-lt"/>
              </a:rPr>
              <a:t>Ηλεκτρονικό Σύστημα Εγγραφής Μαθητών από Γυμνάσιο σε Λύκειο</a:t>
            </a:r>
            <a:endParaRPr lang="el-GR" sz="6200" dirty="0">
              <a:latin typeface="Times New Roman"/>
              <a:cs typeface="Calibri Light"/>
            </a:endParaRPr>
          </a:p>
        </p:txBody>
      </p:sp>
      <p:sp>
        <p:nvSpPr>
          <p:cNvPr id="3" name="Υπότιτλος 2"/>
          <p:cNvSpPr>
            <a:spLocks noGrp="1"/>
          </p:cNvSpPr>
          <p:nvPr>
            <p:ph type="subTitle" idx="1"/>
          </p:nvPr>
        </p:nvSpPr>
        <p:spPr>
          <a:xfrm>
            <a:off x="3836504" y="4455620"/>
            <a:ext cx="7321946" cy="1143000"/>
          </a:xfrm>
        </p:spPr>
        <p:txBody>
          <a:bodyPr vert="horz" lIns="91440" tIns="45720" rIns="91440" bIns="45720" rtlCol="0" anchor="t">
            <a:normAutofit/>
          </a:bodyPr>
          <a:lstStyle/>
          <a:p>
            <a:r>
              <a:rPr lang="el-GR" sz="2000" dirty="0" err="1">
                <a:cs typeface="Calibri Light"/>
              </a:rPr>
              <a:t>Γεωργιαδησ</a:t>
            </a:r>
            <a:r>
              <a:rPr lang="el-GR" sz="2000" dirty="0">
                <a:cs typeface="Calibri Light"/>
              </a:rPr>
              <a:t> </a:t>
            </a:r>
            <a:r>
              <a:rPr lang="el-GR" sz="2000" dirty="0" err="1">
                <a:cs typeface="Calibri Light"/>
              </a:rPr>
              <a:t>κοσμασ-αποστολοσ</a:t>
            </a:r>
            <a:r>
              <a:rPr lang="el-GR" sz="2000" dirty="0">
                <a:cs typeface="Calibri Light"/>
              </a:rPr>
              <a:t> mcse19057</a:t>
            </a:r>
          </a:p>
          <a:p>
            <a:r>
              <a:rPr lang="el-GR" sz="2000" dirty="0" err="1">
                <a:cs typeface="Calibri Light"/>
              </a:rPr>
              <a:t>Παπαδημητριου</a:t>
            </a:r>
            <a:r>
              <a:rPr lang="el-GR" sz="2000" dirty="0">
                <a:cs typeface="Calibri Light"/>
              </a:rPr>
              <a:t> </a:t>
            </a:r>
            <a:r>
              <a:rPr lang="el-GR" sz="2000" dirty="0" err="1">
                <a:cs typeface="Calibri Light"/>
              </a:rPr>
              <a:t>εμμανουηλ</a:t>
            </a:r>
            <a:r>
              <a:rPr lang="el-GR" sz="2000" dirty="0">
                <a:cs typeface="Calibri Light"/>
              </a:rPr>
              <a:t> mcse19021</a:t>
            </a:r>
          </a:p>
        </p:txBody>
      </p:sp>
      <p:pic>
        <p:nvPicPr>
          <p:cNvPr id="4" name="Εικόνα 4" descr="Εικόνα που περιέχει δωμάτιο&#10;&#10;Η περιγραφή δημιουργήθηκε με πολύ υψηλή αξιοπιστία">
            <a:extLst>
              <a:ext uri="{FF2B5EF4-FFF2-40B4-BE49-F238E27FC236}">
                <a16:creationId xmlns:a16="http://schemas.microsoft.com/office/drawing/2014/main" id="{32368BEF-2993-4B12-838C-40B7DE351292}"/>
              </a:ext>
            </a:extLst>
          </p:cNvPr>
          <p:cNvPicPr>
            <a:picLocks noChangeAspect="1"/>
          </p:cNvPicPr>
          <p:nvPr/>
        </p:nvPicPr>
        <p:blipFill>
          <a:blip r:embed="rId2"/>
          <a:stretch>
            <a:fillRect/>
          </a:stretch>
        </p:blipFill>
        <p:spPr>
          <a:xfrm>
            <a:off x="929818" y="1955299"/>
            <a:ext cx="2449486" cy="2428702"/>
          </a:xfrm>
          <a:prstGeom prst="rect">
            <a:avLst/>
          </a:prstGeom>
        </p:spPr>
      </p:pic>
      <p:sp>
        <p:nvSpPr>
          <p:cNvPr id="25" name="Rectangle 2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rgbClr val="1597E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Front-End</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Το</a:t>
            </a:r>
            <a:r>
              <a:rPr lang="en-US" dirty="0">
                <a:solidFill>
                  <a:schemeClr val="tx1">
                    <a:lumMod val="75000"/>
                    <a:lumOff val="25000"/>
                  </a:schemeClr>
                </a:solidFill>
              </a:rPr>
              <a:t> front-end </a:t>
            </a:r>
            <a:r>
              <a:rPr lang="en-US" dirty="0" err="1">
                <a:solidFill>
                  <a:schemeClr val="tx1">
                    <a:lumMod val="75000"/>
                    <a:lumOff val="25000"/>
                  </a:schemeClr>
                </a:solidFill>
              </a:rPr>
              <a:t>της</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ας </a:t>
            </a:r>
            <a:r>
              <a:rPr lang="en-US" dirty="0" err="1">
                <a:solidFill>
                  <a:schemeClr val="tx1">
                    <a:lumMod val="75000"/>
                    <a:lumOff val="25000"/>
                  </a:schemeClr>
                </a:solidFill>
              </a:rPr>
              <a:t>υλο</a:t>
            </a:r>
            <a:r>
              <a:rPr lang="en-US" dirty="0">
                <a:solidFill>
                  <a:schemeClr val="tx1">
                    <a:lumMod val="75000"/>
                    <a:lumOff val="25000"/>
                  </a:schemeClr>
                </a:solidFill>
              </a:rPr>
              <a:t>π</a:t>
            </a:r>
            <a:r>
              <a:rPr lang="en-US" dirty="0" err="1">
                <a:solidFill>
                  <a:schemeClr val="tx1">
                    <a:lumMod val="75000"/>
                    <a:lumOff val="25000"/>
                  </a:schemeClr>
                </a:solidFill>
              </a:rPr>
              <a:t>οιήθηκε</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ReactJS και </a:t>
            </a:r>
            <a:r>
              <a:rPr lang="en-US" dirty="0" err="1">
                <a:solidFill>
                  <a:schemeClr val="tx1">
                    <a:lumMod val="75000"/>
                    <a:lumOff val="25000"/>
                  </a:schemeClr>
                </a:solidFill>
              </a:rPr>
              <a:t>έχει</a:t>
            </a:r>
            <a:r>
              <a:rPr lang="en-US" dirty="0">
                <a:solidFill>
                  <a:schemeClr val="tx1">
                    <a:lumMod val="75000"/>
                    <a:lumOff val="25000"/>
                  </a:schemeClr>
                </a:solidFill>
              </a:rPr>
              <a:t> </a:t>
            </a:r>
            <a:r>
              <a:rPr lang="en-US" dirty="0" err="1">
                <a:solidFill>
                  <a:schemeClr val="tx1">
                    <a:lumMod val="75000"/>
                    <a:lumOff val="25000"/>
                  </a:schemeClr>
                </a:solidFill>
              </a:rPr>
              <a:t>γίνει</a:t>
            </a:r>
            <a:r>
              <a:rPr lang="en-US" dirty="0">
                <a:solidFill>
                  <a:schemeClr val="tx1">
                    <a:lumMod val="75000"/>
                    <a:lumOff val="25000"/>
                  </a:schemeClr>
                </a:solidFill>
              </a:rPr>
              <a:t> deploy </a:t>
            </a:r>
            <a:r>
              <a:rPr lang="en-US" dirty="0" err="1">
                <a:solidFill>
                  <a:schemeClr val="tx1">
                    <a:lumMod val="75000"/>
                    <a:lumOff val="25000"/>
                  </a:schemeClr>
                </a:solidFill>
              </a:rPr>
              <a:t>στο</a:t>
            </a:r>
            <a:r>
              <a:rPr lang="en-US" dirty="0">
                <a:solidFill>
                  <a:schemeClr val="tx1">
                    <a:lumMod val="75000"/>
                    <a:lumOff val="25000"/>
                  </a:schemeClr>
                </a:solidFill>
              </a:rPr>
              <a:t> cloud </a:t>
            </a:r>
            <a:r>
              <a:rPr lang="en-US" dirty="0" err="1">
                <a:solidFill>
                  <a:schemeClr val="tx1">
                    <a:lumMod val="75000"/>
                    <a:lumOff val="25000"/>
                  </a:schemeClr>
                </a:solidFill>
              </a:rPr>
              <a:t>του</a:t>
            </a:r>
            <a:r>
              <a:rPr lang="en-US" dirty="0">
                <a:solidFill>
                  <a:schemeClr val="tx1">
                    <a:lumMod val="75000"/>
                    <a:lumOff val="25000"/>
                  </a:schemeClr>
                </a:solidFill>
              </a:rPr>
              <a:t> Heroku.</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URL </a:t>
            </a:r>
            <a:r>
              <a:rPr lang="en-US" dirty="0" err="1">
                <a:solidFill>
                  <a:schemeClr val="tx1">
                    <a:lumMod val="75000"/>
                    <a:lumOff val="25000"/>
                  </a:schemeClr>
                </a:solidFill>
              </a:rPr>
              <a:t>Πλ</a:t>
            </a:r>
            <a:r>
              <a:rPr lang="en-US" dirty="0">
                <a:solidFill>
                  <a:schemeClr val="tx1">
                    <a:lumMod val="75000"/>
                    <a:lumOff val="25000"/>
                  </a:schemeClr>
                </a:solidFill>
              </a:rPr>
              <a:t>α</a:t>
            </a:r>
            <a:r>
              <a:rPr lang="en-US" dirty="0" err="1">
                <a:solidFill>
                  <a:schemeClr val="tx1">
                    <a:lumMod val="75000"/>
                    <a:lumOff val="25000"/>
                  </a:schemeClr>
                </a:solidFill>
              </a:rPr>
              <a:t>τφόρμ</a:t>
            </a:r>
            <a:r>
              <a:rPr lang="en-US" dirty="0">
                <a:solidFill>
                  <a:schemeClr val="tx1">
                    <a:lumMod val="75000"/>
                    <a:lumOff val="25000"/>
                  </a:schemeClr>
                </a:solidFill>
              </a:rPr>
              <a:t>ας: </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hlinkClick r:id="rId2"/>
              </a:rPr>
              <a:t>http://eregister-dashboard.herokuapp.com</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χρησιμο</a:t>
            </a:r>
            <a:r>
              <a:rPr lang="en-US" dirty="0">
                <a:solidFill>
                  <a:schemeClr val="tx1">
                    <a:lumMod val="75000"/>
                    <a:lumOff val="25000"/>
                  </a:schemeClr>
                </a:solidFill>
              </a:rPr>
              <a:t>π</a:t>
            </a:r>
            <a:r>
              <a:rPr lang="en-US" dirty="0" err="1">
                <a:solidFill>
                  <a:schemeClr val="tx1">
                    <a:lumMod val="75000"/>
                    <a:lumOff val="25000"/>
                  </a:schemeClr>
                </a:solidFill>
              </a:rPr>
              <a:t>οίησει</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 π</a:t>
            </a:r>
            <a:r>
              <a:rPr lang="en-US" dirty="0" err="1">
                <a:solidFill>
                  <a:schemeClr val="tx1">
                    <a:lumMod val="75000"/>
                    <a:lumOff val="25000"/>
                  </a:schemeClr>
                </a:solidFill>
              </a:rPr>
              <a:t>ρέ</a:t>
            </a:r>
            <a:r>
              <a:rPr lang="en-US" dirty="0">
                <a:solidFill>
                  <a:schemeClr val="tx1">
                    <a:lumMod val="75000"/>
                    <a:lumOff val="25000"/>
                  </a:schemeClr>
                </a:solidFill>
              </a:rPr>
              <a:t>π</a:t>
            </a:r>
            <a:r>
              <a:rPr lang="en-US" dirty="0" err="1">
                <a:solidFill>
                  <a:schemeClr val="tx1">
                    <a:lumMod val="75000"/>
                    <a:lumOff val="25000"/>
                  </a:schemeClr>
                </a:solidFill>
              </a:rPr>
              <a:t>ει</a:t>
            </a:r>
            <a:r>
              <a:rPr lang="en-US" dirty="0">
                <a:solidFill>
                  <a:schemeClr val="tx1">
                    <a:lumMod val="75000"/>
                    <a:lumOff val="25000"/>
                  </a:schemeClr>
                </a:solidFill>
              </a:rPr>
              <a:t> να πρα</a:t>
            </a:r>
            <a:r>
              <a:rPr lang="en-US" dirty="0" err="1">
                <a:solidFill>
                  <a:schemeClr val="tx1">
                    <a:lumMod val="75000"/>
                    <a:lumOff val="25000"/>
                  </a:schemeClr>
                </a:solidFill>
              </a:rPr>
              <a:t>γμ</a:t>
            </a:r>
            <a:r>
              <a:rPr lang="en-US" dirty="0">
                <a:solidFill>
                  <a:schemeClr val="tx1">
                    <a:lumMod val="75000"/>
                    <a:lumOff val="25000"/>
                  </a:schemeClr>
                </a:solidFill>
              </a:rPr>
              <a:t>α</a:t>
            </a:r>
            <a:r>
              <a:rPr lang="en-US" dirty="0" err="1">
                <a:solidFill>
                  <a:schemeClr val="tx1">
                    <a:lumMod val="75000"/>
                    <a:lumOff val="25000"/>
                  </a:schemeClr>
                </a:solidFill>
              </a:rPr>
              <a:t>το</a:t>
            </a:r>
            <a:r>
              <a:rPr lang="en-US" dirty="0">
                <a:solidFill>
                  <a:schemeClr val="tx1">
                    <a:lumMod val="75000"/>
                    <a:lumOff val="25000"/>
                  </a:schemeClr>
                </a:solidFill>
              </a:rPr>
              <a:t>π</a:t>
            </a:r>
            <a:r>
              <a:rPr lang="en-US" dirty="0" err="1">
                <a:solidFill>
                  <a:schemeClr val="tx1">
                    <a:lumMod val="75000"/>
                    <a:lumOff val="25000"/>
                  </a:schemeClr>
                </a:solidFill>
              </a:rPr>
              <a:t>οιήσει</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a:t>
            </a: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C4C6ADC1-3F54-484D-88DC-E1091B792741}"/>
              </a:ext>
            </a:extLst>
          </p:cNvPr>
          <p:cNvPicPr>
            <a:picLocks noChangeAspect="1"/>
          </p:cNvPicPr>
          <p:nvPr/>
        </p:nvPicPr>
        <p:blipFill>
          <a:blip r:embed="rId3"/>
          <a:stretch>
            <a:fillRect/>
          </a:stretch>
        </p:blipFill>
        <p:spPr>
          <a:xfrm>
            <a:off x="663388" y="127909"/>
            <a:ext cx="6167717" cy="5902934"/>
          </a:xfrm>
          <a:prstGeom prst="rect">
            <a:avLst/>
          </a:prstGeom>
        </p:spPr>
      </p:pic>
    </p:spTree>
    <p:extLst>
      <p:ext uri="{BB962C8B-B14F-4D97-AF65-F5344CB8AC3E}">
        <p14:creationId xmlns:p14="http://schemas.microsoft.com/office/powerpoint/2010/main" val="3015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dirty="0">
                <a:solidFill>
                  <a:schemeClr val="tx1">
                    <a:lumMod val="75000"/>
                    <a:lumOff val="25000"/>
                  </a:schemeClr>
                </a:solidFill>
                <a:latin typeface="Calibri Light"/>
                <a:ea typeface="+mj-ea"/>
                <a:cs typeface="Calibri Light"/>
              </a:rPr>
              <a:t>Homepage</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pPr>
            <a:r>
              <a:rPr lang="en-US" dirty="0" err="1">
                <a:solidFill>
                  <a:schemeClr val="tx1">
                    <a:lumMod val="75000"/>
                    <a:lumOff val="25000"/>
                  </a:schemeClr>
                </a:solidFill>
              </a:rPr>
              <a:t>Μετά</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στο</a:t>
            </a:r>
            <a:r>
              <a:rPr lang="en-US" dirty="0">
                <a:solidFill>
                  <a:schemeClr val="tx1">
                    <a:lumMod val="75000"/>
                    <a:lumOff val="25000"/>
                  </a:schemeClr>
                </a:solidFill>
              </a:rPr>
              <a:t> homepage.</a:t>
            </a:r>
          </a:p>
          <a:p>
            <a:pPr>
              <a:lnSpc>
                <a:spcPct val="90000"/>
              </a:lnSpc>
              <a:spcAft>
                <a:spcPts val="600"/>
              </a:spcAft>
              <a:buClr>
                <a:schemeClr val="accent1"/>
              </a:buClr>
            </a:pPr>
            <a:endParaRPr lang="en-US" dirty="0">
              <a:solidFill>
                <a:schemeClr val="tx1">
                  <a:lumMod val="75000"/>
                  <a:lumOff val="25000"/>
                </a:schemeClr>
              </a:solidFill>
              <a:cs typeface="Calibri"/>
            </a:endParaRPr>
          </a:p>
          <a:p>
            <a:pPr>
              <a:lnSpc>
                <a:spcPct val="90000"/>
              </a:lnSpc>
              <a:spcAft>
                <a:spcPts val="600"/>
              </a:spcAft>
              <a:buClr>
                <a:schemeClr val="accent1"/>
              </a:buClr>
            </a:pPr>
            <a:r>
              <a:rPr lang="en-US" dirty="0" err="1">
                <a:solidFill>
                  <a:schemeClr val="tx1">
                    <a:lumMod val="75000"/>
                    <a:lumOff val="25000"/>
                  </a:schemeClr>
                </a:solidFill>
                <a:cs typeface="Calibri"/>
              </a:rPr>
              <a:t>Εδώ</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πα</a:t>
            </a:r>
            <a:r>
              <a:rPr lang="en-US" dirty="0" err="1">
                <a:solidFill>
                  <a:schemeClr val="tx1">
                    <a:lumMod val="75000"/>
                    <a:lumOff val="25000"/>
                  </a:schemeClr>
                </a:solidFill>
                <a:cs typeface="Calibri"/>
              </a:rPr>
              <a:t>ρουσιάζοντ</a:t>
            </a:r>
            <a:r>
              <a:rPr lang="en-US" dirty="0">
                <a:solidFill>
                  <a:schemeClr val="tx1">
                    <a:lumMod val="75000"/>
                    <a:lumOff val="25000"/>
                  </a:schemeClr>
                </a:solidFill>
                <a:cs typeface="Calibri"/>
              </a:rPr>
              <a:t>αι </a:t>
            </a:r>
            <a:r>
              <a:rPr lang="en-US" dirty="0" err="1">
                <a:solidFill>
                  <a:schemeClr val="tx1">
                    <a:lumMod val="75000"/>
                    <a:lumOff val="25000"/>
                  </a:schemeClr>
                </a:solidFill>
                <a:cs typeface="Calibri"/>
              </a:rPr>
              <a:t>όλες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 α</a:t>
            </a:r>
            <a:r>
              <a:rPr lang="en-US" dirty="0" err="1">
                <a:solidFill>
                  <a:schemeClr val="tx1">
                    <a:lumMod val="75000"/>
                    <a:lumOff val="25000"/>
                  </a:schemeClr>
                </a:solidFill>
                <a:cs typeface="Calibri"/>
              </a:rPr>
              <a:t>ιτήσεις</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πρα</a:t>
            </a:r>
            <a:r>
              <a:rPr lang="en-US" dirty="0" err="1">
                <a:solidFill>
                  <a:schemeClr val="tx1">
                    <a:lumMod val="75000"/>
                    <a:lumOff val="25000"/>
                  </a:schemeClr>
                </a:solidFill>
                <a:cs typeface="Calibri"/>
              </a:rPr>
              <a:t>γμ</a:t>
            </a:r>
            <a:r>
              <a:rPr lang="en-US" dirty="0">
                <a:solidFill>
                  <a:schemeClr val="tx1">
                    <a:lumMod val="75000"/>
                    <a:lumOff val="25000"/>
                  </a:schemeClr>
                </a:solidFill>
                <a:cs typeface="Calibri"/>
              </a:rPr>
              <a:t>α</a:t>
            </a:r>
            <a:r>
              <a:rPr lang="en-US" dirty="0" err="1">
                <a:solidFill>
                  <a:schemeClr val="tx1">
                    <a:lumMod val="75000"/>
                    <a:lumOff val="25000"/>
                  </a:schemeClr>
                </a:solidFill>
                <a:cs typeface="Calibri"/>
              </a:rPr>
              <a:t>το</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οιήσει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με</a:t>
            </a:r>
            <a:r>
              <a:rPr lang="en-US" dirty="0">
                <a:solidFill>
                  <a:schemeClr val="tx1">
                    <a:lumMod val="75000"/>
                    <a:lumOff val="25000"/>
                  </a:schemeClr>
                </a:solidFill>
                <a:cs typeface="Calibri"/>
              </a:rPr>
              <a:t> τα </a:t>
            </a:r>
            <a:r>
              <a:rPr lang="en-US" dirty="0" err="1">
                <a:solidFill>
                  <a:schemeClr val="tx1">
                    <a:lumMod val="75000"/>
                    <a:lumOff val="25000"/>
                  </a:schemeClr>
                </a:solidFill>
                <a:cs typeface="Calibri"/>
              </a:rPr>
              <a:t>στοιχεί</a:t>
            </a:r>
            <a:r>
              <a:rPr lang="en-US" dirty="0">
                <a:solidFill>
                  <a:schemeClr val="tx1">
                    <a:lumMod val="75000"/>
                    <a:lumOff val="25000"/>
                  </a:schemeClr>
                </a:solidFill>
                <a:cs typeface="Calibri"/>
              </a:rPr>
              <a:t>α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δηλώσει</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DEE4FFDA-D257-4703-AB27-447CE455A30B}"/>
              </a:ext>
            </a:extLst>
          </p:cNvPr>
          <p:cNvPicPr>
            <a:picLocks noChangeAspect="1"/>
          </p:cNvPicPr>
          <p:nvPr/>
        </p:nvPicPr>
        <p:blipFill>
          <a:blip r:embed="rId2"/>
          <a:stretch>
            <a:fillRect/>
          </a:stretch>
        </p:blipFill>
        <p:spPr>
          <a:xfrm>
            <a:off x="143436" y="195601"/>
            <a:ext cx="7386916" cy="5910982"/>
          </a:xfrm>
          <a:prstGeom prst="rect">
            <a:avLst/>
          </a:prstGeom>
        </p:spPr>
      </p:pic>
    </p:spTree>
    <p:extLst>
      <p:ext uri="{BB962C8B-B14F-4D97-AF65-F5344CB8AC3E}">
        <p14:creationId xmlns:p14="http://schemas.microsoft.com/office/powerpoint/2010/main" val="53549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4974771" y="634946"/>
            <a:ext cx="6574972"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Δημιουργία Αίτησης</a:t>
            </a:r>
          </a:p>
        </p:txBody>
      </p:sp>
      <p:cxnSp>
        <p:nvCxnSpPr>
          <p:cNvPr id="12" name="Straight Connector 1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4974769" y="2198914"/>
            <a:ext cx="6574973"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το</a:t>
            </a:r>
            <a:r>
              <a:rPr lang="en-US" dirty="0">
                <a:solidFill>
                  <a:schemeClr val="tx1">
                    <a:lumMod val="75000"/>
                    <a:lumOff val="25000"/>
                  </a:schemeClr>
                </a:solidFill>
              </a:rPr>
              <a:t> π</a:t>
            </a:r>
            <a:r>
              <a:rPr lang="en-US" dirty="0" err="1">
                <a:solidFill>
                  <a:schemeClr val="tx1">
                    <a:lumMod val="75000"/>
                    <a:lumOff val="25000"/>
                  </a:schemeClr>
                </a:solidFill>
              </a:rPr>
              <a:t>άτημ</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a:t>
            </a:r>
            <a:r>
              <a:rPr lang="en-US" dirty="0" err="1">
                <a:solidFill>
                  <a:schemeClr val="tx1">
                    <a:lumMod val="75000"/>
                    <a:lumOff val="25000"/>
                  </a:schemeClr>
                </a:solidFill>
              </a:rPr>
              <a:t>κουμ</a:t>
            </a:r>
            <a:r>
              <a:rPr lang="en-US" dirty="0">
                <a:solidFill>
                  <a:schemeClr val="tx1">
                    <a:lumMod val="75000"/>
                    <a:lumOff val="25000"/>
                  </a:schemeClr>
                </a:solidFill>
              </a:rPr>
              <a:t>π</a:t>
            </a:r>
            <a:r>
              <a:rPr lang="en-US" dirty="0" err="1">
                <a:solidFill>
                  <a:schemeClr val="tx1">
                    <a:lumMod val="75000"/>
                    <a:lumOff val="25000"/>
                  </a:schemeClr>
                </a:solidFill>
              </a:rPr>
              <a:t>ιού</a:t>
            </a:r>
            <a:r>
              <a:rPr lang="en-US" dirty="0">
                <a:solidFill>
                  <a:schemeClr val="tx1">
                    <a:lumMod val="75000"/>
                    <a:lumOff val="25000"/>
                  </a:schemeClr>
                </a:solidFill>
              </a:rPr>
              <a:t> "</a:t>
            </a:r>
            <a:r>
              <a:rPr lang="en-US" dirty="0" err="1">
                <a:solidFill>
                  <a:schemeClr val="tx1">
                    <a:lumMod val="75000"/>
                    <a:lumOff val="25000"/>
                  </a:schemeClr>
                </a:solidFill>
              </a:rPr>
              <a:t>Δημιουργί</a:t>
            </a:r>
            <a:r>
              <a:rPr lang="en-US" dirty="0">
                <a:solidFill>
                  <a:schemeClr val="tx1">
                    <a:lumMod val="75000"/>
                    <a:lumOff val="25000"/>
                  </a:schemeClr>
                </a:solidFill>
              </a:rPr>
              <a:t>α </a:t>
            </a:r>
            <a:r>
              <a:rPr lang="en-US" dirty="0" err="1">
                <a:solidFill>
                  <a:schemeClr val="tx1">
                    <a:lumMod val="75000"/>
                    <a:lumOff val="25000"/>
                  </a:schemeClr>
                </a:solidFill>
              </a:rPr>
              <a:t>Αίτησης</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σε</a:t>
            </a:r>
            <a:r>
              <a:rPr lang="en-US" dirty="0">
                <a:solidFill>
                  <a:schemeClr val="tx1">
                    <a:lumMod val="75000"/>
                    <a:lumOff val="25000"/>
                  </a:schemeClr>
                </a:solidFill>
              </a:rPr>
              <a:t> </a:t>
            </a:r>
            <a:r>
              <a:rPr lang="en-US" dirty="0" err="1">
                <a:solidFill>
                  <a:schemeClr val="tx1">
                    <a:lumMod val="75000"/>
                    <a:lumOff val="25000"/>
                  </a:schemeClr>
                </a:solidFill>
              </a:rPr>
              <a:t>σελίδ</a:t>
            </a:r>
            <a:r>
              <a:rPr lang="en-US" dirty="0">
                <a:solidFill>
                  <a:schemeClr val="tx1">
                    <a:lumMod val="75000"/>
                    <a:lumOff val="25000"/>
                  </a:schemeClr>
                </a:solidFill>
              </a:rPr>
              <a:t>α </a:t>
            </a: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εισάγει</a:t>
            </a:r>
            <a:r>
              <a:rPr lang="en-US" dirty="0">
                <a:solidFill>
                  <a:schemeClr val="tx1">
                    <a:lumMod val="75000"/>
                    <a:lumOff val="25000"/>
                  </a:schemeClr>
                </a:solidFill>
              </a:rPr>
              <a:t> τα </a:t>
            </a:r>
            <a:r>
              <a:rPr lang="en-US" dirty="0" err="1">
                <a:solidFill>
                  <a:schemeClr val="tx1">
                    <a:lumMod val="75000"/>
                    <a:lumOff val="25000"/>
                  </a:schemeClr>
                </a:solidFill>
              </a:rPr>
              <a:t>στοιχεί</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μα</a:t>
            </a:r>
            <a:r>
              <a:rPr lang="en-US" dirty="0" err="1">
                <a:solidFill>
                  <a:schemeClr val="tx1">
                    <a:lumMod val="75000"/>
                    <a:lumOff val="25000"/>
                  </a:schemeClr>
                </a:solidFill>
              </a:rPr>
              <a:t>θητή</a:t>
            </a:r>
            <a:r>
              <a:rPr lang="en-US" dirty="0">
                <a:solidFill>
                  <a:schemeClr val="tx1">
                    <a:lumMod val="75000"/>
                    <a:lumOff val="25000"/>
                  </a:schemeClr>
                </a:solidFill>
              </a:rPr>
              <a:t>.</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Πληροφορίες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μα</a:t>
            </a:r>
            <a:r>
              <a:rPr lang="en-US" dirty="0" err="1">
                <a:solidFill>
                  <a:schemeClr val="tx1">
                    <a:lumMod val="75000"/>
                    <a:lumOff val="25000"/>
                  </a:schemeClr>
                </a:solidFill>
                <a:cs typeface="Calibri"/>
              </a:rPr>
              <a:t>θητή</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Περιοχή</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οδό</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Επ</a:t>
            </a:r>
            <a:r>
              <a:rPr lang="en-US" dirty="0" err="1">
                <a:solidFill>
                  <a:schemeClr val="tx1">
                    <a:lumMod val="75000"/>
                    <a:lumOff val="25000"/>
                  </a:schemeClr>
                </a:solidFill>
                <a:cs typeface="Calibri"/>
              </a:rPr>
              <a:t>ιλογή</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τύ</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σχολείου</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ιθυμεί</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Ξένες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γλώσσες</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Μα</a:t>
            </a:r>
            <a:r>
              <a:rPr lang="en-US" dirty="0" err="1">
                <a:solidFill>
                  <a:schemeClr val="tx1">
                    <a:lumMod val="75000"/>
                    <a:lumOff val="25000"/>
                  </a:schemeClr>
                </a:solidFill>
                <a:cs typeface="Calibri"/>
              </a:rPr>
              <a:t>θημ</a:t>
            </a:r>
            <a:r>
              <a:rPr lang="en-US" dirty="0">
                <a:solidFill>
                  <a:schemeClr val="tx1">
                    <a:lumMod val="75000"/>
                    <a:lumOff val="25000"/>
                  </a:schemeClr>
                </a:solidFill>
                <a:cs typeface="Calibri"/>
              </a:rPr>
              <a:t>ατα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αν επ</a:t>
            </a:r>
            <a:r>
              <a:rPr lang="en-US" dirty="0" err="1">
                <a:solidFill>
                  <a:schemeClr val="tx1">
                    <a:lumMod val="75000"/>
                    <a:lumOff val="25000"/>
                  </a:schemeClr>
                </a:solidFill>
                <a:cs typeface="Calibri"/>
              </a:rPr>
              <a:t>ιθυμεί</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κά</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σχόλι</a:t>
            </a:r>
            <a:r>
              <a:rPr lang="en-US" dirty="0">
                <a:solidFill>
                  <a:schemeClr val="tx1">
                    <a:lumMod val="75000"/>
                    <a:lumOff val="25000"/>
                  </a:schemeClr>
                </a:solidFill>
                <a:cs typeface="Calibri"/>
              </a:rPr>
              <a:t>α.</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14" name="Rectangle 18">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Εικόνα 19"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F65F7D55-D5F6-4247-8AD7-B3D3F0E89F14}"/>
              </a:ext>
            </a:extLst>
          </p:cNvPr>
          <p:cNvPicPr>
            <a:picLocks noChangeAspect="1"/>
          </p:cNvPicPr>
          <p:nvPr/>
        </p:nvPicPr>
        <p:blipFill>
          <a:blip r:embed="rId2"/>
          <a:stretch>
            <a:fillRect/>
          </a:stretch>
        </p:blipFill>
        <p:spPr>
          <a:xfrm>
            <a:off x="622931" y="268941"/>
            <a:ext cx="3648868" cy="6006352"/>
          </a:xfrm>
          <a:prstGeom prst="rect">
            <a:avLst/>
          </a:prstGeom>
        </p:spPr>
      </p:pic>
    </p:spTree>
    <p:extLst>
      <p:ext uri="{BB962C8B-B14F-4D97-AF65-F5344CB8AC3E}">
        <p14:creationId xmlns:p14="http://schemas.microsoft.com/office/powerpoint/2010/main" val="128684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Επιλογή Σχολείου</a:t>
            </a:r>
          </a:p>
        </p:txBody>
      </p:sp>
      <p:sp>
        <p:nvSpPr>
          <p:cNvPr id="3" name="TextBox 2">
            <a:extLst>
              <a:ext uri="{FF2B5EF4-FFF2-40B4-BE49-F238E27FC236}">
                <a16:creationId xmlns:a16="http://schemas.microsoft.com/office/drawing/2014/main" id="{734C1442-5BAF-4D1E-B532-56C29A400EA8}"/>
              </a:ext>
            </a:extLst>
          </p:cNvPr>
          <p:cNvSpPr txBox="1"/>
          <p:nvPr/>
        </p:nvSpPr>
        <p:spPr>
          <a:xfrm>
            <a:off x="1003487" y="734544"/>
            <a:ext cx="104169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 συνέχεια, επιλέγει το επιθυμητό σχολείο σύμφωνα με την πόλη, την περιοχή και τον τύπο σχολείου που επέλεξε και του εμφανίζεται το σχολείο στο χάρτη μαζί με τις πληροφορίες του.</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2CA88460-CB64-44B3-BF76-573ABF5563AA}"/>
              </a:ext>
            </a:extLst>
          </p:cNvPr>
          <p:cNvPicPr>
            <a:picLocks noChangeAspect="1"/>
          </p:cNvPicPr>
          <p:nvPr/>
        </p:nvPicPr>
        <p:blipFill>
          <a:blip r:embed="rId2"/>
          <a:stretch>
            <a:fillRect/>
          </a:stretch>
        </p:blipFill>
        <p:spPr>
          <a:xfrm>
            <a:off x="1165412" y="1806973"/>
            <a:ext cx="2743200" cy="1451113"/>
          </a:xfrm>
          <a:prstGeom prst="rect">
            <a:avLst/>
          </a:prstGeom>
        </p:spPr>
      </p:pic>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A0C72416-3020-4D8C-9F5B-8A8A2438BD13}"/>
              </a:ext>
            </a:extLst>
          </p:cNvPr>
          <p:cNvPicPr>
            <a:picLocks noChangeAspect="1"/>
          </p:cNvPicPr>
          <p:nvPr/>
        </p:nvPicPr>
        <p:blipFill>
          <a:blip r:embed="rId3"/>
          <a:stretch>
            <a:fillRect/>
          </a:stretch>
        </p:blipFill>
        <p:spPr>
          <a:xfrm>
            <a:off x="1165412" y="4426528"/>
            <a:ext cx="2743200" cy="1429459"/>
          </a:xfrm>
          <a:prstGeom prst="rect">
            <a:avLst/>
          </a:prstGeom>
        </p:spPr>
      </p:pic>
      <p:pic>
        <p:nvPicPr>
          <p:cNvPr id="8" name="Εικόνα 8" descr="Εικόνα που περιέχει κείμενο, χάρτης&#10;&#10;Η περιγραφή δημιουργήθηκε με πολύ υψηλή αξιοπιστία">
            <a:extLst>
              <a:ext uri="{FF2B5EF4-FFF2-40B4-BE49-F238E27FC236}">
                <a16:creationId xmlns:a16="http://schemas.microsoft.com/office/drawing/2014/main" id="{0B1E0F22-4538-441C-9B57-CE18F4836877}"/>
              </a:ext>
            </a:extLst>
          </p:cNvPr>
          <p:cNvPicPr>
            <a:picLocks noChangeAspect="1"/>
          </p:cNvPicPr>
          <p:nvPr/>
        </p:nvPicPr>
        <p:blipFill>
          <a:blip r:embed="rId4"/>
          <a:stretch>
            <a:fillRect/>
          </a:stretch>
        </p:blipFill>
        <p:spPr>
          <a:xfrm>
            <a:off x="6687726" y="1371600"/>
            <a:ext cx="3083747" cy="4912658"/>
          </a:xfrm>
          <a:prstGeom prst="rect">
            <a:avLst/>
          </a:prstGeom>
        </p:spPr>
      </p:pic>
      <p:sp>
        <p:nvSpPr>
          <p:cNvPr id="39" name="Βέλος: Δεξιό 38">
            <a:extLst>
              <a:ext uri="{FF2B5EF4-FFF2-40B4-BE49-F238E27FC236}">
                <a16:creationId xmlns:a16="http://schemas.microsoft.com/office/drawing/2014/main" id="{E334118C-FEE4-4782-9B78-6CF7DF9C95F7}"/>
              </a:ext>
            </a:extLst>
          </p:cNvPr>
          <p:cNvSpPr/>
          <p:nvPr/>
        </p:nvSpPr>
        <p:spPr>
          <a:xfrm>
            <a:off x="4495172" y="4710685"/>
            <a:ext cx="1712257" cy="708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Βέλος: Δεξιό 39">
            <a:extLst>
              <a:ext uri="{FF2B5EF4-FFF2-40B4-BE49-F238E27FC236}">
                <a16:creationId xmlns:a16="http://schemas.microsoft.com/office/drawing/2014/main" id="{511BF8B9-029C-4D34-A510-2B4E38D3B489}"/>
              </a:ext>
            </a:extLst>
          </p:cNvPr>
          <p:cNvSpPr/>
          <p:nvPr/>
        </p:nvSpPr>
        <p:spPr>
          <a:xfrm rot="5400000" flipV="1">
            <a:off x="2002984" y="3599061"/>
            <a:ext cx="1004045" cy="412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577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Σύνοψη</a:t>
            </a:r>
            <a:r>
              <a:rPr lang="en-US" sz="4800" spc="-50" dirty="0">
                <a:solidFill>
                  <a:schemeClr val="tx1">
                    <a:lumMod val="75000"/>
                    <a:lumOff val="25000"/>
                  </a:schemeClr>
                </a:solidFill>
                <a:latin typeface="+mj-lt"/>
                <a:ea typeface="+mj-ea"/>
                <a:cs typeface="+mj-cs"/>
              </a:rPr>
              <a:t> </a:t>
            </a:r>
            <a:r>
              <a:rPr lang="en-US" sz="4800" spc="-50">
                <a:solidFill>
                  <a:schemeClr val="tx1">
                    <a:lumMod val="75000"/>
                    <a:lumOff val="25000"/>
                  </a:schemeClr>
                </a:solidFill>
                <a:latin typeface="+mj-lt"/>
                <a:ea typeface="+mj-ea"/>
                <a:cs typeface="+mj-cs"/>
              </a:rPr>
              <a:t>Αίτησης</a:t>
            </a:r>
          </a:p>
        </p:txBody>
      </p:sp>
      <p:cxnSp>
        <p:nvCxnSpPr>
          <p:cNvPr id="29" name="Straight Connector 2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859485" y="2198914"/>
            <a:ext cx="3690257"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Μετά</a:t>
            </a:r>
            <a:r>
              <a:rPr lang="en-US" dirty="0">
                <a:solidFill>
                  <a:schemeClr val="tx1">
                    <a:lumMod val="75000"/>
                    <a:lumOff val="25000"/>
                  </a:schemeClr>
                </a:solidFill>
              </a:rPr>
              <a:t> και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ιλογή</a:t>
            </a:r>
            <a:r>
              <a:rPr lang="en-US" dirty="0">
                <a:solidFill>
                  <a:schemeClr val="tx1">
                    <a:lumMod val="75000"/>
                    <a:lumOff val="25000"/>
                  </a:schemeClr>
                </a:solidFill>
              </a:rPr>
              <a:t> </a:t>
            </a:r>
            <a:r>
              <a:rPr lang="en-US" dirty="0" err="1">
                <a:solidFill>
                  <a:schemeClr val="tx1">
                    <a:lumMod val="75000"/>
                    <a:lumOff val="25000"/>
                  </a:schemeClr>
                </a:solidFill>
              </a:rPr>
              <a:t>σχολείου</a:t>
            </a:r>
            <a:r>
              <a:rPr lang="en-US" dirty="0">
                <a:solidFill>
                  <a:schemeClr val="tx1">
                    <a:lumMod val="75000"/>
                    <a:lumOff val="25000"/>
                  </a:schemeClr>
                </a:solidFill>
              </a:rPr>
              <a:t>, </a:t>
            </a:r>
            <a:r>
              <a:rPr lang="en-US" dirty="0" err="1">
                <a:solidFill>
                  <a:schemeClr val="tx1">
                    <a:lumMod val="75000"/>
                    <a:lumOff val="25000"/>
                  </a:schemeClr>
                </a:solidFill>
              </a:rPr>
              <a:t>εμφ</a:t>
            </a:r>
            <a:r>
              <a:rPr lang="en-US" dirty="0">
                <a:solidFill>
                  <a:schemeClr val="tx1">
                    <a:lumMod val="75000"/>
                    <a:lumOff val="25000"/>
                  </a:schemeClr>
                </a:solidFill>
              </a:rPr>
              <a:t>α</a:t>
            </a:r>
            <a:r>
              <a:rPr lang="en-US" dirty="0" err="1">
                <a:solidFill>
                  <a:schemeClr val="tx1">
                    <a:lumMod val="75000"/>
                    <a:lumOff val="25000"/>
                  </a:schemeClr>
                </a:solidFill>
              </a:rPr>
              <a:t>νίζετ</a:t>
            </a:r>
            <a:r>
              <a:rPr lang="en-US" dirty="0">
                <a:solidFill>
                  <a:schemeClr val="tx1">
                    <a:lumMod val="75000"/>
                    <a:lumOff val="25000"/>
                  </a:schemeClr>
                </a:solidFill>
              </a:rPr>
              <a:t>αι </a:t>
            </a:r>
            <a:r>
              <a:rPr lang="en-US" dirty="0" err="1">
                <a:solidFill>
                  <a:schemeClr val="tx1">
                    <a:lumMod val="75000"/>
                    <a:lumOff val="25000"/>
                  </a:schemeClr>
                </a:solidFill>
              </a:rPr>
              <a:t>στον</a:t>
            </a:r>
            <a:r>
              <a:rPr lang="en-US" dirty="0">
                <a:solidFill>
                  <a:schemeClr val="tx1">
                    <a:lumMod val="75000"/>
                    <a:lumOff val="25000"/>
                  </a:schemeClr>
                </a:solidFill>
              </a:rPr>
              <a:t> </a:t>
            </a:r>
            <a:r>
              <a:rPr lang="en-US" dirty="0" err="1">
                <a:solidFill>
                  <a:schemeClr val="tx1">
                    <a:lumMod val="75000"/>
                    <a:lumOff val="25000"/>
                  </a:schemeClr>
                </a:solidFill>
              </a:rPr>
              <a:t>χρήστη</a:t>
            </a:r>
            <a:r>
              <a:rPr lang="en-US" dirty="0">
                <a:solidFill>
                  <a:schemeClr val="tx1">
                    <a:lumMod val="75000"/>
                    <a:lumOff val="25000"/>
                  </a:schemeClr>
                </a:solidFill>
              </a:rPr>
              <a:t> η </a:t>
            </a:r>
            <a:r>
              <a:rPr lang="en-US" dirty="0" err="1">
                <a:solidFill>
                  <a:schemeClr val="tx1">
                    <a:lumMod val="75000"/>
                    <a:lumOff val="25000"/>
                  </a:schemeClr>
                </a:solidFill>
              </a:rPr>
              <a:t>τελική</a:t>
            </a:r>
            <a:r>
              <a:rPr lang="en-US" dirty="0">
                <a:solidFill>
                  <a:schemeClr val="tx1">
                    <a:lumMod val="75000"/>
                    <a:lumOff val="25000"/>
                  </a:schemeClr>
                </a:solidFill>
              </a:rPr>
              <a:t> </a:t>
            </a:r>
            <a:r>
              <a:rPr lang="en-US" dirty="0" err="1">
                <a:solidFill>
                  <a:schemeClr val="tx1">
                    <a:lumMod val="75000"/>
                    <a:lumOff val="25000"/>
                  </a:schemeClr>
                </a:solidFill>
              </a:rPr>
              <a:t>οθόνη</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a:t>
            </a:r>
            <a:r>
              <a:rPr lang="en-US" dirty="0" err="1">
                <a:solidFill>
                  <a:schemeClr val="tx1">
                    <a:lumMod val="75000"/>
                    <a:lumOff val="25000"/>
                  </a:schemeClr>
                </a:solidFill>
              </a:rPr>
              <a:t>σύνοψη</a:t>
            </a:r>
            <a:r>
              <a:rPr lang="en-US" dirty="0">
                <a:solidFill>
                  <a:schemeClr val="tx1">
                    <a:lumMod val="75000"/>
                    <a:lumOff val="25000"/>
                  </a:schemeClr>
                </a:solidFill>
              </a:rPr>
              <a:t> </a:t>
            </a:r>
            <a:r>
              <a:rPr lang="en-US" dirty="0" err="1">
                <a:solidFill>
                  <a:schemeClr val="tx1">
                    <a:lumMod val="75000"/>
                    <a:lumOff val="25000"/>
                  </a:schemeClr>
                </a:solidFill>
              </a:rPr>
              <a:t>των</a:t>
            </a:r>
            <a:r>
              <a:rPr lang="en-US" dirty="0">
                <a:solidFill>
                  <a:schemeClr val="tx1">
                    <a:lumMod val="75000"/>
                    <a:lumOff val="25000"/>
                  </a:schemeClr>
                </a:solidFill>
              </a:rPr>
              <a:t> </a:t>
            </a:r>
            <a:r>
              <a:rPr lang="en-US" dirty="0" err="1">
                <a:solidFill>
                  <a:schemeClr val="tx1">
                    <a:lumMod val="75000"/>
                    <a:lumOff val="25000"/>
                  </a:schemeClr>
                </a:solidFill>
              </a:rPr>
              <a:t>στοιχείων</a:t>
            </a:r>
            <a:r>
              <a:rPr lang="en-US" dirty="0">
                <a:solidFill>
                  <a:schemeClr val="tx1">
                    <a:lumMod val="75000"/>
                    <a:lumOff val="25000"/>
                  </a:schemeClr>
                </a:solidFill>
              </a:rPr>
              <a:t> π</a:t>
            </a:r>
            <a:r>
              <a:rPr lang="en-US" dirty="0" err="1">
                <a:solidFill>
                  <a:schemeClr val="tx1">
                    <a:lumMod val="75000"/>
                    <a:lumOff val="25000"/>
                  </a:schemeClr>
                </a:solidFill>
              </a:rPr>
              <a:t>ου</a:t>
            </a:r>
            <a:r>
              <a:rPr lang="en-US" dirty="0">
                <a:solidFill>
                  <a:schemeClr val="tx1">
                    <a:lumMod val="75000"/>
                    <a:lumOff val="25000"/>
                  </a:schemeClr>
                </a:solidFill>
              </a:rPr>
              <a:t> επ</a:t>
            </a:r>
            <a:r>
              <a:rPr lang="en-US" dirty="0" err="1">
                <a:solidFill>
                  <a:schemeClr val="tx1">
                    <a:lumMod val="75000"/>
                    <a:lumOff val="25000"/>
                  </a:schemeClr>
                </a:solidFill>
              </a:rPr>
              <a:t>έλεξε</a:t>
            </a:r>
            <a:r>
              <a:rPr lang="en-US" dirty="0">
                <a:solidFill>
                  <a:schemeClr val="tx1">
                    <a:lumMod val="75000"/>
                    <a:lumOff val="25000"/>
                  </a:schemeClr>
                </a:solidFill>
              </a:rPr>
              <a:t> </a:t>
            </a:r>
            <a:r>
              <a:rPr lang="en-US" dirty="0" err="1">
                <a:solidFill>
                  <a:schemeClr val="tx1">
                    <a:lumMod val="75000"/>
                    <a:lumOff val="25000"/>
                  </a:schemeClr>
                </a:solidFill>
              </a:rPr>
              <a:t>έτσι</a:t>
            </a:r>
            <a:r>
              <a:rPr lang="en-US" dirty="0">
                <a:solidFill>
                  <a:schemeClr val="tx1">
                    <a:lumMod val="75000"/>
                    <a:lumOff val="25000"/>
                  </a:schemeClr>
                </a:solidFill>
              </a:rPr>
              <a:t> </a:t>
            </a:r>
            <a:r>
              <a:rPr lang="en-US" dirty="0" err="1">
                <a:solidFill>
                  <a:schemeClr val="tx1">
                    <a:lumMod val="75000"/>
                    <a:lumOff val="25000"/>
                  </a:schemeClr>
                </a:solidFill>
              </a:rPr>
              <a:t>ώστε</a:t>
            </a:r>
            <a:r>
              <a:rPr lang="en-US" dirty="0">
                <a:solidFill>
                  <a:schemeClr val="tx1">
                    <a:lumMod val="75000"/>
                    <a:lumOff val="25000"/>
                  </a:schemeClr>
                </a:solidFill>
              </a:rPr>
              <a:t> αν </a:t>
            </a:r>
            <a:r>
              <a:rPr lang="en-US" dirty="0" err="1">
                <a:solidFill>
                  <a:schemeClr val="tx1">
                    <a:lumMod val="75000"/>
                    <a:lumOff val="25000"/>
                  </a:schemeClr>
                </a:solidFill>
              </a:rPr>
              <a:t>θελήσει</a:t>
            </a:r>
            <a:r>
              <a:rPr lang="en-US" dirty="0">
                <a:solidFill>
                  <a:schemeClr val="tx1">
                    <a:lumMod val="75000"/>
                    <a:lumOff val="25000"/>
                  </a:schemeClr>
                </a:solidFill>
              </a:rPr>
              <a:t> να π</a:t>
            </a:r>
            <a:r>
              <a:rPr lang="en-US" dirty="0" err="1">
                <a:solidFill>
                  <a:schemeClr val="tx1">
                    <a:lumMod val="75000"/>
                    <a:lumOff val="25000"/>
                  </a:schemeClr>
                </a:solidFill>
              </a:rPr>
              <a:t>άει</a:t>
            </a:r>
            <a:r>
              <a:rPr lang="en-US" dirty="0">
                <a:solidFill>
                  <a:schemeClr val="tx1">
                    <a:lumMod val="75000"/>
                    <a:lumOff val="25000"/>
                  </a:schemeClr>
                </a:solidFill>
              </a:rPr>
              <a:t> π</a:t>
            </a:r>
            <a:r>
              <a:rPr lang="en-US" dirty="0" err="1">
                <a:solidFill>
                  <a:schemeClr val="tx1">
                    <a:lumMod val="75000"/>
                    <a:lumOff val="25000"/>
                  </a:schemeClr>
                </a:solidFill>
              </a:rPr>
              <a:t>ίσω</a:t>
            </a:r>
            <a:r>
              <a:rPr lang="en-US" dirty="0">
                <a:solidFill>
                  <a:schemeClr val="tx1">
                    <a:lumMod val="75000"/>
                    <a:lumOff val="25000"/>
                  </a:schemeClr>
                </a:solidFill>
              </a:rPr>
              <a:t> και να α</a:t>
            </a:r>
            <a:r>
              <a:rPr lang="en-US" dirty="0" err="1">
                <a:solidFill>
                  <a:schemeClr val="tx1">
                    <a:lumMod val="75000"/>
                    <a:lumOff val="25000"/>
                  </a:schemeClr>
                </a:solidFill>
              </a:rPr>
              <a:t>λλάξει</a:t>
            </a:r>
            <a:r>
              <a:rPr lang="en-US" dirty="0">
                <a:solidFill>
                  <a:schemeClr val="tx1">
                    <a:lumMod val="75000"/>
                    <a:lumOff val="25000"/>
                  </a:schemeClr>
                </a:solidFill>
              </a:rPr>
              <a:t> </a:t>
            </a:r>
            <a:r>
              <a:rPr lang="en-US" dirty="0" err="1">
                <a:solidFill>
                  <a:schemeClr val="tx1">
                    <a:lumMod val="75000"/>
                    <a:lumOff val="25000"/>
                  </a:schemeClr>
                </a:solidFill>
              </a:rPr>
              <a:t>κά</a:t>
            </a:r>
            <a:r>
              <a:rPr lang="en-US" dirty="0">
                <a:solidFill>
                  <a:schemeClr val="tx1">
                    <a:lumMod val="75000"/>
                    <a:lumOff val="25000"/>
                  </a:schemeClr>
                </a:solidFill>
              </a:rPr>
              <a:t>π</a:t>
            </a:r>
            <a:r>
              <a:rPr lang="en-US" dirty="0" err="1">
                <a:solidFill>
                  <a:schemeClr val="tx1">
                    <a:lumMod val="75000"/>
                    <a:lumOff val="25000"/>
                  </a:schemeClr>
                </a:solidFill>
              </a:rPr>
              <a:t>οι</a:t>
            </a:r>
            <a:r>
              <a:rPr lang="en-US" dirty="0">
                <a:solidFill>
                  <a:schemeClr val="tx1">
                    <a:lumMod val="75000"/>
                    <a:lumOff val="25000"/>
                  </a:schemeClr>
                </a:solidFill>
              </a:rPr>
              <a:t>α </a:t>
            </a:r>
            <a:r>
              <a:rPr lang="en-US" dirty="0" err="1">
                <a:solidFill>
                  <a:schemeClr val="tx1">
                    <a:lumMod val="75000"/>
                    <a:lumOff val="25000"/>
                  </a:schemeClr>
                </a:solidFill>
              </a:rPr>
              <a:t>στοιχεί</a:t>
            </a:r>
            <a:r>
              <a:rPr lang="en-US" dirty="0">
                <a:solidFill>
                  <a:schemeClr val="tx1">
                    <a:lumMod val="75000"/>
                    <a:lumOff val="25000"/>
                  </a:schemeClr>
                </a:solidFill>
              </a:rPr>
              <a:t>α.</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cs typeface="Calibri"/>
              </a:rPr>
              <a:t>Μετά</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επιβεβα</a:t>
            </a:r>
            <a:r>
              <a:rPr lang="en-US" dirty="0" err="1">
                <a:solidFill>
                  <a:schemeClr val="tx1">
                    <a:lumMod val="75000"/>
                    <a:lumOff val="25000"/>
                  </a:schemeClr>
                </a:solidFill>
                <a:cs typeface="Calibri"/>
              </a:rPr>
              <a:t>ίωση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στοιχείων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έν</a:t>
            </a:r>
            <a:r>
              <a:rPr lang="en-US" dirty="0">
                <a:solidFill>
                  <a:schemeClr val="tx1">
                    <a:lumMod val="75000"/>
                    <a:lumOff val="25000"/>
                  </a:schemeClr>
                </a:solidFill>
                <a:cs typeface="Calibri"/>
              </a:rPr>
              <a:t>α πα</a:t>
            </a:r>
            <a:r>
              <a:rPr lang="en-US" dirty="0" err="1">
                <a:solidFill>
                  <a:schemeClr val="tx1">
                    <a:lumMod val="75000"/>
                    <a:lumOff val="25000"/>
                  </a:schemeClr>
                </a:solidFill>
                <a:cs typeface="Calibri"/>
              </a:rPr>
              <a:t>ράθυρο</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ενημερώνει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ιτυχημένη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δημιουργί</a:t>
            </a:r>
            <a:r>
              <a:rPr lang="en-US" dirty="0">
                <a:solidFill>
                  <a:schemeClr val="tx1">
                    <a:lumMod val="75000"/>
                    <a:lumOff val="25000"/>
                  </a:schemeClr>
                </a:solidFill>
                <a:cs typeface="Calibri"/>
              </a:rPr>
              <a:t>α α</a:t>
            </a:r>
            <a:r>
              <a:rPr lang="en-US" dirty="0" err="1">
                <a:solidFill>
                  <a:schemeClr val="tx1">
                    <a:lumMod val="75000"/>
                    <a:lumOff val="25000"/>
                  </a:schemeClr>
                </a:solidFill>
                <a:cs typeface="Calibri"/>
              </a:rPr>
              <a:t>ίτησης</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31" name="Rectangle 3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Εικόνα 10"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E8FC2D66-F115-4B70-ADE3-19763461A061}"/>
              </a:ext>
            </a:extLst>
          </p:cNvPr>
          <p:cNvPicPr>
            <a:picLocks noChangeAspect="1"/>
          </p:cNvPicPr>
          <p:nvPr/>
        </p:nvPicPr>
        <p:blipFill>
          <a:blip r:embed="rId2"/>
          <a:stretch>
            <a:fillRect/>
          </a:stretch>
        </p:blipFill>
        <p:spPr>
          <a:xfrm>
            <a:off x="251012" y="164288"/>
            <a:ext cx="3818964" cy="5650882"/>
          </a:xfrm>
          <a:prstGeom prst="rect">
            <a:avLst/>
          </a:prstGeom>
        </p:spPr>
      </p:pic>
      <p:pic>
        <p:nvPicPr>
          <p:cNvPr id="13" name="Εικόνα 14" descr="Εικόνα που περιέχει στιγμιότυπο οθόνης, μαύρο, ιδιοκτησία, μπλε&#10;&#10;Η περιγραφή δημιουργήθηκε με πολύ υψηλή αξιοπιστία">
            <a:extLst>
              <a:ext uri="{FF2B5EF4-FFF2-40B4-BE49-F238E27FC236}">
                <a16:creationId xmlns:a16="http://schemas.microsoft.com/office/drawing/2014/main" id="{8DBB009D-4342-4FDC-AE79-C946B74BD04A}"/>
              </a:ext>
            </a:extLst>
          </p:cNvPr>
          <p:cNvPicPr>
            <a:picLocks noChangeAspect="1"/>
          </p:cNvPicPr>
          <p:nvPr/>
        </p:nvPicPr>
        <p:blipFill>
          <a:blip r:embed="rId3"/>
          <a:stretch>
            <a:fillRect/>
          </a:stretch>
        </p:blipFill>
        <p:spPr>
          <a:xfrm>
            <a:off x="4240306" y="2537794"/>
            <a:ext cx="3316941" cy="832153"/>
          </a:xfrm>
          <a:prstGeom prst="rect">
            <a:avLst/>
          </a:prstGeom>
        </p:spPr>
      </p:pic>
    </p:spTree>
    <p:extLst>
      <p:ext uri="{BB962C8B-B14F-4D97-AF65-F5344CB8AC3E}">
        <p14:creationId xmlns:p14="http://schemas.microsoft.com/office/powerpoint/2010/main" val="25321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ea typeface="+mn-lt"/>
                <a:cs typeface="+mn-lt"/>
              </a:rPr>
              <a:t>Κάθε χρόνο χιλιάδες μαθητές εγγράφονται στο Λύκειο από την τρίτη τάξη του Γυμνασίου.</a:t>
            </a:r>
          </a:p>
          <a:p>
            <a:r>
              <a:rPr lang="el-GR" dirty="0">
                <a:ea typeface="+mn-lt"/>
                <a:cs typeface="+mn-lt"/>
              </a:rPr>
              <a:t>Τα προηγούμενα έτη, ο μαθητής δήλωνε εγγράφως την προτίμηση του σε ποιο Λύκειο θα φοιτήσει.</a:t>
            </a:r>
            <a:endParaRPr lang="el-GR">
              <a:ea typeface="+mn-lt"/>
              <a:cs typeface="+mn-lt"/>
            </a:endParaRPr>
          </a:p>
          <a:p>
            <a:r>
              <a:rPr lang="el-GR" dirty="0">
                <a:ea typeface="+mn-lt"/>
                <a:cs typeface="+mn-lt"/>
              </a:rPr>
              <a:t>Αυτό όμως δημιουργούσε προβλήματα</a:t>
            </a:r>
            <a:endParaRPr lang="el-GR">
              <a:ea typeface="+mn-lt"/>
              <a:cs typeface="+mn-lt"/>
            </a:endParaRPr>
          </a:p>
          <a:p>
            <a:endParaRPr lang="el-GR" dirty="0">
              <a:ea typeface="+mn-lt"/>
              <a:cs typeface="+mn-lt"/>
            </a:endParaRPr>
          </a:p>
          <a:p>
            <a:r>
              <a:rPr lang="el-GR" dirty="0">
                <a:ea typeface="+mn-lt"/>
                <a:cs typeface="+mn-lt"/>
              </a:rPr>
              <a:t>- κάποιοι μαθητές δεν πληρούσαν κάποια απαραίτητα κριτήρια για να εγγραφούν στο Λύκειο προτίμησης τους </a:t>
            </a:r>
            <a:endParaRPr lang="el-GR"/>
          </a:p>
          <a:p>
            <a:r>
              <a:rPr lang="el-GR" dirty="0">
                <a:ea typeface="+mn-lt"/>
                <a:cs typeface="+mn-lt"/>
              </a:rPr>
              <a:t>- η διαδικασία ήταν αργή καθώς απαιτούσε την οργάνωση και ανάγνωση φυσικών εγγράφων (αίτηση, δικαιολογητικά κλπ.),</a:t>
            </a:r>
            <a:endParaRPr lang="el-GR">
              <a:ea typeface="+mn-lt"/>
              <a:cs typeface="+mn-lt"/>
            </a:endParaRPr>
          </a:p>
          <a:p>
            <a:r>
              <a:rPr lang="el-GR" dirty="0">
                <a:ea typeface="+mn-lt"/>
                <a:cs typeface="+mn-lt"/>
              </a:rPr>
              <a:t>- απαιτούσε την φυσική παρουσία των γονέων σε εργάσιμες μέρες και αυτό μπορεί να ήταν δύσκολο σε κάποιες περιπτώσεις.</a:t>
            </a:r>
            <a:endParaRPr lang="el-GR">
              <a:ea typeface="+mn-lt"/>
              <a:cs typeface="+mn-lt"/>
            </a:endParaRPr>
          </a:p>
          <a:p>
            <a:endParaRPr lang="el-GR" dirty="0">
              <a:ea typeface="+mn-lt"/>
              <a:cs typeface="+mn-lt"/>
            </a:endParaRPr>
          </a:p>
          <a:p>
            <a:r>
              <a:rPr lang="el-GR" dirty="0">
                <a:ea typeface="+mn-lt"/>
                <a:cs typeface="+mn-lt"/>
              </a:rPr>
              <a:t>Για να λυθούν αυτά και άλλα προβλήματα, το </a:t>
            </a:r>
            <a:r>
              <a:rPr lang="el-GR" b="1" dirty="0">
                <a:ea typeface="+mn-lt"/>
                <a:cs typeface="+mn-lt"/>
              </a:rPr>
              <a:t>Υπουργείο Παιδείας</a:t>
            </a:r>
            <a:r>
              <a:rPr lang="el-GR" dirty="0">
                <a:ea typeface="+mn-lt"/>
                <a:cs typeface="+mn-lt"/>
              </a:rPr>
              <a:t> δημιούργησε την διαδικτυακή πλατφόρμα </a:t>
            </a:r>
            <a:r>
              <a:rPr lang="el-GR" dirty="0">
                <a:ea typeface="+mn-lt"/>
                <a:cs typeface="+mn-lt"/>
                <a:hlinkClick r:id="rId2"/>
              </a:rPr>
              <a:t>e-eggrafes.minedu.gov.gr</a:t>
            </a:r>
            <a:r>
              <a:rPr lang="el-GR" dirty="0">
                <a:ea typeface="+mn-lt"/>
                <a:cs typeface="+mn-lt"/>
              </a:rPr>
              <a:t> ώστε να γίνεται η εγγραφή των μαθητών στο Λύκειο πιο ομαλή, και για τους γονείς τους αλλά και για τους υπεύθυνους των σχολείων.</a:t>
            </a:r>
            <a:endParaRPr lang="el-GR">
              <a:cs typeface="Calibri"/>
            </a:endParaRPr>
          </a:p>
          <a:p>
            <a:endParaRPr lang="el-GR" dirty="0">
              <a:cs typeface="Calibri"/>
            </a:endParaRPr>
          </a:p>
        </p:txBody>
      </p:sp>
    </p:spTree>
    <p:extLst>
      <p:ext uri="{BB962C8B-B14F-4D97-AF65-F5344CB8AC3E}">
        <p14:creationId xmlns:p14="http://schemas.microsoft.com/office/powerpoint/2010/main" val="5050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Στην εργασία αυτή, γίνεται υλοποίηση μιας πιλοτικής ηλεκτρονικής πλατφόρμας για την εγγραφή των μαθητών από την τελευταία τάξη του Γυμνασίου στην πρώτη Λυκείου, εμπνευσμένη από την πλατφόρμα του Υπουργείου Παιδείας.</a:t>
            </a:r>
          </a:p>
          <a:p>
            <a:endParaRPr lang="el-GR" dirty="0">
              <a:cs typeface="Calibri"/>
            </a:endParaRPr>
          </a:p>
          <a:p>
            <a:r>
              <a:rPr lang="el-GR" dirty="0">
                <a:cs typeface="Calibri"/>
              </a:rPr>
              <a:t>Ο ενδιαφερόμενος χρήστης που θέλει να εγγράψει έναν μαθητή στο λύκειο, μπορεί να κάνει σύνδεση στο σύστημα με τα απαραίτητα στοιχεία, να δημιουργήσει μια καινούργια αίτηση, να εισάγει τα προσωπικά στοιχεία του μαθητή, να επιλέξει είδος σχολείου (ΓΕΛ, Μουσικό ή Αθλητικό), να προβάλει το σχολείο της επιλογής του στον χάρτη και να δει όλες τις αιτήσεις που έχει κάνει με όλα τα απαραίτητα στοιχεία που έχει δηλώσει. </a:t>
            </a:r>
          </a:p>
          <a:p>
            <a:endParaRPr lang="el-GR" dirty="0">
              <a:cs typeface="Calibri"/>
            </a:endParaRPr>
          </a:p>
          <a:p>
            <a:r>
              <a:rPr lang="el-GR" dirty="0" err="1">
                <a:cs typeface="Calibri"/>
              </a:rPr>
              <a:t>Ιστότοπος</a:t>
            </a:r>
            <a:r>
              <a:rPr lang="el-GR" dirty="0">
                <a:cs typeface="Calibri"/>
              </a:rPr>
              <a:t> </a:t>
            </a:r>
            <a:r>
              <a:rPr lang="el-GR" dirty="0">
                <a:solidFill>
                  <a:srgbClr val="000000"/>
                </a:solidFill>
                <a:cs typeface="Calibri"/>
              </a:rPr>
              <a:t>πλατφόρμας</a:t>
            </a:r>
            <a:r>
              <a:rPr lang="el-GR" dirty="0">
                <a:cs typeface="Calibri"/>
              </a:rPr>
              <a:t>: </a:t>
            </a:r>
            <a:r>
              <a:rPr lang="el-GR" dirty="0">
                <a:solidFill>
                  <a:schemeClr val="accent2"/>
                </a:solidFill>
                <a:ea typeface="+mn-lt"/>
                <a:cs typeface="+mn-lt"/>
                <a:hlinkClick r:id="rId2"/>
              </a:rPr>
              <a:t>http://eregister-dashboard.herokuapp.com/</a:t>
            </a:r>
            <a:endParaRPr lang="el-GR" dirty="0">
              <a:solidFill>
                <a:schemeClr val="accent2"/>
              </a:solidFill>
              <a:cs typeface="Calibri"/>
            </a:endParaRPr>
          </a:p>
          <a:p>
            <a:endParaRPr lang="el-GR" dirty="0">
              <a:cs typeface="Calibri"/>
            </a:endParaRPr>
          </a:p>
          <a:p>
            <a:r>
              <a:rPr lang="el-GR" b="1" dirty="0">
                <a:cs typeface="Calibri"/>
              </a:rPr>
              <a:t>Εργαλεία</a:t>
            </a:r>
            <a:r>
              <a:rPr lang="el-GR" dirty="0">
                <a:cs typeface="Calibri"/>
              </a:rPr>
              <a:t>:</a:t>
            </a:r>
          </a:p>
          <a:p>
            <a:pPr marL="285750" indent="-285750">
              <a:buFont typeface="Arial"/>
              <a:buChar char="•"/>
            </a:pPr>
            <a:r>
              <a:rPr lang="el-GR" dirty="0">
                <a:cs typeface="Calibri"/>
              </a:rPr>
              <a:t>Βάση Δεδομένων: </a:t>
            </a:r>
            <a:r>
              <a:rPr lang="el-GR" dirty="0" err="1">
                <a:cs typeface="Calibri"/>
              </a:rPr>
              <a:t>MySQL</a:t>
            </a:r>
            <a:endParaRPr lang="el-GR" dirty="0">
              <a:cs typeface="Calibri"/>
            </a:endParaRPr>
          </a:p>
          <a:p>
            <a:pPr marL="285750" indent="-285750">
              <a:buFont typeface="Arial"/>
              <a:buChar char="•"/>
            </a:pPr>
            <a:r>
              <a:rPr lang="el-GR" dirty="0" err="1">
                <a:cs typeface="Calibri"/>
              </a:rPr>
              <a:t>Back-End</a:t>
            </a:r>
            <a:r>
              <a:rPr lang="el-GR" dirty="0">
                <a:cs typeface="Calibri"/>
              </a:rPr>
              <a:t>: </a:t>
            </a:r>
            <a:r>
              <a:rPr lang="el-GR" dirty="0" err="1">
                <a:cs typeface="Calibri"/>
              </a:rPr>
              <a:t>Java</a:t>
            </a:r>
            <a:r>
              <a:rPr lang="el-GR" dirty="0">
                <a:cs typeface="Calibri"/>
              </a:rPr>
              <a:t>, </a:t>
            </a:r>
            <a:r>
              <a:rPr lang="el-GR" dirty="0" err="1">
                <a:cs typeface="Calibri"/>
              </a:rPr>
              <a:t>Spring</a:t>
            </a:r>
            <a:r>
              <a:rPr lang="el-GR" dirty="0">
                <a:cs typeface="Calibri"/>
              </a:rPr>
              <a:t> </a:t>
            </a:r>
            <a:r>
              <a:rPr lang="el-GR" dirty="0" err="1">
                <a:cs typeface="Calibri"/>
              </a:rPr>
              <a:t>Boot</a:t>
            </a:r>
            <a:endParaRPr lang="el-GR">
              <a:cs typeface="Calibri"/>
            </a:endParaRPr>
          </a:p>
          <a:p>
            <a:pPr marL="285750" indent="-285750">
              <a:buFont typeface="Arial"/>
              <a:buChar char="•"/>
            </a:pPr>
            <a:r>
              <a:rPr lang="el-GR" dirty="0" err="1">
                <a:cs typeface="Calibri"/>
              </a:rPr>
              <a:t>Front-End</a:t>
            </a:r>
            <a:r>
              <a:rPr lang="el-GR" dirty="0">
                <a:cs typeface="Calibri"/>
              </a:rPr>
              <a:t>: </a:t>
            </a:r>
            <a:r>
              <a:rPr lang="el-GR" dirty="0" err="1">
                <a:cs typeface="Calibri"/>
              </a:rPr>
              <a:t>ReactJS</a:t>
            </a:r>
            <a:endParaRPr lang="el-GR">
              <a:cs typeface="Calibri"/>
            </a:endParaRPr>
          </a:p>
          <a:p>
            <a:pPr marL="285750" indent="-285750">
              <a:buFont typeface="Arial"/>
              <a:buChar char="•"/>
            </a:pPr>
            <a:r>
              <a:rPr lang="el-GR" dirty="0" err="1">
                <a:cs typeface="Calibri"/>
              </a:rPr>
              <a:t>Cloud</a:t>
            </a:r>
            <a:r>
              <a:rPr lang="el-GR" dirty="0">
                <a:cs typeface="Calibri"/>
              </a:rPr>
              <a:t>: </a:t>
            </a:r>
            <a:r>
              <a:rPr lang="el-GR" dirty="0" err="1">
                <a:cs typeface="Calibri"/>
              </a:rPr>
              <a:t>Heroku</a:t>
            </a:r>
            <a:endParaRPr lang="el-GR">
              <a:cs typeface="Calibri"/>
            </a:endParaRPr>
          </a:p>
        </p:txBody>
      </p:sp>
    </p:spTree>
    <p:extLst>
      <p:ext uri="{BB962C8B-B14F-4D97-AF65-F5344CB8AC3E}">
        <p14:creationId xmlns:p14="http://schemas.microsoft.com/office/powerpoint/2010/main" val="14123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FA25044-CEA0-48CB-9D3C-F9C6E06135B8}"/>
              </a:ext>
            </a:extLst>
          </p:cNvPr>
          <p:cNvSpPr txBox="1"/>
          <p:nvPr/>
        </p:nvSpPr>
        <p:spPr>
          <a:xfrm>
            <a:off x="492370" y="516835"/>
            <a:ext cx="3084844" cy="21038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600" spc="-50">
                <a:solidFill>
                  <a:srgbClr val="FFFFFF"/>
                </a:solidFill>
                <a:latin typeface="+mj-lt"/>
                <a:ea typeface="+mj-ea"/>
                <a:cs typeface="+mj-cs"/>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250324" y="2653800"/>
            <a:ext cx="3613761"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500" dirty="0">
                <a:solidFill>
                  <a:srgbClr val="FFFFFF"/>
                </a:solidFill>
              </a:rPr>
              <a:t>Η </a:t>
            </a:r>
            <a:r>
              <a:rPr lang="en-US" sz="1500" dirty="0" err="1">
                <a:solidFill>
                  <a:srgbClr val="FFFFFF"/>
                </a:solidFill>
              </a:rPr>
              <a:t>Βάση</a:t>
            </a:r>
            <a:r>
              <a:rPr lang="en-US" sz="1500" dirty="0">
                <a:solidFill>
                  <a:srgbClr val="FFFFFF"/>
                </a:solidFill>
              </a:rPr>
              <a:t> </a:t>
            </a:r>
            <a:r>
              <a:rPr lang="en-US" sz="1500" dirty="0" err="1">
                <a:solidFill>
                  <a:srgbClr val="FFFFFF"/>
                </a:solidFill>
              </a:rPr>
              <a:t>Δεδομένων</a:t>
            </a:r>
            <a:r>
              <a:rPr lang="en-US" sz="1500" dirty="0">
                <a:solidFill>
                  <a:srgbClr val="FFFFFF"/>
                </a:solidFill>
              </a:rPr>
              <a:t> </a:t>
            </a:r>
            <a:r>
              <a:rPr lang="en-US" sz="1500" dirty="0" err="1">
                <a:solidFill>
                  <a:srgbClr val="FFFFFF"/>
                </a:solidFill>
              </a:rPr>
              <a:t>έχει</a:t>
            </a:r>
            <a:r>
              <a:rPr lang="en-US" sz="1500" dirty="0">
                <a:solidFill>
                  <a:srgbClr val="FFFFFF"/>
                </a:solidFill>
              </a:rPr>
              <a:t> </a:t>
            </a:r>
            <a:r>
              <a:rPr lang="en-US" sz="1500" dirty="0" err="1">
                <a:solidFill>
                  <a:srgbClr val="FFFFFF"/>
                </a:solidFill>
              </a:rPr>
              <a:t>υλο</a:t>
            </a:r>
            <a:r>
              <a:rPr lang="en-US" sz="1500" dirty="0">
                <a:solidFill>
                  <a:srgbClr val="FFFFFF"/>
                </a:solidFill>
              </a:rPr>
              <a:t>π</a:t>
            </a:r>
            <a:r>
              <a:rPr lang="en-US" sz="1500" dirty="0" err="1">
                <a:solidFill>
                  <a:srgbClr val="FFFFFF"/>
                </a:solidFill>
              </a:rPr>
              <a:t>οιηθεί</a:t>
            </a:r>
            <a:r>
              <a:rPr lang="en-US" sz="1500" dirty="0">
                <a:solidFill>
                  <a:srgbClr val="FFFFFF"/>
                </a:solidFill>
              </a:rPr>
              <a:t> </a:t>
            </a:r>
            <a:r>
              <a:rPr lang="en-US" sz="1500" dirty="0" err="1">
                <a:solidFill>
                  <a:srgbClr val="FFFFFF"/>
                </a:solidFill>
              </a:rPr>
              <a:t>με</a:t>
            </a:r>
            <a:r>
              <a:rPr lang="en-US" sz="1500" dirty="0">
                <a:solidFill>
                  <a:srgbClr val="FFFFFF"/>
                </a:solidFill>
              </a:rPr>
              <a:t> MySQL και </a:t>
            </a:r>
            <a:r>
              <a:rPr lang="en-US" sz="1500" dirty="0" err="1">
                <a:solidFill>
                  <a:srgbClr val="FFFFFF"/>
                </a:solidFill>
              </a:rPr>
              <a:t>έχει</a:t>
            </a:r>
            <a:r>
              <a:rPr lang="en-US" sz="1500" dirty="0">
                <a:solidFill>
                  <a:srgbClr val="FFFFFF"/>
                </a:solidFill>
              </a:rPr>
              <a:t> </a:t>
            </a:r>
            <a:r>
              <a:rPr lang="en-US" sz="1500" dirty="0" err="1">
                <a:solidFill>
                  <a:srgbClr val="FFFFFF"/>
                </a:solidFill>
              </a:rPr>
              <a:t>γίνει</a:t>
            </a:r>
            <a:r>
              <a:rPr lang="en-US" sz="1500" dirty="0">
                <a:solidFill>
                  <a:srgbClr val="FFFFFF"/>
                </a:solidFill>
              </a:rPr>
              <a:t> deploy </a:t>
            </a:r>
            <a:r>
              <a:rPr lang="en-US" sz="1500" dirty="0" err="1">
                <a:solidFill>
                  <a:srgbClr val="FFFFFF"/>
                </a:solidFill>
              </a:rPr>
              <a:t>στο</a:t>
            </a:r>
            <a:r>
              <a:rPr lang="en-US" sz="1500" dirty="0">
                <a:solidFill>
                  <a:srgbClr val="FFFFFF"/>
                </a:solidFill>
              </a:rPr>
              <a:t> cloud </a:t>
            </a:r>
            <a:r>
              <a:rPr lang="en-US" sz="1500" dirty="0" err="1">
                <a:solidFill>
                  <a:srgbClr val="FFFFFF"/>
                </a:solidFill>
              </a:rPr>
              <a:t>του</a:t>
            </a:r>
            <a:r>
              <a:rPr lang="en-US" sz="1500" dirty="0">
                <a:solidFill>
                  <a:srgbClr val="FFFFFF"/>
                </a:solidFill>
              </a:rPr>
              <a:t> Heroku </a:t>
            </a: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r>
              <a:rPr lang="en-US" sz="1500" dirty="0">
                <a:solidFill>
                  <a:srgbClr val="FFFFFF"/>
                </a:solidFill>
              </a:rPr>
              <a:t>URL: </a:t>
            </a:r>
            <a:endParaRPr lang="en-US" sz="1500" dirty="0">
              <a:solidFill>
                <a:srgbClr val="FFFFFF"/>
              </a:solidFill>
              <a:cs typeface="Calibri"/>
            </a:endParaRPr>
          </a:p>
          <a:p>
            <a:pPr>
              <a:lnSpc>
                <a:spcPct val="90000"/>
              </a:lnSpc>
              <a:spcAft>
                <a:spcPts val="600"/>
              </a:spcAft>
              <a:buClr>
                <a:schemeClr val="accent1"/>
              </a:buClr>
              <a:buFont typeface="Calibri" panose="020F0502020204030204" pitchFamily="34" charset="0"/>
            </a:pPr>
            <a:r>
              <a:rPr lang="en-US" sz="1200" dirty="0">
                <a:solidFill>
                  <a:srgbClr val="FFFFFF"/>
                </a:solidFill>
              </a:rPr>
              <a:t>${DB_USERNAME}:${DB_PASSWORD}@us-cdbr-iron-east-05.cleardb.net/heroku_fa25195b543653e</a:t>
            </a:r>
            <a:endParaRPr lang="en-US" sz="1200" dirty="0">
              <a:cs typeface="Calibri" panose="020F0502020204030204"/>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34" name="Rectangle 33">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BE13C"/>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69534B64-7CC7-4F39-AD36-13740CA95A56}"/>
              </a:ext>
            </a:extLst>
          </p:cNvPr>
          <p:cNvPicPr>
            <a:picLocks noChangeAspect="1"/>
          </p:cNvPicPr>
          <p:nvPr/>
        </p:nvPicPr>
        <p:blipFill>
          <a:blip r:embed="rId2"/>
          <a:stretch>
            <a:fillRect/>
          </a:stretch>
        </p:blipFill>
        <p:spPr>
          <a:xfrm>
            <a:off x="4786386" y="147022"/>
            <a:ext cx="6727273" cy="6474309"/>
          </a:xfrm>
          <a:prstGeom prst="rect">
            <a:avLst/>
          </a:prstGeom>
        </p:spPr>
      </p:pic>
    </p:spTree>
    <p:extLst>
      <p:ext uri="{BB962C8B-B14F-4D97-AF65-F5344CB8AC3E}">
        <p14:creationId xmlns:p14="http://schemas.microsoft.com/office/powerpoint/2010/main" val="365381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cs typeface="Calibri"/>
              </a:rPr>
              <a:t>Πίνακες</a:t>
            </a:r>
            <a:r>
              <a:rPr lang="el-GR" dirty="0">
                <a:cs typeface="Calibri"/>
              </a:rPr>
              <a:t>:</a:t>
            </a:r>
          </a:p>
          <a:p>
            <a:endParaRPr lang="el-GR" dirty="0">
              <a:cs typeface="Calibri"/>
            </a:endParaRPr>
          </a:p>
          <a:p>
            <a:pPr marL="285750" indent="-285750">
              <a:buFont typeface="Arial"/>
              <a:buChar char="•"/>
            </a:pPr>
            <a:r>
              <a:rPr lang="el-GR" dirty="0" err="1">
                <a:cs typeface="Calibri"/>
              </a:rPr>
              <a:t>users</a:t>
            </a:r>
            <a:r>
              <a:rPr lang="el-GR" dirty="0">
                <a:cs typeface="Calibri"/>
              </a:rPr>
              <a:t>: Οι χρήστες που μπορούν να κάνουν σύνδεση στο σύστημα </a:t>
            </a:r>
          </a:p>
          <a:p>
            <a:pPr marL="285750" indent="-285750">
              <a:buFont typeface="Arial"/>
              <a:buChar char="•"/>
            </a:pPr>
            <a:r>
              <a:rPr lang="el-GR" dirty="0" err="1">
                <a:cs typeface="Calibri"/>
              </a:rPr>
              <a:t>categories</a:t>
            </a:r>
            <a:r>
              <a:rPr lang="el-GR" dirty="0">
                <a:cs typeface="Calibri"/>
              </a:rPr>
              <a:t>: Κατηγορίες των σχολείων (Ημερήσιο, Εσπερινό)</a:t>
            </a:r>
          </a:p>
          <a:p>
            <a:pPr marL="285750" indent="-285750">
              <a:buFont typeface="Arial"/>
              <a:buChar char="•"/>
            </a:pPr>
            <a:r>
              <a:rPr lang="el-GR" dirty="0" err="1">
                <a:cs typeface="Calibri"/>
              </a:rPr>
              <a:t>school_types</a:t>
            </a:r>
            <a:r>
              <a:rPr lang="el-GR" dirty="0">
                <a:cs typeface="Calibri"/>
              </a:rPr>
              <a:t>: Όλα τα είδη των σχολείων (ΓΕΛ, Μουσικό, Αθλητικό)</a:t>
            </a:r>
          </a:p>
          <a:p>
            <a:pPr marL="285750" indent="-285750">
              <a:buFont typeface="Arial"/>
              <a:buChar char="•"/>
            </a:pPr>
            <a:r>
              <a:rPr lang="el-GR" dirty="0" err="1">
                <a:cs typeface="Calibri"/>
              </a:rPr>
              <a:t>schools</a:t>
            </a:r>
            <a:r>
              <a:rPr lang="el-GR" dirty="0">
                <a:cs typeface="Calibri"/>
              </a:rPr>
              <a:t>: Όλα τα σχολεία με τις πληροφορίες τους</a:t>
            </a:r>
          </a:p>
          <a:p>
            <a:pPr marL="285750" indent="-285750">
              <a:buFont typeface="Arial"/>
              <a:buChar char="•"/>
            </a:pPr>
            <a:r>
              <a:rPr lang="el-GR" dirty="0" err="1">
                <a:cs typeface="Calibri"/>
              </a:rPr>
              <a:t>applicants</a:t>
            </a:r>
            <a:r>
              <a:rPr lang="el-GR" dirty="0">
                <a:cs typeface="Calibri"/>
              </a:rPr>
              <a:t>: Όλοι οι μαθητές για τους οποίους έχει γίνει αίτηση, με τις πληροφορίες τους</a:t>
            </a:r>
          </a:p>
          <a:p>
            <a:pPr marL="285750" indent="-285750">
              <a:buFont typeface="Arial"/>
              <a:buChar char="•"/>
            </a:pPr>
            <a:r>
              <a:rPr lang="el-GR" dirty="0" err="1">
                <a:cs typeface="Calibri"/>
              </a:rPr>
              <a:t>applications</a:t>
            </a:r>
            <a:r>
              <a:rPr lang="el-GR" dirty="0">
                <a:cs typeface="Calibri"/>
              </a:rPr>
              <a:t>: Περιέχει τον συνδυασμό του χρήστη που έκανε την αίτηση με τον μαθητή και το σχολείο</a:t>
            </a:r>
          </a:p>
          <a:p>
            <a:pPr marL="285750" indent="-285750">
              <a:buFont typeface="Arial"/>
              <a:buChar char="•"/>
            </a:pPr>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0869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Το </a:t>
            </a:r>
            <a:r>
              <a:rPr lang="el-GR" dirty="0" err="1">
                <a:cs typeface="Calibri"/>
              </a:rPr>
              <a:t>back-end</a:t>
            </a:r>
            <a:r>
              <a:rPr lang="el-GR" dirty="0">
                <a:cs typeface="Calibri"/>
              </a:rPr>
              <a:t> έχει υλοποιηθεί στο περιβάλλον της </a:t>
            </a:r>
            <a:r>
              <a:rPr lang="el-GR" dirty="0" err="1">
                <a:cs typeface="Calibri"/>
              </a:rPr>
              <a:t>Java</a:t>
            </a:r>
            <a:r>
              <a:rPr lang="el-GR" dirty="0">
                <a:cs typeface="Calibri"/>
              </a:rPr>
              <a:t> και με το </a:t>
            </a:r>
            <a:r>
              <a:rPr lang="el-GR" dirty="0" err="1">
                <a:cs typeface="Calibri"/>
              </a:rPr>
              <a:t>framework</a:t>
            </a:r>
            <a:r>
              <a:rPr lang="el-GR" dirty="0">
                <a:cs typeface="Calibri"/>
              </a:rPr>
              <a:t> </a:t>
            </a:r>
            <a:r>
              <a:rPr lang="el-GR" dirty="0" err="1">
                <a:cs typeface="Calibri"/>
              </a:rPr>
              <a:t>Spring</a:t>
            </a:r>
            <a:r>
              <a:rPr lang="el-GR" dirty="0">
                <a:cs typeface="Calibri"/>
              </a:rPr>
              <a:t> </a:t>
            </a:r>
            <a:r>
              <a:rPr lang="el-GR" dirty="0" err="1">
                <a:cs typeface="Calibri"/>
              </a:rPr>
              <a:t>Boot</a:t>
            </a:r>
            <a:r>
              <a:rPr lang="el-GR" dirty="0">
                <a:cs typeface="Calibri"/>
              </a:rPr>
              <a:t> και έχει γίνει </a:t>
            </a:r>
            <a:r>
              <a:rPr lang="el-GR" dirty="0" err="1">
                <a:cs typeface="Calibri"/>
              </a:rPr>
              <a:t>deploy</a:t>
            </a:r>
            <a:r>
              <a:rPr lang="el-GR" dirty="0">
                <a:cs typeface="Calibri"/>
              </a:rPr>
              <a:t> στο </a:t>
            </a:r>
            <a:r>
              <a:rPr lang="el-GR" dirty="0" err="1">
                <a:cs typeface="Calibri"/>
              </a:rPr>
              <a:t>cloud</a:t>
            </a:r>
            <a:r>
              <a:rPr lang="el-GR" dirty="0">
                <a:cs typeface="Calibri"/>
              </a:rPr>
              <a:t> του </a:t>
            </a:r>
            <a:r>
              <a:rPr lang="el-GR" dirty="0" err="1">
                <a:cs typeface="Calibri"/>
              </a:rPr>
              <a:t>Heroku</a:t>
            </a:r>
            <a:r>
              <a:rPr lang="el-GR" dirty="0">
                <a:cs typeface="Calibri"/>
              </a:rPr>
              <a:t>.</a:t>
            </a:r>
          </a:p>
          <a:p>
            <a:r>
              <a:rPr lang="el-GR" dirty="0">
                <a:cs typeface="Calibri"/>
              </a:rPr>
              <a:t>Τα </a:t>
            </a:r>
            <a:r>
              <a:rPr lang="el-GR" dirty="0" err="1">
                <a:cs typeface="Calibri"/>
              </a:rPr>
              <a:t>APIs</a:t>
            </a:r>
            <a:r>
              <a:rPr lang="el-GR" dirty="0">
                <a:cs typeface="Calibri"/>
              </a:rPr>
              <a:t> είναι ασφαλισμένα με JWT.</a:t>
            </a:r>
          </a:p>
          <a:p>
            <a:r>
              <a:rPr lang="el-GR" dirty="0" err="1">
                <a:cs typeface="Calibri"/>
              </a:rPr>
              <a:t>Base</a:t>
            </a:r>
            <a:r>
              <a:rPr lang="el-GR" dirty="0">
                <a:cs typeface="Calibri"/>
              </a:rPr>
              <a:t> URL: </a:t>
            </a:r>
            <a:r>
              <a:rPr lang="el-GR" dirty="0">
                <a:solidFill>
                  <a:srgbClr val="00B050"/>
                </a:solidFill>
                <a:ea typeface="+mn-lt"/>
                <a:cs typeface="+mn-lt"/>
              </a:rPr>
              <a:t>http://eregister-backend.herokuapp.com</a:t>
            </a:r>
            <a:endParaRPr lang="el-GR" dirty="0">
              <a:solidFill>
                <a:srgbClr val="00B050"/>
              </a:solidFill>
              <a:cs typeface="Calibri"/>
            </a:endParaRPr>
          </a:p>
          <a:p>
            <a:pPr marL="285750" indent="-285750">
              <a:buFont typeface="Arial"/>
              <a:buChar char="•"/>
            </a:pPr>
            <a:endParaRPr lang="el-GR" dirty="0">
              <a:cs typeface="Calibri"/>
            </a:endParaRPr>
          </a:p>
          <a:p>
            <a:r>
              <a:rPr lang="el-GR" b="1" dirty="0" err="1">
                <a:cs typeface="Calibri"/>
              </a:rPr>
              <a:t>APIs</a:t>
            </a:r>
          </a:p>
          <a:p>
            <a:endParaRPr lang="el-GR" b="1" dirty="0">
              <a:cs typeface="Calibri"/>
            </a:endParaRPr>
          </a:p>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api</a:t>
            </a:r>
            <a:r>
              <a:rPr lang="el-GR" dirty="0">
                <a:ea typeface="+mn-lt"/>
                <a:cs typeface="+mn-lt"/>
              </a:rPr>
              <a:t>/</a:t>
            </a:r>
            <a:r>
              <a:rPr lang="el-GR" dirty="0" err="1">
                <a:ea typeface="+mn-lt"/>
                <a:cs typeface="+mn-lt"/>
              </a:rPr>
              <a:t>auth</a:t>
            </a:r>
            <a:r>
              <a:rPr lang="el-GR" dirty="0">
                <a:ea typeface="+mn-lt"/>
                <a:cs typeface="+mn-lt"/>
              </a:rPr>
              <a:t>/</a:t>
            </a:r>
            <a:r>
              <a:rPr lang="el-GR" dirty="0" err="1">
                <a:ea typeface="+mn-lt"/>
                <a:cs typeface="+mn-lt"/>
              </a:rPr>
              <a:t>login</a:t>
            </a:r>
            <a:r>
              <a:rPr lang="el-GR" dirty="0">
                <a:ea typeface="+mn-lt"/>
                <a:cs typeface="+mn-lt"/>
              </a:rPr>
              <a:t> </a:t>
            </a:r>
            <a:endParaRPr lang="el-GR">
              <a:cs typeface="Calibri"/>
            </a:endParaRPr>
          </a:p>
          <a:p>
            <a:pPr marL="285750" indent="-285750">
              <a:buFont typeface="Arial"/>
              <a:buChar char="•"/>
            </a:pPr>
            <a:endParaRPr lang="el-GR" dirty="0">
              <a:cs typeface="Calibri"/>
            </a:endParaRPr>
          </a:p>
          <a:p>
            <a:r>
              <a:rPr lang="el-GR" dirty="0">
                <a:cs typeface="Calibri"/>
              </a:rPr>
              <a:t>Υλοποιείται η διαδικασία του </a:t>
            </a:r>
            <a:r>
              <a:rPr lang="el-GR" dirty="0" err="1">
                <a:cs typeface="Calibri"/>
              </a:rPr>
              <a:t>authentication</a:t>
            </a:r>
            <a:r>
              <a:rPr lang="el-GR" dirty="0">
                <a:cs typeface="Calibri"/>
              </a:rPr>
              <a:t> και </a:t>
            </a:r>
            <a:r>
              <a:rPr lang="el-GR" dirty="0" err="1">
                <a:cs typeface="Calibri"/>
              </a:rPr>
              <a:t>authorization</a:t>
            </a:r>
            <a:r>
              <a:rPr lang="el-GR" dirty="0">
                <a:cs typeface="Calibri"/>
              </a:rPr>
              <a:t> ενός χρήστη στο σύστημα.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το </a:t>
            </a:r>
            <a:r>
              <a:rPr lang="el-GR" dirty="0" err="1">
                <a:cs typeface="Calibri"/>
              </a:rPr>
              <a:t>username</a:t>
            </a:r>
            <a:r>
              <a:rPr lang="el-GR" dirty="0">
                <a:cs typeface="Calibri"/>
              </a:rPr>
              <a:t> ή email και τον κωδικό και παράγει ένα </a:t>
            </a:r>
            <a:r>
              <a:rPr lang="el-GR" dirty="0" err="1">
                <a:cs typeface="Calibri"/>
              </a:rPr>
              <a:t>Bearer</a:t>
            </a:r>
            <a:r>
              <a:rPr lang="el-GR" dirty="0">
                <a:cs typeface="Calibri"/>
              </a:rPr>
              <a:t> </a:t>
            </a:r>
            <a:r>
              <a:rPr lang="el-GR" dirty="0" err="1">
                <a:cs typeface="Calibri"/>
              </a:rPr>
              <a:t>token</a:t>
            </a:r>
            <a:r>
              <a:rPr lang="el-GR" dirty="0">
                <a:cs typeface="Calibri"/>
              </a:rPr>
              <a:t> που θα χρησιμοποιηθεί για την χρήση των υπόλοιπων </a:t>
            </a:r>
            <a:r>
              <a:rPr lang="el-GR" dirty="0" err="1">
                <a:cs typeface="Calibri"/>
              </a:rPr>
              <a:t>APIs</a:t>
            </a:r>
            <a:r>
              <a:rPr lang="el-GR" dirty="0">
                <a:cs typeface="Calibri"/>
              </a:rPr>
              <a:t>.</a:t>
            </a:r>
          </a:p>
          <a:p>
            <a:endParaRPr lang="el-GR" dirty="0">
              <a:cs typeface="Calibri"/>
            </a:endParaRPr>
          </a:p>
          <a:p>
            <a:r>
              <a:rPr lang="el-GR" dirty="0">
                <a:cs typeface="Calibri"/>
              </a:rPr>
              <a:t>Παράδειγμα </a:t>
            </a:r>
            <a:r>
              <a:rPr lang="el-GR" dirty="0" err="1">
                <a:cs typeface="Calibri"/>
              </a:rPr>
              <a:t>request</a:t>
            </a:r>
            <a:r>
              <a:rPr lang="el-GR" dirty="0">
                <a:cs typeface="Calibri"/>
              </a:rPr>
              <a:t> </a:t>
            </a:r>
            <a:r>
              <a:rPr lang="el-GR" dirty="0" err="1">
                <a:cs typeface="Calibri"/>
              </a:rPr>
              <a:t>body</a:t>
            </a:r>
            <a:endParaRPr lang="el-GR">
              <a:cs typeface="Calibri"/>
            </a:endParaRPr>
          </a:p>
          <a:p>
            <a:r>
              <a:rPr lang="el-GR" dirty="0">
                <a:ea typeface="+mn-lt"/>
                <a:cs typeface="+mn-lt"/>
              </a:rPr>
              <a:t>{</a:t>
            </a:r>
            <a:endParaRPr lang="el-GR">
              <a:cs typeface="Calibri"/>
            </a:endParaRPr>
          </a:p>
          <a:p>
            <a:r>
              <a:rPr lang="el-GR" dirty="0">
                <a:ea typeface="+mn-lt"/>
                <a:cs typeface="+mn-lt"/>
              </a:rPr>
              <a:t>    "</a:t>
            </a:r>
            <a:r>
              <a:rPr lang="el-GR" dirty="0" err="1">
                <a:ea typeface="+mn-lt"/>
                <a:cs typeface="+mn-lt"/>
              </a:rPr>
              <a:t>username</a:t>
            </a:r>
            <a:r>
              <a:rPr lang="el-GR" dirty="0">
                <a:ea typeface="+mn-lt"/>
                <a:cs typeface="+mn-lt"/>
              </a:rPr>
              <a:t>" : "</a:t>
            </a:r>
            <a:r>
              <a:rPr lang="el-GR" dirty="0" err="1">
                <a:ea typeface="+mn-lt"/>
                <a:cs typeface="+mn-lt"/>
              </a:rPr>
              <a:t>ppetrou</a:t>
            </a:r>
            <a:r>
              <a:rPr lang="el-GR" dirty="0">
                <a:ea typeface="+mn-lt"/>
                <a:cs typeface="+mn-lt"/>
              </a:rPr>
              <a:t>",</a:t>
            </a:r>
            <a:endParaRPr lang="el-GR">
              <a:cs typeface="Calibri"/>
            </a:endParaRPr>
          </a:p>
          <a:p>
            <a:r>
              <a:rPr lang="el-GR" dirty="0">
                <a:ea typeface="+mn-lt"/>
                <a:cs typeface="+mn-lt"/>
              </a:rPr>
              <a:t>    "</a:t>
            </a:r>
            <a:r>
              <a:rPr lang="el-GR" dirty="0" err="1">
                <a:ea typeface="+mn-lt"/>
                <a:cs typeface="+mn-lt"/>
              </a:rPr>
              <a:t>password</a:t>
            </a:r>
            <a:r>
              <a:rPr lang="el-GR" dirty="0">
                <a:ea typeface="+mn-lt"/>
                <a:cs typeface="+mn-lt"/>
              </a:rPr>
              <a:t>" : "ppetrou123"</a:t>
            </a:r>
            <a:endParaRPr lang="el-GR">
              <a:cs typeface="Calibri"/>
            </a:endParaRPr>
          </a:p>
          <a:p>
            <a:r>
              <a:rPr lang="el-GR" dirty="0">
                <a:ea typeface="+mn-lt"/>
                <a:cs typeface="+mn-lt"/>
              </a:rPr>
              <a:t>}</a:t>
            </a:r>
            <a:endParaRPr lang="el-GR" dirty="0"/>
          </a:p>
          <a:p>
            <a:endParaRPr lang="el-GR" dirty="0">
              <a:cs typeface="Calibri"/>
            </a:endParaRPr>
          </a:p>
          <a:p>
            <a:endParaRPr lang="el-GR" dirty="0">
              <a:cs typeface="Calibri"/>
            </a:endParaRPr>
          </a:p>
        </p:txBody>
      </p:sp>
    </p:spTree>
    <p:extLst>
      <p:ext uri="{BB962C8B-B14F-4D97-AF65-F5344CB8AC3E}">
        <p14:creationId xmlns:p14="http://schemas.microsoft.com/office/powerpoint/2010/main" val="330780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/{TOWN}/{DISTRICT}?</a:t>
            </a:r>
            <a:r>
              <a:rPr lang="el-GR" dirty="0" err="1">
                <a:ea typeface="+mn-lt"/>
                <a:cs typeface="+mn-lt"/>
              </a:rPr>
              <a:t>category</a:t>
            </a:r>
            <a:r>
              <a:rPr lang="el-GR" dirty="0">
                <a:ea typeface="+mn-lt"/>
                <a:cs typeface="+mn-lt"/>
              </a:rPr>
              <a:t>={CATEGORY}</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για το κάθε σχολείο της αντίστοιχης πόλης και περιοχής που έχουν δοθεί σαν παραμέτρους και της κατηγορίας που έχει δοθεί σαν </a:t>
            </a:r>
            <a:r>
              <a:rPr lang="el-GR" dirty="0" err="1">
                <a:cs typeface="Calibri"/>
              </a:rPr>
              <a:t>query</a:t>
            </a:r>
            <a:r>
              <a:rPr lang="el-GR" dirty="0">
                <a:cs typeface="Calibri"/>
              </a:rPr>
              <a:t> παράμετρος.</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a:t>
            </a:r>
            <a:r>
              <a:rPr lang="el-GR" dirty="0">
                <a:ea typeface="+mn-lt"/>
                <a:cs typeface="+mn-lt"/>
              </a:rPr>
              <a:t>/</a:t>
            </a:r>
            <a:r>
              <a:rPr lang="el-GR" dirty="0" err="1">
                <a:ea typeface="+mn-lt"/>
                <a:cs typeface="+mn-lt"/>
              </a:rPr>
              <a:t>Nea</a:t>
            </a:r>
            <a:r>
              <a:rPr lang="el-GR" dirty="0">
                <a:ea typeface="+mn-lt"/>
                <a:cs typeface="+mn-lt"/>
              </a:rPr>
              <a:t> </a:t>
            </a:r>
            <a:r>
              <a:rPr lang="el-GR" dirty="0" err="1">
                <a:ea typeface="+mn-lt"/>
                <a:cs typeface="+mn-lt"/>
              </a:rPr>
              <a:t>Ionia?category</a:t>
            </a:r>
            <a:r>
              <a:rPr lang="el-GR" dirty="0">
                <a:ea typeface="+mn-lt"/>
                <a:cs typeface="+mn-lt"/>
              </a:rPr>
              <a:t>=1</a:t>
            </a:r>
            <a:endParaRPr lang="el-GR">
              <a:cs typeface="Calibri"/>
            </a:endParaRPr>
          </a:p>
          <a:p>
            <a:r>
              <a:rPr lang="el-GR" dirty="0">
                <a:cs typeface="Calibri"/>
              </a:rPr>
              <a:t>Επιστρέφει όλα τα ΓΕΛ της Νέας Ιωνίας</a:t>
            </a:r>
          </a:p>
          <a:p>
            <a:r>
              <a:rPr lang="el-GR" sz="1050" dirty="0">
                <a:ea typeface="+mn-lt"/>
                <a:cs typeface="+mn-lt"/>
              </a:rPr>
              <a:t>[</a:t>
            </a:r>
            <a:endParaRPr lang="el-GR" sz="1050" dirty="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schoolId</a:t>
            </a:r>
            <a:r>
              <a:rPr lang="el-GR" sz="1050" dirty="0">
                <a:ea typeface="+mn-lt"/>
                <a:cs typeface="+mn-lt"/>
              </a:rPr>
              <a:t>": 9,</a:t>
            </a:r>
            <a:endParaRPr lang="el-GR" sz="1050">
              <a:cs typeface="Calibri"/>
            </a:endParaRPr>
          </a:p>
          <a:p>
            <a:r>
              <a:rPr lang="el-GR" sz="1050" dirty="0">
                <a:ea typeface="+mn-lt"/>
                <a:cs typeface="+mn-lt"/>
              </a:rPr>
              <a:t>        "</a:t>
            </a:r>
            <a:r>
              <a:rPr lang="el-GR" sz="1050" dirty="0" err="1">
                <a:ea typeface="+mn-lt"/>
                <a:cs typeface="+mn-lt"/>
              </a:rPr>
              <a:t>name</a:t>
            </a:r>
            <a:r>
              <a:rPr lang="el-GR" sz="1050" dirty="0">
                <a:ea typeface="+mn-lt"/>
                <a:cs typeface="+mn-lt"/>
              </a:rPr>
              <a:t>": "1ο Γενικό Λύκειο Νέας Ιωνίας",</a:t>
            </a:r>
            <a:endParaRPr lang="el-GR" sz="1050">
              <a:cs typeface="Calibri"/>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sz="1050">
              <a:cs typeface="Calibri"/>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district</a:t>
            </a:r>
            <a:r>
              <a:rPr lang="el-GR" sz="1050" dirty="0">
                <a:ea typeface="+mn-lt"/>
                <a:cs typeface="+mn-lt"/>
              </a:rPr>
              <a:t>": "Νέα Ιωνία",</a:t>
            </a:r>
            <a:endParaRPr lang="el-GR" sz="1050">
              <a:cs typeface="Calibri"/>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Nea</a:t>
            </a:r>
            <a:r>
              <a:rPr lang="el-GR" sz="1050" dirty="0">
                <a:ea typeface="+mn-lt"/>
                <a:cs typeface="+mn-lt"/>
              </a:rPr>
              <a:t> </a:t>
            </a:r>
            <a:r>
              <a:rPr lang="el-GR" sz="1050" dirty="0" err="1">
                <a:ea typeface="+mn-lt"/>
                <a:cs typeface="+mn-lt"/>
              </a:rPr>
              <a:t>Ionia</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street</a:t>
            </a:r>
            <a:r>
              <a:rPr lang="el-GR" sz="1050" dirty="0">
                <a:ea typeface="+mn-lt"/>
                <a:cs typeface="+mn-lt"/>
              </a:rPr>
              <a:t>": "Αβέρωφ 2 &amp; Παπαφλέσσα",</a:t>
            </a:r>
            <a:endParaRPr lang="el-GR" sz="1050">
              <a:cs typeface="Calibri"/>
            </a:endParaRPr>
          </a:p>
          <a:p>
            <a:r>
              <a:rPr lang="el-GR" sz="1050" dirty="0">
                <a:ea typeface="+mn-lt"/>
                <a:cs typeface="+mn-lt"/>
              </a:rPr>
              <a:t>        "</a:t>
            </a:r>
            <a:r>
              <a:rPr lang="el-GR" sz="1050" dirty="0" err="1">
                <a:ea typeface="+mn-lt"/>
                <a:cs typeface="+mn-lt"/>
              </a:rPr>
              <a:t>phone</a:t>
            </a:r>
            <a:r>
              <a:rPr lang="el-GR" sz="1050" dirty="0">
                <a:ea typeface="+mn-lt"/>
                <a:cs typeface="+mn-lt"/>
              </a:rPr>
              <a:t>": "2102793707",</a:t>
            </a:r>
            <a:endParaRPr lang="el-GR" sz="1050">
              <a:cs typeface="Calibri"/>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schoolTypeId</a:t>
            </a:r>
            <a:r>
              <a:rPr lang="el-GR" sz="1050" dirty="0">
                <a:ea typeface="+mn-lt"/>
                <a:cs typeface="+mn-lt"/>
              </a:rPr>
              <a:t>": 1,</a:t>
            </a:r>
            <a:endParaRPr lang="el-GR" sz="1050">
              <a:cs typeface="Calibri"/>
            </a:endParaRPr>
          </a:p>
          <a:p>
            <a:r>
              <a:rPr lang="el-GR" sz="1050" dirty="0">
                <a:ea typeface="+mn-lt"/>
                <a:cs typeface="+mn-lt"/>
              </a:rPr>
              <a:t>            "</a:t>
            </a:r>
            <a:r>
              <a:rPr lang="el-GR" sz="1050" dirty="0" err="1">
                <a:ea typeface="+mn-lt"/>
                <a:cs typeface="+mn-lt"/>
              </a:rPr>
              <a:t>type</a:t>
            </a:r>
            <a:r>
              <a:rPr lang="el-GR" sz="1050" dirty="0">
                <a:ea typeface="+mn-lt"/>
                <a:cs typeface="+mn-lt"/>
              </a:rPr>
              <a:t>": "ΓΕΛ"</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sz="1050">
              <a:cs typeface="Calibri" panose="020F0502020204030204"/>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a:t>
            </a:r>
            <a:endParaRPr lang="el-GR" sz="1050">
              <a:cs typeface="Calibri" panose="020F0502020204030204"/>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256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a:t>
            </a:r>
            <a:r>
              <a:rPr lang="el-GR" dirty="0" err="1">
                <a:ea typeface="+mn-lt"/>
                <a:cs typeface="+mn-lt"/>
              </a:rPr>
              <a:t>type</a:t>
            </a:r>
            <a:r>
              <a:rPr lang="el-GR" dirty="0">
                <a:ea typeface="+mn-lt"/>
                <a:cs typeface="+mn-lt"/>
              </a:rPr>
              <a:t>={TYPE}</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με σχολεία, σύμφωνα με την πόλη που έχει δοθεί σαν παράμετρος και ο τύπος. Εδώ επιστρέφονται και τα ειδικά σχολεία όπως Μουσικό και Αθλητικό.</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Athens?type</a:t>
            </a:r>
            <a:r>
              <a:rPr lang="el-GR" dirty="0">
                <a:ea typeface="+mn-lt"/>
                <a:cs typeface="+mn-lt"/>
              </a:rPr>
              <a:t>=2</a:t>
            </a:r>
            <a:endParaRPr lang="el-GR" dirty="0">
              <a:cs typeface="Calibri"/>
            </a:endParaRPr>
          </a:p>
          <a:p>
            <a:r>
              <a:rPr lang="el-GR" dirty="0">
                <a:cs typeface="Calibri"/>
              </a:rPr>
              <a:t>Επιστρέφει όλα τα Μουσικά σχολεία της Αθήνας</a:t>
            </a:r>
          </a:p>
          <a:p>
            <a:r>
              <a:rPr lang="el-GR" sz="1050" dirty="0">
                <a:ea typeface="+mn-lt"/>
                <a:cs typeface="+mn-lt"/>
              </a:rPr>
              <a:t>[</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schoolId</a:t>
            </a:r>
            <a:r>
              <a:rPr lang="el-GR" sz="1050" dirty="0">
                <a:ea typeface="+mn-lt"/>
                <a:cs typeface="+mn-lt"/>
              </a:rPr>
              <a:t>": 4,</a:t>
            </a:r>
            <a:endParaRPr lang="el-GR" dirty="0">
              <a:ea typeface="+mn-lt"/>
              <a:cs typeface="+mn-lt"/>
            </a:endParaRPr>
          </a:p>
          <a:p>
            <a:r>
              <a:rPr lang="el-GR" sz="1050" dirty="0">
                <a:ea typeface="+mn-lt"/>
                <a:cs typeface="+mn-lt"/>
              </a:rPr>
              <a:t>        "</a:t>
            </a:r>
            <a:r>
              <a:rPr lang="el-GR" sz="1050" dirty="0" err="1">
                <a:ea typeface="+mn-lt"/>
                <a:cs typeface="+mn-lt"/>
              </a:rPr>
              <a:t>name</a:t>
            </a:r>
            <a:r>
              <a:rPr lang="el-GR" sz="1050" dirty="0">
                <a:ea typeface="+mn-lt"/>
                <a:cs typeface="+mn-lt"/>
              </a:rPr>
              <a:t>": "Μουσικό Σχολείο Ιλίου",</a:t>
            </a:r>
            <a:endParaRPr lang="el-GR" dirty="0">
              <a:ea typeface="+mn-lt"/>
              <a:cs typeface="+mn-lt"/>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dirty="0">
              <a:ea typeface="+mn-lt"/>
              <a:cs typeface="+mn-lt"/>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district</a:t>
            </a:r>
            <a:r>
              <a:rPr lang="el-GR" sz="1050" dirty="0">
                <a:ea typeface="+mn-lt"/>
                <a:cs typeface="+mn-lt"/>
              </a:rPr>
              <a:t>": "Ίλιον ",</a:t>
            </a:r>
            <a:endParaRPr lang="el-GR" dirty="0">
              <a:ea typeface="+mn-lt"/>
              <a:cs typeface="+mn-lt"/>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Ilion</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street</a:t>
            </a:r>
            <a:r>
              <a:rPr lang="el-GR" sz="1050" dirty="0">
                <a:ea typeface="+mn-lt"/>
                <a:cs typeface="+mn-lt"/>
              </a:rPr>
              <a:t>": "</a:t>
            </a:r>
            <a:r>
              <a:rPr lang="el-GR" sz="1050" dirty="0" err="1">
                <a:ea typeface="+mn-lt"/>
                <a:cs typeface="+mn-lt"/>
              </a:rPr>
              <a:t>Πετρακογιώργη</a:t>
            </a:r>
            <a:r>
              <a:rPr lang="el-GR" sz="1050" dirty="0">
                <a:ea typeface="+mn-lt"/>
                <a:cs typeface="+mn-lt"/>
              </a:rPr>
              <a:t> 15",</a:t>
            </a:r>
            <a:endParaRPr lang="el-GR" dirty="0">
              <a:ea typeface="+mn-lt"/>
              <a:cs typeface="+mn-lt"/>
            </a:endParaRPr>
          </a:p>
          <a:p>
            <a:r>
              <a:rPr lang="el-GR" sz="1050" dirty="0">
                <a:ea typeface="+mn-lt"/>
                <a:cs typeface="+mn-lt"/>
              </a:rPr>
              <a:t>        "</a:t>
            </a:r>
            <a:r>
              <a:rPr lang="el-GR" sz="1050" dirty="0" err="1">
                <a:ea typeface="+mn-lt"/>
                <a:cs typeface="+mn-lt"/>
              </a:rPr>
              <a:t>phone</a:t>
            </a:r>
            <a:r>
              <a:rPr lang="el-GR" sz="1050" dirty="0">
                <a:ea typeface="+mn-lt"/>
                <a:cs typeface="+mn-lt"/>
              </a:rPr>
              <a:t>": "2102384855",</a:t>
            </a:r>
            <a:endParaRPr lang="el-GR" dirty="0">
              <a:ea typeface="+mn-lt"/>
              <a:cs typeface="+mn-lt"/>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schoolTypeId</a:t>
            </a:r>
            <a:r>
              <a:rPr lang="el-GR" sz="1050" dirty="0">
                <a:ea typeface="+mn-lt"/>
                <a:cs typeface="+mn-lt"/>
              </a:rPr>
              <a:t>": 2,</a:t>
            </a:r>
            <a:endParaRPr lang="el-GR" dirty="0">
              <a:ea typeface="+mn-lt"/>
              <a:cs typeface="+mn-lt"/>
            </a:endParaRPr>
          </a:p>
          <a:p>
            <a:r>
              <a:rPr lang="el-GR" sz="1050" dirty="0">
                <a:ea typeface="+mn-lt"/>
                <a:cs typeface="+mn-lt"/>
              </a:rPr>
              <a:t>            "</a:t>
            </a:r>
            <a:r>
              <a:rPr lang="el-GR" sz="1050" dirty="0" err="1">
                <a:ea typeface="+mn-lt"/>
                <a:cs typeface="+mn-lt"/>
              </a:rPr>
              <a:t>type</a:t>
            </a:r>
            <a:r>
              <a:rPr lang="el-GR" sz="1050" dirty="0">
                <a:ea typeface="+mn-lt"/>
                <a:cs typeface="+mn-lt"/>
              </a:rPr>
              <a:t>": "Μουσικό"</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endParaRPr lang="el-GR" dirty="0">
              <a:ea typeface="+mn-lt"/>
              <a:cs typeface="+mn-lt"/>
            </a:endParaRPr>
          </a:p>
          <a:p>
            <a:r>
              <a:rPr lang="el-GR" sz="1050" dirty="0">
                <a:cs typeface="Calibri" panose="020F0502020204030204"/>
              </a:rPr>
              <a:t>….</a:t>
            </a:r>
          </a:p>
          <a:p>
            <a:r>
              <a:rPr lang="el-GR" sz="1050" dirty="0">
                <a:cs typeface="Calibri" panose="020F0502020204030204"/>
              </a:rPr>
              <a:t>]</a:t>
            </a: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74014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application</a:t>
            </a:r>
            <a:endParaRPr lang="el-GR" dirty="0" err="1">
              <a:cs typeface="Calibri"/>
            </a:endParaRPr>
          </a:p>
          <a:p>
            <a:pPr marL="285750" indent="-285750">
              <a:buFont typeface="Arial"/>
              <a:buChar char="•"/>
            </a:pPr>
            <a:endParaRPr lang="el-GR" dirty="0">
              <a:cs typeface="Calibri"/>
            </a:endParaRPr>
          </a:p>
          <a:p>
            <a:r>
              <a:rPr lang="el-GR" dirty="0">
                <a:cs typeface="Calibri"/>
              </a:rPr>
              <a:t>Είναι το </a:t>
            </a:r>
            <a:r>
              <a:rPr lang="el-GR" dirty="0" err="1">
                <a:cs typeface="Calibri"/>
              </a:rPr>
              <a:t>service</a:t>
            </a:r>
            <a:r>
              <a:rPr lang="el-GR" dirty="0">
                <a:cs typeface="Calibri"/>
              </a:rPr>
              <a:t> στο οποίο γίνεται αποθήκευση της αίτησης που έκανε ένας χρήστης.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τα στοιχεία του μαθητή που δήλωσε, όπως όνομα, επώνυμο, ημερομηνία γέννησης, πόλη, μαθήματα επιλογής, γλώσσες επιλογής, σχολείο επιλογής κτλ. </a:t>
            </a:r>
          </a:p>
          <a:p>
            <a:r>
              <a:rPr lang="el-GR" dirty="0">
                <a:cs typeface="Calibri"/>
              </a:rPr>
              <a:t>Μετά τον επιτυχημένο έλεγχο των δεδομένων, γίνεται η εισαγωγή της εγγραφής αυτής στη βάση.</a:t>
            </a:r>
          </a:p>
          <a:p>
            <a:endParaRPr lang="el-GR" dirty="0">
              <a:cs typeface="Calibri"/>
            </a:endParaRPr>
          </a:p>
          <a:p>
            <a:endParaRPr lang="el-GR" dirty="0">
              <a:cs typeface="Calibri"/>
            </a:endParaRPr>
          </a:p>
          <a:p>
            <a:pPr marL="285750" indent="-285750">
              <a:buFont typeface="Arial"/>
              <a:buChar char="•"/>
            </a:pPr>
            <a:r>
              <a:rPr lang="el-GR" b="1" dirty="0">
                <a:cs typeface="Calibri"/>
              </a:rPr>
              <a:t>GET </a:t>
            </a:r>
            <a:r>
              <a:rPr lang="el-GR" dirty="0" err="1">
                <a:cs typeface="Calibri"/>
              </a:rPr>
              <a:t>request</a:t>
            </a:r>
            <a:r>
              <a:rPr lang="el-GR" dirty="0">
                <a:cs typeface="Calibri"/>
              </a:rPr>
              <a:t> /</a:t>
            </a:r>
            <a:r>
              <a:rPr lang="el-GR" dirty="0" err="1">
                <a:cs typeface="Calibri"/>
              </a:rPr>
              <a:t>orchestrator</a:t>
            </a:r>
            <a:r>
              <a:rPr lang="el-GR" dirty="0">
                <a:cs typeface="Calibri"/>
              </a:rPr>
              <a:t>/</a:t>
            </a:r>
            <a:r>
              <a:rPr lang="el-GR" dirty="0" err="1">
                <a:cs typeface="Calibri"/>
              </a:rPr>
              <a:t>applications</a:t>
            </a:r>
          </a:p>
          <a:p>
            <a:pPr marL="285750" indent="-285750">
              <a:buFont typeface="Arial"/>
              <a:buChar char="•"/>
            </a:pPr>
            <a:endParaRPr lang="el-GR" dirty="0">
              <a:cs typeface="Calibri"/>
            </a:endParaRPr>
          </a:p>
          <a:p>
            <a:r>
              <a:rPr lang="el-GR" dirty="0">
                <a:cs typeface="Calibri"/>
              </a:rPr>
              <a:t>Επιστρέφονται όλες οι αιτήσεις του συνδεδεμένου χρήστη, για την παρουσίαση τους στον </a:t>
            </a:r>
            <a:r>
              <a:rPr lang="el-GR" dirty="0" err="1">
                <a:cs typeface="Calibri"/>
              </a:rPr>
              <a:t>client</a:t>
            </a:r>
            <a:r>
              <a:rPr lang="el-GR" dirty="0">
                <a:cs typeface="Calibri"/>
              </a:rPr>
              <a:t>. </a:t>
            </a:r>
          </a:p>
          <a:p>
            <a:r>
              <a:rPr lang="el-GR" dirty="0">
                <a:cs typeface="Calibri"/>
              </a:rPr>
              <a:t>Η απάντηση περιέχει όλα τα στοιχεία που δόθηκαν κατά την δημιουργία της αίτησης και τα στοιχεία του σχολείου που επιλέχθηκε.</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24260171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Ευρεία οθόνη</PresentationFormat>
  <Paragraphs>0</Paragraphs>
  <Slides>14</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14</vt:i4>
      </vt:variant>
    </vt:vector>
  </HeadingPairs>
  <TitlesOfParts>
    <vt:vector size="15" baseType="lpstr">
      <vt:lpstr>Retrospect</vt:lpstr>
      <vt:lpstr>Ηλεκτρονικό Σύστημα Εγγραφής Μαθητών από Γυμνάσιο σε Λύκειο</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685</cp:revision>
  <dcterms:created xsi:type="dcterms:W3CDTF">2020-01-05T08:39:43Z</dcterms:created>
  <dcterms:modified xsi:type="dcterms:W3CDTF">2020-01-05T11:07:26Z</dcterms:modified>
</cp:coreProperties>
</file>