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5"/>
  </p:notesMasterIdLst>
  <p:sldIdLst>
    <p:sldId id="258" r:id="rId3"/>
    <p:sldId id="313" r:id="rId4"/>
    <p:sldId id="268" r:id="rId5"/>
    <p:sldId id="297" r:id="rId6"/>
    <p:sldId id="298" r:id="rId7"/>
    <p:sldId id="305" r:id="rId8"/>
    <p:sldId id="299" r:id="rId9"/>
    <p:sldId id="302" r:id="rId10"/>
    <p:sldId id="300" r:id="rId11"/>
    <p:sldId id="329" r:id="rId12"/>
    <p:sldId id="330" r:id="rId13"/>
    <p:sldId id="309" r:id="rId14"/>
    <p:sldId id="308" r:id="rId15"/>
    <p:sldId id="307" r:id="rId16"/>
    <p:sldId id="306" r:id="rId17"/>
    <p:sldId id="326" r:id="rId18"/>
    <p:sldId id="324" r:id="rId19"/>
    <p:sldId id="322" r:id="rId20"/>
    <p:sldId id="321" r:id="rId21"/>
    <p:sldId id="315" r:id="rId22"/>
    <p:sldId id="327" r:id="rId23"/>
    <p:sldId id="296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Medium" panose="00000600000000000000" pitchFamily="2" charset="0"/>
      <p:regular r:id="rId38"/>
      <p:italic r:id="rId39"/>
    </p:embeddedFont>
    <p:embeddedFont>
      <p:font typeface="Montserrat SemiBold" panose="00000700000000000000" pitchFamily="2" charset="0"/>
      <p:bold r:id="rId40"/>
      <p:boldItalic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56F20-DF40-D0FF-790D-2F50D4F3D4D9}" v="1" dt="2022-09-26T08:26:20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0398" autoAdjust="0"/>
  </p:normalViewPr>
  <p:slideViewPr>
    <p:cSldViewPr snapToGrid="0">
      <p:cViewPr varScale="1">
        <p:scale>
          <a:sx n="117" d="100"/>
          <a:sy n="117" d="100"/>
        </p:scale>
        <p:origin x="86" y="6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517aeb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517aeb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2fa7e5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2fa7e59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2fa7e5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2fa7e59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3f75e5bfb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3f75e5bfb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75" y="75"/>
            <a:ext cx="9144000" cy="5143500"/>
          </a:xfrm>
          <a:prstGeom prst="rect">
            <a:avLst/>
          </a:prstGeom>
          <a:gradFill>
            <a:gsLst>
              <a:gs pos="0">
                <a:srgbClr val="005ECE"/>
              </a:gs>
              <a:gs pos="100000">
                <a:srgbClr val="00D9EF"/>
              </a:gs>
            </a:gsLst>
            <a:lin ang="480012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9450" y="1180450"/>
            <a:ext cx="545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9627" y="2845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69100" y="4508525"/>
            <a:ext cx="174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POWERED BY AGILE ACTORS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3025" y="388101"/>
            <a:ext cx="509200" cy="2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1490450" y="435413"/>
            <a:ext cx="16068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#experience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1" name="Google Shape;12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0" name="Google Shape;14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rgbClr val="005ECE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743017" y="130113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lang="en" sz="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experience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915725" y="130125"/>
            <a:ext cx="999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Monday, 04 February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2">
            <a:alphaModFix/>
          </a:blip>
          <a:srcRect b="34938"/>
          <a:stretch/>
        </p:blipFill>
        <p:spPr>
          <a:xfrm>
            <a:off x="310975" y="148025"/>
            <a:ext cx="452326" cy="1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3" name="Google Shape;16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21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1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3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3" name="Google Shape;17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4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ctrTitle"/>
          </p:nvPr>
        </p:nvSpPr>
        <p:spPr>
          <a:xfrm>
            <a:off x="311000" y="885209"/>
            <a:ext cx="38574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"/>
          </p:nvPr>
        </p:nvSpPr>
        <p:spPr>
          <a:xfrm>
            <a:off x="323699" y="2653683"/>
            <a:ext cx="3674700" cy="20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SemiBold"/>
              <a:buNone/>
              <a:defRPr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19600" y="2561405"/>
            <a:ext cx="432300" cy="20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-4500" y="730275"/>
            <a:ext cx="432300" cy="43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8468624" y="304529"/>
            <a:ext cx="252394" cy="305137"/>
            <a:chOff x="1610125" y="238125"/>
            <a:chExt cx="4314425" cy="5216025"/>
          </a:xfrm>
        </p:grpSpPr>
        <p:sp>
          <p:nvSpPr>
            <p:cNvPr id="185" name="Google Shape;185;p23"/>
            <p:cNvSpPr/>
            <p:nvPr/>
          </p:nvSpPr>
          <p:spPr>
            <a:xfrm>
              <a:off x="2986625" y="2325625"/>
              <a:ext cx="2838400" cy="3128525"/>
            </a:xfrm>
            <a:custGeom>
              <a:avLst/>
              <a:gdLst/>
              <a:ahLst/>
              <a:cxnLst/>
              <a:rect l="l" t="t" r="r" b="b"/>
              <a:pathLst>
                <a:path w="113536" h="125141" extrusionOk="0">
                  <a:moveTo>
                    <a:pt x="61292" y="1"/>
                  </a:moveTo>
                  <a:cubicBezTo>
                    <a:pt x="61187" y="1"/>
                    <a:pt x="61082" y="1"/>
                    <a:pt x="60977" y="1"/>
                  </a:cubicBezTo>
                  <a:cubicBezTo>
                    <a:pt x="27076" y="1"/>
                    <a:pt x="1" y="27191"/>
                    <a:pt x="1" y="62571"/>
                  </a:cubicBezTo>
                  <a:cubicBezTo>
                    <a:pt x="1" y="97951"/>
                    <a:pt x="27076" y="125140"/>
                    <a:pt x="60977" y="125140"/>
                  </a:cubicBezTo>
                  <a:cubicBezTo>
                    <a:pt x="61084" y="125140"/>
                    <a:pt x="61190" y="125141"/>
                    <a:pt x="61297" y="125141"/>
                  </a:cubicBezTo>
                  <a:cubicBezTo>
                    <a:pt x="82675" y="125141"/>
                    <a:pt x="102441" y="113785"/>
                    <a:pt x="113308" y="95220"/>
                  </a:cubicBezTo>
                  <a:lnTo>
                    <a:pt x="90669" y="81228"/>
                  </a:lnTo>
                  <a:cubicBezTo>
                    <a:pt x="84430" y="91664"/>
                    <a:pt x="73214" y="98141"/>
                    <a:pt x="61082" y="98178"/>
                  </a:cubicBezTo>
                  <a:lnTo>
                    <a:pt x="61082" y="98178"/>
                  </a:lnTo>
                  <a:cubicBezTo>
                    <a:pt x="41747" y="97832"/>
                    <a:pt x="26394" y="82021"/>
                    <a:pt x="26394" y="62798"/>
                  </a:cubicBezTo>
                  <a:cubicBezTo>
                    <a:pt x="26394" y="43572"/>
                    <a:pt x="41752" y="27873"/>
                    <a:pt x="61091" y="27418"/>
                  </a:cubicBezTo>
                  <a:cubicBezTo>
                    <a:pt x="73264" y="27532"/>
                    <a:pt x="84412" y="34016"/>
                    <a:pt x="90669" y="44482"/>
                  </a:cubicBezTo>
                  <a:lnTo>
                    <a:pt x="113535" y="30262"/>
                  </a:lnTo>
                  <a:cubicBezTo>
                    <a:pt x="102780" y="11583"/>
                    <a:pt x="82787" y="1"/>
                    <a:pt x="61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610125" y="238125"/>
              <a:ext cx="4314425" cy="4394075"/>
            </a:xfrm>
            <a:custGeom>
              <a:avLst/>
              <a:gdLst/>
              <a:ahLst/>
              <a:cxnLst/>
              <a:rect l="l" t="t" r="r" b="b"/>
              <a:pathLst>
                <a:path w="172577" h="175763" extrusionOk="0">
                  <a:moveTo>
                    <a:pt x="99883" y="0"/>
                  </a:moveTo>
                  <a:cubicBezTo>
                    <a:pt x="97153" y="0"/>
                    <a:pt x="94423" y="114"/>
                    <a:pt x="91692" y="341"/>
                  </a:cubicBezTo>
                  <a:cubicBezTo>
                    <a:pt x="90441" y="569"/>
                    <a:pt x="89190" y="796"/>
                    <a:pt x="87824" y="1024"/>
                  </a:cubicBezTo>
                  <a:cubicBezTo>
                    <a:pt x="35266" y="11376"/>
                    <a:pt x="0" y="56312"/>
                    <a:pt x="2162" y="108984"/>
                  </a:cubicBezTo>
                  <a:cubicBezTo>
                    <a:pt x="3527" y="144819"/>
                    <a:pt x="19567" y="166207"/>
                    <a:pt x="28896" y="175763"/>
                  </a:cubicBezTo>
                  <a:cubicBezTo>
                    <a:pt x="24914" y="165297"/>
                    <a:pt x="22980" y="154148"/>
                    <a:pt x="22980" y="142999"/>
                  </a:cubicBezTo>
                  <a:cubicBezTo>
                    <a:pt x="22980" y="91806"/>
                    <a:pt x="63707" y="50055"/>
                    <a:pt x="114103" y="50055"/>
                  </a:cubicBezTo>
                  <a:cubicBezTo>
                    <a:pt x="127982" y="50169"/>
                    <a:pt x="141861" y="53468"/>
                    <a:pt x="154261" y="59725"/>
                  </a:cubicBezTo>
                  <a:lnTo>
                    <a:pt x="172577" y="26848"/>
                  </a:lnTo>
                  <a:cubicBezTo>
                    <a:pt x="152327" y="9556"/>
                    <a:pt x="126503" y="0"/>
                    <a:pt x="9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62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410375" y="368600"/>
            <a:ext cx="6757800" cy="3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333575" y="1289750"/>
            <a:ext cx="8470200" cy="3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⎼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8711700" y="4716300"/>
            <a:ext cx="4323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419384" y="843258"/>
            <a:ext cx="5463300" cy="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7618233" y="304599"/>
            <a:ext cx="1097297" cy="432044"/>
            <a:chOff x="220025" y="1453825"/>
            <a:chExt cx="7111450" cy="2800025"/>
          </a:xfrm>
        </p:grpSpPr>
        <p:sp>
          <p:nvSpPr>
            <p:cNvPr id="193" name="Google Shape;193;p24"/>
            <p:cNvSpPr/>
            <p:nvPr/>
          </p:nvSpPr>
          <p:spPr>
            <a:xfrm>
              <a:off x="1880900" y="2452925"/>
              <a:ext cx="991400" cy="975875"/>
            </a:xfrm>
            <a:custGeom>
              <a:avLst/>
              <a:gdLst/>
              <a:ahLst/>
              <a:cxnLst/>
              <a:rect l="l" t="t" r="r" b="b"/>
              <a:pathLst>
                <a:path w="39656" h="39035" extrusionOk="0">
                  <a:moveTo>
                    <a:pt x="19802" y="9048"/>
                  </a:moveTo>
                  <a:cubicBezTo>
                    <a:pt x="25644" y="9048"/>
                    <a:pt x="30039" y="13339"/>
                    <a:pt x="30039" y="19544"/>
                  </a:cubicBezTo>
                  <a:cubicBezTo>
                    <a:pt x="30039" y="25748"/>
                    <a:pt x="25696" y="29935"/>
                    <a:pt x="19802" y="29987"/>
                  </a:cubicBezTo>
                  <a:cubicBezTo>
                    <a:pt x="13960" y="29987"/>
                    <a:pt x="9565" y="25799"/>
                    <a:pt x="9565" y="19544"/>
                  </a:cubicBezTo>
                  <a:cubicBezTo>
                    <a:pt x="9565" y="13288"/>
                    <a:pt x="13908" y="9048"/>
                    <a:pt x="19802" y="9048"/>
                  </a:cubicBezTo>
                  <a:close/>
                  <a:moveTo>
                    <a:pt x="17993" y="1"/>
                  </a:moveTo>
                  <a:cubicBezTo>
                    <a:pt x="8169" y="1"/>
                    <a:pt x="1" y="8531"/>
                    <a:pt x="1" y="19544"/>
                  </a:cubicBezTo>
                  <a:cubicBezTo>
                    <a:pt x="1" y="30504"/>
                    <a:pt x="8169" y="39035"/>
                    <a:pt x="17993" y="39035"/>
                  </a:cubicBezTo>
                  <a:cubicBezTo>
                    <a:pt x="23421" y="39035"/>
                    <a:pt x="27402" y="36967"/>
                    <a:pt x="30039" y="33606"/>
                  </a:cubicBezTo>
                  <a:lnTo>
                    <a:pt x="30039" y="38001"/>
                  </a:lnTo>
                  <a:lnTo>
                    <a:pt x="39655" y="38001"/>
                  </a:lnTo>
                  <a:lnTo>
                    <a:pt x="39655" y="983"/>
                  </a:lnTo>
                  <a:lnTo>
                    <a:pt x="30039" y="983"/>
                  </a:lnTo>
                  <a:lnTo>
                    <a:pt x="30039" y="5429"/>
                  </a:lnTo>
                  <a:cubicBezTo>
                    <a:pt x="27402" y="2069"/>
                    <a:pt x="23421" y="1"/>
                    <a:pt x="17993" y="1"/>
                  </a:cubicBez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976950" y="2451625"/>
              <a:ext cx="1373975" cy="951325"/>
            </a:xfrm>
            <a:custGeom>
              <a:avLst/>
              <a:gdLst/>
              <a:ahLst/>
              <a:cxnLst/>
              <a:rect l="l" t="t" r="r" b="b"/>
              <a:pathLst>
                <a:path w="54959" h="38053" extrusionOk="0">
                  <a:moveTo>
                    <a:pt x="19854" y="1"/>
                  </a:moveTo>
                  <a:cubicBezTo>
                    <a:pt x="15149" y="1"/>
                    <a:pt x="11634" y="1862"/>
                    <a:pt x="9566" y="4964"/>
                  </a:cubicBezTo>
                  <a:lnTo>
                    <a:pt x="9566" y="1035"/>
                  </a:lnTo>
                  <a:lnTo>
                    <a:pt x="1" y="1035"/>
                  </a:lnTo>
                  <a:lnTo>
                    <a:pt x="1" y="38053"/>
                  </a:lnTo>
                  <a:lnTo>
                    <a:pt x="9566" y="38053"/>
                  </a:lnTo>
                  <a:lnTo>
                    <a:pt x="9566" y="17269"/>
                  </a:lnTo>
                  <a:cubicBezTo>
                    <a:pt x="9566" y="11737"/>
                    <a:pt x="12564" y="8893"/>
                    <a:pt x="16545" y="8893"/>
                  </a:cubicBezTo>
                  <a:cubicBezTo>
                    <a:pt x="20578" y="8893"/>
                    <a:pt x="22749" y="11582"/>
                    <a:pt x="22749" y="15977"/>
                  </a:cubicBezTo>
                  <a:lnTo>
                    <a:pt x="22749" y="38053"/>
                  </a:lnTo>
                  <a:lnTo>
                    <a:pt x="32314" y="38053"/>
                  </a:lnTo>
                  <a:lnTo>
                    <a:pt x="32314" y="17269"/>
                  </a:lnTo>
                  <a:cubicBezTo>
                    <a:pt x="32314" y="11737"/>
                    <a:pt x="35002" y="8893"/>
                    <a:pt x="39190" y="8893"/>
                  </a:cubicBezTo>
                  <a:cubicBezTo>
                    <a:pt x="43171" y="8893"/>
                    <a:pt x="45394" y="11582"/>
                    <a:pt x="45394" y="15977"/>
                  </a:cubicBezTo>
                  <a:lnTo>
                    <a:pt x="45394" y="38053"/>
                  </a:lnTo>
                  <a:lnTo>
                    <a:pt x="54959" y="38053"/>
                  </a:lnTo>
                  <a:lnTo>
                    <a:pt x="54959" y="15253"/>
                  </a:lnTo>
                  <a:cubicBezTo>
                    <a:pt x="54959" y="5998"/>
                    <a:pt x="49427" y="1"/>
                    <a:pt x="41000" y="1"/>
                  </a:cubicBezTo>
                  <a:cubicBezTo>
                    <a:pt x="35933" y="1"/>
                    <a:pt x="32262" y="1914"/>
                    <a:pt x="29936" y="5274"/>
                  </a:cubicBezTo>
                  <a:cubicBezTo>
                    <a:pt x="27868" y="1914"/>
                    <a:pt x="24455" y="1"/>
                    <a:pt x="19854" y="1"/>
                  </a:cubicBez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4436225" y="2455525"/>
              <a:ext cx="956475" cy="975875"/>
            </a:xfrm>
            <a:custGeom>
              <a:avLst/>
              <a:gdLst/>
              <a:ahLst/>
              <a:cxnLst/>
              <a:rect l="l" t="t" r="r" b="b"/>
              <a:pathLst>
                <a:path w="38259" h="39035" extrusionOk="0">
                  <a:moveTo>
                    <a:pt x="19646" y="8427"/>
                  </a:moveTo>
                  <a:cubicBezTo>
                    <a:pt x="23679" y="8427"/>
                    <a:pt x="27660" y="10650"/>
                    <a:pt x="28849" y="15924"/>
                  </a:cubicBezTo>
                  <a:lnTo>
                    <a:pt x="9978" y="15924"/>
                  </a:lnTo>
                  <a:cubicBezTo>
                    <a:pt x="11064" y="11167"/>
                    <a:pt x="14528" y="8427"/>
                    <a:pt x="19646" y="8427"/>
                  </a:cubicBezTo>
                  <a:close/>
                  <a:moveTo>
                    <a:pt x="19543" y="0"/>
                  </a:moveTo>
                  <a:cubicBezTo>
                    <a:pt x="7962" y="0"/>
                    <a:pt x="0" y="8531"/>
                    <a:pt x="0" y="19491"/>
                  </a:cubicBezTo>
                  <a:cubicBezTo>
                    <a:pt x="0" y="30504"/>
                    <a:pt x="7910" y="39034"/>
                    <a:pt x="20318" y="39034"/>
                  </a:cubicBezTo>
                  <a:cubicBezTo>
                    <a:pt x="27401" y="39034"/>
                    <a:pt x="32985" y="36087"/>
                    <a:pt x="36449" y="31072"/>
                  </a:cubicBezTo>
                  <a:lnTo>
                    <a:pt x="28746" y="26626"/>
                  </a:lnTo>
                  <a:cubicBezTo>
                    <a:pt x="27143" y="28746"/>
                    <a:pt x="24196" y="30297"/>
                    <a:pt x="20474" y="30297"/>
                  </a:cubicBezTo>
                  <a:cubicBezTo>
                    <a:pt x="15510" y="30297"/>
                    <a:pt x="11426" y="28229"/>
                    <a:pt x="9978" y="23472"/>
                  </a:cubicBezTo>
                  <a:lnTo>
                    <a:pt x="37897" y="23472"/>
                  </a:lnTo>
                  <a:cubicBezTo>
                    <a:pt x="38155" y="22180"/>
                    <a:pt x="38259" y="20835"/>
                    <a:pt x="38259" y="19543"/>
                  </a:cubicBezTo>
                  <a:cubicBezTo>
                    <a:pt x="38259" y="8686"/>
                    <a:pt x="30503" y="0"/>
                    <a:pt x="19543" y="0"/>
                  </a:cubicBez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487025" y="2259050"/>
              <a:ext cx="239150" cy="1143900"/>
            </a:xfrm>
            <a:custGeom>
              <a:avLst/>
              <a:gdLst/>
              <a:ahLst/>
              <a:cxnLst/>
              <a:rect l="l" t="t" r="r" b="b"/>
              <a:pathLst>
                <a:path w="9566" h="45756" extrusionOk="0">
                  <a:moveTo>
                    <a:pt x="1" y="1"/>
                  </a:moveTo>
                  <a:lnTo>
                    <a:pt x="1" y="45756"/>
                  </a:lnTo>
                  <a:lnTo>
                    <a:pt x="9565" y="45756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814075" y="2450100"/>
              <a:ext cx="1021075" cy="978750"/>
            </a:xfrm>
            <a:custGeom>
              <a:avLst/>
              <a:gdLst/>
              <a:ahLst/>
              <a:cxnLst/>
              <a:rect l="l" t="t" r="r" b="b"/>
              <a:pathLst>
                <a:path w="40843" h="39150" extrusionOk="0">
                  <a:moveTo>
                    <a:pt x="19749" y="9420"/>
                  </a:moveTo>
                  <a:cubicBezTo>
                    <a:pt x="25436" y="9420"/>
                    <a:pt x="29830" y="13659"/>
                    <a:pt x="29830" y="19657"/>
                  </a:cubicBezTo>
                  <a:cubicBezTo>
                    <a:pt x="29830" y="25602"/>
                    <a:pt x="25332" y="29842"/>
                    <a:pt x="19749" y="29842"/>
                  </a:cubicBezTo>
                  <a:cubicBezTo>
                    <a:pt x="14113" y="29842"/>
                    <a:pt x="9719" y="25654"/>
                    <a:pt x="9719" y="19657"/>
                  </a:cubicBezTo>
                  <a:cubicBezTo>
                    <a:pt x="9719" y="13659"/>
                    <a:pt x="14062" y="9420"/>
                    <a:pt x="19749" y="9420"/>
                  </a:cubicBezTo>
                  <a:close/>
                  <a:moveTo>
                    <a:pt x="19744" y="1"/>
                  </a:moveTo>
                  <a:cubicBezTo>
                    <a:pt x="17205" y="1"/>
                    <a:pt x="14643" y="495"/>
                    <a:pt x="12200" y="1510"/>
                  </a:cubicBezTo>
                  <a:cubicBezTo>
                    <a:pt x="4859" y="4560"/>
                    <a:pt x="102" y="11695"/>
                    <a:pt x="154" y="19657"/>
                  </a:cubicBezTo>
                  <a:cubicBezTo>
                    <a:pt x="0" y="30369"/>
                    <a:pt x="8688" y="39150"/>
                    <a:pt x="19365" y="39150"/>
                  </a:cubicBezTo>
                  <a:cubicBezTo>
                    <a:pt x="19459" y="39150"/>
                    <a:pt x="19552" y="39149"/>
                    <a:pt x="19645" y="39148"/>
                  </a:cubicBezTo>
                  <a:cubicBezTo>
                    <a:pt x="19688" y="39148"/>
                    <a:pt x="19731" y="39148"/>
                    <a:pt x="19774" y="39148"/>
                  </a:cubicBezTo>
                  <a:cubicBezTo>
                    <a:pt x="27684" y="39148"/>
                    <a:pt x="34758" y="34403"/>
                    <a:pt x="37792" y="27101"/>
                  </a:cubicBezTo>
                  <a:cubicBezTo>
                    <a:pt x="40843" y="19760"/>
                    <a:pt x="39188" y="11333"/>
                    <a:pt x="33553" y="5749"/>
                  </a:cubicBezTo>
                  <a:cubicBezTo>
                    <a:pt x="29827" y="1989"/>
                    <a:pt x="24834" y="1"/>
                    <a:pt x="19744" y="1"/>
                  </a:cubicBez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879075" y="2259050"/>
              <a:ext cx="452400" cy="1150400"/>
            </a:xfrm>
            <a:custGeom>
              <a:avLst/>
              <a:gdLst/>
              <a:ahLst/>
              <a:cxnLst/>
              <a:rect l="l" t="t" r="r" b="b"/>
              <a:pathLst>
                <a:path w="18096" h="46016" extrusionOk="0">
                  <a:moveTo>
                    <a:pt x="0" y="1"/>
                  </a:moveTo>
                  <a:lnTo>
                    <a:pt x="0" y="33296"/>
                  </a:lnTo>
                  <a:cubicBezTo>
                    <a:pt x="0" y="41941"/>
                    <a:pt x="3496" y="46016"/>
                    <a:pt x="13036" y="46016"/>
                  </a:cubicBezTo>
                  <a:cubicBezTo>
                    <a:pt x="14564" y="46016"/>
                    <a:pt x="16247" y="45911"/>
                    <a:pt x="18096" y="45704"/>
                  </a:cubicBezTo>
                  <a:lnTo>
                    <a:pt x="18096" y="37070"/>
                  </a:lnTo>
                  <a:cubicBezTo>
                    <a:pt x="17010" y="37131"/>
                    <a:pt x="16021" y="37174"/>
                    <a:pt x="15134" y="37174"/>
                  </a:cubicBezTo>
                  <a:cubicBezTo>
                    <a:pt x="11502" y="37174"/>
                    <a:pt x="9565" y="36454"/>
                    <a:pt x="9565" y="33296"/>
                  </a:cubicBezTo>
                  <a:lnTo>
                    <a:pt x="9565" y="19543"/>
                  </a:lnTo>
                  <a:lnTo>
                    <a:pt x="18096" y="19543"/>
                  </a:lnTo>
                  <a:lnTo>
                    <a:pt x="18096" y="10341"/>
                  </a:lnTo>
                  <a:lnTo>
                    <a:pt x="9565" y="10341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748650" y="2257750"/>
              <a:ext cx="1092200" cy="1183975"/>
            </a:xfrm>
            <a:custGeom>
              <a:avLst/>
              <a:gdLst/>
              <a:ahLst/>
              <a:cxnLst/>
              <a:rect l="l" t="t" r="r" b="b"/>
              <a:pathLst>
                <a:path w="43688" h="47359" extrusionOk="0">
                  <a:moveTo>
                    <a:pt x="23619" y="0"/>
                  </a:moveTo>
                  <a:cubicBezTo>
                    <a:pt x="23570" y="0"/>
                    <a:pt x="23522" y="1"/>
                    <a:pt x="23473" y="1"/>
                  </a:cubicBezTo>
                  <a:cubicBezTo>
                    <a:pt x="10393" y="1"/>
                    <a:pt x="1" y="10289"/>
                    <a:pt x="1" y="23680"/>
                  </a:cubicBezTo>
                  <a:cubicBezTo>
                    <a:pt x="1" y="37019"/>
                    <a:pt x="10393" y="47359"/>
                    <a:pt x="23421" y="47359"/>
                  </a:cubicBezTo>
                  <a:cubicBezTo>
                    <a:pt x="31642" y="47359"/>
                    <a:pt x="39293" y="43119"/>
                    <a:pt x="43585" y="36088"/>
                  </a:cubicBezTo>
                  <a:lnTo>
                    <a:pt x="34847" y="30815"/>
                  </a:lnTo>
                  <a:cubicBezTo>
                    <a:pt x="32469" y="34744"/>
                    <a:pt x="28178" y="37174"/>
                    <a:pt x="23525" y="37174"/>
                  </a:cubicBezTo>
                  <a:cubicBezTo>
                    <a:pt x="13288" y="37174"/>
                    <a:pt x="6825" y="26213"/>
                    <a:pt x="11789" y="17269"/>
                  </a:cubicBezTo>
                  <a:cubicBezTo>
                    <a:pt x="14347" y="12705"/>
                    <a:pt x="18925" y="10403"/>
                    <a:pt x="23503" y="10403"/>
                  </a:cubicBezTo>
                  <a:cubicBezTo>
                    <a:pt x="27897" y="10403"/>
                    <a:pt x="32291" y="12524"/>
                    <a:pt x="34899" y="16804"/>
                  </a:cubicBezTo>
                  <a:lnTo>
                    <a:pt x="43688" y="11427"/>
                  </a:lnTo>
                  <a:cubicBezTo>
                    <a:pt x="39473" y="4334"/>
                    <a:pt x="31836" y="0"/>
                    <a:pt x="23619" y="0"/>
                  </a:cubicBezTo>
                  <a:close/>
                </a:path>
              </a:pathLst>
            </a:custGeom>
            <a:solidFill>
              <a:srgbClr val="003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20025" y="1453825"/>
              <a:ext cx="1719075" cy="1677700"/>
            </a:xfrm>
            <a:custGeom>
              <a:avLst/>
              <a:gdLst/>
              <a:ahLst/>
              <a:cxnLst/>
              <a:rect l="l" t="t" r="r" b="b"/>
              <a:pathLst>
                <a:path w="68763" h="67108" extrusionOk="0">
                  <a:moveTo>
                    <a:pt x="44636" y="1"/>
                  </a:moveTo>
                  <a:cubicBezTo>
                    <a:pt x="41306" y="1"/>
                    <a:pt x="37672" y="316"/>
                    <a:pt x="33761" y="1086"/>
                  </a:cubicBezTo>
                  <a:cubicBezTo>
                    <a:pt x="13546" y="5015"/>
                    <a:pt x="0" y="21973"/>
                    <a:pt x="776" y="41878"/>
                  </a:cubicBezTo>
                  <a:cubicBezTo>
                    <a:pt x="1344" y="55371"/>
                    <a:pt x="7497" y="63489"/>
                    <a:pt x="11012" y="67108"/>
                  </a:cubicBezTo>
                  <a:cubicBezTo>
                    <a:pt x="9513" y="63178"/>
                    <a:pt x="8738" y="58939"/>
                    <a:pt x="8789" y="54699"/>
                  </a:cubicBezTo>
                  <a:cubicBezTo>
                    <a:pt x="8789" y="35343"/>
                    <a:pt x="24403" y="19646"/>
                    <a:pt x="43747" y="19646"/>
                  </a:cubicBezTo>
                  <a:cubicBezTo>
                    <a:pt x="43779" y="19646"/>
                    <a:pt x="43811" y="19646"/>
                    <a:pt x="43842" y="19646"/>
                  </a:cubicBezTo>
                  <a:cubicBezTo>
                    <a:pt x="43950" y="19645"/>
                    <a:pt x="44058" y="19645"/>
                    <a:pt x="44165" y="19645"/>
                  </a:cubicBezTo>
                  <a:cubicBezTo>
                    <a:pt x="49432" y="19645"/>
                    <a:pt x="54641" y="20884"/>
                    <a:pt x="59353" y="23265"/>
                  </a:cubicBezTo>
                  <a:lnTo>
                    <a:pt x="68762" y="6618"/>
                  </a:lnTo>
                  <a:cubicBezTo>
                    <a:pt x="68762" y="6618"/>
                    <a:pt x="59882" y="1"/>
                    <a:pt x="44636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561575" y="3650275"/>
              <a:ext cx="82750" cy="70650"/>
            </a:xfrm>
            <a:custGeom>
              <a:avLst/>
              <a:gdLst/>
              <a:ahLst/>
              <a:cxnLst/>
              <a:rect l="l" t="t" r="r" b="b"/>
              <a:pathLst>
                <a:path w="3310" h="2826" extrusionOk="0">
                  <a:moveTo>
                    <a:pt x="1916" y="1"/>
                  </a:moveTo>
                  <a:cubicBezTo>
                    <a:pt x="1558" y="1"/>
                    <a:pt x="1188" y="139"/>
                    <a:pt x="880" y="447"/>
                  </a:cubicBezTo>
                  <a:cubicBezTo>
                    <a:pt x="1" y="1326"/>
                    <a:pt x="621" y="2825"/>
                    <a:pt x="1914" y="2825"/>
                  </a:cubicBezTo>
                  <a:cubicBezTo>
                    <a:pt x="2689" y="2825"/>
                    <a:pt x="3310" y="2205"/>
                    <a:pt x="3310" y="1429"/>
                  </a:cubicBezTo>
                  <a:cubicBezTo>
                    <a:pt x="3310" y="565"/>
                    <a:pt x="2639" y="1"/>
                    <a:pt x="1916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36750" y="3757850"/>
              <a:ext cx="433600" cy="367650"/>
            </a:xfrm>
            <a:custGeom>
              <a:avLst/>
              <a:gdLst/>
              <a:ahLst/>
              <a:cxnLst/>
              <a:rect l="l" t="t" r="r" b="b"/>
              <a:pathLst>
                <a:path w="17344" h="14706" extrusionOk="0">
                  <a:moveTo>
                    <a:pt x="7476" y="2621"/>
                  </a:moveTo>
                  <a:cubicBezTo>
                    <a:pt x="10026" y="2621"/>
                    <a:pt x="12482" y="4630"/>
                    <a:pt x="12447" y="7621"/>
                  </a:cubicBezTo>
                  <a:cubicBezTo>
                    <a:pt x="12447" y="10278"/>
                    <a:pt x="10275" y="12431"/>
                    <a:pt x="7629" y="12431"/>
                  </a:cubicBezTo>
                  <a:cubicBezTo>
                    <a:pt x="7598" y="12431"/>
                    <a:pt x="7567" y="12430"/>
                    <a:pt x="7535" y="12430"/>
                  </a:cubicBezTo>
                  <a:cubicBezTo>
                    <a:pt x="3141" y="12430"/>
                    <a:pt x="918" y="7104"/>
                    <a:pt x="4071" y="4054"/>
                  </a:cubicBezTo>
                  <a:cubicBezTo>
                    <a:pt x="5062" y="3063"/>
                    <a:pt x="6279" y="2621"/>
                    <a:pt x="7476" y="2621"/>
                  </a:cubicBezTo>
                  <a:close/>
                  <a:moveTo>
                    <a:pt x="7563" y="1"/>
                  </a:moveTo>
                  <a:cubicBezTo>
                    <a:pt x="3704" y="1"/>
                    <a:pt x="0" y="3081"/>
                    <a:pt x="142" y="7621"/>
                  </a:cubicBezTo>
                  <a:cubicBezTo>
                    <a:pt x="193" y="11570"/>
                    <a:pt x="3398" y="14705"/>
                    <a:pt x="7335" y="14705"/>
                  </a:cubicBezTo>
                  <a:cubicBezTo>
                    <a:pt x="7368" y="14705"/>
                    <a:pt x="7400" y="14705"/>
                    <a:pt x="7432" y="14704"/>
                  </a:cubicBezTo>
                  <a:cubicBezTo>
                    <a:pt x="7453" y="14705"/>
                    <a:pt x="7474" y="14705"/>
                    <a:pt x="7495" y="14705"/>
                  </a:cubicBezTo>
                  <a:cubicBezTo>
                    <a:pt x="14071" y="14705"/>
                    <a:pt x="17343" y="6676"/>
                    <a:pt x="12602" y="2089"/>
                  </a:cubicBezTo>
                  <a:cubicBezTo>
                    <a:pt x="11125" y="645"/>
                    <a:pt x="9328" y="1"/>
                    <a:pt x="7563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551300" y="3660150"/>
              <a:ext cx="152550" cy="460700"/>
            </a:xfrm>
            <a:custGeom>
              <a:avLst/>
              <a:gdLst/>
              <a:ahLst/>
              <a:cxnLst/>
              <a:rect l="l" t="t" r="r" b="b"/>
              <a:pathLst>
                <a:path w="6102" h="18428" extrusionOk="0">
                  <a:moveTo>
                    <a:pt x="1" y="0"/>
                  </a:moveTo>
                  <a:lnTo>
                    <a:pt x="1" y="14373"/>
                  </a:lnTo>
                  <a:cubicBezTo>
                    <a:pt x="1" y="17240"/>
                    <a:pt x="1351" y="18428"/>
                    <a:pt x="4266" y="18428"/>
                  </a:cubicBezTo>
                  <a:cubicBezTo>
                    <a:pt x="4821" y="18428"/>
                    <a:pt x="5432" y="18385"/>
                    <a:pt x="6102" y="18302"/>
                  </a:cubicBezTo>
                  <a:lnTo>
                    <a:pt x="6102" y="16182"/>
                  </a:lnTo>
                  <a:cubicBezTo>
                    <a:pt x="5525" y="16207"/>
                    <a:pt x="5016" y="16234"/>
                    <a:pt x="4574" y="16234"/>
                  </a:cubicBezTo>
                  <a:cubicBezTo>
                    <a:pt x="3153" y="16234"/>
                    <a:pt x="2431" y="15951"/>
                    <a:pt x="2431" y="14373"/>
                  </a:cubicBezTo>
                  <a:lnTo>
                    <a:pt x="2431" y="6980"/>
                  </a:lnTo>
                  <a:lnTo>
                    <a:pt x="6102" y="6980"/>
                  </a:lnTo>
                  <a:lnTo>
                    <a:pt x="6102" y="4705"/>
                  </a:lnTo>
                  <a:lnTo>
                    <a:pt x="2431" y="4705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754225" y="3660150"/>
              <a:ext cx="153850" cy="460700"/>
            </a:xfrm>
            <a:custGeom>
              <a:avLst/>
              <a:gdLst/>
              <a:ahLst/>
              <a:cxnLst/>
              <a:rect l="l" t="t" r="r" b="b"/>
              <a:pathLst>
                <a:path w="6154" h="18428" extrusionOk="0">
                  <a:moveTo>
                    <a:pt x="1" y="0"/>
                  </a:moveTo>
                  <a:lnTo>
                    <a:pt x="1" y="14373"/>
                  </a:lnTo>
                  <a:cubicBezTo>
                    <a:pt x="1" y="17240"/>
                    <a:pt x="1388" y="18428"/>
                    <a:pt x="4314" y="18428"/>
                  </a:cubicBezTo>
                  <a:cubicBezTo>
                    <a:pt x="4871" y="18428"/>
                    <a:pt x="5484" y="18385"/>
                    <a:pt x="6153" y="18302"/>
                  </a:cubicBezTo>
                  <a:lnTo>
                    <a:pt x="6153" y="16182"/>
                  </a:lnTo>
                  <a:cubicBezTo>
                    <a:pt x="5565" y="16207"/>
                    <a:pt x="5049" y="16234"/>
                    <a:pt x="4605" y="16234"/>
                  </a:cubicBezTo>
                  <a:cubicBezTo>
                    <a:pt x="3175" y="16234"/>
                    <a:pt x="2483" y="15951"/>
                    <a:pt x="2483" y="14373"/>
                  </a:cubicBezTo>
                  <a:lnTo>
                    <a:pt x="2483" y="6980"/>
                  </a:lnTo>
                  <a:lnTo>
                    <a:pt x="6153" y="6980"/>
                  </a:lnTo>
                  <a:lnTo>
                    <a:pt x="6153" y="4705"/>
                  </a:lnTo>
                  <a:lnTo>
                    <a:pt x="2483" y="4705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933900" y="3771300"/>
              <a:ext cx="356750" cy="355475"/>
            </a:xfrm>
            <a:custGeom>
              <a:avLst/>
              <a:gdLst/>
              <a:ahLst/>
              <a:cxnLst/>
              <a:rect l="l" t="t" r="r" b="b"/>
              <a:pathLst>
                <a:path w="14270" h="14219" extrusionOk="0">
                  <a:moveTo>
                    <a:pt x="7537" y="2168"/>
                  </a:moveTo>
                  <a:cubicBezTo>
                    <a:pt x="9777" y="2168"/>
                    <a:pt x="11639" y="3890"/>
                    <a:pt x="11840" y="6101"/>
                  </a:cubicBezTo>
                  <a:lnTo>
                    <a:pt x="2534" y="6101"/>
                  </a:lnTo>
                  <a:cubicBezTo>
                    <a:pt x="2896" y="3723"/>
                    <a:pt x="4705" y="2172"/>
                    <a:pt x="7342" y="2172"/>
                  </a:cubicBezTo>
                  <a:cubicBezTo>
                    <a:pt x="7407" y="2169"/>
                    <a:pt x="7472" y="2168"/>
                    <a:pt x="7537" y="2168"/>
                  </a:cubicBezTo>
                  <a:close/>
                  <a:moveTo>
                    <a:pt x="7290" y="0"/>
                  </a:moveTo>
                  <a:cubicBezTo>
                    <a:pt x="2947" y="0"/>
                    <a:pt x="0" y="2999"/>
                    <a:pt x="0" y="7083"/>
                  </a:cubicBezTo>
                  <a:cubicBezTo>
                    <a:pt x="0" y="11168"/>
                    <a:pt x="3051" y="14218"/>
                    <a:pt x="7497" y="14218"/>
                  </a:cubicBezTo>
                  <a:cubicBezTo>
                    <a:pt x="10289" y="14218"/>
                    <a:pt x="12409" y="13029"/>
                    <a:pt x="13649" y="11168"/>
                  </a:cubicBezTo>
                  <a:lnTo>
                    <a:pt x="11581" y="9979"/>
                  </a:lnTo>
                  <a:cubicBezTo>
                    <a:pt x="10755" y="11243"/>
                    <a:pt x="9333" y="12004"/>
                    <a:pt x="7834" y="12004"/>
                  </a:cubicBezTo>
                  <a:cubicBezTo>
                    <a:pt x="7739" y="12004"/>
                    <a:pt x="7644" y="12001"/>
                    <a:pt x="7549" y="11995"/>
                  </a:cubicBezTo>
                  <a:cubicBezTo>
                    <a:pt x="4964" y="11995"/>
                    <a:pt x="3051" y="10547"/>
                    <a:pt x="2534" y="8169"/>
                  </a:cubicBezTo>
                  <a:lnTo>
                    <a:pt x="14218" y="8169"/>
                  </a:lnTo>
                  <a:cubicBezTo>
                    <a:pt x="14270" y="7859"/>
                    <a:pt x="14270" y="7497"/>
                    <a:pt x="14270" y="7135"/>
                  </a:cubicBezTo>
                  <a:cubicBezTo>
                    <a:pt x="14270" y="3361"/>
                    <a:pt x="11478" y="0"/>
                    <a:pt x="7290" y="0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335875" y="3771100"/>
              <a:ext cx="169350" cy="345325"/>
            </a:xfrm>
            <a:custGeom>
              <a:avLst/>
              <a:gdLst/>
              <a:ahLst/>
              <a:cxnLst/>
              <a:rect l="l" t="t" r="r" b="b"/>
              <a:pathLst>
                <a:path w="6774" h="13813" extrusionOk="0">
                  <a:moveTo>
                    <a:pt x="6513" y="1"/>
                  </a:moveTo>
                  <a:cubicBezTo>
                    <a:pt x="4806" y="1"/>
                    <a:pt x="3269" y="964"/>
                    <a:pt x="2482" y="2490"/>
                  </a:cubicBezTo>
                  <a:lnTo>
                    <a:pt x="2482" y="215"/>
                  </a:lnTo>
                  <a:lnTo>
                    <a:pt x="0" y="215"/>
                  </a:lnTo>
                  <a:lnTo>
                    <a:pt x="0" y="13813"/>
                  </a:lnTo>
                  <a:lnTo>
                    <a:pt x="2482" y="13813"/>
                  </a:lnTo>
                  <a:lnTo>
                    <a:pt x="2482" y="6626"/>
                  </a:lnTo>
                  <a:cubicBezTo>
                    <a:pt x="2482" y="3547"/>
                    <a:pt x="4602" y="2488"/>
                    <a:pt x="6627" y="2488"/>
                  </a:cubicBezTo>
                  <a:cubicBezTo>
                    <a:pt x="6676" y="2488"/>
                    <a:pt x="6724" y="2489"/>
                    <a:pt x="6773" y="2490"/>
                  </a:cubicBezTo>
                  <a:lnTo>
                    <a:pt x="6773" y="8"/>
                  </a:lnTo>
                  <a:cubicBezTo>
                    <a:pt x="6686" y="3"/>
                    <a:pt x="6599" y="1"/>
                    <a:pt x="6513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538800" y="3777750"/>
              <a:ext cx="349000" cy="476100"/>
            </a:xfrm>
            <a:custGeom>
              <a:avLst/>
              <a:gdLst/>
              <a:ahLst/>
              <a:cxnLst/>
              <a:rect l="l" t="t" r="r" b="b"/>
              <a:pathLst>
                <a:path w="13960" h="19044" extrusionOk="0">
                  <a:moveTo>
                    <a:pt x="0" y="1"/>
                  </a:moveTo>
                  <a:lnTo>
                    <a:pt x="6101" y="13547"/>
                  </a:lnTo>
                  <a:lnTo>
                    <a:pt x="5843" y="14064"/>
                  </a:lnTo>
                  <a:cubicBezTo>
                    <a:pt x="5165" y="15758"/>
                    <a:pt x="4078" y="16818"/>
                    <a:pt x="2414" y="16818"/>
                  </a:cubicBezTo>
                  <a:cubicBezTo>
                    <a:pt x="2301" y="16818"/>
                    <a:pt x="2186" y="16813"/>
                    <a:pt x="2068" y="16804"/>
                  </a:cubicBezTo>
                  <a:lnTo>
                    <a:pt x="2068" y="19027"/>
                  </a:lnTo>
                  <a:cubicBezTo>
                    <a:pt x="2219" y="19038"/>
                    <a:pt x="2369" y="19043"/>
                    <a:pt x="2516" y="19043"/>
                  </a:cubicBezTo>
                  <a:cubicBezTo>
                    <a:pt x="5140" y="19043"/>
                    <a:pt x="7146" y="17314"/>
                    <a:pt x="8272" y="14425"/>
                  </a:cubicBezTo>
                  <a:lnTo>
                    <a:pt x="13960" y="1"/>
                  </a:lnTo>
                  <a:lnTo>
                    <a:pt x="11323" y="1"/>
                  </a:lnTo>
                  <a:lnTo>
                    <a:pt x="7290" y="10600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75325" y="3660150"/>
              <a:ext cx="268875" cy="457575"/>
            </a:xfrm>
            <a:custGeom>
              <a:avLst/>
              <a:gdLst/>
              <a:ahLst/>
              <a:cxnLst/>
              <a:rect l="l" t="t" r="r" b="b"/>
              <a:pathLst>
                <a:path w="10755" h="18303" extrusionOk="0">
                  <a:moveTo>
                    <a:pt x="0" y="0"/>
                  </a:moveTo>
                  <a:lnTo>
                    <a:pt x="0" y="18302"/>
                  </a:lnTo>
                  <a:lnTo>
                    <a:pt x="10754" y="18302"/>
                  </a:lnTo>
                  <a:lnTo>
                    <a:pt x="10754" y="15924"/>
                  </a:lnTo>
                  <a:lnTo>
                    <a:pt x="2534" y="15872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437425" y="3756600"/>
              <a:ext cx="435275" cy="368925"/>
            </a:xfrm>
            <a:custGeom>
              <a:avLst/>
              <a:gdLst/>
              <a:ahLst/>
              <a:cxnLst/>
              <a:rect l="l" t="t" r="r" b="b"/>
              <a:pathLst>
                <a:path w="17411" h="14757" extrusionOk="0">
                  <a:moveTo>
                    <a:pt x="7476" y="2671"/>
                  </a:moveTo>
                  <a:cubicBezTo>
                    <a:pt x="10027" y="2671"/>
                    <a:pt x="12482" y="4680"/>
                    <a:pt x="12447" y="7671"/>
                  </a:cubicBezTo>
                  <a:cubicBezTo>
                    <a:pt x="12447" y="10328"/>
                    <a:pt x="10276" y="12481"/>
                    <a:pt x="7630" y="12481"/>
                  </a:cubicBezTo>
                  <a:cubicBezTo>
                    <a:pt x="7598" y="12481"/>
                    <a:pt x="7567" y="12480"/>
                    <a:pt x="7536" y="12480"/>
                  </a:cubicBezTo>
                  <a:cubicBezTo>
                    <a:pt x="3141" y="12480"/>
                    <a:pt x="918" y="7154"/>
                    <a:pt x="4072" y="4104"/>
                  </a:cubicBezTo>
                  <a:cubicBezTo>
                    <a:pt x="5062" y="3113"/>
                    <a:pt x="6280" y="2671"/>
                    <a:pt x="7476" y="2671"/>
                  </a:cubicBezTo>
                  <a:close/>
                  <a:moveTo>
                    <a:pt x="7563" y="1"/>
                  </a:moveTo>
                  <a:cubicBezTo>
                    <a:pt x="3684" y="1"/>
                    <a:pt x="0" y="3093"/>
                    <a:pt x="142" y="7671"/>
                  </a:cubicBezTo>
                  <a:cubicBezTo>
                    <a:pt x="193" y="11590"/>
                    <a:pt x="3400" y="14757"/>
                    <a:pt x="7346" y="14757"/>
                  </a:cubicBezTo>
                  <a:cubicBezTo>
                    <a:pt x="7409" y="14757"/>
                    <a:pt x="7472" y="14756"/>
                    <a:pt x="7536" y="14754"/>
                  </a:cubicBezTo>
                  <a:cubicBezTo>
                    <a:pt x="14153" y="14754"/>
                    <a:pt x="17410" y="6689"/>
                    <a:pt x="12654" y="2088"/>
                  </a:cubicBezTo>
                  <a:cubicBezTo>
                    <a:pt x="11147" y="645"/>
                    <a:pt x="9335" y="1"/>
                    <a:pt x="7563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859750" y="3658850"/>
              <a:ext cx="60775" cy="458875"/>
            </a:xfrm>
            <a:custGeom>
              <a:avLst/>
              <a:gdLst/>
              <a:ahLst/>
              <a:cxnLst/>
              <a:rect l="l" t="t" r="r" b="b"/>
              <a:pathLst>
                <a:path w="2431" h="18355" extrusionOk="0">
                  <a:moveTo>
                    <a:pt x="0" y="0"/>
                  </a:moveTo>
                  <a:lnTo>
                    <a:pt x="0" y="18354"/>
                  </a:lnTo>
                  <a:lnTo>
                    <a:pt x="2430" y="1835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983825" y="3780350"/>
              <a:ext cx="310225" cy="346625"/>
            </a:xfrm>
            <a:custGeom>
              <a:avLst/>
              <a:gdLst/>
              <a:ahLst/>
              <a:cxnLst/>
              <a:rect l="l" t="t" r="r" b="b"/>
              <a:pathLst>
                <a:path w="12409" h="13865" extrusionOk="0">
                  <a:moveTo>
                    <a:pt x="1" y="0"/>
                  </a:moveTo>
                  <a:lnTo>
                    <a:pt x="1" y="8324"/>
                  </a:lnTo>
                  <a:cubicBezTo>
                    <a:pt x="1" y="11736"/>
                    <a:pt x="2172" y="13856"/>
                    <a:pt x="5429" y="13856"/>
                  </a:cubicBezTo>
                  <a:cubicBezTo>
                    <a:pt x="5525" y="13862"/>
                    <a:pt x="5621" y="13864"/>
                    <a:pt x="5716" y="13864"/>
                  </a:cubicBezTo>
                  <a:cubicBezTo>
                    <a:pt x="7418" y="13864"/>
                    <a:pt x="8997" y="12998"/>
                    <a:pt x="9927" y="11530"/>
                  </a:cubicBezTo>
                  <a:lnTo>
                    <a:pt x="9927" y="13494"/>
                  </a:lnTo>
                  <a:lnTo>
                    <a:pt x="12409" y="13494"/>
                  </a:lnTo>
                  <a:lnTo>
                    <a:pt x="12409" y="52"/>
                  </a:lnTo>
                  <a:lnTo>
                    <a:pt x="9927" y="52"/>
                  </a:lnTo>
                  <a:lnTo>
                    <a:pt x="9927" y="7238"/>
                  </a:lnTo>
                  <a:cubicBezTo>
                    <a:pt x="9927" y="10392"/>
                    <a:pt x="8118" y="11685"/>
                    <a:pt x="5946" y="11685"/>
                  </a:cubicBezTo>
                  <a:cubicBezTo>
                    <a:pt x="3723" y="11685"/>
                    <a:pt x="2431" y="10392"/>
                    <a:pt x="2431" y="8221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62550" y="3660150"/>
              <a:ext cx="155125" cy="460700"/>
            </a:xfrm>
            <a:custGeom>
              <a:avLst/>
              <a:gdLst/>
              <a:ahLst/>
              <a:cxnLst/>
              <a:rect l="l" t="t" r="r" b="b"/>
              <a:pathLst>
                <a:path w="6205" h="18428" extrusionOk="0">
                  <a:moveTo>
                    <a:pt x="0" y="0"/>
                  </a:moveTo>
                  <a:lnTo>
                    <a:pt x="0" y="14373"/>
                  </a:lnTo>
                  <a:cubicBezTo>
                    <a:pt x="0" y="17240"/>
                    <a:pt x="1350" y="18428"/>
                    <a:pt x="4265" y="18428"/>
                  </a:cubicBezTo>
                  <a:cubicBezTo>
                    <a:pt x="4820" y="18428"/>
                    <a:pt x="5431" y="18385"/>
                    <a:pt x="6101" y="18302"/>
                  </a:cubicBezTo>
                  <a:lnTo>
                    <a:pt x="6101" y="16182"/>
                  </a:lnTo>
                  <a:cubicBezTo>
                    <a:pt x="5525" y="16207"/>
                    <a:pt x="5015" y="16234"/>
                    <a:pt x="4573" y="16234"/>
                  </a:cubicBezTo>
                  <a:cubicBezTo>
                    <a:pt x="3152" y="16234"/>
                    <a:pt x="2430" y="15951"/>
                    <a:pt x="2430" y="14373"/>
                  </a:cubicBezTo>
                  <a:lnTo>
                    <a:pt x="2430" y="6980"/>
                  </a:lnTo>
                  <a:lnTo>
                    <a:pt x="6204" y="6980"/>
                  </a:lnTo>
                  <a:lnTo>
                    <a:pt x="6204" y="4705"/>
                  </a:lnTo>
                  <a:lnTo>
                    <a:pt x="2482" y="4705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578400" y="3777750"/>
              <a:ext cx="62050" cy="339975"/>
            </a:xfrm>
            <a:custGeom>
              <a:avLst/>
              <a:gdLst/>
              <a:ahLst/>
              <a:cxnLst/>
              <a:rect l="l" t="t" r="r" b="b"/>
              <a:pathLst>
                <a:path w="2482" h="13599" extrusionOk="0">
                  <a:moveTo>
                    <a:pt x="0" y="1"/>
                  </a:moveTo>
                  <a:lnTo>
                    <a:pt x="0" y="13598"/>
                  </a:lnTo>
                  <a:lnTo>
                    <a:pt x="2482" y="13598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686000" y="3756600"/>
              <a:ext cx="435275" cy="368925"/>
            </a:xfrm>
            <a:custGeom>
              <a:avLst/>
              <a:gdLst/>
              <a:ahLst/>
              <a:cxnLst/>
              <a:rect l="l" t="t" r="r" b="b"/>
              <a:pathLst>
                <a:path w="17411" h="14757" extrusionOk="0">
                  <a:moveTo>
                    <a:pt x="7499" y="2671"/>
                  </a:moveTo>
                  <a:cubicBezTo>
                    <a:pt x="10050" y="2671"/>
                    <a:pt x="12482" y="4680"/>
                    <a:pt x="12447" y="7671"/>
                  </a:cubicBezTo>
                  <a:cubicBezTo>
                    <a:pt x="12447" y="10328"/>
                    <a:pt x="10276" y="12481"/>
                    <a:pt x="7630" y="12481"/>
                  </a:cubicBezTo>
                  <a:cubicBezTo>
                    <a:pt x="7598" y="12481"/>
                    <a:pt x="7567" y="12480"/>
                    <a:pt x="7536" y="12480"/>
                  </a:cubicBezTo>
                  <a:cubicBezTo>
                    <a:pt x="3141" y="12480"/>
                    <a:pt x="970" y="7154"/>
                    <a:pt x="4072" y="4104"/>
                  </a:cubicBezTo>
                  <a:cubicBezTo>
                    <a:pt x="5079" y="3113"/>
                    <a:pt x="6302" y="2671"/>
                    <a:pt x="7499" y="2671"/>
                  </a:cubicBezTo>
                  <a:close/>
                  <a:moveTo>
                    <a:pt x="7586" y="1"/>
                  </a:moveTo>
                  <a:cubicBezTo>
                    <a:pt x="3708" y="1"/>
                    <a:pt x="0" y="3093"/>
                    <a:pt x="142" y="7671"/>
                  </a:cubicBezTo>
                  <a:cubicBezTo>
                    <a:pt x="193" y="11590"/>
                    <a:pt x="3400" y="14757"/>
                    <a:pt x="7346" y="14757"/>
                  </a:cubicBezTo>
                  <a:cubicBezTo>
                    <a:pt x="7409" y="14757"/>
                    <a:pt x="7472" y="14756"/>
                    <a:pt x="7536" y="14754"/>
                  </a:cubicBezTo>
                  <a:cubicBezTo>
                    <a:pt x="14153" y="14754"/>
                    <a:pt x="17410" y="6689"/>
                    <a:pt x="12654" y="2088"/>
                  </a:cubicBezTo>
                  <a:cubicBezTo>
                    <a:pt x="11163" y="645"/>
                    <a:pt x="9357" y="1"/>
                    <a:pt x="7586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5101850" y="3767225"/>
              <a:ext cx="311525" cy="350500"/>
            </a:xfrm>
            <a:custGeom>
              <a:avLst/>
              <a:gdLst/>
              <a:ahLst/>
              <a:cxnLst/>
              <a:rect l="l" t="t" r="r" b="b"/>
              <a:pathLst>
                <a:path w="12461" h="14020" extrusionOk="0">
                  <a:moveTo>
                    <a:pt x="6693" y="0"/>
                  </a:moveTo>
                  <a:cubicBezTo>
                    <a:pt x="4987" y="0"/>
                    <a:pt x="3364" y="866"/>
                    <a:pt x="2483" y="2335"/>
                  </a:cubicBezTo>
                  <a:lnTo>
                    <a:pt x="2483" y="422"/>
                  </a:lnTo>
                  <a:lnTo>
                    <a:pt x="1" y="422"/>
                  </a:lnTo>
                  <a:lnTo>
                    <a:pt x="1" y="13968"/>
                  </a:lnTo>
                  <a:lnTo>
                    <a:pt x="2483" y="13968"/>
                  </a:lnTo>
                  <a:lnTo>
                    <a:pt x="2483" y="6781"/>
                  </a:lnTo>
                  <a:cubicBezTo>
                    <a:pt x="2483" y="3627"/>
                    <a:pt x="4344" y="2335"/>
                    <a:pt x="6515" y="2335"/>
                  </a:cubicBezTo>
                  <a:cubicBezTo>
                    <a:pt x="8738" y="2335"/>
                    <a:pt x="10031" y="3627"/>
                    <a:pt x="10031" y="5851"/>
                  </a:cubicBezTo>
                  <a:lnTo>
                    <a:pt x="10031" y="14019"/>
                  </a:lnTo>
                  <a:lnTo>
                    <a:pt x="12461" y="14019"/>
                  </a:lnTo>
                  <a:lnTo>
                    <a:pt x="12461" y="5695"/>
                  </a:lnTo>
                  <a:cubicBezTo>
                    <a:pt x="12461" y="2180"/>
                    <a:pt x="10341" y="112"/>
                    <a:pt x="6980" y="8"/>
                  </a:cubicBezTo>
                  <a:cubicBezTo>
                    <a:pt x="6884" y="3"/>
                    <a:pt x="6789" y="0"/>
                    <a:pt x="6693" y="0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454725" y="3769825"/>
              <a:ext cx="268850" cy="355650"/>
            </a:xfrm>
            <a:custGeom>
              <a:avLst/>
              <a:gdLst/>
              <a:ahLst/>
              <a:cxnLst/>
              <a:rect l="l" t="t" r="r" b="b"/>
              <a:pathLst>
                <a:path w="10754" h="14226" extrusionOk="0">
                  <a:moveTo>
                    <a:pt x="5700" y="1"/>
                  </a:moveTo>
                  <a:cubicBezTo>
                    <a:pt x="5610" y="1"/>
                    <a:pt x="5519" y="3"/>
                    <a:pt x="5429" y="8"/>
                  </a:cubicBezTo>
                  <a:cubicBezTo>
                    <a:pt x="2637" y="8"/>
                    <a:pt x="517" y="1610"/>
                    <a:pt x="517" y="4040"/>
                  </a:cubicBezTo>
                  <a:cubicBezTo>
                    <a:pt x="517" y="8952"/>
                    <a:pt x="8324" y="7246"/>
                    <a:pt x="8324" y="10141"/>
                  </a:cubicBezTo>
                  <a:cubicBezTo>
                    <a:pt x="8324" y="11537"/>
                    <a:pt x="7032" y="12054"/>
                    <a:pt x="5532" y="12054"/>
                  </a:cubicBezTo>
                  <a:cubicBezTo>
                    <a:pt x="3774" y="12054"/>
                    <a:pt x="2482" y="11175"/>
                    <a:pt x="2068" y="9883"/>
                  </a:cubicBezTo>
                  <a:lnTo>
                    <a:pt x="0" y="11072"/>
                  </a:lnTo>
                  <a:cubicBezTo>
                    <a:pt x="827" y="12933"/>
                    <a:pt x="2740" y="14225"/>
                    <a:pt x="5532" y="14225"/>
                  </a:cubicBezTo>
                  <a:cubicBezTo>
                    <a:pt x="8531" y="14225"/>
                    <a:pt x="10754" y="12674"/>
                    <a:pt x="10754" y="10141"/>
                  </a:cubicBezTo>
                  <a:cubicBezTo>
                    <a:pt x="10754" y="5178"/>
                    <a:pt x="2999" y="6936"/>
                    <a:pt x="2999" y="4040"/>
                  </a:cubicBezTo>
                  <a:cubicBezTo>
                    <a:pt x="2999" y="2800"/>
                    <a:pt x="4240" y="2231"/>
                    <a:pt x="5480" y="2231"/>
                  </a:cubicBezTo>
                  <a:cubicBezTo>
                    <a:pt x="5564" y="2224"/>
                    <a:pt x="5648" y="2220"/>
                    <a:pt x="5731" y="2220"/>
                  </a:cubicBezTo>
                  <a:cubicBezTo>
                    <a:pt x="6879" y="2220"/>
                    <a:pt x="7945" y="2876"/>
                    <a:pt x="8427" y="3937"/>
                  </a:cubicBezTo>
                  <a:lnTo>
                    <a:pt x="10444" y="2851"/>
                  </a:lnTo>
                  <a:cubicBezTo>
                    <a:pt x="9504" y="1072"/>
                    <a:pt x="7667" y="1"/>
                    <a:pt x="5700" y="1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073900" y="3653650"/>
              <a:ext cx="333500" cy="473225"/>
            </a:xfrm>
            <a:custGeom>
              <a:avLst/>
              <a:gdLst/>
              <a:ahLst/>
              <a:cxnLst/>
              <a:rect l="l" t="t" r="r" b="b"/>
              <a:pathLst>
                <a:path w="13340" h="18929" extrusionOk="0">
                  <a:moveTo>
                    <a:pt x="6693" y="0"/>
                  </a:moveTo>
                  <a:cubicBezTo>
                    <a:pt x="6651" y="0"/>
                    <a:pt x="6609" y="1"/>
                    <a:pt x="6566" y="2"/>
                  </a:cubicBezTo>
                  <a:cubicBezTo>
                    <a:pt x="3516" y="2"/>
                    <a:pt x="776" y="1811"/>
                    <a:pt x="776" y="5172"/>
                  </a:cubicBezTo>
                  <a:cubicBezTo>
                    <a:pt x="776" y="8532"/>
                    <a:pt x="3619" y="9515"/>
                    <a:pt x="6566" y="10394"/>
                  </a:cubicBezTo>
                  <a:cubicBezTo>
                    <a:pt x="9255" y="11221"/>
                    <a:pt x="10858" y="11893"/>
                    <a:pt x="10858" y="13754"/>
                  </a:cubicBezTo>
                  <a:cubicBezTo>
                    <a:pt x="10858" y="15460"/>
                    <a:pt x="9565" y="16598"/>
                    <a:pt x="6980" y="16598"/>
                  </a:cubicBezTo>
                  <a:cubicBezTo>
                    <a:pt x="4292" y="16598"/>
                    <a:pt x="2741" y="15305"/>
                    <a:pt x="2068" y="13340"/>
                  </a:cubicBezTo>
                  <a:lnTo>
                    <a:pt x="0" y="14530"/>
                  </a:lnTo>
                  <a:cubicBezTo>
                    <a:pt x="955" y="17193"/>
                    <a:pt x="3327" y="18928"/>
                    <a:pt x="6688" y="18928"/>
                  </a:cubicBezTo>
                  <a:cubicBezTo>
                    <a:pt x="6784" y="18928"/>
                    <a:pt x="6882" y="18927"/>
                    <a:pt x="6980" y="18924"/>
                  </a:cubicBezTo>
                  <a:cubicBezTo>
                    <a:pt x="10754" y="18924"/>
                    <a:pt x="13339" y="16908"/>
                    <a:pt x="13339" y="13702"/>
                  </a:cubicBezTo>
                  <a:cubicBezTo>
                    <a:pt x="13339" y="10187"/>
                    <a:pt x="10289" y="9256"/>
                    <a:pt x="7135" y="8222"/>
                  </a:cubicBezTo>
                  <a:cubicBezTo>
                    <a:pt x="4602" y="7343"/>
                    <a:pt x="3309" y="6723"/>
                    <a:pt x="3309" y="5017"/>
                  </a:cubicBezTo>
                  <a:cubicBezTo>
                    <a:pt x="3309" y="3362"/>
                    <a:pt x="4653" y="2328"/>
                    <a:pt x="6618" y="2328"/>
                  </a:cubicBezTo>
                  <a:cubicBezTo>
                    <a:pt x="6659" y="2327"/>
                    <a:pt x="6699" y="2327"/>
                    <a:pt x="6740" y="2327"/>
                  </a:cubicBezTo>
                  <a:cubicBezTo>
                    <a:pt x="8551" y="2327"/>
                    <a:pt x="10147" y="3452"/>
                    <a:pt x="10754" y="5172"/>
                  </a:cubicBezTo>
                  <a:lnTo>
                    <a:pt x="12771" y="3983"/>
                  </a:lnTo>
                  <a:cubicBezTo>
                    <a:pt x="11702" y="1591"/>
                    <a:pt x="9331" y="0"/>
                    <a:pt x="6693" y="0"/>
                  </a:cubicBezTo>
                  <a:close/>
                </a:path>
              </a:pathLst>
            </a:custGeom>
            <a:solidFill>
              <a:srgbClr val="05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0" y="0"/>
            <a:ext cx="427200" cy="42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0" y="4284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5400000">
            <a:off x="-8" y="572708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0" y="7170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5400000">
            <a:off x="-8" y="861308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5400000">
            <a:off x="-8" y="1005608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28400" y="1139550"/>
            <a:ext cx="432300" cy="20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rot="5400000">
            <a:off x="-8" y="1149908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44300" y="4284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144292" y="572708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2">
          <p15:clr>
            <a:srgbClr val="FA7B17"/>
          </p15:clr>
        </p15:guide>
        <p15:guide id="2" orient="horz" pos="633">
          <p15:clr>
            <a:srgbClr val="FA7B17"/>
          </p15:clr>
        </p15:guide>
        <p15:guide id="3" orient="horz" pos="724">
          <p15:clr>
            <a:srgbClr val="FA7B17"/>
          </p15:clr>
        </p15:guide>
        <p15:guide id="4" orient="horz" pos="90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1269725" y="2713100"/>
            <a:ext cx="66045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322975" y="1453350"/>
            <a:ext cx="8498100" cy="11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8468624" y="304529"/>
            <a:ext cx="252394" cy="305137"/>
            <a:chOff x="1610125" y="238125"/>
            <a:chExt cx="4314425" cy="5216025"/>
          </a:xfrm>
        </p:grpSpPr>
        <p:sp>
          <p:nvSpPr>
            <p:cNvPr id="233" name="Google Shape;233;p25"/>
            <p:cNvSpPr/>
            <p:nvPr/>
          </p:nvSpPr>
          <p:spPr>
            <a:xfrm>
              <a:off x="2986625" y="2325625"/>
              <a:ext cx="2838400" cy="3128525"/>
            </a:xfrm>
            <a:custGeom>
              <a:avLst/>
              <a:gdLst/>
              <a:ahLst/>
              <a:cxnLst/>
              <a:rect l="l" t="t" r="r" b="b"/>
              <a:pathLst>
                <a:path w="113536" h="125141" extrusionOk="0">
                  <a:moveTo>
                    <a:pt x="61292" y="1"/>
                  </a:moveTo>
                  <a:cubicBezTo>
                    <a:pt x="61187" y="1"/>
                    <a:pt x="61082" y="1"/>
                    <a:pt x="60977" y="1"/>
                  </a:cubicBezTo>
                  <a:cubicBezTo>
                    <a:pt x="27076" y="1"/>
                    <a:pt x="1" y="27191"/>
                    <a:pt x="1" y="62571"/>
                  </a:cubicBezTo>
                  <a:cubicBezTo>
                    <a:pt x="1" y="97951"/>
                    <a:pt x="27076" y="125140"/>
                    <a:pt x="60977" y="125140"/>
                  </a:cubicBezTo>
                  <a:cubicBezTo>
                    <a:pt x="61084" y="125140"/>
                    <a:pt x="61190" y="125141"/>
                    <a:pt x="61297" y="125141"/>
                  </a:cubicBezTo>
                  <a:cubicBezTo>
                    <a:pt x="82675" y="125141"/>
                    <a:pt x="102441" y="113785"/>
                    <a:pt x="113308" y="95220"/>
                  </a:cubicBezTo>
                  <a:lnTo>
                    <a:pt x="90669" y="81228"/>
                  </a:lnTo>
                  <a:cubicBezTo>
                    <a:pt x="84430" y="91664"/>
                    <a:pt x="73214" y="98141"/>
                    <a:pt x="61082" y="98178"/>
                  </a:cubicBezTo>
                  <a:lnTo>
                    <a:pt x="61082" y="98178"/>
                  </a:lnTo>
                  <a:cubicBezTo>
                    <a:pt x="41747" y="97832"/>
                    <a:pt x="26394" y="82021"/>
                    <a:pt x="26394" y="62798"/>
                  </a:cubicBezTo>
                  <a:cubicBezTo>
                    <a:pt x="26394" y="43572"/>
                    <a:pt x="41752" y="27873"/>
                    <a:pt x="61091" y="27418"/>
                  </a:cubicBezTo>
                  <a:cubicBezTo>
                    <a:pt x="73264" y="27532"/>
                    <a:pt x="84412" y="34016"/>
                    <a:pt x="90669" y="44482"/>
                  </a:cubicBezTo>
                  <a:lnTo>
                    <a:pt x="113535" y="30262"/>
                  </a:lnTo>
                  <a:cubicBezTo>
                    <a:pt x="102780" y="11583"/>
                    <a:pt x="82787" y="1"/>
                    <a:pt x="61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610125" y="238125"/>
              <a:ext cx="4314425" cy="4394075"/>
            </a:xfrm>
            <a:custGeom>
              <a:avLst/>
              <a:gdLst/>
              <a:ahLst/>
              <a:cxnLst/>
              <a:rect l="l" t="t" r="r" b="b"/>
              <a:pathLst>
                <a:path w="172577" h="175763" extrusionOk="0">
                  <a:moveTo>
                    <a:pt x="99883" y="0"/>
                  </a:moveTo>
                  <a:cubicBezTo>
                    <a:pt x="97153" y="0"/>
                    <a:pt x="94423" y="114"/>
                    <a:pt x="91692" y="341"/>
                  </a:cubicBezTo>
                  <a:cubicBezTo>
                    <a:pt x="90441" y="569"/>
                    <a:pt x="89190" y="796"/>
                    <a:pt x="87824" y="1024"/>
                  </a:cubicBezTo>
                  <a:cubicBezTo>
                    <a:pt x="35266" y="11376"/>
                    <a:pt x="0" y="56312"/>
                    <a:pt x="2162" y="108984"/>
                  </a:cubicBezTo>
                  <a:cubicBezTo>
                    <a:pt x="3527" y="144819"/>
                    <a:pt x="19567" y="166207"/>
                    <a:pt x="28896" y="175763"/>
                  </a:cubicBezTo>
                  <a:cubicBezTo>
                    <a:pt x="24914" y="165297"/>
                    <a:pt x="22980" y="154148"/>
                    <a:pt x="22980" y="142999"/>
                  </a:cubicBezTo>
                  <a:cubicBezTo>
                    <a:pt x="22980" y="91806"/>
                    <a:pt x="63707" y="50055"/>
                    <a:pt x="114103" y="50055"/>
                  </a:cubicBezTo>
                  <a:cubicBezTo>
                    <a:pt x="127982" y="50169"/>
                    <a:pt x="141861" y="53468"/>
                    <a:pt x="154261" y="59725"/>
                  </a:cubicBezTo>
                  <a:lnTo>
                    <a:pt x="172577" y="26848"/>
                  </a:lnTo>
                  <a:cubicBezTo>
                    <a:pt x="152327" y="9556"/>
                    <a:pt x="126503" y="0"/>
                    <a:pt x="9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4355850" y="2561405"/>
            <a:ext cx="432300" cy="20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9450" y="166940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729627" y="2501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769100" y="4508525"/>
            <a:ext cx="174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POWERED BY AGILE ACTORS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8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283" name="Google Shape;283;p38"/>
            <p:cNvSpPr/>
            <p:nvPr/>
          </p:nvSpPr>
          <p:spPr>
            <a:xfrm>
              <a:off x="23378291" y="2431564"/>
              <a:ext cx="1134300" cy="171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3079220" y="-88970"/>
              <a:ext cx="1455900" cy="42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20776620" y="-88970"/>
              <a:ext cx="2646600" cy="42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20420244" y="-88970"/>
              <a:ext cx="3003000" cy="42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7677877" y="-88971"/>
              <a:ext cx="2785800" cy="314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7608342" y="-88971"/>
              <a:ext cx="2168700" cy="192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4888519" y="-88734"/>
              <a:ext cx="2811900" cy="192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3589856" y="-88970"/>
              <a:ext cx="4137300" cy="352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1104147" y="-111272"/>
              <a:ext cx="4346100" cy="352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793019" y="-88970"/>
              <a:ext cx="369300" cy="19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698211" y="-88970"/>
              <a:ext cx="225900" cy="19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8502000" y="61758"/>
              <a:ext cx="2646900" cy="2259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6821130" y="61996"/>
              <a:ext cx="2985600" cy="2259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829814" y="-88970"/>
              <a:ext cx="2985600" cy="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5975275" y="-88970"/>
              <a:ext cx="943200" cy="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5608571" y="674793"/>
              <a:ext cx="2916300" cy="16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5092201" y="-155877"/>
              <a:ext cx="1760100" cy="211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443059" y="190760"/>
              <a:ext cx="5232600" cy="297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264131" y="-156113"/>
              <a:ext cx="4393800" cy="211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264131" y="-133574"/>
              <a:ext cx="921300" cy="36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34484" y="-133574"/>
              <a:ext cx="621600" cy="36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0" y="885559"/>
              <a:ext cx="447600" cy="2259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0" y="-156114"/>
              <a:ext cx="1286400" cy="334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8462804" y="1591817"/>
              <a:ext cx="6988500" cy="178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776123" y="-125128"/>
              <a:ext cx="2307900" cy="173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-bg _ no heading">
  <p:cSld name="CUSTOM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9"/>
          <p:cNvPicPr preferRelativeResize="0"/>
          <p:nvPr/>
        </p:nvPicPr>
        <p:blipFill rotWithShape="1">
          <a:blip r:embed="rId2">
            <a:alphaModFix/>
          </a:blip>
          <a:srcRect l="584" t="-3836" r="27244" b="64081"/>
          <a:stretch/>
        </p:blipFill>
        <p:spPr>
          <a:xfrm>
            <a:off x="5607373" y="3905925"/>
            <a:ext cx="3536627" cy="12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l="3763" r="10103" b="34849"/>
          <a:stretch/>
        </p:blipFill>
        <p:spPr>
          <a:xfrm>
            <a:off x="8553990" y="4734544"/>
            <a:ext cx="419988" cy="20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-bg">
  <p:cSld name="CUSTOM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 rotWithShape="1">
          <a:blip r:embed="rId2">
            <a:alphaModFix/>
          </a:blip>
          <a:srcRect l="584" t="-3836" r="27244" b="64081"/>
          <a:stretch/>
        </p:blipFill>
        <p:spPr>
          <a:xfrm>
            <a:off x="5607373" y="3905925"/>
            <a:ext cx="3536627" cy="12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l="3763" r="10103" b="34849"/>
          <a:stretch/>
        </p:blipFill>
        <p:spPr>
          <a:xfrm>
            <a:off x="8553990" y="4734544"/>
            <a:ext cx="419988" cy="20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0" y="389334"/>
            <a:ext cx="66600" cy="552300"/>
          </a:xfrm>
          <a:prstGeom prst="rect">
            <a:avLst/>
          </a:prstGeom>
          <a:solidFill>
            <a:srgbClr val="86CDD4"/>
          </a:solidFill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0" name="Google Shape;320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4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full slide Grey">
  <p:cSld name="TITLE_AND_BODY_3_1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245871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29450" y="37326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729450" y="1133506"/>
            <a:ext cx="76887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7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769100" y="4508525"/>
            <a:ext cx="174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67676"/>
                </a:solidFill>
                <a:latin typeface="Raleway"/>
                <a:ea typeface="Raleway"/>
                <a:cs typeface="Raleway"/>
                <a:sym typeface="Raleway"/>
              </a:rPr>
              <a:t>POWERED BY AGILE ACTORS</a:t>
            </a:r>
            <a:endParaRPr sz="800">
              <a:solidFill>
                <a:srgbClr val="76767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C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5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1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1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2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2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0" name="Google Shape;11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4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ahoy.com/compare/bottle-vs-fastap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vgsilh.com/tag/script-2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2684564/i-o-exception-caught-when-processing-request-to-http-ip80-too-many-ope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isbetterthancomplex.com/series/2017/10/16/a-complete-beginners-guide-to-django-part-7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insw/winsw/releases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deahoy.com/compare/bottle-vs-fastapi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pngall.com/python-programming-language-png/download/5024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ges.kr/288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at.cc/2020/08/09/sqlalchemy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ctrTitle"/>
          </p:nvPr>
        </p:nvSpPr>
        <p:spPr>
          <a:xfrm>
            <a:off x="2894786" y="1126662"/>
            <a:ext cx="5822887" cy="88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/>
              <a:t>FastAPI</a:t>
            </a:r>
            <a:r>
              <a:rPr lang="en-US" sz="4100" dirty="0"/>
              <a:t> Fundamentals</a:t>
            </a:r>
            <a:endParaRPr sz="4100" dirty="0"/>
          </a:p>
        </p:txBody>
      </p:sp>
      <p:sp>
        <p:nvSpPr>
          <p:cNvPr id="338" name="Google Shape;338;p44"/>
          <p:cNvSpPr txBox="1">
            <a:spLocks noGrp="1"/>
          </p:cNvSpPr>
          <p:nvPr>
            <p:ph type="subTitle" idx="1"/>
          </p:nvPr>
        </p:nvSpPr>
        <p:spPr>
          <a:xfrm>
            <a:off x="6539202" y="3081975"/>
            <a:ext cx="1090800" cy="2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 Light"/>
                <a:ea typeface="Lato Light"/>
                <a:cs typeface="Lato Light"/>
                <a:sym typeface="Lato Light"/>
              </a:rPr>
              <a:t>                                                                          </a:t>
            </a:r>
            <a:endParaRPr sz="14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La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CCF7B-5BA2-27AE-D592-60020E74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56926" y="1180450"/>
            <a:ext cx="730995" cy="780387"/>
          </a:xfrm>
          <a:prstGeom prst="rect">
            <a:avLst/>
          </a:prstGeom>
        </p:spPr>
      </p:pic>
      <p:sp>
        <p:nvSpPr>
          <p:cNvPr id="5" name="Google Shape;337;p44">
            <a:extLst>
              <a:ext uri="{FF2B5EF4-FFF2-40B4-BE49-F238E27FC236}">
                <a16:creationId xmlns:a16="http://schemas.microsoft.com/office/drawing/2014/main" id="{3D9A006C-0357-0A07-0F57-7AC971A9463C}"/>
              </a:ext>
            </a:extLst>
          </p:cNvPr>
          <p:cNvSpPr txBox="1">
            <a:spLocks/>
          </p:cNvSpPr>
          <p:nvPr/>
        </p:nvSpPr>
        <p:spPr>
          <a:xfrm>
            <a:off x="3707211" y="4481908"/>
            <a:ext cx="5324323" cy="45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aleway"/>
              <a:buNone/>
              <a:defRPr sz="42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800" dirty="0"/>
              <a:t>Troulakis Emmanouil- Data Software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A445-FEC1-DCB3-EC0C-34887839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F2303-EFDA-833F-6F41-95001EC0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06"/>
            <a:ext cx="9144000" cy="49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FCA4-8A45-263D-E71B-19F55A15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err="1">
                <a:latin typeface="+mj-lt"/>
              </a:rPr>
              <a:t>Pydantic</a:t>
            </a:r>
            <a:r>
              <a:rPr lang="en-US" sz="2300" dirty="0">
                <a:latin typeface="+mj-lt"/>
              </a:rPr>
              <a:t> vs </a:t>
            </a:r>
            <a:r>
              <a:rPr lang="en-US" sz="2300" dirty="0" err="1">
                <a:latin typeface="+mj-lt"/>
              </a:rPr>
              <a:t>SQLAlchemy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B8E54-975B-91B1-7E23-1047BB07F5AD}"/>
              </a:ext>
            </a:extLst>
          </p:cNvPr>
          <p:cNvSpPr txBox="1"/>
          <p:nvPr/>
        </p:nvSpPr>
        <p:spPr>
          <a:xfrm>
            <a:off x="726150" y="1712097"/>
            <a:ext cx="81446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Pydantic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Used for data </a:t>
            </a:r>
            <a:r>
              <a:rPr lang="en-US" sz="1200" b="1" dirty="0"/>
              <a:t>validation</a:t>
            </a:r>
            <a:r>
              <a:rPr lang="en-US" sz="1200" dirty="0"/>
              <a:t> and </a:t>
            </a:r>
            <a:r>
              <a:rPr lang="en-US" sz="1200" b="1" dirty="0"/>
              <a:t>serialization/deserialization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Ideal for </a:t>
            </a:r>
            <a:r>
              <a:rPr lang="en-US" sz="1200" b="1" dirty="0"/>
              <a:t>validating and parsing data </a:t>
            </a:r>
            <a:r>
              <a:rPr lang="en-US" sz="1200" dirty="0"/>
              <a:t>received from external sources like API requests (e.g., </a:t>
            </a:r>
            <a:r>
              <a:rPr lang="en-US" sz="1200" dirty="0" err="1"/>
              <a:t>FastAPI</a:t>
            </a:r>
            <a:r>
              <a:rPr lang="en-US" sz="1200" dirty="0"/>
              <a:t> endpoints).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Helps ensure that the incoming data adheres to a specified data schema (defined using </a:t>
            </a:r>
            <a:r>
              <a:rPr lang="en-US" sz="1200" dirty="0" err="1"/>
              <a:t>Pydantic</a:t>
            </a:r>
            <a:r>
              <a:rPr lang="en-US" sz="1200" dirty="0"/>
              <a:t> models).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Provides automatic type conversion and validation based on the defined data types and constraints in the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Useful for handling complex data structures and nested schemas.</a:t>
            </a:r>
          </a:p>
          <a:p>
            <a:endParaRPr lang="en-US" sz="1200" dirty="0"/>
          </a:p>
          <a:p>
            <a:r>
              <a:rPr lang="en-US" sz="1200" b="1" dirty="0" err="1"/>
              <a:t>SQLAlchemy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Used for working with </a:t>
            </a:r>
            <a:r>
              <a:rPr lang="en-US" sz="1200" b="1" dirty="0"/>
              <a:t>relational</a:t>
            </a:r>
            <a:r>
              <a:rPr lang="en-US" sz="1200" dirty="0"/>
              <a:t> </a:t>
            </a:r>
            <a:r>
              <a:rPr lang="en-US" sz="1200" b="1" dirty="0"/>
              <a:t>databases</a:t>
            </a:r>
            <a:r>
              <a:rPr lang="en-US" sz="1200" dirty="0"/>
              <a:t> and performing </a:t>
            </a:r>
            <a:r>
              <a:rPr lang="en-US" sz="1200" b="1" dirty="0"/>
              <a:t>ORM</a:t>
            </a:r>
            <a:r>
              <a:rPr lang="en-US" sz="1200" dirty="0"/>
              <a:t> (Object-Relational Mapping)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Ideal for building </a:t>
            </a:r>
            <a:r>
              <a:rPr lang="en-US" sz="1200" b="1" dirty="0"/>
              <a:t>database-backed applications </a:t>
            </a:r>
            <a:r>
              <a:rPr lang="en-US" sz="1200" dirty="0"/>
              <a:t>and interacting with </a:t>
            </a:r>
            <a:r>
              <a:rPr lang="en-US" sz="1200" b="1" dirty="0"/>
              <a:t>SQL</a:t>
            </a:r>
            <a:r>
              <a:rPr lang="en-US" sz="1200" dirty="0"/>
              <a:t>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Allows defining database models as Python classes (</a:t>
            </a:r>
            <a:r>
              <a:rPr lang="en-US" sz="1200" dirty="0" err="1"/>
              <a:t>SQLAlchemy</a:t>
            </a:r>
            <a:r>
              <a:rPr lang="en-US" sz="1200" dirty="0"/>
              <a:t> models) that map to database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Provides functionalities for </a:t>
            </a:r>
            <a:r>
              <a:rPr lang="en-US" sz="1200" b="1" dirty="0"/>
              <a:t>querying, inserting, updating, and deleting </a:t>
            </a:r>
            <a:r>
              <a:rPr lang="en-US" sz="1200" dirty="0"/>
              <a:t>data in the database using Python code (without writing raw SQL queries).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relationships between tables, transactions, and various database operations.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02126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56D7-9DF9-9955-92E1-1852131D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A </a:t>
            </a:r>
            <a:r>
              <a:rPr lang="en-US" sz="2300" dirty="0" err="1">
                <a:latin typeface="+mj-lt"/>
              </a:rPr>
              <a:t>FastAPI</a:t>
            </a:r>
            <a:r>
              <a:rPr lang="en-US" sz="2300" dirty="0">
                <a:latin typeface="+mj-lt"/>
              </a:rPr>
              <a:t> Application</a:t>
            </a:r>
            <a:br>
              <a:rPr lang="en-US" dirty="0"/>
            </a:b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5F6DA-A136-8523-4FAD-01D3BCF7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0" y="1853850"/>
            <a:ext cx="3887666" cy="167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9FBE0-CAC6-85A2-19DB-FD9EBD83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0" y="3833653"/>
            <a:ext cx="3887666" cy="367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D65EC-AAA8-AAFB-6A72-DBABF6010BF9}"/>
              </a:ext>
            </a:extLst>
          </p:cNvPr>
          <p:cNvSpPr txBox="1"/>
          <p:nvPr/>
        </p:nvSpPr>
        <p:spPr>
          <a:xfrm>
            <a:off x="4793094" y="3055866"/>
            <a:ext cx="4253301" cy="192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The command </a:t>
            </a:r>
            <a:r>
              <a:rPr lang="en-US" sz="1100" dirty="0" err="1">
                <a:latin typeface="+mn-lt"/>
              </a:rPr>
              <a:t>uvicorn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main:app</a:t>
            </a:r>
            <a:r>
              <a:rPr lang="en-US" sz="1100" dirty="0">
                <a:latin typeface="+mn-lt"/>
              </a:rPr>
              <a:t> refers to:</a:t>
            </a:r>
          </a:p>
          <a:p>
            <a:endParaRPr lang="en-US" sz="1100" dirty="0">
              <a:latin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main: the file main.py (the Python "module").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Unicorn: a Unix-based HTTP server for serving Python web applications.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app: the object created inside of main.py with the line app = </a:t>
            </a:r>
            <a:r>
              <a:rPr lang="en-US" sz="1100" dirty="0" err="1">
                <a:latin typeface="+mn-lt"/>
              </a:rPr>
              <a:t>FastAPI</a:t>
            </a:r>
            <a:r>
              <a:rPr lang="en-US" sz="1100" dirty="0">
                <a:latin typeface="+mn-lt"/>
              </a:rPr>
              <a:t>().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--reload: make the </a:t>
            </a:r>
            <a:r>
              <a:rPr lang="en-US" sz="1100" b="1" dirty="0">
                <a:latin typeface="+mn-lt"/>
              </a:rPr>
              <a:t>server restart </a:t>
            </a:r>
            <a:r>
              <a:rPr lang="en-US" sz="1100" dirty="0">
                <a:latin typeface="+mn-lt"/>
              </a:rPr>
              <a:t>after code changes. </a:t>
            </a:r>
            <a:endParaRPr lang="el-GR" sz="11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99D05-3E22-CF64-FD75-309B3B434A6E}"/>
              </a:ext>
            </a:extLst>
          </p:cNvPr>
          <p:cNvSpPr txBox="1"/>
          <p:nvPr/>
        </p:nvSpPr>
        <p:spPr>
          <a:xfrm>
            <a:off x="4704176" y="955022"/>
            <a:ext cx="4253301" cy="192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Explanation of Code:</a:t>
            </a:r>
          </a:p>
          <a:p>
            <a:endParaRPr lang="en-US" sz="1100" dirty="0">
              <a:latin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Import </a:t>
            </a:r>
            <a:r>
              <a:rPr lang="en-US" sz="1100" dirty="0" err="1">
                <a:latin typeface="+mn-lt"/>
              </a:rPr>
              <a:t>FastAPI</a:t>
            </a:r>
            <a:r>
              <a:rPr lang="en-US" sz="1100" dirty="0">
                <a:latin typeface="+mn-lt"/>
              </a:rPr>
              <a:t> library: from </a:t>
            </a:r>
            <a:r>
              <a:rPr lang="en-US" sz="1100" dirty="0" err="1">
                <a:latin typeface="+mn-lt"/>
              </a:rPr>
              <a:t>fastapi</a:t>
            </a:r>
            <a:r>
              <a:rPr lang="en-US" sz="1100" dirty="0">
                <a:latin typeface="+mn-lt"/>
              </a:rPr>
              <a:t> import </a:t>
            </a:r>
            <a:r>
              <a:rPr lang="en-US" sz="1100" dirty="0" err="1">
                <a:latin typeface="+mn-lt"/>
              </a:rPr>
              <a:t>FastAPI</a:t>
            </a:r>
            <a:endParaRPr lang="en-US" sz="1100" dirty="0">
              <a:latin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Create an </a:t>
            </a:r>
            <a:r>
              <a:rPr lang="en-US" sz="1100" b="1" dirty="0">
                <a:latin typeface="+mn-lt"/>
              </a:rPr>
              <a:t>instance</a:t>
            </a:r>
            <a:r>
              <a:rPr lang="en-US" sz="1100" dirty="0">
                <a:latin typeface="+mn-lt"/>
              </a:rPr>
              <a:t> of </a:t>
            </a:r>
            <a:r>
              <a:rPr lang="en-US" sz="1100" dirty="0" err="1">
                <a:latin typeface="+mn-lt"/>
              </a:rPr>
              <a:t>FastAPI</a:t>
            </a:r>
            <a:r>
              <a:rPr lang="en-US" sz="1100" dirty="0">
                <a:latin typeface="+mn-lt"/>
              </a:rPr>
              <a:t>: app = </a:t>
            </a:r>
            <a:r>
              <a:rPr lang="en-US" sz="1100" dirty="0" err="1">
                <a:latin typeface="+mn-lt"/>
              </a:rPr>
              <a:t>FastAPI</a:t>
            </a:r>
            <a:r>
              <a:rPr lang="en-US" sz="1100" dirty="0">
                <a:latin typeface="+mn-lt"/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Define a </a:t>
            </a:r>
            <a:r>
              <a:rPr lang="en-US" sz="1100" b="1" dirty="0">
                <a:latin typeface="+mn-lt"/>
              </a:rPr>
              <a:t>GET</a:t>
            </a:r>
            <a:r>
              <a:rPr lang="en-US" sz="1100" dirty="0">
                <a:latin typeface="+mn-lt"/>
              </a:rPr>
              <a:t> endpoint at root ("/"): @app.get("/")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+mn-lt"/>
              </a:rPr>
              <a:t>Define an </a:t>
            </a:r>
            <a:r>
              <a:rPr lang="en-US" sz="1100" b="1" dirty="0">
                <a:latin typeface="+mn-lt"/>
              </a:rPr>
              <a:t>asynchronous</a:t>
            </a:r>
            <a:r>
              <a:rPr lang="en-US" sz="1100" dirty="0">
                <a:latin typeface="+mn-lt"/>
              </a:rPr>
              <a:t> function root() to handle the GET </a:t>
            </a:r>
            <a:r>
              <a:rPr lang="en-US" sz="1100" b="1" dirty="0">
                <a:latin typeface="+mn-lt"/>
              </a:rPr>
              <a:t>request</a:t>
            </a:r>
            <a:r>
              <a:rPr lang="en-US" sz="1100" dirty="0">
                <a:latin typeface="+mn-lt"/>
              </a:rPr>
              <a:t> and return a </a:t>
            </a:r>
            <a:r>
              <a:rPr lang="en-US" sz="1100" b="1" dirty="0">
                <a:latin typeface="+mn-lt"/>
              </a:rPr>
              <a:t>JSON</a:t>
            </a:r>
            <a:r>
              <a:rPr lang="en-US" sz="1100" dirty="0">
                <a:latin typeface="+mn-lt"/>
              </a:rPr>
              <a:t> response: {"message": "Hello World"}</a:t>
            </a:r>
          </a:p>
        </p:txBody>
      </p:sp>
    </p:spTree>
    <p:extLst>
      <p:ext uri="{BB962C8B-B14F-4D97-AF65-F5344CB8AC3E}">
        <p14:creationId xmlns:p14="http://schemas.microsoft.com/office/powerpoint/2010/main" val="34382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CDB3-911B-5EF6-5B16-53F27066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EA4DA-A5D8-E88E-94AA-0422400697C0}"/>
              </a:ext>
            </a:extLst>
          </p:cNvPr>
          <p:cNvSpPr txBox="1"/>
          <p:nvPr/>
        </p:nvSpPr>
        <p:spPr>
          <a:xfrm>
            <a:off x="726149" y="1768888"/>
            <a:ext cx="83562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GET</a:t>
            </a:r>
            <a:r>
              <a:rPr lang="en-US" sz="1100" dirty="0">
                <a:latin typeface="+mn-lt"/>
              </a:rPr>
              <a:t>: Used to retrieve data from a specified resource. For example, fetching a user's details or retrieving a list of items.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POST</a:t>
            </a:r>
            <a:r>
              <a:rPr lang="en-US" sz="1100" dirty="0">
                <a:latin typeface="+mn-lt"/>
              </a:rPr>
              <a:t>: Used to submit data to be processed to a specified resource. For example, creating a new user or sending form data to the server.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PUT</a:t>
            </a:r>
            <a:r>
              <a:rPr lang="en-US" sz="1100" dirty="0">
                <a:latin typeface="+mn-lt"/>
              </a:rPr>
              <a:t>: Used to update data on a specified resource. For example, updating an existing user's information.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DELETE</a:t>
            </a:r>
            <a:r>
              <a:rPr lang="en-US" sz="1100" dirty="0">
                <a:latin typeface="+mn-lt"/>
              </a:rPr>
              <a:t>: Used to delete a specified resource. For example, deleting a user or removing an item from a list.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PATCH</a:t>
            </a:r>
            <a:r>
              <a:rPr lang="en-US" sz="1100" dirty="0">
                <a:latin typeface="+mn-lt"/>
              </a:rPr>
              <a:t>: Used to partially update data on a specified resource. For example, updating only certain fields of an existing resource.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OPTIONS</a:t>
            </a:r>
            <a:r>
              <a:rPr lang="en-US" sz="1100" dirty="0">
                <a:latin typeface="+mn-lt"/>
              </a:rPr>
              <a:t>: Used to retrieve the supported HTTP methods for a resource. It's commonly used for Cross-Origin Resource Sharing (CORS) preflight requests.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>
                <a:latin typeface="+mn-lt"/>
              </a:rPr>
              <a:t>HEAD</a:t>
            </a:r>
            <a:r>
              <a:rPr lang="en-US" sz="1100" dirty="0">
                <a:latin typeface="+mn-lt"/>
              </a:rPr>
              <a:t>: Similar to a GET request, but only retrieves the headers of a response without the actual data. It's often used to check the status of a resource without fetching its content.</a:t>
            </a:r>
            <a:endParaRPr lang="el-GR" sz="1100" dirty="0"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62C28-F557-0AC1-A5B3-D28D8CD5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5859" y="4569655"/>
            <a:ext cx="1152108" cy="4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8D4F-74F3-ACBB-B2C7-9E1B209D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Path Parameters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67041-6C67-1D70-4758-F1450ADCBA32}"/>
              </a:ext>
            </a:extLst>
          </p:cNvPr>
          <p:cNvSpPr txBox="1"/>
          <p:nvPr/>
        </p:nvSpPr>
        <p:spPr>
          <a:xfrm>
            <a:off x="729449" y="1914727"/>
            <a:ext cx="82296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Path parameters </a:t>
            </a:r>
            <a:r>
              <a:rPr lang="en-US" sz="1200" dirty="0"/>
              <a:t>are a way to </a:t>
            </a:r>
            <a:r>
              <a:rPr lang="en-US" sz="1200" b="1" dirty="0"/>
              <a:t>pass data </a:t>
            </a:r>
            <a:r>
              <a:rPr lang="en-US" sz="1200" dirty="0"/>
              <a:t>or information to a web server or API endpoint through the </a:t>
            </a:r>
            <a:r>
              <a:rPr lang="en-US" sz="1200" b="1" dirty="0"/>
              <a:t>URL path</a:t>
            </a:r>
            <a:r>
              <a:rPr lang="en-US" sz="1200" dirty="0"/>
              <a:t>. In </a:t>
            </a:r>
            <a:r>
              <a:rPr lang="en-US" sz="1200" dirty="0" err="1"/>
              <a:t>FastAPI</a:t>
            </a:r>
            <a:r>
              <a:rPr lang="en-US" sz="1200" dirty="0"/>
              <a:t>, path parameters are defined within the route path using curly braces </a:t>
            </a:r>
            <a:r>
              <a:rPr lang="en-US" sz="1200" b="1" dirty="0"/>
              <a:t>{}</a:t>
            </a:r>
            <a:r>
              <a:rPr lang="en-US" sz="1200" dirty="0"/>
              <a:t>. When a request is made to the specified URL, </a:t>
            </a:r>
            <a:r>
              <a:rPr lang="en-US" sz="1200" dirty="0" err="1"/>
              <a:t>FastAPI</a:t>
            </a:r>
            <a:r>
              <a:rPr lang="en-US" sz="1200" dirty="0"/>
              <a:t> extracts the values from these path parameters and passes them to the corresponding endpoint function.</a:t>
            </a:r>
            <a:endParaRPr lang="el-G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6549-E801-E603-B213-7711CF29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77" y="2806601"/>
            <a:ext cx="4133475" cy="15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617C-D26B-7734-20BE-0FEB4E9B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Request Body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8BCC0-6970-D8BB-FB22-77A67BF660F3}"/>
              </a:ext>
            </a:extLst>
          </p:cNvPr>
          <p:cNvSpPr txBox="1"/>
          <p:nvPr/>
        </p:nvSpPr>
        <p:spPr>
          <a:xfrm>
            <a:off x="726149" y="1853850"/>
            <a:ext cx="8243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/>
                </a:solidFill>
                <a:effectLst/>
                <a:latin typeface="+mn-lt"/>
              </a:rPr>
              <a:t>Request Body:</a:t>
            </a:r>
            <a:endParaRPr lang="en-US" sz="1200" b="0" i="0" dirty="0">
              <a:solidFill>
                <a:schemeClr val="bg2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/>
                </a:solidFill>
                <a:effectLst/>
                <a:latin typeface="+mn-lt"/>
              </a:rPr>
              <a:t>Data sent from a client (e.g., a browser) to your API.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/>
                </a:solidFill>
                <a:effectLst/>
                <a:latin typeface="+mn-lt"/>
              </a:rPr>
              <a:t>Enables structured information transfer for server-side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/>
                </a:solidFill>
                <a:effectLst/>
                <a:latin typeface="+mn-lt"/>
              </a:rPr>
              <a:t>Response Body:</a:t>
            </a:r>
            <a:endParaRPr lang="en-US" sz="1200" b="0" i="0" dirty="0">
              <a:solidFill>
                <a:schemeClr val="bg2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/>
                </a:solidFill>
                <a:effectLst/>
                <a:latin typeface="+mn-lt"/>
              </a:rPr>
              <a:t>Data sent by your API back to the client post-request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/>
                </a:solidFill>
                <a:effectLst/>
                <a:latin typeface="+mn-lt"/>
              </a:rPr>
              <a:t>Contains requested information or operation results from the API.</a:t>
            </a:r>
          </a:p>
        </p:txBody>
      </p:sp>
    </p:spTree>
    <p:extLst>
      <p:ext uri="{BB962C8B-B14F-4D97-AF65-F5344CB8AC3E}">
        <p14:creationId xmlns:p14="http://schemas.microsoft.com/office/powerpoint/2010/main" val="24548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D4E0-6059-CE40-059E-D4827A4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Handling Errors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90D6-16A8-5F79-8D58-27BFF82F580A}"/>
              </a:ext>
            </a:extLst>
          </p:cNvPr>
          <p:cNvSpPr txBox="1"/>
          <p:nvPr/>
        </p:nvSpPr>
        <p:spPr>
          <a:xfrm>
            <a:off x="775699" y="1842940"/>
            <a:ext cx="8162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Handling</a:t>
            </a:r>
            <a:r>
              <a:rPr lang="en-US" sz="1200" dirty="0"/>
              <a:t> errors in </a:t>
            </a:r>
            <a:r>
              <a:rPr lang="en-US" sz="1200" b="1" dirty="0" err="1"/>
              <a:t>FastAPI</a:t>
            </a:r>
            <a:r>
              <a:rPr lang="en-US" sz="1200" dirty="0"/>
              <a:t> involves </a:t>
            </a:r>
            <a:r>
              <a:rPr lang="en-US" sz="1200" b="1" dirty="0"/>
              <a:t>managing</a:t>
            </a:r>
            <a:r>
              <a:rPr lang="en-US" sz="1200" dirty="0"/>
              <a:t> and </a:t>
            </a:r>
            <a:r>
              <a:rPr lang="en-US" sz="1200" b="1" dirty="0"/>
              <a:t>responding</a:t>
            </a:r>
            <a:r>
              <a:rPr lang="en-US" sz="1200" dirty="0"/>
              <a:t> to various types of errors that may occur during the processing of </a:t>
            </a:r>
            <a:r>
              <a:rPr lang="en-US" sz="1200" b="1" dirty="0"/>
              <a:t>HTTP requests</a:t>
            </a:r>
            <a:r>
              <a:rPr lang="en-US" sz="1200" dirty="0"/>
              <a:t>. </a:t>
            </a:r>
            <a:r>
              <a:rPr lang="en-US" sz="1200" dirty="0" err="1"/>
              <a:t>FastAPI</a:t>
            </a:r>
            <a:r>
              <a:rPr lang="en-US" sz="1200" dirty="0"/>
              <a:t> provides </a:t>
            </a:r>
            <a:r>
              <a:rPr lang="en-US" sz="1200" b="1" dirty="0"/>
              <a:t>built-in</a:t>
            </a:r>
            <a:r>
              <a:rPr lang="en-US" sz="1200" dirty="0"/>
              <a:t> mechanisms to handle errors gracefully and return appropriate responses to clients, improving the overall robustness and reliability of your API.</a:t>
            </a:r>
            <a:endParaRPr lang="el-G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1AB60-AFCE-F21A-AE99-647498DCC1DA}"/>
              </a:ext>
            </a:extLst>
          </p:cNvPr>
          <p:cNvSpPr txBox="1"/>
          <p:nvPr/>
        </p:nvSpPr>
        <p:spPr>
          <a:xfrm>
            <a:off x="868165" y="2654230"/>
            <a:ext cx="8111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+mn-lt"/>
              </a:rPr>
              <a:t>Exception Handling</a:t>
            </a:r>
            <a:r>
              <a:rPr lang="en-US" sz="1200" dirty="0">
                <a:latin typeface="+mn-lt"/>
              </a:rPr>
              <a:t>: Uses Python's try-except blocks to catch and handle errors during request processing.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>
                <a:latin typeface="+mn-lt"/>
              </a:rPr>
              <a:t>HTTPException</a:t>
            </a:r>
            <a:r>
              <a:rPr lang="en-US" sz="1200" dirty="0">
                <a:latin typeface="+mn-lt"/>
              </a:rPr>
              <a:t>: </a:t>
            </a:r>
            <a:r>
              <a:rPr lang="en-US" sz="1200" dirty="0" err="1">
                <a:latin typeface="+mn-lt"/>
              </a:rPr>
              <a:t>FastAPI's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HTTPException</a:t>
            </a:r>
            <a:r>
              <a:rPr lang="en-US" sz="1200" dirty="0">
                <a:latin typeface="+mn-lt"/>
              </a:rPr>
              <a:t> class raises HTTP-specific exceptions with customizable status codes and error messages.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+mn-lt"/>
              </a:rPr>
              <a:t>Custom Error Handlers</a:t>
            </a:r>
            <a:r>
              <a:rPr lang="en-US" sz="1200" dirty="0">
                <a:latin typeface="+mn-lt"/>
              </a:rPr>
              <a:t>: Define custom error handler functions with </a:t>
            </a:r>
            <a:r>
              <a:rPr lang="en-US" sz="1200" dirty="0" err="1">
                <a:latin typeface="+mn-lt"/>
              </a:rPr>
              <a:t>app.exception_handler</a:t>
            </a:r>
            <a:r>
              <a:rPr lang="en-US" sz="1200" dirty="0">
                <a:latin typeface="+mn-lt"/>
              </a:rPr>
              <a:t> to catch specific exceptions.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+mn-lt"/>
              </a:rPr>
              <a:t>Validation Errors</a:t>
            </a:r>
            <a:r>
              <a:rPr lang="en-US" sz="1200" dirty="0">
                <a:latin typeface="+mn-lt"/>
              </a:rPr>
              <a:t>: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automatically validates request data based on </a:t>
            </a:r>
            <a:r>
              <a:rPr lang="en-US" sz="1200" dirty="0" err="1">
                <a:latin typeface="+mn-lt"/>
              </a:rPr>
              <a:t>Pydantic</a:t>
            </a:r>
            <a:r>
              <a:rPr lang="en-US" sz="1200" dirty="0">
                <a:latin typeface="+mn-lt"/>
              </a:rPr>
              <a:t> models and raises validation errors for type mismatches or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84316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4690-B1B3-3161-3AD4-00A80EF4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b="0" i="0" dirty="0">
                <a:effectLst/>
                <a:latin typeface="+mj-lt"/>
              </a:rPr>
              <a:t>Middleware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64EAA-C81C-6BAB-F378-2BDC230DB7BA}"/>
              </a:ext>
            </a:extLst>
          </p:cNvPr>
          <p:cNvSpPr txBox="1"/>
          <p:nvPr/>
        </p:nvSpPr>
        <p:spPr>
          <a:xfrm>
            <a:off x="729450" y="1960199"/>
            <a:ext cx="8320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A “</a:t>
            </a:r>
            <a:r>
              <a:rPr lang="en-US" sz="1200" b="1" dirty="0">
                <a:latin typeface="+mn-lt"/>
              </a:rPr>
              <a:t>middleware</a:t>
            </a:r>
            <a:r>
              <a:rPr lang="en-US" sz="1200" dirty="0">
                <a:latin typeface="+mn-lt"/>
              </a:rPr>
              <a:t>” is a </a:t>
            </a:r>
            <a:r>
              <a:rPr lang="en-US" sz="1200" b="1" dirty="0">
                <a:latin typeface="+mn-lt"/>
              </a:rPr>
              <a:t>function</a:t>
            </a:r>
            <a:r>
              <a:rPr lang="en-US" sz="1200" dirty="0">
                <a:latin typeface="+mn-lt"/>
              </a:rPr>
              <a:t> that operates on each request </a:t>
            </a:r>
            <a:r>
              <a:rPr lang="en-US" sz="1200" b="1" dirty="0">
                <a:latin typeface="+mn-lt"/>
              </a:rPr>
              <a:t>before</a:t>
            </a:r>
            <a:r>
              <a:rPr lang="en-US" sz="1200" dirty="0">
                <a:latin typeface="+mn-lt"/>
              </a:rPr>
              <a:t> it is processed by a specific path operation . And also with every response before it is returned.</a:t>
            </a:r>
          </a:p>
          <a:p>
            <a:endParaRPr lang="en-US" sz="12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+mn-lt"/>
              </a:rPr>
              <a:t>It </a:t>
            </a:r>
            <a:r>
              <a:rPr lang="en-US" sz="1200" b="1" dirty="0">
                <a:latin typeface="+mn-lt"/>
              </a:rPr>
              <a:t>accepts</a:t>
            </a:r>
            <a:r>
              <a:rPr lang="en-US" sz="1200" dirty="0">
                <a:latin typeface="+mn-lt"/>
              </a:rPr>
              <a:t> every request that is sent to your application.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+mn-lt"/>
              </a:rPr>
              <a:t>It can then do </a:t>
            </a:r>
            <a:r>
              <a:rPr lang="en-US" sz="1200" b="1" dirty="0">
                <a:latin typeface="+mn-lt"/>
              </a:rPr>
              <a:t>something</a:t>
            </a:r>
            <a:r>
              <a:rPr lang="en-US" sz="1200" dirty="0">
                <a:latin typeface="+mn-lt"/>
              </a:rPr>
              <a:t> with that request or execute </a:t>
            </a:r>
            <a:r>
              <a:rPr lang="en-US" sz="1200" b="1" dirty="0">
                <a:latin typeface="+mn-lt"/>
              </a:rPr>
              <a:t>arbitrary code</a:t>
            </a:r>
            <a:r>
              <a:rPr lang="en-US" sz="1200" dirty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+mn-lt"/>
              </a:rPr>
              <a:t>It then </a:t>
            </a:r>
            <a:r>
              <a:rPr lang="en-US" sz="1200" b="1" dirty="0">
                <a:latin typeface="+mn-lt"/>
              </a:rPr>
              <a:t>passes</a:t>
            </a:r>
            <a:r>
              <a:rPr lang="en-US" sz="1200" dirty="0">
                <a:latin typeface="+mn-lt"/>
              </a:rPr>
              <a:t> the request on for processing by the rest of the application (through a specific path operation 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+mn-lt"/>
              </a:rPr>
              <a:t>It then </a:t>
            </a:r>
            <a:r>
              <a:rPr lang="en-US" sz="1200" b="1" dirty="0">
                <a:latin typeface="+mn-lt"/>
              </a:rPr>
              <a:t>accepts</a:t>
            </a:r>
            <a:r>
              <a:rPr lang="en-US" sz="1200" dirty="0">
                <a:latin typeface="+mn-lt"/>
              </a:rPr>
              <a:t> the response generated by the application (through a specific path operation 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+mn-lt"/>
              </a:rPr>
              <a:t>Then she returns the response .</a:t>
            </a:r>
            <a:endParaRPr lang="el-GR" sz="1200" dirty="0">
              <a:latin typeface="+mn-lt"/>
            </a:endParaRPr>
          </a:p>
        </p:txBody>
      </p:sp>
      <p:pic>
        <p:nvPicPr>
          <p:cNvPr id="8" name="Picture 7" descr="A diagram of a company's company&#10;&#10;Description automatically generated">
            <a:extLst>
              <a:ext uri="{FF2B5EF4-FFF2-40B4-BE49-F238E27FC236}">
                <a16:creationId xmlns:a16="http://schemas.microsoft.com/office/drawing/2014/main" id="{AC2139D6-D051-BF31-118D-668C1250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2475" y="3328827"/>
            <a:ext cx="4622572" cy="15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81C-1473-8064-92BF-D363A426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Testing</a:t>
            </a:r>
            <a:endParaRPr lang="el-GR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83FE1-FA80-68A2-D919-FA08CD6DB64A}"/>
              </a:ext>
            </a:extLst>
          </p:cNvPr>
          <p:cNvSpPr txBox="1"/>
          <p:nvPr/>
        </p:nvSpPr>
        <p:spPr>
          <a:xfrm>
            <a:off x="729449" y="2038017"/>
            <a:ext cx="8332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+mn-lt"/>
              </a:rPr>
              <a:t>Testing</a:t>
            </a:r>
            <a:r>
              <a:rPr lang="en-US" sz="1200" dirty="0">
                <a:latin typeface="+mn-lt"/>
              </a:rPr>
              <a:t> in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using </a:t>
            </a:r>
            <a:r>
              <a:rPr lang="en-US" sz="1200" b="1" dirty="0" err="1">
                <a:latin typeface="+mn-lt"/>
              </a:rPr>
              <a:t>TestClient</a:t>
            </a:r>
            <a:r>
              <a:rPr lang="en-US" sz="1200" dirty="0">
                <a:latin typeface="+mn-lt"/>
              </a:rPr>
              <a:t> is a powerful way to ensure that your API </a:t>
            </a:r>
            <a:r>
              <a:rPr lang="en-US" sz="1200" b="1" dirty="0">
                <a:latin typeface="+mn-lt"/>
              </a:rPr>
              <a:t>endpoints</a:t>
            </a:r>
            <a:r>
              <a:rPr lang="en-US" sz="1200" dirty="0">
                <a:latin typeface="+mn-lt"/>
              </a:rPr>
              <a:t> behave as expected under different scenarios. The </a:t>
            </a:r>
            <a:r>
              <a:rPr lang="en-US" sz="1200" dirty="0" err="1">
                <a:latin typeface="+mn-lt"/>
              </a:rPr>
              <a:t>TestClient</a:t>
            </a:r>
            <a:r>
              <a:rPr lang="en-US" sz="1200" dirty="0">
                <a:latin typeface="+mn-lt"/>
              </a:rPr>
              <a:t> provided by </a:t>
            </a:r>
            <a:r>
              <a:rPr lang="en-US" sz="1200" dirty="0" err="1">
                <a:latin typeface="+mn-lt"/>
              </a:rPr>
              <a:t>FastAPI's</a:t>
            </a:r>
            <a:r>
              <a:rPr lang="en-US" sz="12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testing utilities </a:t>
            </a:r>
            <a:r>
              <a:rPr lang="en-US" sz="1200" dirty="0">
                <a:latin typeface="+mn-lt"/>
              </a:rPr>
              <a:t>allows you to simulate </a:t>
            </a:r>
            <a:r>
              <a:rPr lang="en-US" sz="1200" b="1" dirty="0">
                <a:latin typeface="+mn-lt"/>
              </a:rPr>
              <a:t>HTTP requests </a:t>
            </a:r>
            <a:r>
              <a:rPr lang="en-US" sz="1200" dirty="0">
                <a:latin typeface="+mn-lt"/>
              </a:rPr>
              <a:t>to your API and validate the responses, making it easier to perform automated testing and verify the correctness of your API implementation.</a:t>
            </a:r>
            <a:endParaRPr lang="el-G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7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5CBF-83E9-68E4-E4F2-5D7A33D3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Deployment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2CF1C-686B-C127-6C4A-F5588C70B174}"/>
              </a:ext>
            </a:extLst>
          </p:cNvPr>
          <p:cNvSpPr txBox="1"/>
          <p:nvPr/>
        </p:nvSpPr>
        <p:spPr>
          <a:xfrm>
            <a:off x="729450" y="1853850"/>
            <a:ext cx="819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To deploy an application means to perform the necessary steps to make it available to the users. For a web API, it normally involves putting it in a remote machine, with a server program that provides good performance, stability, </a:t>
            </a:r>
            <a:r>
              <a:rPr lang="en-US" sz="1200" dirty="0" err="1">
                <a:latin typeface="+mn-lt"/>
              </a:rPr>
              <a:t>etc</a:t>
            </a:r>
            <a:r>
              <a:rPr lang="en-US" sz="1200" dirty="0">
                <a:latin typeface="+mn-lt"/>
              </a:rPr>
              <a:t>, so that your users can access the application efficiently and without interruptions or problems.</a:t>
            </a:r>
            <a:endParaRPr lang="el-GR" sz="12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56BB7-CB7D-145A-935C-6357365C1B35}"/>
              </a:ext>
            </a:extLst>
          </p:cNvPr>
          <p:cNvSpPr txBox="1"/>
          <p:nvPr/>
        </p:nvSpPr>
        <p:spPr>
          <a:xfrm>
            <a:off x="617516" y="2643320"/>
            <a:ext cx="8306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Heroku</a:t>
            </a:r>
            <a:r>
              <a:rPr lang="en-US" sz="1200" dirty="0">
                <a:latin typeface="+mn-lt"/>
              </a:rPr>
              <a:t>: Easy-to-use cloud platform with a free tier for small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AWS Elastic Beanstalk</a:t>
            </a:r>
            <a:r>
              <a:rPr lang="en-US" sz="1200" dirty="0">
                <a:latin typeface="+mn-lt"/>
              </a:rPr>
              <a:t>: Scalable deployment on AWS infrastructure with managed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Google Cloud Platform (GCP) App Engine</a:t>
            </a:r>
            <a:r>
              <a:rPr lang="en-US" sz="1200" dirty="0">
                <a:latin typeface="+mn-lt"/>
              </a:rPr>
              <a:t>: Managed platform for deploying and scaling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Microsoft Azure App Service</a:t>
            </a:r>
            <a:r>
              <a:rPr lang="en-US" sz="1200" dirty="0">
                <a:latin typeface="+mn-lt"/>
              </a:rPr>
              <a:t>: Hosting for web applications and APIs with Azure's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Docker Containers</a:t>
            </a:r>
            <a:r>
              <a:rPr lang="en-US" sz="1200" dirty="0">
                <a:latin typeface="+mn-lt"/>
              </a:rPr>
              <a:t>: Containerize your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app for deployment on any container orchestration platform </a:t>
            </a:r>
            <a:r>
              <a:rPr lang="en-US" sz="1200" b="1" dirty="0">
                <a:latin typeface="+mn-lt"/>
              </a:rPr>
              <a:t>Serverless Deployment </a:t>
            </a:r>
            <a:r>
              <a:rPr lang="en-US" sz="1200" dirty="0">
                <a:latin typeface="+mn-lt"/>
              </a:rPr>
              <a:t>(AWS Lambda, Azure Functions, Google Cloud Functions)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Continuous Integration/Continuous Deployment (CI/CD) Tools</a:t>
            </a:r>
            <a:r>
              <a:rPr lang="en-US" sz="1200" dirty="0">
                <a:latin typeface="+mn-lt"/>
              </a:rPr>
              <a:t>: Use CI/CD pipelines with platforms like Jenkins, GitLab CI/CD, GitHub Actions to automate deployment processes.</a:t>
            </a:r>
            <a:endParaRPr lang="el-GR" sz="1200" dirty="0">
              <a:latin typeface="+mn-lt"/>
            </a:endParaRPr>
          </a:p>
        </p:txBody>
      </p:sp>
      <p:pic>
        <p:nvPicPr>
          <p:cNvPr id="8" name="Picture 7" descr="A diagram of a cloud with a cartoon character and a bird">
            <a:extLst>
              <a:ext uri="{FF2B5EF4-FFF2-40B4-BE49-F238E27FC236}">
                <a16:creationId xmlns:a16="http://schemas.microsoft.com/office/drawing/2014/main" id="{E853A752-410A-C9FE-E662-AFD9FDF2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9198" y="3947758"/>
            <a:ext cx="1405108" cy="1195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53F4F1-D03D-AD3F-341D-E4DC6CDB9B06}"/>
              </a:ext>
            </a:extLst>
          </p:cNvPr>
          <p:cNvSpPr txBox="1"/>
          <p:nvPr/>
        </p:nvSpPr>
        <p:spPr>
          <a:xfrm>
            <a:off x="1549956" y="5143500"/>
            <a:ext cx="6044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>
                <a:hlinkClick r:id="rId3" tooltip="https://simpleisbetterthancomplex.com/series/2017/10/16/a-complete-beginners-guide-to-django-part-7.html"/>
              </a:rPr>
              <a:t>This Photo</a:t>
            </a:r>
            <a:r>
              <a:rPr lang="el-GR" sz="900"/>
              <a:t> by Unknown Author is licensed under </a:t>
            </a:r>
            <a:r>
              <a:rPr lang="el-GR" sz="900">
                <a:hlinkClick r:id="rId4" tooltip="https://creativecommons.org/licenses/by-nc-sa/3.0/"/>
              </a:rPr>
              <a:t>CC BY-SA-NC</a:t>
            </a:r>
            <a:endParaRPr lang="el-GR" sz="900"/>
          </a:p>
        </p:txBody>
      </p:sp>
    </p:spTree>
    <p:extLst>
      <p:ext uri="{BB962C8B-B14F-4D97-AF65-F5344CB8AC3E}">
        <p14:creationId xmlns:p14="http://schemas.microsoft.com/office/powerpoint/2010/main" val="7142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11A-9FFA-04ED-6834-72D09F1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1221046"/>
            <a:ext cx="7688400" cy="53520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Context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5BAE4-FB3D-73F1-5535-0F36430D152C}"/>
              </a:ext>
            </a:extLst>
          </p:cNvPr>
          <p:cNvSpPr txBox="1">
            <a:spLocks/>
          </p:cNvSpPr>
          <p:nvPr/>
        </p:nvSpPr>
        <p:spPr>
          <a:xfrm>
            <a:off x="727800" y="1782620"/>
            <a:ext cx="7806538" cy="2669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 is API?</a:t>
            </a:r>
            <a:endParaRPr lang="el-G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 is </a:t>
            </a:r>
            <a:r>
              <a:rPr lang="en-US" sz="1200" dirty="0" err="1"/>
              <a:t>FastAPI</a:t>
            </a:r>
            <a:r>
              <a:rPr lang="en-US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Why </a:t>
            </a:r>
            <a:r>
              <a:rPr lang="en-US" sz="1200" dirty="0" err="1"/>
              <a:t>FastAPI</a:t>
            </a:r>
            <a:r>
              <a:rPr lang="en-US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Type Hinting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Pydantic</a:t>
            </a:r>
            <a:r>
              <a:rPr lang="en-US" sz="1200" dirty="0"/>
              <a:t> - Data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Async Support and concurrency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SqlAlchemy</a:t>
            </a:r>
            <a:r>
              <a:rPr lang="en-US" sz="1200" dirty="0"/>
              <a:t> -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dirty="0" err="1"/>
              <a:t>FastAPI</a:t>
            </a:r>
            <a:r>
              <a:rPr lang="en-US" sz="1200" dirty="0"/>
              <a:t>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Middleware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Handling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Useful Materials</a:t>
            </a:r>
          </a:p>
        </p:txBody>
      </p:sp>
    </p:spTree>
    <p:extLst>
      <p:ext uri="{BB962C8B-B14F-4D97-AF65-F5344CB8AC3E}">
        <p14:creationId xmlns:p14="http://schemas.microsoft.com/office/powerpoint/2010/main" val="85174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434-1EBC-BE12-F5F7-BC9D7CA5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err="1">
                <a:latin typeface="+mj-lt"/>
              </a:rPr>
              <a:t>WinSW</a:t>
            </a:r>
            <a:r>
              <a:rPr lang="en-US" sz="2300" dirty="0">
                <a:latin typeface="+mj-lt"/>
              </a:rPr>
              <a:t> (Windows Service Wrapper) 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25D8C-6016-3300-AA70-659F937E64B8}"/>
              </a:ext>
            </a:extLst>
          </p:cNvPr>
          <p:cNvSpPr txBox="1"/>
          <p:nvPr/>
        </p:nvSpPr>
        <p:spPr>
          <a:xfrm>
            <a:off x="729449" y="1895480"/>
            <a:ext cx="8153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The </a:t>
            </a:r>
            <a:r>
              <a:rPr lang="en-US" sz="1200" b="1" dirty="0" err="1">
                <a:latin typeface="+mn-lt"/>
              </a:rPr>
              <a:t>WinSW</a:t>
            </a:r>
            <a:r>
              <a:rPr lang="en-US" sz="1200" dirty="0">
                <a:latin typeface="+mn-lt"/>
              </a:rPr>
              <a:t> (Windows Service Wrapper) is a tool that allows you to run any </a:t>
            </a:r>
            <a:r>
              <a:rPr lang="en-US" sz="1200" b="1" dirty="0">
                <a:latin typeface="+mn-lt"/>
              </a:rPr>
              <a:t>executable as a Windows service</a:t>
            </a:r>
            <a:r>
              <a:rPr lang="en-US" sz="1200" dirty="0">
                <a:latin typeface="+mn-lt"/>
              </a:rPr>
              <a:t>. It provides a way to create and manage Windows services from executable files that are not specifically designed to run as services. </a:t>
            </a:r>
            <a:r>
              <a:rPr lang="en-US" sz="1200" dirty="0" err="1">
                <a:latin typeface="+mn-lt"/>
              </a:rPr>
              <a:t>WinSW</a:t>
            </a:r>
            <a:r>
              <a:rPr lang="en-US" sz="1200" dirty="0">
                <a:latin typeface="+mn-lt"/>
              </a:rPr>
              <a:t> simplifies the process of running applications in the background as services on Windows systems.</a:t>
            </a:r>
            <a:endParaRPr lang="el-GR" sz="1200" dirty="0">
              <a:latin typeface="+mn-lt"/>
            </a:endParaRPr>
          </a:p>
          <a:p>
            <a:endParaRPr lang="el-GR" sz="1200" dirty="0">
              <a:latin typeface="+mn-lt"/>
            </a:endParaRPr>
          </a:p>
          <a:p>
            <a:r>
              <a:rPr lang="en-US" sz="1200" dirty="0">
                <a:latin typeface="+mn-lt"/>
                <a:hlinkClick r:id="rId2"/>
              </a:rPr>
              <a:t>https://github.com/winsw/winsw/releases</a:t>
            </a:r>
            <a:endParaRPr lang="el-GR" sz="1200" dirty="0">
              <a:latin typeface="+mn-lt"/>
            </a:endParaRPr>
          </a:p>
          <a:p>
            <a:endParaRPr lang="el-GR" sz="1200" dirty="0">
              <a:latin typeface="+mn-lt"/>
            </a:endParaRPr>
          </a:p>
          <a:p>
            <a:endParaRPr lang="el-GR" sz="12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0A277-BD99-253E-A78C-B6748A3E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43" y="2484235"/>
            <a:ext cx="3428057" cy="26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212F-AD6F-8E9F-69E8-A4C1E0C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XML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AD50E-ABA4-B527-91E4-6DF607539264}"/>
              </a:ext>
            </a:extLst>
          </p:cNvPr>
          <p:cNvSpPr txBox="1"/>
          <p:nvPr/>
        </p:nvSpPr>
        <p:spPr>
          <a:xfrm>
            <a:off x="1900052" y="1318650"/>
            <a:ext cx="707175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&lt;service&gt;</a:t>
            </a:r>
          </a:p>
          <a:p>
            <a:r>
              <a:rPr lang="en-US" dirty="0"/>
              <a:t>    &lt;id&gt;</a:t>
            </a:r>
            <a:r>
              <a:rPr lang="en-US" dirty="0" err="1"/>
              <a:t>FastAPI</a:t>
            </a:r>
            <a:r>
              <a:rPr lang="en-US" dirty="0"/>
              <a:t> Demo&lt;/id&gt;</a:t>
            </a:r>
          </a:p>
          <a:p>
            <a:r>
              <a:rPr lang="en-US" dirty="0"/>
              <a:t>    &lt;name&gt;</a:t>
            </a:r>
            <a:r>
              <a:rPr lang="en-US" dirty="0" err="1"/>
              <a:t>FastAPI</a:t>
            </a:r>
            <a:r>
              <a:rPr lang="en-US" dirty="0"/>
              <a:t> Demo&lt;/name&gt;</a:t>
            </a:r>
          </a:p>
          <a:p>
            <a:r>
              <a:rPr lang="en-US" dirty="0"/>
              <a:t>    &lt;description&gt;</a:t>
            </a:r>
            <a:r>
              <a:rPr lang="en-US" dirty="0" err="1"/>
              <a:t>FastAPI</a:t>
            </a:r>
            <a:r>
              <a:rPr lang="en-US" dirty="0"/>
              <a:t> Demo.&lt;/description&gt;</a:t>
            </a:r>
          </a:p>
          <a:p>
            <a:r>
              <a:rPr lang="en-US" dirty="0"/>
              <a:t>    &lt;executable&gt;/path/to/your/virtual/environment/Scripts/python.exe&lt;/executable&gt;</a:t>
            </a:r>
          </a:p>
          <a:p>
            <a:r>
              <a:rPr lang="en-US" dirty="0"/>
              <a:t>    &lt;arguments&gt;/path/to/your/project/main.py&lt;/arguments&gt;</a:t>
            </a:r>
          </a:p>
          <a:p>
            <a:r>
              <a:rPr lang="en-US" dirty="0"/>
              <a:t>    &lt;</a:t>
            </a:r>
            <a:r>
              <a:rPr lang="en-US" dirty="0" err="1"/>
              <a:t>onfailure</a:t>
            </a:r>
            <a:r>
              <a:rPr lang="en-US" dirty="0"/>
              <a:t> action="restart" delay="30 sec"/&gt;</a:t>
            </a:r>
          </a:p>
          <a:p>
            <a:r>
              <a:rPr lang="en-US" dirty="0"/>
              <a:t>    &lt;</a:t>
            </a:r>
            <a:r>
              <a:rPr lang="en-US" dirty="0" err="1"/>
              <a:t>onfailure</a:t>
            </a:r>
            <a:r>
              <a:rPr lang="en-US" dirty="0"/>
              <a:t> action="restart" delay="40 sec"/&gt;</a:t>
            </a:r>
          </a:p>
          <a:p>
            <a:r>
              <a:rPr lang="en-US" dirty="0"/>
              <a:t>    &lt;</a:t>
            </a:r>
            <a:r>
              <a:rPr lang="en-US" dirty="0" err="1"/>
              <a:t>onfailure</a:t>
            </a:r>
            <a:r>
              <a:rPr lang="en-US" dirty="0"/>
              <a:t> action="restart" delay="60 sec"/&gt;</a:t>
            </a:r>
          </a:p>
          <a:p>
            <a:r>
              <a:rPr lang="en-US" dirty="0"/>
              <a:t>    &lt;log mode="roll-by-time"&gt;</a:t>
            </a:r>
          </a:p>
          <a:p>
            <a:r>
              <a:rPr lang="en-US" dirty="0"/>
              <a:t>        &lt;</a:t>
            </a:r>
            <a:r>
              <a:rPr lang="en-US" dirty="0" err="1"/>
              <a:t>logpath</a:t>
            </a:r>
            <a:r>
              <a:rPr lang="en-US" dirty="0"/>
              <a:t>&gt;/path/to/your/project/Logs&lt;/</a:t>
            </a:r>
            <a:r>
              <a:rPr lang="en-US" dirty="0" err="1"/>
              <a:t>logpath</a:t>
            </a:r>
            <a:r>
              <a:rPr lang="en-US" dirty="0"/>
              <a:t>&gt;</a:t>
            </a:r>
          </a:p>
          <a:p>
            <a:r>
              <a:rPr lang="en-US" dirty="0"/>
              <a:t>        &lt;pattern&gt;</a:t>
            </a:r>
            <a:r>
              <a:rPr lang="en-US" dirty="0" err="1"/>
              <a:t>yyyyMMdd</a:t>
            </a:r>
            <a:r>
              <a:rPr lang="en-US" dirty="0"/>
              <a:t>&lt;/pattern&gt;</a:t>
            </a:r>
          </a:p>
          <a:p>
            <a:r>
              <a:rPr lang="en-US" dirty="0"/>
              <a:t>        &lt;</a:t>
            </a:r>
            <a:r>
              <a:rPr lang="en-US" dirty="0" err="1"/>
              <a:t>keepFiles</a:t>
            </a:r>
            <a:r>
              <a:rPr lang="en-US" dirty="0"/>
              <a:t>&gt;8&lt;/</a:t>
            </a:r>
            <a:r>
              <a:rPr lang="en-US" dirty="0" err="1"/>
              <a:t>keepFiles</a:t>
            </a:r>
            <a:r>
              <a:rPr lang="en-US" dirty="0"/>
              <a:t>&gt;</a:t>
            </a:r>
          </a:p>
          <a:p>
            <a:r>
              <a:rPr lang="en-US" dirty="0"/>
              <a:t>    &lt;/log&gt;</a:t>
            </a:r>
          </a:p>
          <a:p>
            <a:r>
              <a:rPr lang="en-US" dirty="0"/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394129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CE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</a:rPr>
              <a:t>Thank you!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3" name="Google Shape;603;p82"/>
          <p:cNvSpPr txBox="1"/>
          <p:nvPr/>
        </p:nvSpPr>
        <p:spPr>
          <a:xfrm>
            <a:off x="769100" y="4508525"/>
            <a:ext cx="174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POWERED BY AGILE ACTORS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47">
            <a:extLst>
              <a:ext uri="{FF2B5EF4-FFF2-40B4-BE49-F238E27FC236}">
                <a16:creationId xmlns:a16="http://schemas.microsoft.com/office/drawing/2014/main" id="{C41F30F2-88A8-C86D-9BC6-60546CA9FC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indent="0"/>
            <a:r>
              <a:rPr lang="en-US" b="1" i="0" u="none" strike="noStrike" cap="none" dirty="0">
                <a:effectLst/>
                <a:latin typeface="+mj-lt"/>
                <a:ea typeface="Raleway"/>
                <a:cs typeface="Raleway"/>
                <a:sym typeface="Raleway"/>
              </a:rPr>
              <a:t>What is API ?</a:t>
            </a:r>
          </a:p>
          <a:p>
            <a:pPr marL="0" lvl="0" indent="0"/>
            <a:endParaRPr lang="en-US" b="1" i="0" u="none" strike="noStrike" cap="none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93B14-5AC2-50A2-73D0-033F0306A08E}"/>
              </a:ext>
            </a:extLst>
          </p:cNvPr>
          <p:cNvSpPr txBox="1"/>
          <p:nvPr/>
        </p:nvSpPr>
        <p:spPr>
          <a:xfrm>
            <a:off x="5305476" y="22737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sp>
        <p:nvSpPr>
          <p:cNvPr id="12" name="Google Shape;395;p54">
            <a:extLst>
              <a:ext uri="{FF2B5EF4-FFF2-40B4-BE49-F238E27FC236}">
                <a16:creationId xmlns:a16="http://schemas.microsoft.com/office/drawing/2014/main" id="{288AE7D8-E802-721E-7C39-4F831AEFD4A3}"/>
              </a:ext>
            </a:extLst>
          </p:cNvPr>
          <p:cNvSpPr txBox="1">
            <a:spLocks/>
          </p:cNvSpPr>
          <p:nvPr/>
        </p:nvSpPr>
        <p:spPr>
          <a:xfrm>
            <a:off x="727869" y="2118493"/>
            <a:ext cx="7326020" cy="103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APIs (Application Programming Interfaces) are the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digital bridges 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that connect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software applications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, allowing them to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communicate, share data, and work together 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seamlessly. They empower developers to unlock new functionalities, integrate diverse systems, and drive innovation in the digital landscape.</a:t>
            </a:r>
            <a:endParaRPr lang="en" sz="12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4" name="Picture 13" descr="A drawing of a cloud and a cloud&#10;&#10;Description automatically generated">
            <a:extLst>
              <a:ext uri="{FF2B5EF4-FFF2-40B4-BE49-F238E27FC236}">
                <a16:creationId xmlns:a16="http://schemas.microsoft.com/office/drawing/2014/main" id="{66A533BE-DF6B-D2A0-C29B-25D3E659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150378"/>
            <a:ext cx="4244381" cy="13688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47">
            <a:extLst>
              <a:ext uri="{FF2B5EF4-FFF2-40B4-BE49-F238E27FC236}">
                <a16:creationId xmlns:a16="http://schemas.microsoft.com/office/drawing/2014/main" id="{C41F30F2-88A8-C86D-9BC6-60546CA9FC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indent="0"/>
            <a:r>
              <a:rPr lang="en-US" b="1" i="0" u="none" strike="noStrike" cap="none" dirty="0">
                <a:effectLst/>
                <a:latin typeface="+mj-lt"/>
                <a:ea typeface="Raleway"/>
                <a:cs typeface="Raleway"/>
                <a:sym typeface="Raleway"/>
              </a:rPr>
              <a:t>What is </a:t>
            </a:r>
            <a:r>
              <a:rPr lang="en-US" b="1" i="0" u="none" strike="noStrike" cap="none" dirty="0" err="1">
                <a:effectLst/>
                <a:latin typeface="+mj-lt"/>
                <a:ea typeface="Raleway"/>
                <a:cs typeface="Raleway"/>
                <a:sym typeface="Raleway"/>
              </a:rPr>
              <a:t>FastAPI</a:t>
            </a:r>
            <a:r>
              <a:rPr lang="en-US" b="1" i="0" u="none" strike="noStrike" cap="none" dirty="0">
                <a:effectLst/>
                <a:latin typeface="+mj-lt"/>
                <a:ea typeface="Raleway"/>
                <a:cs typeface="Raleway"/>
                <a:sym typeface="Raleway"/>
              </a:rPr>
              <a:t> ?</a:t>
            </a:r>
          </a:p>
          <a:p>
            <a:pPr marL="0" lvl="0" indent="0"/>
            <a:endParaRPr lang="en-US" b="1" i="0" u="none" strike="noStrike" cap="none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5" name="Google Shape;395;p54"/>
          <p:cNvSpPr txBox="1">
            <a:spLocks noGrp="1"/>
          </p:cNvSpPr>
          <p:nvPr>
            <p:ph type="subTitle" idx="4294967295"/>
          </p:nvPr>
        </p:nvSpPr>
        <p:spPr>
          <a:xfrm>
            <a:off x="727869" y="2197142"/>
            <a:ext cx="7419538" cy="96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500"/>
              </a:spcAft>
              <a:buNone/>
            </a:pPr>
            <a:r>
              <a:rPr lang="en-US" sz="1200" b="1" i="0" u="none" strike="noStrike" cap="none" dirty="0" err="1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FastAPI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 is a modern, fast (high-performance), web framework for building </a:t>
            </a:r>
            <a:r>
              <a:rPr lang="en-US" sz="1200" b="1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APIs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 with Python 3.7+ based on standard </a:t>
            </a:r>
            <a:r>
              <a:rPr lang="en-US" sz="1200" b="1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Python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 type hints. It is built on top of </a:t>
            </a:r>
            <a:r>
              <a:rPr lang="en-US" sz="1200" b="1" i="0" u="none" strike="noStrike" cap="none" dirty="0" err="1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Starlette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 for the web parts and </a:t>
            </a:r>
            <a:r>
              <a:rPr lang="en-US" sz="1200" b="1" i="0" u="none" strike="noStrike" cap="none" dirty="0" err="1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Pydantic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+mn-lt"/>
                <a:ea typeface="Lato"/>
                <a:cs typeface="Lato"/>
                <a:sym typeface="Lato"/>
              </a:rPr>
              <a:t> for the data parts.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" sz="1200" b="1" dirty="0">
              <a:latin typeface="+mn-lt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93B14-5AC2-50A2-73D0-033F0306A08E}"/>
              </a:ext>
            </a:extLst>
          </p:cNvPr>
          <p:cNvSpPr txBox="1"/>
          <p:nvPr/>
        </p:nvSpPr>
        <p:spPr>
          <a:xfrm>
            <a:off x="5305476" y="22737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DCCE5-09E9-6883-A7CA-0ED055DA3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70818" y="3271299"/>
            <a:ext cx="755979" cy="753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7D247-2DF3-CD36-04B8-F10846CE0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40284" y="3159346"/>
            <a:ext cx="915113" cy="9769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D826F-6246-806B-E64D-D9ACBB0C044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26797" y="3647818"/>
            <a:ext cx="171348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1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94D-F08F-4E70-80B8-748EF5B9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Why </a:t>
            </a:r>
            <a:r>
              <a:rPr lang="en-US" sz="2300" dirty="0" err="1">
                <a:latin typeface="+mj-lt"/>
              </a:rPr>
              <a:t>FastAPI</a:t>
            </a:r>
            <a:r>
              <a:rPr lang="en-US" sz="2300" dirty="0">
                <a:latin typeface="+mj-lt"/>
              </a:rPr>
              <a:t> ?</a:t>
            </a:r>
            <a:endParaRPr lang="el-GR" sz="2300" dirty="0">
              <a:latin typeface="+mj-lt"/>
            </a:endParaRPr>
          </a:p>
        </p:txBody>
      </p:sp>
      <p:sp>
        <p:nvSpPr>
          <p:cNvPr id="3" name="Google Shape;395;p54">
            <a:extLst>
              <a:ext uri="{FF2B5EF4-FFF2-40B4-BE49-F238E27FC236}">
                <a16:creationId xmlns:a16="http://schemas.microsoft.com/office/drawing/2014/main" id="{5C76476D-6174-F667-2B42-0102EDEE3DF6}"/>
              </a:ext>
            </a:extLst>
          </p:cNvPr>
          <p:cNvSpPr txBox="1">
            <a:spLocks/>
          </p:cNvSpPr>
          <p:nvPr/>
        </p:nvSpPr>
        <p:spPr>
          <a:xfrm>
            <a:off x="729449" y="1986879"/>
            <a:ext cx="8130939" cy="25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1. </a:t>
            </a:r>
            <a:r>
              <a:rPr lang="en-US" sz="1200" b="1" dirty="0" err="1">
                <a:solidFill>
                  <a:schemeClr val="bg2"/>
                </a:solidFill>
                <a:latin typeface="+mn-lt"/>
                <a:ea typeface="Arial"/>
                <a:cs typeface="Arial"/>
              </a:rPr>
              <a:t>Starlette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:  a lightweight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ASGI framework/toolkit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, which is ideal for building high performance </a:t>
            </a:r>
            <a:r>
              <a:rPr lang="en-US" sz="1200" dirty="0" err="1">
                <a:solidFill>
                  <a:schemeClr val="bg2"/>
                </a:solidFill>
                <a:latin typeface="+mn-lt"/>
                <a:ea typeface="Arial"/>
                <a:cs typeface="Arial"/>
              </a:rPr>
              <a:t>asyncio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services.</a:t>
            </a:r>
          </a:p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2.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Performance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: As fast as NodeJS and Go,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unusual for Python frameworks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3.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Faster Development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: No sharp edges or oddities. Designed to be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easy to use 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and learn.</a:t>
            </a:r>
          </a:p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4.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Better code quality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: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Type hinting 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and models help reduce bugs and improve code quality.</a:t>
            </a:r>
          </a:p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5.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Autogenerated Documentation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and test pages: Much easier that hand-editing </a:t>
            </a:r>
            <a:r>
              <a:rPr lang="en-US" sz="1200" dirty="0" err="1">
                <a:solidFill>
                  <a:schemeClr val="bg2"/>
                </a:solidFill>
                <a:latin typeface="+mn-lt"/>
                <a:ea typeface="Arial"/>
                <a:cs typeface="Arial"/>
              </a:rPr>
              <a:t>OpenAPI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descriptions.</a:t>
            </a:r>
          </a:p>
          <a:p>
            <a:pPr marL="0" indent="0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6. </a:t>
            </a:r>
            <a:r>
              <a:rPr lang="en-US" sz="1200" b="1" dirty="0" err="1">
                <a:solidFill>
                  <a:schemeClr val="bg2"/>
                </a:solidFill>
                <a:latin typeface="+mn-lt"/>
                <a:ea typeface="Arial"/>
                <a:cs typeface="Arial"/>
              </a:rPr>
              <a:t>Asycronous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support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: Supports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async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and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await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, making it ideal for IO-bound operations.</a:t>
            </a:r>
          </a:p>
        </p:txBody>
      </p:sp>
    </p:spTree>
    <p:extLst>
      <p:ext uri="{BB962C8B-B14F-4D97-AF65-F5344CB8AC3E}">
        <p14:creationId xmlns:p14="http://schemas.microsoft.com/office/powerpoint/2010/main" val="12360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75E0-8BD5-B0AB-309B-F07B6045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Type Hinting</a:t>
            </a:r>
            <a:endParaRPr lang="el-GR" sz="2300" dirty="0">
              <a:latin typeface="+mj-lt"/>
            </a:endParaRPr>
          </a:p>
        </p:txBody>
      </p:sp>
      <p:sp>
        <p:nvSpPr>
          <p:cNvPr id="3" name="Google Shape;395;p54">
            <a:extLst>
              <a:ext uri="{FF2B5EF4-FFF2-40B4-BE49-F238E27FC236}">
                <a16:creationId xmlns:a16="http://schemas.microsoft.com/office/drawing/2014/main" id="{1B097335-7696-2BB4-B87B-F84213713623}"/>
              </a:ext>
            </a:extLst>
          </p:cNvPr>
          <p:cNvSpPr txBox="1">
            <a:spLocks/>
          </p:cNvSpPr>
          <p:nvPr/>
        </p:nvSpPr>
        <p:spPr>
          <a:xfrm>
            <a:off x="729449" y="1986880"/>
            <a:ext cx="8130939" cy="242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Type hinting is a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feature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that was added to Python 3.5. It allows you to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specify the type of a variable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, function argument, or return value. This makes it easier to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understand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and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maintain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 your code.</a:t>
            </a:r>
          </a:p>
          <a:p>
            <a:pPr marL="0" indent="0" algn="just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endParaRPr lang="en-US" sz="1200" dirty="0">
              <a:solidFill>
                <a:schemeClr val="bg2"/>
              </a:solidFill>
              <a:latin typeface="+mn-lt"/>
              <a:ea typeface="Arial"/>
              <a:cs typeface="Arial"/>
            </a:endParaRPr>
          </a:p>
          <a:p>
            <a:pPr marL="0" indent="0" algn="just">
              <a:lnSpc>
                <a:spcPct val="150000"/>
              </a:lnSpc>
              <a:spcAft>
                <a:spcPts val="500"/>
              </a:spcAft>
              <a:buFont typeface="Lato"/>
              <a:buNone/>
            </a:pP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Type hinting is purely optional in Python, meaning that the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interpreter does not enforce 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the specified types at runtime. However, type hinting can be </a:t>
            </a:r>
            <a:r>
              <a:rPr lang="en-US" sz="1200" b="1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used by third-party tools 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such as type checkers (e.g., </a:t>
            </a:r>
            <a:r>
              <a:rPr lang="en-US" sz="1200" dirty="0" err="1">
                <a:solidFill>
                  <a:schemeClr val="bg2"/>
                </a:solidFill>
                <a:latin typeface="+mn-lt"/>
                <a:ea typeface="Arial"/>
                <a:cs typeface="Arial"/>
              </a:rPr>
              <a:t>MyPy</a:t>
            </a:r>
            <a:r>
              <a:rPr lang="en-US" sz="1200" dirty="0">
                <a:solidFill>
                  <a:schemeClr val="bg2"/>
                </a:solidFill>
                <a:latin typeface="+mn-lt"/>
                <a:ea typeface="Arial"/>
                <a:cs typeface="Arial"/>
              </a:rPr>
              <a:t>) and IDEs to perform static analysis and catch potential type-related errors early in the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35948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C5C5-E505-F6A7-6743-EEFB79E0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err="1">
                <a:latin typeface="+mj-lt"/>
              </a:rPr>
              <a:t>Pydantic</a:t>
            </a:r>
            <a:r>
              <a:rPr lang="en-US" sz="2300" dirty="0">
                <a:latin typeface="+mj-lt"/>
              </a:rPr>
              <a:t> - Data Validation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9B1A4-7C31-5ACD-C93F-0EA510C97A9E}"/>
              </a:ext>
            </a:extLst>
          </p:cNvPr>
          <p:cNvSpPr txBox="1"/>
          <p:nvPr/>
        </p:nvSpPr>
        <p:spPr>
          <a:xfrm>
            <a:off x="726150" y="1843101"/>
            <a:ext cx="803439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solidFill>
                  <a:schemeClr val="bg2"/>
                </a:solidFill>
                <a:latin typeface="+mn-lt"/>
              </a:rPr>
              <a:t>Pydantic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is a library that was created to provide an easy and efficient way to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define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and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validate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data models 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in Python. It is built on top of the popular library </a:t>
            </a:r>
            <a:r>
              <a:rPr lang="en-US" sz="1200" b="1" dirty="0" err="1">
                <a:solidFill>
                  <a:schemeClr val="bg2"/>
                </a:solidFill>
                <a:latin typeface="+mn-lt"/>
              </a:rPr>
              <a:t>dataclasses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, and provides a number of additional features and benefits, such as:</a:t>
            </a:r>
          </a:p>
          <a:p>
            <a:endParaRPr lang="en-US" sz="1200" dirty="0">
              <a:solidFill>
                <a:schemeClr val="bg2"/>
              </a:solidFill>
              <a:latin typeface="+mn-lt"/>
            </a:endParaRPr>
          </a:p>
          <a:p>
            <a:r>
              <a:rPr lang="en-US" sz="1200" dirty="0">
                <a:solidFill>
                  <a:schemeClr val="bg2"/>
                </a:solidFill>
                <a:latin typeface="+mn-lt"/>
              </a:rPr>
              <a:t>1.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Type Annotations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: Define </a:t>
            </a:r>
            <a:r>
              <a:rPr lang="en-US" sz="1200" dirty="0">
                <a:solidFill>
                  <a:schemeClr val="bg2"/>
                </a:solidFill>
                <a:latin typeface="+mn-lt"/>
                <a:sym typeface="Lato"/>
              </a:rPr>
              <a:t>fields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and their types for data models using type annotations.</a:t>
            </a:r>
          </a:p>
          <a:p>
            <a:endParaRPr lang="en-US" sz="1200" dirty="0">
              <a:solidFill>
                <a:schemeClr val="bg2"/>
              </a:solidFill>
              <a:latin typeface="+mn-lt"/>
            </a:endParaRPr>
          </a:p>
          <a:p>
            <a:r>
              <a:rPr lang="en-US" sz="1200" dirty="0">
                <a:solidFill>
                  <a:schemeClr val="bg2"/>
                </a:solidFill>
                <a:latin typeface="+mn-lt"/>
              </a:rPr>
              <a:t>2.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Constraints and Defaults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: Set constraints and default values for fields to ensure data integrity and completeness.</a:t>
            </a:r>
          </a:p>
          <a:p>
            <a:endParaRPr lang="en-US" sz="1200" dirty="0">
              <a:solidFill>
                <a:schemeClr val="bg2"/>
              </a:solidFill>
              <a:latin typeface="+mn-lt"/>
            </a:endParaRPr>
          </a:p>
          <a:p>
            <a:r>
              <a:rPr lang="en-US" sz="1200" dirty="0">
                <a:solidFill>
                  <a:schemeClr val="bg2"/>
                </a:solidFill>
                <a:latin typeface="+mn-lt"/>
              </a:rPr>
              <a:t>3.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Serialization and Deserialization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: Serialize and deserialize data models to various formats (e.g., JSON, YAML, XML) for easy data manipulation and exchange.</a:t>
            </a:r>
          </a:p>
          <a:p>
            <a:endParaRPr lang="en-US" sz="1200" dirty="0">
              <a:solidFill>
                <a:schemeClr val="bg2"/>
              </a:solidFill>
              <a:latin typeface="+mn-lt"/>
            </a:endParaRPr>
          </a:p>
          <a:p>
            <a:r>
              <a:rPr lang="en-US" sz="1200" dirty="0">
                <a:solidFill>
                  <a:schemeClr val="bg2"/>
                </a:solidFill>
                <a:latin typeface="+mn-lt"/>
              </a:rPr>
              <a:t>4.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Data Validation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: Automatically validate data models against their defined constraints and types.</a:t>
            </a:r>
            <a:endParaRPr lang="el-GR" sz="12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D6ED7-FC45-6567-B4EB-94532212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9244" y="3714108"/>
            <a:ext cx="1597152" cy="13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F97E-7BFE-811D-0EC3-AFACA7B4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>
                <a:latin typeface="+mj-lt"/>
              </a:rPr>
              <a:t>Async Support and concurrency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0AD27-F5F2-4701-9A86-E1E939F561FE}"/>
              </a:ext>
            </a:extLst>
          </p:cNvPr>
          <p:cNvSpPr txBox="1"/>
          <p:nvPr/>
        </p:nvSpPr>
        <p:spPr>
          <a:xfrm>
            <a:off x="729450" y="1853850"/>
            <a:ext cx="8351068" cy="273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offers robust support for </a:t>
            </a:r>
            <a:r>
              <a:rPr lang="en-US" sz="1200" b="1" dirty="0">
                <a:latin typeface="+mn-lt"/>
              </a:rPr>
              <a:t>asynchronous programming </a:t>
            </a:r>
            <a:r>
              <a:rPr lang="en-US" sz="1200" dirty="0">
                <a:latin typeface="+mn-lt"/>
              </a:rPr>
              <a:t>and </a:t>
            </a:r>
            <a:r>
              <a:rPr lang="en-US" sz="1200" b="1" dirty="0">
                <a:latin typeface="+mn-lt"/>
              </a:rPr>
              <a:t>concurrency</a:t>
            </a:r>
            <a:r>
              <a:rPr lang="en-US" sz="1200" dirty="0">
                <a:latin typeface="+mn-lt"/>
              </a:rPr>
              <a:t>, enabling developers to build high-performance web APIs capable of handling multiple requests concurrently without blocking. </a:t>
            </a:r>
          </a:p>
          <a:p>
            <a:endParaRPr lang="en-US" sz="1200" dirty="0">
              <a:latin typeface="+mn-lt"/>
            </a:endParaRPr>
          </a:p>
          <a:p>
            <a:pPr algn="just"/>
            <a:r>
              <a:rPr lang="en-US" sz="1200" dirty="0">
                <a:latin typeface="+mn-lt"/>
              </a:rPr>
              <a:t>By leveraging asynchronous techniques,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maximizes throughput and responsiveness, facilitating efficient execution of </a:t>
            </a:r>
            <a:r>
              <a:rPr lang="en-US" sz="1200" b="1" dirty="0">
                <a:latin typeface="+mn-lt"/>
              </a:rPr>
              <a:t>I/O-bound operations </a:t>
            </a:r>
            <a:r>
              <a:rPr lang="en-US" sz="1200" dirty="0">
                <a:latin typeface="+mn-lt"/>
              </a:rPr>
              <a:t>and integration with async-compatible libraries for </a:t>
            </a:r>
            <a:r>
              <a:rPr lang="en-US" sz="1200" b="1" dirty="0">
                <a:latin typeface="+mn-lt"/>
              </a:rPr>
              <a:t>database access, background tasks, and middleware functions</a:t>
            </a:r>
            <a:r>
              <a:rPr lang="en-US" sz="1200" dirty="0">
                <a:latin typeface="+mn-lt"/>
              </a:rPr>
              <a:t>.</a:t>
            </a:r>
          </a:p>
          <a:p>
            <a:endParaRPr lang="en-US" sz="1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1. </a:t>
            </a:r>
            <a:r>
              <a:rPr lang="en-US" sz="1200" b="1" dirty="0">
                <a:latin typeface="+mn-lt"/>
              </a:rPr>
              <a:t>Async Support</a:t>
            </a:r>
            <a:r>
              <a:rPr lang="en-US" sz="1200" dirty="0">
                <a:latin typeface="+mn-lt"/>
              </a:rPr>
              <a:t>: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fully embraces asynchronous programming with async and await syntax.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2. </a:t>
            </a:r>
            <a:r>
              <a:rPr lang="en-US" sz="1200" b="1" dirty="0">
                <a:latin typeface="+mn-lt"/>
              </a:rPr>
              <a:t>Concurrent Request Handling</a:t>
            </a:r>
            <a:r>
              <a:rPr lang="en-US" sz="1200" dirty="0">
                <a:latin typeface="+mn-lt"/>
              </a:rPr>
              <a:t>: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efficiently handles multiple requests concurrently without blocking.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3. </a:t>
            </a:r>
            <a:r>
              <a:rPr lang="en-US" sz="1200" b="1" dirty="0">
                <a:latin typeface="+mn-lt"/>
              </a:rPr>
              <a:t>Async Database Access</a:t>
            </a:r>
            <a:r>
              <a:rPr lang="en-US" sz="1200" dirty="0">
                <a:latin typeface="+mn-lt"/>
              </a:rPr>
              <a:t>: Integration with async-compatible database libraries for non-blocking database queries.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4. </a:t>
            </a:r>
            <a:r>
              <a:rPr lang="en-US" sz="1200" b="1" dirty="0">
                <a:latin typeface="+mn-lt"/>
              </a:rPr>
              <a:t>Background Tasks</a:t>
            </a:r>
            <a:r>
              <a:rPr lang="en-US" sz="1200" dirty="0">
                <a:latin typeface="+mn-lt"/>
              </a:rPr>
              <a:t>: Ability to execute long-running tasks asynchronously outside of the main request-response cycle.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5. </a:t>
            </a:r>
            <a:r>
              <a:rPr lang="en-US" sz="1200" b="1" dirty="0">
                <a:latin typeface="+mn-lt"/>
              </a:rPr>
              <a:t>Async Middleware</a:t>
            </a:r>
            <a:r>
              <a:rPr lang="en-US" sz="1200" dirty="0">
                <a:latin typeface="+mn-lt"/>
              </a:rPr>
              <a:t>: Support for asynchronous middleware functions for request and response handling.</a:t>
            </a:r>
            <a:endParaRPr lang="el-G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96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6AE8-D877-89C5-9F60-D17C6AA4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err="1">
                <a:latin typeface="+mj-lt"/>
              </a:rPr>
              <a:t>SqlAlchemy</a:t>
            </a:r>
            <a:r>
              <a:rPr lang="en-US" sz="2300" dirty="0">
                <a:latin typeface="+mj-lt"/>
              </a:rPr>
              <a:t> - ORM</a:t>
            </a:r>
            <a:endParaRPr lang="el-GR" sz="23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D3495-BAB5-0DBE-62EE-A51AA384ED82}"/>
              </a:ext>
            </a:extLst>
          </p:cNvPr>
          <p:cNvSpPr txBox="1"/>
          <p:nvPr/>
        </p:nvSpPr>
        <p:spPr>
          <a:xfrm>
            <a:off x="729450" y="2099976"/>
            <a:ext cx="8090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latin typeface="+mn-lt"/>
              </a:rPr>
              <a:t>SQLAlchemy</a:t>
            </a:r>
            <a:r>
              <a:rPr lang="en-US" sz="1200" dirty="0">
                <a:latin typeface="+mn-lt"/>
              </a:rPr>
              <a:t> is a popular </a:t>
            </a:r>
            <a:r>
              <a:rPr lang="en-US" sz="1200" b="1" dirty="0">
                <a:latin typeface="+mn-lt"/>
              </a:rPr>
              <a:t>Object-Relational Mapping </a:t>
            </a:r>
            <a:r>
              <a:rPr lang="en-US" sz="1200" dirty="0">
                <a:latin typeface="+mn-lt"/>
              </a:rPr>
              <a:t>(ORM) library for Python that provides a </a:t>
            </a:r>
            <a:r>
              <a:rPr lang="en-US" sz="1200" b="1" dirty="0">
                <a:latin typeface="+mn-lt"/>
              </a:rPr>
              <a:t>high-level interface </a:t>
            </a:r>
            <a:r>
              <a:rPr lang="en-US" sz="1200" dirty="0">
                <a:latin typeface="+mn-lt"/>
              </a:rPr>
              <a:t>for </a:t>
            </a:r>
            <a:r>
              <a:rPr lang="en-US" sz="1200" b="1" dirty="0">
                <a:latin typeface="+mn-lt"/>
              </a:rPr>
              <a:t>interacting</a:t>
            </a:r>
            <a:r>
              <a:rPr lang="en-US" sz="1200" dirty="0">
                <a:latin typeface="+mn-lt"/>
              </a:rPr>
              <a:t> with </a:t>
            </a:r>
            <a:r>
              <a:rPr lang="en-US" sz="1200" b="1" dirty="0">
                <a:latin typeface="+mn-lt"/>
              </a:rPr>
              <a:t>relational databases</a:t>
            </a:r>
            <a:r>
              <a:rPr lang="en-US" sz="1200" dirty="0">
                <a:latin typeface="+mn-lt"/>
              </a:rPr>
              <a:t>. It allows developers to define </a:t>
            </a:r>
            <a:r>
              <a:rPr lang="en-US" sz="1200" b="1" dirty="0">
                <a:latin typeface="+mn-lt"/>
              </a:rPr>
              <a:t>database models as Python classes</a:t>
            </a:r>
            <a:r>
              <a:rPr lang="en-US" sz="1200" dirty="0">
                <a:latin typeface="+mn-lt"/>
              </a:rPr>
              <a:t>, and perform </a:t>
            </a:r>
            <a:r>
              <a:rPr lang="en-US" sz="1200" b="1" dirty="0">
                <a:latin typeface="+mn-lt"/>
              </a:rPr>
              <a:t>database operations </a:t>
            </a:r>
            <a:r>
              <a:rPr lang="en-US" sz="1200" dirty="0">
                <a:latin typeface="+mn-lt"/>
              </a:rPr>
              <a:t>using an expressive and flexible API. </a:t>
            </a:r>
            <a:r>
              <a:rPr lang="en-US" sz="1200" dirty="0" err="1">
                <a:latin typeface="+mn-lt"/>
              </a:rPr>
              <a:t>FastAPI</a:t>
            </a:r>
            <a:r>
              <a:rPr lang="en-US" sz="1200" dirty="0">
                <a:latin typeface="+mn-lt"/>
              </a:rPr>
              <a:t> integrates seamlessly with </a:t>
            </a:r>
            <a:r>
              <a:rPr lang="en-US" sz="1200" dirty="0" err="1">
                <a:latin typeface="+mn-lt"/>
              </a:rPr>
              <a:t>SQLAlchemy</a:t>
            </a:r>
            <a:r>
              <a:rPr lang="en-US" sz="1200" dirty="0">
                <a:latin typeface="+mn-lt"/>
              </a:rPr>
              <a:t>, enabling developers to build web APIs that interact with databases using the powerful features of </a:t>
            </a:r>
            <a:r>
              <a:rPr lang="en-US" sz="1200" dirty="0" err="1">
                <a:latin typeface="+mn-lt"/>
              </a:rPr>
              <a:t>SQLAlchemy</a:t>
            </a:r>
            <a:r>
              <a:rPr lang="en-US" sz="1200" dirty="0">
                <a:latin typeface="+mn-lt"/>
              </a:rPr>
              <a:t>.</a:t>
            </a:r>
            <a:endParaRPr lang="el-GR" sz="12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9807D-6542-D481-B239-E59503E0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11431" y="2946969"/>
            <a:ext cx="3355460" cy="15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27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2014</Words>
  <Application>Microsoft Office PowerPoint</Application>
  <PresentationFormat>On-screen Show (16:9)</PresentationFormat>
  <Paragraphs>154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Lato Light</vt:lpstr>
      <vt:lpstr>Montserrat</vt:lpstr>
      <vt:lpstr>Arial</vt:lpstr>
      <vt:lpstr>Roboto</vt:lpstr>
      <vt:lpstr>Lato</vt:lpstr>
      <vt:lpstr>Montserrat Medium</vt:lpstr>
      <vt:lpstr>Montserrat SemiBold</vt:lpstr>
      <vt:lpstr>Nunito</vt:lpstr>
      <vt:lpstr>Raleway</vt:lpstr>
      <vt:lpstr>Streamline</vt:lpstr>
      <vt:lpstr>Simple Light</vt:lpstr>
      <vt:lpstr>FastAPI Fundamentals</vt:lpstr>
      <vt:lpstr>Context</vt:lpstr>
      <vt:lpstr>What is API ? </vt:lpstr>
      <vt:lpstr>What is FastAPI ? </vt:lpstr>
      <vt:lpstr>Why FastAPI ?</vt:lpstr>
      <vt:lpstr>Type Hinting</vt:lpstr>
      <vt:lpstr>Pydantic - Data Validation</vt:lpstr>
      <vt:lpstr>Async Support and concurrency</vt:lpstr>
      <vt:lpstr>SqlAlchemy - ORM</vt:lpstr>
      <vt:lpstr>PowerPoint Presentation</vt:lpstr>
      <vt:lpstr>Pydantic vs SQLAlchemy</vt:lpstr>
      <vt:lpstr>A FastAPI Application </vt:lpstr>
      <vt:lpstr>HTTP Methods</vt:lpstr>
      <vt:lpstr>Path Parameters</vt:lpstr>
      <vt:lpstr>Request Body</vt:lpstr>
      <vt:lpstr>Handling Errors</vt:lpstr>
      <vt:lpstr>Middleware </vt:lpstr>
      <vt:lpstr>Testing</vt:lpstr>
      <vt:lpstr>Deployment</vt:lpstr>
      <vt:lpstr>WinSW (Windows Service Wrapper) </vt:lpstr>
      <vt:lpstr>XML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Εμμανουηλ Τρουλακης</cp:lastModifiedBy>
  <cp:revision>46</cp:revision>
  <dcterms:modified xsi:type="dcterms:W3CDTF">2024-03-20T19:02:39Z</dcterms:modified>
</cp:coreProperties>
</file>