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1"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1"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1"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1"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1"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1"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1"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1"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232"/>
    <a:srgbClr val="9BBB59"/>
    <a:srgbClr val="39B0D4"/>
    <a:srgbClr val="727272"/>
    <a:srgbClr val="010000"/>
    <a:srgbClr val="FFA7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94660"/>
  </p:normalViewPr>
  <p:slideViewPr>
    <p:cSldViewPr snapToGrid="0" snapToObjects="1" showGuides="1">
      <p:cViewPr varScale="1">
        <p:scale>
          <a:sx n="78" d="100"/>
          <a:sy n="78" d="100"/>
        </p:scale>
        <p:origin x="878" y="67"/>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36.jpeg"/></Relationships>
</file>

<file path=ppt/diagrams/_rels/data2.xml.rels><?xml version="1.0" encoding="UTF-8" standalone="yes"?>
<Relationships xmlns="http://schemas.openxmlformats.org/package/2006/relationships"><Relationship Id="rId1" Type="http://schemas.openxmlformats.org/officeDocument/2006/relationships/image" Target="../media/image37.jpeg"/></Relationships>
</file>

<file path=ppt/diagrams/_rels/data4.xml.rels><?xml version="1.0" encoding="UTF-8" standalone="yes"?>
<Relationships xmlns="http://schemas.openxmlformats.org/package/2006/relationships"><Relationship Id="rId1" Type="http://schemas.openxmlformats.org/officeDocument/2006/relationships/image" Target="../media/image38.png"/></Relationships>
</file>

<file path=ppt/diagrams/_rels/data5.xml.rels><?xml version="1.0" encoding="UTF-8" standalone="yes"?>
<Relationships xmlns="http://schemas.openxmlformats.org/package/2006/relationships"><Relationship Id="rId1" Type="http://schemas.openxmlformats.org/officeDocument/2006/relationships/image" Target="../media/image39.jpeg"/></Relationships>
</file>

<file path=ppt/diagrams/_rels/data6.xml.rels><?xml version="1.0" encoding="UTF-8" standalone="yes"?>
<Relationships xmlns="http://schemas.openxmlformats.org/package/2006/relationships"><Relationship Id="rId1" Type="http://schemas.openxmlformats.org/officeDocument/2006/relationships/image" Target="../media/image40.jpeg"/></Relationships>
</file>

<file path=ppt/diagrams/_rels/data7.xml.rels><?xml version="1.0" encoding="UTF-8" standalone="yes"?>
<Relationships xmlns="http://schemas.openxmlformats.org/package/2006/relationships"><Relationship Id="rId1" Type="http://schemas.openxmlformats.org/officeDocument/2006/relationships/image" Target="../media/image41.jpeg"/></Relationships>
</file>

<file path=ppt/diagrams/_rels/data8.xml.rels><?xml version="1.0" encoding="UTF-8" standalone="yes"?>
<Relationships xmlns="http://schemas.openxmlformats.org/package/2006/relationships"><Relationship Id="rId1" Type="http://schemas.openxmlformats.org/officeDocument/2006/relationships/image" Target="../media/image42.jpeg"/></Relationships>
</file>

<file path=ppt/diagrams/_rels/data9.xml.rels><?xml version="1.0" encoding="UTF-8" standalone="yes"?>
<Relationships xmlns="http://schemas.openxmlformats.org/package/2006/relationships"><Relationship Id="rId1" Type="http://schemas.openxmlformats.org/officeDocument/2006/relationships/image" Target="../media/image43.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36.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37.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38.png"/></Relationships>
</file>

<file path=ppt/diagrams/_rels/drawing5.xml.rels><?xml version="1.0" encoding="UTF-8" standalone="yes"?>
<Relationships xmlns="http://schemas.openxmlformats.org/package/2006/relationships"><Relationship Id="rId1" Type="http://schemas.openxmlformats.org/officeDocument/2006/relationships/image" Target="../media/image39.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40.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41.jpeg"/></Relationships>
</file>

<file path=ppt/diagrams/_rels/drawing8.xml.rels><?xml version="1.0" encoding="UTF-8" standalone="yes"?>
<Relationships xmlns="http://schemas.openxmlformats.org/package/2006/relationships"><Relationship Id="rId1" Type="http://schemas.openxmlformats.org/officeDocument/2006/relationships/image" Target="../media/image42.jpeg"/></Relationships>
</file>

<file path=ppt/diagrams/_rels/drawing9.xml.rels><?xml version="1.0" encoding="UTF-8" standalone="yes"?>
<Relationships xmlns="http://schemas.openxmlformats.org/package/2006/relationships"><Relationship Id="rId1" Type="http://schemas.openxmlformats.org/officeDocument/2006/relationships/image" Target="../media/image43.jpeg"/></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1">
  <dgm:title val=""/>
  <dgm:desc val=""/>
  <dgm:catLst>
    <dgm:cat type="accent3" pri="11200"/>
  </dgm:catLst>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E1205FA-3727-4472-8DB7-DB1D31684600}" type="doc">
      <dgm:prSet loTypeId="urn:microsoft.com/office/officeart/2005/8/layout/vList3" loCatId="list" qsTypeId="urn:microsoft.com/office/officeart/2005/8/quickstyle/simple1#1" qsCatId="simple" csTypeId="urn:microsoft.com/office/officeart/2005/8/colors/colorful1#1" csCatId="colorful" phldr="1"/>
      <dgm:spPr/>
      <dgm:t>
        <a:bodyPr/>
        <a:lstStyle/>
        <a:p>
          <a:endParaRPr lang="en-IN"/>
        </a:p>
      </dgm:t>
    </dgm:pt>
    <dgm:pt modelId="{D033B0A3-3E93-40D6-8C81-B464718F19C8}">
      <dgm:prSet/>
      <dgm:spPr/>
      <dgm:t>
        <a:bodyPr/>
        <a:lstStyle/>
        <a:p>
          <a:r>
            <a:rPr lang="en-US" dirty="0"/>
            <a:t>Sending real time AQI data and other </a:t>
          </a:r>
          <a:r>
            <a:rPr lang="en-US" dirty="0" err="1"/>
            <a:t>datas</a:t>
          </a:r>
          <a:r>
            <a:rPr lang="en-US" dirty="0"/>
            <a:t> to server from various location</a:t>
          </a:r>
          <a:endParaRPr lang="en-IN" dirty="0"/>
        </a:p>
      </dgm:t>
    </dgm:pt>
    <dgm:pt modelId="{7377C328-3597-4B1C-A402-83B8AC39BA93}" type="parTrans" cxnId="{38D2D465-3DFB-4279-B856-D3907092E866}">
      <dgm:prSet/>
      <dgm:spPr/>
      <dgm:t>
        <a:bodyPr/>
        <a:lstStyle/>
        <a:p>
          <a:endParaRPr lang="en-IN"/>
        </a:p>
      </dgm:t>
    </dgm:pt>
    <dgm:pt modelId="{C98339DC-5C7B-4E15-AB8D-D5FF91FFA65E}" type="sibTrans" cxnId="{38D2D465-3DFB-4279-B856-D3907092E866}">
      <dgm:prSet/>
      <dgm:spPr/>
      <dgm:t>
        <a:bodyPr/>
        <a:lstStyle/>
        <a:p>
          <a:endParaRPr lang="en-IN"/>
        </a:p>
      </dgm:t>
    </dgm:pt>
    <dgm:pt modelId="{95CC873A-18FB-4721-ACE1-ED2A09CAF157}" type="pres">
      <dgm:prSet presAssocID="{AE1205FA-3727-4472-8DB7-DB1D31684600}" presName="linearFlow" presStyleCnt="0">
        <dgm:presLayoutVars>
          <dgm:dir/>
          <dgm:resizeHandles val="exact"/>
        </dgm:presLayoutVars>
      </dgm:prSet>
      <dgm:spPr/>
    </dgm:pt>
    <dgm:pt modelId="{7C29976E-75EA-4238-A96B-04E3A02832BB}" type="pres">
      <dgm:prSet presAssocID="{D033B0A3-3E93-40D6-8C81-B464718F19C8}" presName="composite" presStyleCnt="0"/>
      <dgm:spPr/>
    </dgm:pt>
    <dgm:pt modelId="{A86BB7A1-E5F9-4C84-B198-3824732640F7}" type="pres">
      <dgm:prSet presAssocID="{D033B0A3-3E93-40D6-8C81-B464718F19C8}"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A3EDCF3F-DF84-4D35-BBBB-BEA9966571AD}" type="pres">
      <dgm:prSet presAssocID="{D033B0A3-3E93-40D6-8C81-B464718F19C8}" presName="txShp" presStyleLbl="node1" presStyleIdx="0" presStyleCnt="1">
        <dgm:presLayoutVars>
          <dgm:bulletEnabled val="1"/>
        </dgm:presLayoutVars>
      </dgm:prSet>
      <dgm:spPr/>
    </dgm:pt>
  </dgm:ptLst>
  <dgm:cxnLst>
    <dgm:cxn modelId="{58403A24-A93C-4952-95DD-456B250899DC}" type="presOf" srcId="{D033B0A3-3E93-40D6-8C81-B464718F19C8}" destId="{A3EDCF3F-DF84-4D35-BBBB-BEA9966571AD}" srcOrd="0" destOrd="0" presId="urn:microsoft.com/office/officeart/2005/8/layout/vList3"/>
    <dgm:cxn modelId="{38D2D465-3DFB-4279-B856-D3907092E866}" srcId="{AE1205FA-3727-4472-8DB7-DB1D31684600}" destId="{D033B0A3-3E93-40D6-8C81-B464718F19C8}" srcOrd="0" destOrd="0" parTransId="{7377C328-3597-4B1C-A402-83B8AC39BA93}" sibTransId="{C98339DC-5C7B-4E15-AB8D-D5FF91FFA65E}"/>
    <dgm:cxn modelId="{47315E7B-9FF9-4395-B17F-E428AEB7908B}" type="presOf" srcId="{AE1205FA-3727-4472-8DB7-DB1D31684600}" destId="{95CC873A-18FB-4721-ACE1-ED2A09CAF157}" srcOrd="0" destOrd="0" presId="urn:microsoft.com/office/officeart/2005/8/layout/vList3"/>
    <dgm:cxn modelId="{2F05DE5D-48CE-4D13-AA41-1621BFAFD45D}" type="presParOf" srcId="{95CC873A-18FB-4721-ACE1-ED2A09CAF157}" destId="{7C29976E-75EA-4238-A96B-04E3A02832BB}" srcOrd="0" destOrd="0" presId="urn:microsoft.com/office/officeart/2005/8/layout/vList3"/>
    <dgm:cxn modelId="{99E64341-6373-4459-8F6B-C66DD65B2569}" type="presParOf" srcId="{7C29976E-75EA-4238-A96B-04E3A02832BB}" destId="{A86BB7A1-E5F9-4C84-B198-3824732640F7}" srcOrd="0" destOrd="0" presId="urn:microsoft.com/office/officeart/2005/8/layout/vList3"/>
    <dgm:cxn modelId="{DC68F9E2-DB99-4441-8BF0-840D8B103840}" type="presParOf" srcId="{7C29976E-75EA-4238-A96B-04E3A02832BB}" destId="{A3EDCF3F-DF84-4D35-BBBB-BEA9966571AD}" srcOrd="1" destOrd="0" presId="urn:microsoft.com/office/officeart/2005/8/layout/vList3"/>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061EA4-C3C1-4158-A5AF-B6614356C85C}" type="doc">
      <dgm:prSet loTypeId="urn:microsoft.com/office/officeart/2005/8/layout/vList3" loCatId="list" qsTypeId="urn:microsoft.com/office/officeart/2005/8/quickstyle/simple1#2" qsCatId="simple" csTypeId="urn:microsoft.com/office/officeart/2005/8/colors/accent3_2#1" csCatId="accent3" phldr="1"/>
      <dgm:spPr/>
      <dgm:t>
        <a:bodyPr/>
        <a:lstStyle/>
        <a:p>
          <a:endParaRPr lang="en-IN"/>
        </a:p>
      </dgm:t>
    </dgm:pt>
    <dgm:pt modelId="{8BE485E8-E5F1-4341-BDA2-A97EF16CB194}">
      <dgm:prSet custT="1"/>
      <dgm:spPr/>
      <dgm:t>
        <a:bodyPr/>
        <a:lstStyle/>
        <a:p>
          <a:r>
            <a:rPr lang="en-US" sz="1100" b="1" dirty="0">
              <a:latin typeface="+mj-lt"/>
            </a:rPr>
            <a:t>The data was updated to people</a:t>
          </a:r>
        </a:p>
        <a:p>
          <a:r>
            <a:rPr lang="en-US" sz="1100" b="1" dirty="0">
              <a:latin typeface="+mj-lt"/>
            </a:rPr>
            <a:t>Through apps</a:t>
          </a:r>
          <a:endParaRPr lang="en-IN" sz="1100" b="1" dirty="0">
            <a:latin typeface="+mj-lt"/>
          </a:endParaRPr>
        </a:p>
      </dgm:t>
    </dgm:pt>
    <dgm:pt modelId="{56981510-0113-4C8B-B562-C487B71D4D8A}" type="parTrans" cxnId="{F428B081-35F1-40B2-B78A-05AE006EB712}">
      <dgm:prSet/>
      <dgm:spPr/>
      <dgm:t>
        <a:bodyPr/>
        <a:lstStyle/>
        <a:p>
          <a:endParaRPr lang="en-IN"/>
        </a:p>
      </dgm:t>
    </dgm:pt>
    <dgm:pt modelId="{7EDD80EB-B20A-499D-94B4-5766729034BC}" type="sibTrans" cxnId="{F428B081-35F1-40B2-B78A-05AE006EB712}">
      <dgm:prSet/>
      <dgm:spPr/>
      <dgm:t>
        <a:bodyPr/>
        <a:lstStyle/>
        <a:p>
          <a:endParaRPr lang="en-IN"/>
        </a:p>
      </dgm:t>
    </dgm:pt>
    <dgm:pt modelId="{639B211E-5354-4056-88E8-9317BBFA4E68}" type="pres">
      <dgm:prSet presAssocID="{DE061EA4-C3C1-4158-A5AF-B6614356C85C}" presName="linearFlow" presStyleCnt="0">
        <dgm:presLayoutVars>
          <dgm:dir/>
          <dgm:resizeHandles val="exact"/>
        </dgm:presLayoutVars>
      </dgm:prSet>
      <dgm:spPr/>
    </dgm:pt>
    <dgm:pt modelId="{DCBC5E0C-70B6-45D2-983A-989983692C7B}" type="pres">
      <dgm:prSet presAssocID="{8BE485E8-E5F1-4341-BDA2-A97EF16CB194}" presName="composite" presStyleCnt="0"/>
      <dgm:spPr/>
    </dgm:pt>
    <dgm:pt modelId="{A3C6FFD5-5125-4326-8D56-64B576F6B2C1}" type="pres">
      <dgm:prSet presAssocID="{8BE485E8-E5F1-4341-BDA2-A97EF16CB194}"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11F8A919-791F-4532-8B09-8AA05EF83C03}" type="pres">
      <dgm:prSet presAssocID="{8BE485E8-E5F1-4341-BDA2-A97EF16CB194}" presName="txShp" presStyleLbl="node1" presStyleIdx="0" presStyleCnt="1" custLinFactY="-113499" custLinFactNeighborX="15300" custLinFactNeighborY="-200000">
        <dgm:presLayoutVars>
          <dgm:bulletEnabled val="1"/>
        </dgm:presLayoutVars>
      </dgm:prSet>
      <dgm:spPr/>
    </dgm:pt>
  </dgm:ptLst>
  <dgm:cxnLst>
    <dgm:cxn modelId="{F428B081-35F1-40B2-B78A-05AE006EB712}" srcId="{DE061EA4-C3C1-4158-A5AF-B6614356C85C}" destId="{8BE485E8-E5F1-4341-BDA2-A97EF16CB194}" srcOrd="0" destOrd="0" parTransId="{56981510-0113-4C8B-B562-C487B71D4D8A}" sibTransId="{7EDD80EB-B20A-499D-94B4-5766729034BC}"/>
    <dgm:cxn modelId="{A30AE498-EF38-4F91-8B91-CB0A46439A9B}" type="presOf" srcId="{DE061EA4-C3C1-4158-A5AF-B6614356C85C}" destId="{639B211E-5354-4056-88E8-9317BBFA4E68}" srcOrd="0" destOrd="0" presId="urn:microsoft.com/office/officeart/2005/8/layout/vList3"/>
    <dgm:cxn modelId="{BB2C71D3-2C98-4557-9F74-7398D52FAFBF}" type="presOf" srcId="{8BE485E8-E5F1-4341-BDA2-A97EF16CB194}" destId="{11F8A919-791F-4532-8B09-8AA05EF83C03}" srcOrd="0" destOrd="0" presId="urn:microsoft.com/office/officeart/2005/8/layout/vList3"/>
    <dgm:cxn modelId="{41A5C022-CEBD-4AF9-A81E-77E9CBC2DD46}" type="presParOf" srcId="{639B211E-5354-4056-88E8-9317BBFA4E68}" destId="{DCBC5E0C-70B6-45D2-983A-989983692C7B}" srcOrd="0" destOrd="0" presId="urn:microsoft.com/office/officeart/2005/8/layout/vList3"/>
    <dgm:cxn modelId="{6CF7B21C-BB91-49CC-9E31-5D30F0224CC9}" type="presParOf" srcId="{DCBC5E0C-70B6-45D2-983A-989983692C7B}" destId="{A3C6FFD5-5125-4326-8D56-64B576F6B2C1}" srcOrd="0" destOrd="0" presId="urn:microsoft.com/office/officeart/2005/8/layout/vList3"/>
    <dgm:cxn modelId="{4C9AD6D9-6EF4-463F-BF85-FF699A0E8C38}" type="presParOf" srcId="{DCBC5E0C-70B6-45D2-983A-989983692C7B}" destId="{11F8A919-791F-4532-8B09-8AA05EF83C03}" srcOrd="1" destOrd="0" presId="urn:microsoft.com/office/officeart/2005/8/layout/vList3"/>
  </dgm:cxnLst>
  <dgm:bg/>
  <dgm:whole/>
  <dgm:extLst>
    <a:ext uri="http://schemas.microsoft.com/office/drawing/2008/diagram">
      <dsp:dataModelExt xmlns:dsp="http://schemas.microsoft.com/office/drawing/2008/diagram" relId="rId4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FCE031-30EE-4900-9977-072A206D669A}" type="doc">
      <dgm:prSet loTypeId="urn:microsoft.com/office/officeart/2005/8/layout/venn1" loCatId="relationship" qsTypeId="urn:microsoft.com/office/officeart/2005/8/quickstyle/simple1#3" qsCatId="simple" csTypeId="urn:microsoft.com/office/officeart/2005/8/colors/colorful1#2" csCatId="colorful" phldr="1"/>
      <dgm:spPr/>
      <dgm:t>
        <a:bodyPr/>
        <a:lstStyle/>
        <a:p>
          <a:endParaRPr lang="en-IN"/>
        </a:p>
      </dgm:t>
    </dgm:pt>
    <dgm:pt modelId="{81A41D1E-41B6-469A-96DC-E543C09DE52C}">
      <dgm:prSet custT="1"/>
      <dgm:spPr/>
      <dgm:t>
        <a:bodyPr/>
        <a:lstStyle/>
        <a:p>
          <a:r>
            <a:rPr lang="en-US" sz="900" b="1" dirty="0">
              <a:solidFill>
                <a:schemeClr val="bg2"/>
              </a:solidFill>
            </a:rPr>
            <a:t>Server  to </a:t>
          </a:r>
          <a:r>
            <a:rPr lang="en-US" sz="900" b="1" dirty="0" err="1">
              <a:solidFill>
                <a:schemeClr val="bg2"/>
              </a:solidFill>
            </a:rPr>
            <a:t>Datas</a:t>
          </a:r>
          <a:r>
            <a:rPr lang="en-US" sz="900" b="1" dirty="0">
              <a:solidFill>
                <a:schemeClr val="bg2"/>
              </a:solidFill>
            </a:rPr>
            <a:t> are processed and hosted</a:t>
          </a:r>
          <a:endParaRPr lang="en-IN" sz="900" b="1" dirty="0">
            <a:solidFill>
              <a:schemeClr val="bg2"/>
            </a:solidFill>
          </a:endParaRPr>
        </a:p>
      </dgm:t>
    </dgm:pt>
    <dgm:pt modelId="{00992DE4-C2A6-44A8-9CB3-7B052D1B4356}" type="parTrans" cxnId="{767BE891-DB33-4337-9CC9-313BCEFA1ADD}">
      <dgm:prSet/>
      <dgm:spPr/>
      <dgm:t>
        <a:bodyPr/>
        <a:lstStyle/>
        <a:p>
          <a:endParaRPr lang="en-IN"/>
        </a:p>
      </dgm:t>
    </dgm:pt>
    <dgm:pt modelId="{C8F22B68-BA39-4C84-B606-BE3950091411}" type="sibTrans" cxnId="{767BE891-DB33-4337-9CC9-313BCEFA1ADD}">
      <dgm:prSet/>
      <dgm:spPr/>
      <dgm:t>
        <a:bodyPr/>
        <a:lstStyle/>
        <a:p>
          <a:endParaRPr lang="en-IN"/>
        </a:p>
      </dgm:t>
    </dgm:pt>
    <dgm:pt modelId="{55159DE0-E473-4205-A268-BC56EBD776DC}" type="pres">
      <dgm:prSet presAssocID="{BEFCE031-30EE-4900-9977-072A206D669A}" presName="compositeShape" presStyleCnt="0">
        <dgm:presLayoutVars>
          <dgm:chMax val="7"/>
          <dgm:dir/>
          <dgm:resizeHandles val="exact"/>
        </dgm:presLayoutVars>
      </dgm:prSet>
      <dgm:spPr/>
    </dgm:pt>
    <dgm:pt modelId="{D912FB41-8202-4260-A8DA-1B50F9D89795}" type="pres">
      <dgm:prSet presAssocID="{81A41D1E-41B6-469A-96DC-E543C09DE52C}" presName="circ1TxSh" presStyleLbl="vennNode1" presStyleIdx="0" presStyleCnt="1" custLinFactX="-10423" custLinFactNeighborX="-100000" custLinFactNeighborY="41459"/>
      <dgm:spPr/>
    </dgm:pt>
  </dgm:ptLst>
  <dgm:cxnLst>
    <dgm:cxn modelId="{62D5555B-9B0C-4EBF-B8F8-297FF56B01EB}" type="presOf" srcId="{81A41D1E-41B6-469A-96DC-E543C09DE52C}" destId="{D912FB41-8202-4260-A8DA-1B50F9D89795}" srcOrd="0" destOrd="0" presId="urn:microsoft.com/office/officeart/2005/8/layout/venn1"/>
    <dgm:cxn modelId="{3357DD6B-F6F7-40B6-85FB-5B1681718196}" type="presOf" srcId="{BEFCE031-30EE-4900-9977-072A206D669A}" destId="{55159DE0-E473-4205-A268-BC56EBD776DC}" srcOrd="0" destOrd="0" presId="urn:microsoft.com/office/officeart/2005/8/layout/venn1"/>
    <dgm:cxn modelId="{767BE891-DB33-4337-9CC9-313BCEFA1ADD}" srcId="{BEFCE031-30EE-4900-9977-072A206D669A}" destId="{81A41D1E-41B6-469A-96DC-E543C09DE52C}" srcOrd="0" destOrd="0" parTransId="{00992DE4-C2A6-44A8-9CB3-7B052D1B4356}" sibTransId="{C8F22B68-BA39-4C84-B606-BE3950091411}"/>
    <dgm:cxn modelId="{C8D80A35-9F97-4E7C-81C9-604B57CC1093}" type="presParOf" srcId="{55159DE0-E473-4205-A268-BC56EBD776DC}" destId="{D912FB41-8202-4260-A8DA-1B50F9D89795}" srcOrd="0" destOrd="0" presId="urn:microsoft.com/office/officeart/2005/8/layout/venn1"/>
  </dgm:cxnLst>
  <dgm:bg/>
  <dgm:whole/>
  <dgm:extLst>
    <a:ext uri="http://schemas.microsoft.com/office/drawing/2008/diagram">
      <dsp:dataModelExt xmlns:dsp="http://schemas.microsoft.com/office/drawing/2008/diagram" relId="rId4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1DAC4B9-F960-4331-9A2F-F302C71362CC}" type="doc">
      <dgm:prSet loTypeId="urn:microsoft.com/office/officeart/2005/8/layout/vList3" loCatId="list" qsTypeId="urn:microsoft.com/office/officeart/2005/8/quickstyle/simple1#4" qsCatId="simple" csTypeId="urn:microsoft.com/office/officeart/2005/8/colors/accent1_2#1" csCatId="accent1" phldr="1"/>
      <dgm:spPr/>
      <dgm:t>
        <a:bodyPr/>
        <a:lstStyle/>
        <a:p>
          <a:endParaRPr lang="en-IN"/>
        </a:p>
      </dgm:t>
    </dgm:pt>
    <dgm:pt modelId="{D71F5193-57F8-4AB0-9C14-2DA755C1CED5}">
      <dgm:prSet/>
      <dgm:spPr/>
      <dgm:t>
        <a:bodyPr/>
        <a:lstStyle/>
        <a:p>
          <a:r>
            <a:rPr lang="en-US" dirty="0"/>
            <a:t>Data </a:t>
          </a:r>
          <a:r>
            <a:rPr lang="en-IN" dirty="0"/>
            <a:t>analysis</a:t>
          </a:r>
          <a:r>
            <a:rPr lang="en-US" dirty="0"/>
            <a:t> and management are done</a:t>
          </a:r>
          <a:endParaRPr lang="en-IN" dirty="0"/>
        </a:p>
      </dgm:t>
    </dgm:pt>
    <dgm:pt modelId="{FA95E119-4B64-4713-9D24-A47007200B52}" type="parTrans" cxnId="{59E33D5E-5859-43AE-BCF3-352C0E780C73}">
      <dgm:prSet/>
      <dgm:spPr/>
      <dgm:t>
        <a:bodyPr/>
        <a:lstStyle/>
        <a:p>
          <a:endParaRPr lang="en-IN"/>
        </a:p>
      </dgm:t>
    </dgm:pt>
    <dgm:pt modelId="{F6F9B162-C474-4F47-84C6-572259431897}" type="sibTrans" cxnId="{59E33D5E-5859-43AE-BCF3-352C0E780C73}">
      <dgm:prSet/>
      <dgm:spPr/>
      <dgm:t>
        <a:bodyPr/>
        <a:lstStyle/>
        <a:p>
          <a:endParaRPr lang="en-IN"/>
        </a:p>
      </dgm:t>
    </dgm:pt>
    <dgm:pt modelId="{2E3F0B19-428F-4151-BD74-A3AE5EB7E5C6}" type="pres">
      <dgm:prSet presAssocID="{31DAC4B9-F960-4331-9A2F-F302C71362CC}" presName="linearFlow" presStyleCnt="0">
        <dgm:presLayoutVars>
          <dgm:dir/>
          <dgm:resizeHandles val="exact"/>
        </dgm:presLayoutVars>
      </dgm:prSet>
      <dgm:spPr/>
    </dgm:pt>
    <dgm:pt modelId="{EE0668DB-4C0E-4D6A-85B7-73F878BDDE5C}" type="pres">
      <dgm:prSet presAssocID="{D71F5193-57F8-4AB0-9C14-2DA755C1CED5}" presName="composite" presStyleCnt="0"/>
      <dgm:spPr/>
    </dgm:pt>
    <dgm:pt modelId="{D408AC41-C6AE-4267-B50B-49D978ADC964}" type="pres">
      <dgm:prSet presAssocID="{D71F5193-57F8-4AB0-9C14-2DA755C1CED5}" presName="imgShp" presStyleLbl="fgImgPlace1" presStyleIdx="0" presStyleCnt="1" custScaleX="80136" custScaleY="80829" custLinFactNeighborX="-7514"/>
      <dgm:spPr>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dgm:spPr>
    </dgm:pt>
    <dgm:pt modelId="{0F830C73-4CE0-4F8B-9515-AED735D4BA51}" type="pres">
      <dgm:prSet presAssocID="{D71F5193-57F8-4AB0-9C14-2DA755C1CED5}" presName="txShp" presStyleLbl="node1" presStyleIdx="0" presStyleCnt="1">
        <dgm:presLayoutVars>
          <dgm:bulletEnabled val="1"/>
        </dgm:presLayoutVars>
      </dgm:prSet>
      <dgm:spPr/>
    </dgm:pt>
  </dgm:ptLst>
  <dgm:cxnLst>
    <dgm:cxn modelId="{59E33D5E-5859-43AE-BCF3-352C0E780C73}" srcId="{31DAC4B9-F960-4331-9A2F-F302C71362CC}" destId="{D71F5193-57F8-4AB0-9C14-2DA755C1CED5}" srcOrd="0" destOrd="0" parTransId="{FA95E119-4B64-4713-9D24-A47007200B52}" sibTransId="{F6F9B162-C474-4F47-84C6-572259431897}"/>
    <dgm:cxn modelId="{77A47D47-C970-49A7-ACD4-2CB6C5662635}" type="presOf" srcId="{D71F5193-57F8-4AB0-9C14-2DA755C1CED5}" destId="{0F830C73-4CE0-4F8B-9515-AED735D4BA51}" srcOrd="0" destOrd="0" presId="urn:microsoft.com/office/officeart/2005/8/layout/vList3"/>
    <dgm:cxn modelId="{D64C8586-A05C-4495-98C3-CBD22081C866}" type="presOf" srcId="{31DAC4B9-F960-4331-9A2F-F302C71362CC}" destId="{2E3F0B19-428F-4151-BD74-A3AE5EB7E5C6}" srcOrd="0" destOrd="0" presId="urn:microsoft.com/office/officeart/2005/8/layout/vList3"/>
    <dgm:cxn modelId="{C277D4F1-FB27-4F3A-A58C-6304E008ADF1}" type="presParOf" srcId="{2E3F0B19-428F-4151-BD74-A3AE5EB7E5C6}" destId="{EE0668DB-4C0E-4D6A-85B7-73F878BDDE5C}" srcOrd="0" destOrd="0" presId="urn:microsoft.com/office/officeart/2005/8/layout/vList3"/>
    <dgm:cxn modelId="{0E678770-0B0B-4567-BE6F-5B6F2DB68194}" type="presParOf" srcId="{EE0668DB-4C0E-4D6A-85B7-73F878BDDE5C}" destId="{D408AC41-C6AE-4267-B50B-49D978ADC964}" srcOrd="0" destOrd="0" presId="urn:microsoft.com/office/officeart/2005/8/layout/vList3"/>
    <dgm:cxn modelId="{121717CD-AC35-4124-A95C-22EB5331137F}" type="presParOf" srcId="{EE0668DB-4C0E-4D6A-85B7-73F878BDDE5C}" destId="{0F830C73-4CE0-4F8B-9515-AED735D4BA51}" srcOrd="1" destOrd="0" presId="urn:microsoft.com/office/officeart/2005/8/layout/vList3"/>
  </dgm:cxnLst>
  <dgm:bg/>
  <dgm:whole/>
  <dgm:extLst>
    <a:ext uri="http://schemas.microsoft.com/office/drawing/2008/diagram">
      <dsp:dataModelExt xmlns:dsp="http://schemas.microsoft.com/office/drawing/2008/diagram" relId="rId5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4DA25BD-374D-48A9-BE9B-7E8607E0213A}" type="doc">
      <dgm:prSet loTypeId="urn:microsoft.com/office/officeart/2005/8/layout/vList3" loCatId="list" qsTypeId="urn:microsoft.com/office/officeart/2005/8/quickstyle/simple2#1" qsCatId="simple" csTypeId="urn:microsoft.com/office/officeart/2005/8/colors/accent1_2#2" csCatId="accent1" phldr="1"/>
      <dgm:spPr/>
      <dgm:t>
        <a:bodyPr/>
        <a:lstStyle/>
        <a:p>
          <a:endParaRPr lang="en-IN"/>
        </a:p>
      </dgm:t>
    </dgm:pt>
    <dgm:pt modelId="{2A27A853-2E92-4768-BA79-09F86952CA34}">
      <dgm:prSet/>
      <dgm:spPr/>
      <dgm:t>
        <a:bodyPr/>
        <a:lstStyle/>
        <a:p>
          <a:r>
            <a:rPr lang="en-US" dirty="0"/>
            <a:t>MQ 2</a:t>
          </a:r>
          <a:endParaRPr lang="en-IN" dirty="0"/>
        </a:p>
      </dgm:t>
    </dgm:pt>
    <dgm:pt modelId="{82C286E0-9A4D-4560-A725-6DD6435A95BC}" type="parTrans" cxnId="{035C452C-058C-4979-B811-AA2765323784}">
      <dgm:prSet/>
      <dgm:spPr/>
      <dgm:t>
        <a:bodyPr/>
        <a:lstStyle/>
        <a:p>
          <a:endParaRPr lang="en-IN"/>
        </a:p>
      </dgm:t>
    </dgm:pt>
    <dgm:pt modelId="{FB321D6E-4DEB-4DE4-BFF9-F96B05DF1ECF}" type="sibTrans" cxnId="{035C452C-058C-4979-B811-AA2765323784}">
      <dgm:prSet/>
      <dgm:spPr/>
      <dgm:t>
        <a:bodyPr/>
        <a:lstStyle/>
        <a:p>
          <a:endParaRPr lang="en-IN"/>
        </a:p>
      </dgm:t>
    </dgm:pt>
    <dgm:pt modelId="{F19125E2-B8B9-4948-A53C-4740CB4FA67F}" type="pres">
      <dgm:prSet presAssocID="{44DA25BD-374D-48A9-BE9B-7E8607E0213A}" presName="linearFlow" presStyleCnt="0">
        <dgm:presLayoutVars>
          <dgm:dir/>
          <dgm:resizeHandles val="exact"/>
        </dgm:presLayoutVars>
      </dgm:prSet>
      <dgm:spPr/>
    </dgm:pt>
    <dgm:pt modelId="{3955A64D-C6B0-4ED1-857B-2C41E92F5876}" type="pres">
      <dgm:prSet presAssocID="{2A27A853-2E92-4768-BA79-09F86952CA34}" presName="composite" presStyleCnt="0"/>
      <dgm:spPr/>
    </dgm:pt>
    <dgm:pt modelId="{6D7E3A33-1969-45E5-8771-7ABE1D002180}" type="pres">
      <dgm:prSet presAssocID="{2A27A853-2E92-4768-BA79-09F86952CA34}" presName="imgShp" presStyleLbl="fgImgPlace1" presStyleIdx="0" presStyleCnt="1" custLinFactNeighborX="48193" custLinFactNeighborY="891"/>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C88B69CC-A131-4FF8-AE8B-13888D71EC5A}" type="pres">
      <dgm:prSet presAssocID="{2A27A853-2E92-4768-BA79-09F86952CA34}" presName="txShp" presStyleLbl="node1" presStyleIdx="0" presStyleCnt="1" custLinFactX="73664" custLinFactNeighborX="100000" custLinFactNeighborY="19231">
        <dgm:presLayoutVars>
          <dgm:bulletEnabled val="1"/>
        </dgm:presLayoutVars>
      </dgm:prSet>
      <dgm:spPr/>
    </dgm:pt>
  </dgm:ptLst>
  <dgm:cxnLst>
    <dgm:cxn modelId="{D9D1B601-863E-4C3D-9E12-82107DEC8418}" type="presOf" srcId="{2A27A853-2E92-4768-BA79-09F86952CA34}" destId="{C88B69CC-A131-4FF8-AE8B-13888D71EC5A}" srcOrd="0" destOrd="0" presId="urn:microsoft.com/office/officeart/2005/8/layout/vList3"/>
    <dgm:cxn modelId="{035C452C-058C-4979-B811-AA2765323784}" srcId="{44DA25BD-374D-48A9-BE9B-7E8607E0213A}" destId="{2A27A853-2E92-4768-BA79-09F86952CA34}" srcOrd="0" destOrd="0" parTransId="{82C286E0-9A4D-4560-A725-6DD6435A95BC}" sibTransId="{FB321D6E-4DEB-4DE4-BFF9-F96B05DF1ECF}"/>
    <dgm:cxn modelId="{EC54F63D-F3FE-4620-9CB9-207AD2FFF7A7}" type="presOf" srcId="{44DA25BD-374D-48A9-BE9B-7E8607E0213A}" destId="{F19125E2-B8B9-4948-A53C-4740CB4FA67F}" srcOrd="0" destOrd="0" presId="urn:microsoft.com/office/officeart/2005/8/layout/vList3"/>
    <dgm:cxn modelId="{2F8F632D-33D2-4934-8E95-4DEE3FFBC7F5}" type="presParOf" srcId="{F19125E2-B8B9-4948-A53C-4740CB4FA67F}" destId="{3955A64D-C6B0-4ED1-857B-2C41E92F5876}" srcOrd="0" destOrd="0" presId="urn:microsoft.com/office/officeart/2005/8/layout/vList3"/>
    <dgm:cxn modelId="{F5D8ACDC-F9F8-42D4-AF46-E7F0F1571F38}" type="presParOf" srcId="{3955A64D-C6B0-4ED1-857B-2C41E92F5876}" destId="{6D7E3A33-1969-45E5-8771-7ABE1D002180}" srcOrd="0" destOrd="0" presId="urn:microsoft.com/office/officeart/2005/8/layout/vList3"/>
    <dgm:cxn modelId="{A1BF954D-C4FB-4743-A8B4-E6DBB52FA6F8}" type="presParOf" srcId="{3955A64D-C6B0-4ED1-857B-2C41E92F5876}" destId="{C88B69CC-A131-4FF8-AE8B-13888D71EC5A}" srcOrd="1" destOrd="0" presId="urn:microsoft.com/office/officeart/2005/8/layout/vList3"/>
  </dgm:cxnLst>
  <dgm:bg/>
  <dgm:whole/>
  <dgm:extLst>
    <a:ext uri="http://schemas.microsoft.com/office/drawing/2008/diagram">
      <dsp:dataModelExt xmlns:dsp="http://schemas.microsoft.com/office/drawing/2008/diagram" relId="rId5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9611117-D387-4F1F-B5D9-5CADC699A165}" type="doc">
      <dgm:prSet loTypeId="urn:microsoft.com/office/officeart/2005/8/layout/vList3" loCatId="list" qsTypeId="urn:microsoft.com/office/officeart/2005/8/quickstyle/simple1#5" qsCatId="simple" csTypeId="urn:microsoft.com/office/officeart/2005/8/colors/accent1_2#3" csCatId="accent1" phldr="1"/>
      <dgm:spPr/>
      <dgm:t>
        <a:bodyPr/>
        <a:lstStyle/>
        <a:p>
          <a:endParaRPr lang="en-IN"/>
        </a:p>
      </dgm:t>
    </dgm:pt>
    <dgm:pt modelId="{6792A99F-EA1B-4EB1-9AD2-AA98A563F7BF}">
      <dgm:prSet/>
      <dgm:spPr/>
      <dgm:t>
        <a:bodyPr/>
        <a:lstStyle/>
        <a:p>
          <a:r>
            <a:rPr lang="en-IN" dirty="0"/>
            <a:t>MQ 131</a:t>
          </a:r>
        </a:p>
      </dgm:t>
    </dgm:pt>
    <dgm:pt modelId="{7242D041-2479-4A77-9869-8DE9B9448027}" type="parTrans" cxnId="{1AB614C2-067E-41BB-AF06-63F0D9382A6A}">
      <dgm:prSet/>
      <dgm:spPr/>
      <dgm:t>
        <a:bodyPr/>
        <a:lstStyle/>
        <a:p>
          <a:endParaRPr lang="en-IN"/>
        </a:p>
      </dgm:t>
    </dgm:pt>
    <dgm:pt modelId="{9B219B16-D8C8-4A08-8AF7-6475BC890B3D}" type="sibTrans" cxnId="{1AB614C2-067E-41BB-AF06-63F0D9382A6A}">
      <dgm:prSet/>
      <dgm:spPr/>
      <dgm:t>
        <a:bodyPr/>
        <a:lstStyle/>
        <a:p>
          <a:endParaRPr lang="en-IN"/>
        </a:p>
      </dgm:t>
    </dgm:pt>
    <dgm:pt modelId="{4D18BDB1-FD37-4C4B-AE8D-EF4970125ABE}" type="pres">
      <dgm:prSet presAssocID="{F9611117-D387-4F1F-B5D9-5CADC699A165}" presName="linearFlow" presStyleCnt="0">
        <dgm:presLayoutVars>
          <dgm:dir/>
          <dgm:resizeHandles val="exact"/>
        </dgm:presLayoutVars>
      </dgm:prSet>
      <dgm:spPr/>
    </dgm:pt>
    <dgm:pt modelId="{5DC46631-FA8C-46CD-8740-A011D133CD71}" type="pres">
      <dgm:prSet presAssocID="{6792A99F-EA1B-4EB1-9AD2-AA98A563F7BF}" presName="composite" presStyleCnt="0"/>
      <dgm:spPr/>
    </dgm:pt>
    <dgm:pt modelId="{944BB4BF-830E-472A-A309-AED66132F029}" type="pres">
      <dgm:prSet presAssocID="{6792A99F-EA1B-4EB1-9AD2-AA98A563F7BF}" presName="imgShp" presStyleLbl="fgImgPlace1" presStyleIdx="0" presStyleCnt="1"/>
      <dgm:spPr>
        <a:blipFill>
          <a:blip xmlns:r="http://schemas.openxmlformats.org/officeDocument/2006/relationships" r:embed="rId1"/>
          <a:srcRect/>
          <a:stretch>
            <a:fillRect t="-5000" b="-5000"/>
          </a:stretch>
        </a:blipFill>
      </dgm:spPr>
    </dgm:pt>
    <dgm:pt modelId="{0D88D432-D837-442E-A474-D085F2D59B18}" type="pres">
      <dgm:prSet presAssocID="{6792A99F-EA1B-4EB1-9AD2-AA98A563F7BF}" presName="txShp" presStyleLbl="node1" presStyleIdx="0" presStyleCnt="1" custLinFactNeighborX="6646" custLinFactNeighborY="43021">
        <dgm:presLayoutVars>
          <dgm:bulletEnabled val="1"/>
        </dgm:presLayoutVars>
      </dgm:prSet>
      <dgm:spPr/>
    </dgm:pt>
  </dgm:ptLst>
  <dgm:cxnLst>
    <dgm:cxn modelId="{9F65B826-739E-4815-8251-27CEF1F1CDC0}" type="presOf" srcId="{6792A99F-EA1B-4EB1-9AD2-AA98A563F7BF}" destId="{0D88D432-D837-442E-A474-D085F2D59B18}" srcOrd="0" destOrd="0" presId="urn:microsoft.com/office/officeart/2005/8/layout/vList3"/>
    <dgm:cxn modelId="{D5164344-FFD5-46E5-BA64-B343158FDCA0}" type="presOf" srcId="{F9611117-D387-4F1F-B5D9-5CADC699A165}" destId="{4D18BDB1-FD37-4C4B-AE8D-EF4970125ABE}" srcOrd="0" destOrd="0" presId="urn:microsoft.com/office/officeart/2005/8/layout/vList3"/>
    <dgm:cxn modelId="{1AB614C2-067E-41BB-AF06-63F0D9382A6A}" srcId="{F9611117-D387-4F1F-B5D9-5CADC699A165}" destId="{6792A99F-EA1B-4EB1-9AD2-AA98A563F7BF}" srcOrd="0" destOrd="0" parTransId="{7242D041-2479-4A77-9869-8DE9B9448027}" sibTransId="{9B219B16-D8C8-4A08-8AF7-6475BC890B3D}"/>
    <dgm:cxn modelId="{EE43A9B8-1B20-4D88-A794-3D3253C83E04}" type="presParOf" srcId="{4D18BDB1-FD37-4C4B-AE8D-EF4970125ABE}" destId="{5DC46631-FA8C-46CD-8740-A011D133CD71}" srcOrd="0" destOrd="0" presId="urn:microsoft.com/office/officeart/2005/8/layout/vList3"/>
    <dgm:cxn modelId="{90A187D2-4312-4BBC-ABE2-70C306DECFB0}" type="presParOf" srcId="{5DC46631-FA8C-46CD-8740-A011D133CD71}" destId="{944BB4BF-830E-472A-A309-AED66132F029}" srcOrd="0" destOrd="0" presId="urn:microsoft.com/office/officeart/2005/8/layout/vList3"/>
    <dgm:cxn modelId="{0E5452DD-1B4E-4A48-A4A9-E270177310A6}" type="presParOf" srcId="{5DC46631-FA8C-46CD-8740-A011D133CD71}" destId="{0D88D432-D837-442E-A474-D085F2D59B18}" srcOrd="1" destOrd="0" presId="urn:microsoft.com/office/officeart/2005/8/layout/vList3"/>
  </dgm:cxnLst>
  <dgm:bg/>
  <dgm:whole/>
  <dgm:extLst>
    <a:ext uri="http://schemas.microsoft.com/office/drawing/2008/diagram">
      <dsp:dataModelExt xmlns:dsp="http://schemas.microsoft.com/office/drawing/2008/diagram" relId="rId6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1B00F6C-47AC-43CA-A4B0-31DB22C86B1D}" type="doc">
      <dgm:prSet loTypeId="urn:microsoft.com/office/officeart/2005/8/layout/vList3" loCatId="list" qsTypeId="urn:microsoft.com/office/officeart/2005/8/quickstyle/simple1#6" qsCatId="simple" csTypeId="urn:microsoft.com/office/officeart/2005/8/colors/accent1_2#4" csCatId="accent1" phldr="1"/>
      <dgm:spPr/>
      <dgm:t>
        <a:bodyPr/>
        <a:lstStyle/>
        <a:p>
          <a:endParaRPr lang="en-IN"/>
        </a:p>
      </dgm:t>
    </dgm:pt>
    <dgm:pt modelId="{CABEA52D-7156-49F6-BE47-BE6C6BCC3884}">
      <dgm:prSet/>
      <dgm:spPr/>
      <dgm:t>
        <a:bodyPr/>
        <a:lstStyle/>
        <a:p>
          <a:r>
            <a:rPr lang="en-US" dirty="0"/>
            <a:t>MQ 135</a:t>
          </a:r>
          <a:endParaRPr lang="en-IN" dirty="0"/>
        </a:p>
      </dgm:t>
    </dgm:pt>
    <dgm:pt modelId="{4B0F9898-E913-4F8B-BA7F-345073186A6F}" type="parTrans" cxnId="{89FFAE99-88BB-4F7A-8B99-D1F7E8DF5E3B}">
      <dgm:prSet/>
      <dgm:spPr/>
      <dgm:t>
        <a:bodyPr/>
        <a:lstStyle/>
        <a:p>
          <a:endParaRPr lang="en-IN"/>
        </a:p>
      </dgm:t>
    </dgm:pt>
    <dgm:pt modelId="{D6BF72D7-CE32-411B-8ED8-7ECD3A418168}" type="sibTrans" cxnId="{89FFAE99-88BB-4F7A-8B99-D1F7E8DF5E3B}">
      <dgm:prSet/>
      <dgm:spPr/>
      <dgm:t>
        <a:bodyPr/>
        <a:lstStyle/>
        <a:p>
          <a:endParaRPr lang="en-IN"/>
        </a:p>
      </dgm:t>
    </dgm:pt>
    <dgm:pt modelId="{FCC99358-30D8-49C5-98D5-3E9C35284A4A}" type="pres">
      <dgm:prSet presAssocID="{F1B00F6C-47AC-43CA-A4B0-31DB22C86B1D}" presName="linearFlow" presStyleCnt="0">
        <dgm:presLayoutVars>
          <dgm:dir/>
          <dgm:resizeHandles val="exact"/>
        </dgm:presLayoutVars>
      </dgm:prSet>
      <dgm:spPr/>
    </dgm:pt>
    <dgm:pt modelId="{FE3BCA96-863F-4C80-B584-131EE59E03D2}" type="pres">
      <dgm:prSet presAssocID="{CABEA52D-7156-49F6-BE47-BE6C6BCC3884}" presName="composite" presStyleCnt="0"/>
      <dgm:spPr/>
    </dgm:pt>
    <dgm:pt modelId="{7A08A666-7A48-405E-80AF-00ECD41D59C0}" type="pres">
      <dgm:prSet presAssocID="{CABEA52D-7156-49F6-BE47-BE6C6BCC3884}" presName="imgShp" presStyleLbl="fgImgPlace1" presStyleIdx="0" presStyleCnt="1"/>
      <dgm:spPr>
        <a:blipFill>
          <a:blip xmlns:r="http://schemas.openxmlformats.org/officeDocument/2006/relationships" r:embed="rId1"/>
          <a:srcRect/>
          <a:stretch>
            <a:fillRect/>
          </a:stretch>
        </a:blipFill>
      </dgm:spPr>
    </dgm:pt>
    <dgm:pt modelId="{97B37149-D0F8-49FC-A491-7C6A918B12C3}" type="pres">
      <dgm:prSet presAssocID="{CABEA52D-7156-49F6-BE47-BE6C6BCC3884}" presName="txShp" presStyleLbl="node1" presStyleIdx="0" presStyleCnt="1" custLinFactNeighborX="-2496" custLinFactNeighborY="57237">
        <dgm:presLayoutVars>
          <dgm:bulletEnabled val="1"/>
        </dgm:presLayoutVars>
      </dgm:prSet>
      <dgm:spPr/>
    </dgm:pt>
  </dgm:ptLst>
  <dgm:cxnLst>
    <dgm:cxn modelId="{89FFAE99-88BB-4F7A-8B99-D1F7E8DF5E3B}" srcId="{F1B00F6C-47AC-43CA-A4B0-31DB22C86B1D}" destId="{CABEA52D-7156-49F6-BE47-BE6C6BCC3884}" srcOrd="0" destOrd="0" parTransId="{4B0F9898-E913-4F8B-BA7F-345073186A6F}" sibTransId="{D6BF72D7-CE32-411B-8ED8-7ECD3A418168}"/>
    <dgm:cxn modelId="{A2FEB7A1-F3B9-4D20-9F13-100D4FC72F0D}" type="presOf" srcId="{CABEA52D-7156-49F6-BE47-BE6C6BCC3884}" destId="{97B37149-D0F8-49FC-A491-7C6A918B12C3}" srcOrd="0" destOrd="0" presId="urn:microsoft.com/office/officeart/2005/8/layout/vList3"/>
    <dgm:cxn modelId="{BD4FF9A7-1752-436B-9B2C-C38C84D45419}" type="presOf" srcId="{F1B00F6C-47AC-43CA-A4B0-31DB22C86B1D}" destId="{FCC99358-30D8-49C5-98D5-3E9C35284A4A}" srcOrd="0" destOrd="0" presId="urn:microsoft.com/office/officeart/2005/8/layout/vList3"/>
    <dgm:cxn modelId="{0B99C621-7B22-42E8-9811-FDF80B9C0519}" type="presParOf" srcId="{FCC99358-30D8-49C5-98D5-3E9C35284A4A}" destId="{FE3BCA96-863F-4C80-B584-131EE59E03D2}" srcOrd="0" destOrd="0" presId="urn:microsoft.com/office/officeart/2005/8/layout/vList3"/>
    <dgm:cxn modelId="{AB1E3FA1-33A4-402C-88DC-9AA40BB156E2}" type="presParOf" srcId="{FE3BCA96-863F-4C80-B584-131EE59E03D2}" destId="{7A08A666-7A48-405E-80AF-00ECD41D59C0}" srcOrd="0" destOrd="0" presId="urn:microsoft.com/office/officeart/2005/8/layout/vList3"/>
    <dgm:cxn modelId="{AF28A6F2-927F-41EE-9587-FE327123F529}" type="presParOf" srcId="{FE3BCA96-863F-4C80-B584-131EE59E03D2}" destId="{97B37149-D0F8-49FC-A491-7C6A918B12C3}" srcOrd="1" destOrd="0" presId="urn:microsoft.com/office/officeart/2005/8/layout/vList3"/>
  </dgm:cxnLst>
  <dgm:bg/>
  <dgm:whole/>
  <dgm:extLst>
    <a:ext uri="http://schemas.microsoft.com/office/drawing/2008/diagram">
      <dsp:dataModelExt xmlns:dsp="http://schemas.microsoft.com/office/drawing/2008/diagram" relId="rId6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46A68BC-2A2C-4B13-A5FC-3775443882D6}" type="doc">
      <dgm:prSet loTypeId="urn:microsoft.com/office/officeart/2005/8/layout/vList3" loCatId="list" qsTypeId="urn:microsoft.com/office/officeart/2005/8/quickstyle/simple1#7" qsCatId="simple" csTypeId="urn:microsoft.com/office/officeart/2005/8/colors/accent1_2#5" csCatId="accent1" phldr="1"/>
      <dgm:spPr/>
      <dgm:t>
        <a:bodyPr/>
        <a:lstStyle/>
        <a:p>
          <a:endParaRPr lang="en-IN"/>
        </a:p>
      </dgm:t>
    </dgm:pt>
    <dgm:pt modelId="{BBF43A8C-FAD3-4880-94A7-8331F1408863}">
      <dgm:prSet/>
      <dgm:spPr/>
      <dgm:t>
        <a:bodyPr/>
        <a:lstStyle/>
        <a:p>
          <a:r>
            <a:rPr lang="en-US"/>
            <a:t>GSM 4G MODULE</a:t>
          </a:r>
          <a:endParaRPr lang="en-IN"/>
        </a:p>
      </dgm:t>
    </dgm:pt>
    <dgm:pt modelId="{0E6C7EFC-5CE3-427E-A8AD-3F79CD6A4BD9}" type="parTrans" cxnId="{F95A2A30-FFF1-4A0C-B58C-8C7A7D7664E7}">
      <dgm:prSet/>
      <dgm:spPr/>
      <dgm:t>
        <a:bodyPr/>
        <a:lstStyle/>
        <a:p>
          <a:endParaRPr lang="en-IN"/>
        </a:p>
      </dgm:t>
    </dgm:pt>
    <dgm:pt modelId="{8135AEB6-13D2-4547-A715-93F66E7D6350}" type="sibTrans" cxnId="{F95A2A30-FFF1-4A0C-B58C-8C7A7D7664E7}">
      <dgm:prSet/>
      <dgm:spPr/>
      <dgm:t>
        <a:bodyPr/>
        <a:lstStyle/>
        <a:p>
          <a:endParaRPr lang="en-IN"/>
        </a:p>
      </dgm:t>
    </dgm:pt>
    <dgm:pt modelId="{DFC9AC08-9A43-43B5-AD91-037B8E9174EB}" type="pres">
      <dgm:prSet presAssocID="{446A68BC-2A2C-4B13-A5FC-3775443882D6}" presName="linearFlow" presStyleCnt="0">
        <dgm:presLayoutVars>
          <dgm:dir/>
          <dgm:resizeHandles val="exact"/>
        </dgm:presLayoutVars>
      </dgm:prSet>
      <dgm:spPr/>
    </dgm:pt>
    <dgm:pt modelId="{10147C15-2B44-43E7-AAC9-6CCA72961C67}" type="pres">
      <dgm:prSet presAssocID="{BBF43A8C-FAD3-4880-94A7-8331F1408863}" presName="composite" presStyleCnt="0"/>
      <dgm:spPr/>
    </dgm:pt>
    <dgm:pt modelId="{02FB6656-9AC1-45B9-8CF8-EB789E409110}" type="pres">
      <dgm:prSet presAssocID="{BBF43A8C-FAD3-4880-94A7-8331F1408863}"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FC8AD86-0300-49BD-B225-507A0B8CF268}" type="pres">
      <dgm:prSet presAssocID="{BBF43A8C-FAD3-4880-94A7-8331F1408863}" presName="txShp" presStyleLbl="node1" presStyleIdx="0" presStyleCnt="1">
        <dgm:presLayoutVars>
          <dgm:bulletEnabled val="1"/>
        </dgm:presLayoutVars>
      </dgm:prSet>
      <dgm:spPr/>
    </dgm:pt>
  </dgm:ptLst>
  <dgm:cxnLst>
    <dgm:cxn modelId="{F95A2A30-FFF1-4A0C-B58C-8C7A7D7664E7}" srcId="{446A68BC-2A2C-4B13-A5FC-3775443882D6}" destId="{BBF43A8C-FAD3-4880-94A7-8331F1408863}" srcOrd="0" destOrd="0" parTransId="{0E6C7EFC-5CE3-427E-A8AD-3F79CD6A4BD9}" sibTransId="{8135AEB6-13D2-4547-A715-93F66E7D6350}"/>
    <dgm:cxn modelId="{97936F3E-BA88-45F7-A8D6-EF58DD746190}" type="presOf" srcId="{446A68BC-2A2C-4B13-A5FC-3775443882D6}" destId="{DFC9AC08-9A43-43B5-AD91-037B8E9174EB}" srcOrd="0" destOrd="0" presId="urn:microsoft.com/office/officeart/2005/8/layout/vList3"/>
    <dgm:cxn modelId="{072C348C-41F6-415E-BF56-C33B0A718654}" type="presOf" srcId="{BBF43A8C-FAD3-4880-94A7-8331F1408863}" destId="{3FC8AD86-0300-49BD-B225-507A0B8CF268}" srcOrd="0" destOrd="0" presId="urn:microsoft.com/office/officeart/2005/8/layout/vList3"/>
    <dgm:cxn modelId="{3A720F25-F1B8-4BBC-ABB9-71AAA9108726}" type="presParOf" srcId="{DFC9AC08-9A43-43B5-AD91-037B8E9174EB}" destId="{10147C15-2B44-43E7-AAC9-6CCA72961C67}" srcOrd="0" destOrd="0" presId="urn:microsoft.com/office/officeart/2005/8/layout/vList3"/>
    <dgm:cxn modelId="{F35E6C8D-364A-4D7B-99B7-5DA291CCFD3B}" type="presParOf" srcId="{10147C15-2B44-43E7-AAC9-6CCA72961C67}" destId="{02FB6656-9AC1-45B9-8CF8-EB789E409110}" srcOrd="0" destOrd="0" presId="urn:microsoft.com/office/officeart/2005/8/layout/vList3"/>
    <dgm:cxn modelId="{F9F4A4CA-FDC2-47AE-AF75-93C057B96802}" type="presParOf" srcId="{10147C15-2B44-43E7-AAC9-6CCA72961C67}" destId="{3FC8AD86-0300-49BD-B225-507A0B8CF268}" srcOrd="1" destOrd="0" presId="urn:microsoft.com/office/officeart/2005/8/layout/vList3"/>
  </dgm:cxnLst>
  <dgm:bg/>
  <dgm:whole/>
  <dgm:extLst>
    <a:ext uri="http://schemas.microsoft.com/office/drawing/2008/diagram">
      <dsp:dataModelExt xmlns:dsp="http://schemas.microsoft.com/office/drawing/2008/diagram" relId="rId7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0BCAF84-1388-4B7E-BAD5-9E64288E591E}" type="doc">
      <dgm:prSet loTypeId="urn:microsoft.com/office/officeart/2005/8/layout/vList3" loCatId="list" qsTypeId="urn:microsoft.com/office/officeart/2005/8/quickstyle/simple1#8" qsCatId="simple" csTypeId="urn:microsoft.com/office/officeart/2005/8/colors/accent1_2#6" csCatId="accent1" phldr="1"/>
      <dgm:spPr/>
      <dgm:t>
        <a:bodyPr/>
        <a:lstStyle/>
        <a:p>
          <a:endParaRPr lang="en-IN"/>
        </a:p>
      </dgm:t>
    </dgm:pt>
    <dgm:pt modelId="{8C1C3F82-7614-4B55-8B58-E649A8D95D44}">
      <dgm:prSet/>
      <dgm:spPr/>
      <dgm:t>
        <a:bodyPr/>
        <a:lstStyle/>
        <a:p>
          <a:r>
            <a:rPr lang="en-US"/>
            <a:t>ESP 32</a:t>
          </a:r>
          <a:endParaRPr lang="en-IN"/>
        </a:p>
      </dgm:t>
    </dgm:pt>
    <dgm:pt modelId="{88A6302F-B61C-4258-9CA5-DB30750CB2E8}" type="parTrans" cxnId="{2A477757-ED9A-4106-95AB-9D9A3329B098}">
      <dgm:prSet/>
      <dgm:spPr/>
      <dgm:t>
        <a:bodyPr/>
        <a:lstStyle/>
        <a:p>
          <a:endParaRPr lang="en-IN"/>
        </a:p>
      </dgm:t>
    </dgm:pt>
    <dgm:pt modelId="{B8DC2CEC-F85C-4A6F-A033-B742B45373FA}" type="sibTrans" cxnId="{2A477757-ED9A-4106-95AB-9D9A3329B098}">
      <dgm:prSet/>
      <dgm:spPr/>
      <dgm:t>
        <a:bodyPr/>
        <a:lstStyle/>
        <a:p>
          <a:endParaRPr lang="en-IN"/>
        </a:p>
      </dgm:t>
    </dgm:pt>
    <dgm:pt modelId="{3B974FC6-8DC0-43C7-859E-6B7404B1CBE0}" type="pres">
      <dgm:prSet presAssocID="{A0BCAF84-1388-4B7E-BAD5-9E64288E591E}" presName="linearFlow" presStyleCnt="0">
        <dgm:presLayoutVars>
          <dgm:dir/>
          <dgm:resizeHandles val="exact"/>
        </dgm:presLayoutVars>
      </dgm:prSet>
      <dgm:spPr/>
    </dgm:pt>
    <dgm:pt modelId="{2DA99A5C-BEA7-46A1-B8D7-BA233F0D0B62}" type="pres">
      <dgm:prSet presAssocID="{8C1C3F82-7614-4B55-8B58-E649A8D95D44}" presName="composite" presStyleCnt="0"/>
      <dgm:spPr/>
    </dgm:pt>
    <dgm:pt modelId="{471309A9-6CBE-4F75-9CCD-BDE7E62809A6}" type="pres">
      <dgm:prSet presAssocID="{8C1C3F82-7614-4B55-8B58-E649A8D95D44}"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l="-22000" r="-22000"/>
          </a:stretch>
        </a:blipFill>
      </dgm:spPr>
    </dgm:pt>
    <dgm:pt modelId="{DAD1B948-049E-459B-85DE-9EA0FDF9923F}" type="pres">
      <dgm:prSet presAssocID="{8C1C3F82-7614-4B55-8B58-E649A8D95D44}" presName="txShp" presStyleLbl="node1" presStyleIdx="0" presStyleCnt="1">
        <dgm:presLayoutVars>
          <dgm:bulletEnabled val="1"/>
        </dgm:presLayoutVars>
      </dgm:prSet>
      <dgm:spPr/>
    </dgm:pt>
  </dgm:ptLst>
  <dgm:cxnLst>
    <dgm:cxn modelId="{D70EAB4A-FEEE-459A-896D-FD1DF621ADFC}" type="presOf" srcId="{A0BCAF84-1388-4B7E-BAD5-9E64288E591E}" destId="{3B974FC6-8DC0-43C7-859E-6B7404B1CBE0}" srcOrd="0" destOrd="0" presId="urn:microsoft.com/office/officeart/2005/8/layout/vList3"/>
    <dgm:cxn modelId="{2A477757-ED9A-4106-95AB-9D9A3329B098}" srcId="{A0BCAF84-1388-4B7E-BAD5-9E64288E591E}" destId="{8C1C3F82-7614-4B55-8B58-E649A8D95D44}" srcOrd="0" destOrd="0" parTransId="{88A6302F-B61C-4258-9CA5-DB30750CB2E8}" sibTransId="{B8DC2CEC-F85C-4A6F-A033-B742B45373FA}"/>
    <dgm:cxn modelId="{8E3DCC8C-C985-4626-B2D8-1D10380D0B4C}" type="presOf" srcId="{8C1C3F82-7614-4B55-8B58-E649A8D95D44}" destId="{DAD1B948-049E-459B-85DE-9EA0FDF9923F}" srcOrd="0" destOrd="0" presId="urn:microsoft.com/office/officeart/2005/8/layout/vList3"/>
    <dgm:cxn modelId="{937DD01F-9A60-44CB-B5A6-3BDA9A5A3010}" type="presParOf" srcId="{3B974FC6-8DC0-43C7-859E-6B7404B1CBE0}" destId="{2DA99A5C-BEA7-46A1-B8D7-BA233F0D0B62}" srcOrd="0" destOrd="0" presId="urn:microsoft.com/office/officeart/2005/8/layout/vList3"/>
    <dgm:cxn modelId="{0926549A-6CC7-4716-87CB-0A4F91AA7085}" type="presParOf" srcId="{2DA99A5C-BEA7-46A1-B8D7-BA233F0D0B62}" destId="{471309A9-6CBE-4F75-9CCD-BDE7E62809A6}" srcOrd="0" destOrd="0" presId="urn:microsoft.com/office/officeart/2005/8/layout/vList3"/>
    <dgm:cxn modelId="{4F0A2BD9-6765-41D6-8267-3D6F10BD70E3}" type="presParOf" srcId="{2DA99A5C-BEA7-46A1-B8D7-BA233F0D0B62}" destId="{DAD1B948-049E-459B-85DE-9EA0FDF9923F}" srcOrd="1" destOrd="0" presId="urn:microsoft.com/office/officeart/2005/8/layout/vList3"/>
  </dgm:cxnLst>
  <dgm:bg/>
  <dgm:whole/>
  <dgm:extLst>
    <a:ext uri="http://schemas.microsoft.com/office/drawing/2008/diagram">
      <dsp:dataModelExt xmlns:dsp="http://schemas.microsoft.com/office/drawing/2008/diagram" relId="rId7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EDCF3F-DF84-4D35-BBBB-BEA9966571AD}">
      <dsp:nvSpPr>
        <dsp:cNvPr id="0" name=""/>
        <dsp:cNvSpPr/>
      </dsp:nvSpPr>
      <dsp:spPr>
        <a:xfrm rot="10800000">
          <a:off x="749531" y="0"/>
          <a:ext cx="2428954" cy="550908"/>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2935" tIns="41910" rIns="78232" bIns="41910" numCol="1" spcCol="1270" anchor="ctr" anchorCtr="0">
          <a:noAutofit/>
        </a:bodyPr>
        <a:lstStyle/>
        <a:p>
          <a:pPr marL="0" lvl="0" indent="0" algn="ctr" defTabSz="488950">
            <a:lnSpc>
              <a:spcPct val="90000"/>
            </a:lnSpc>
            <a:spcBef>
              <a:spcPct val="0"/>
            </a:spcBef>
            <a:spcAft>
              <a:spcPct val="35000"/>
            </a:spcAft>
            <a:buNone/>
          </a:pPr>
          <a:r>
            <a:rPr lang="en-US" sz="1100" kern="1200" dirty="0"/>
            <a:t>Sending real time AQI data and other </a:t>
          </a:r>
          <a:r>
            <a:rPr lang="en-US" sz="1100" kern="1200" dirty="0" err="1"/>
            <a:t>datas</a:t>
          </a:r>
          <a:r>
            <a:rPr lang="en-US" sz="1100" kern="1200" dirty="0"/>
            <a:t> to server from various location</a:t>
          </a:r>
          <a:endParaRPr lang="en-IN" sz="1100" kern="1200" dirty="0"/>
        </a:p>
      </dsp:txBody>
      <dsp:txXfrm rot="10800000">
        <a:off x="887258" y="0"/>
        <a:ext cx="2291227" cy="550908"/>
      </dsp:txXfrm>
    </dsp:sp>
    <dsp:sp modelId="{A86BB7A1-E5F9-4C84-B198-3824732640F7}">
      <dsp:nvSpPr>
        <dsp:cNvPr id="0" name=""/>
        <dsp:cNvSpPr/>
      </dsp:nvSpPr>
      <dsp:spPr>
        <a:xfrm>
          <a:off x="474077" y="0"/>
          <a:ext cx="550908" cy="55090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8A919-791F-4532-8B09-8AA05EF83C03}">
      <dsp:nvSpPr>
        <dsp:cNvPr id="0" name=""/>
        <dsp:cNvSpPr/>
      </dsp:nvSpPr>
      <dsp:spPr>
        <a:xfrm rot="10800000">
          <a:off x="812648" y="0"/>
          <a:ext cx="1613167" cy="646331"/>
        </a:xfrm>
        <a:prstGeom prst="homePlat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014" tIns="41910" rIns="78232"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mj-lt"/>
            </a:rPr>
            <a:t>The data was updated to people</a:t>
          </a:r>
        </a:p>
        <a:p>
          <a:pPr marL="0" lvl="0" indent="0" algn="ctr" defTabSz="488950">
            <a:lnSpc>
              <a:spcPct val="90000"/>
            </a:lnSpc>
            <a:spcBef>
              <a:spcPct val="0"/>
            </a:spcBef>
            <a:spcAft>
              <a:spcPct val="35000"/>
            </a:spcAft>
            <a:buNone/>
          </a:pPr>
          <a:r>
            <a:rPr lang="en-US" sz="1100" b="1" kern="1200" dirty="0">
              <a:latin typeface="+mj-lt"/>
            </a:rPr>
            <a:t>Through apps</a:t>
          </a:r>
          <a:endParaRPr lang="en-IN" sz="1100" b="1" kern="1200" dirty="0">
            <a:latin typeface="+mj-lt"/>
          </a:endParaRPr>
        </a:p>
      </dsp:txBody>
      <dsp:txXfrm rot="10800000">
        <a:off x="974231" y="0"/>
        <a:ext cx="1451584" cy="646331"/>
      </dsp:txXfrm>
    </dsp:sp>
    <dsp:sp modelId="{A3C6FFD5-5125-4326-8D56-64B576F6B2C1}">
      <dsp:nvSpPr>
        <dsp:cNvPr id="0" name=""/>
        <dsp:cNvSpPr/>
      </dsp:nvSpPr>
      <dsp:spPr>
        <a:xfrm>
          <a:off x="244741" y="0"/>
          <a:ext cx="646331" cy="64633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12FB41-8202-4260-A8DA-1B50F9D89795}">
      <dsp:nvSpPr>
        <dsp:cNvPr id="0" name=""/>
        <dsp:cNvSpPr/>
      </dsp:nvSpPr>
      <dsp:spPr bwMode="white">
        <a:xfrm>
          <a:off x="0" y="0"/>
          <a:ext cx="776379" cy="776379"/>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bg2"/>
              </a:solidFill>
            </a:rPr>
            <a:t>Server  to </a:t>
          </a:r>
          <a:r>
            <a:rPr lang="en-US" sz="900" b="1" kern="1200" dirty="0" err="1">
              <a:solidFill>
                <a:schemeClr val="bg2"/>
              </a:solidFill>
            </a:rPr>
            <a:t>Datas</a:t>
          </a:r>
          <a:r>
            <a:rPr lang="en-US" sz="900" b="1" kern="1200" dirty="0">
              <a:solidFill>
                <a:schemeClr val="bg2"/>
              </a:solidFill>
            </a:rPr>
            <a:t> are processed and hosted</a:t>
          </a:r>
          <a:endParaRPr lang="en-IN" sz="900" b="1" kern="1200" dirty="0">
            <a:solidFill>
              <a:schemeClr val="bg2"/>
            </a:solidFill>
          </a:endParaRPr>
        </a:p>
      </dsp:txBody>
      <dsp:txXfrm>
        <a:off x="113698" y="113698"/>
        <a:ext cx="548983" cy="5489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830C73-4CE0-4F8B-9515-AED735D4BA51}">
      <dsp:nvSpPr>
        <dsp:cNvPr id="0" name=""/>
        <dsp:cNvSpPr/>
      </dsp:nvSpPr>
      <dsp:spPr>
        <a:xfrm rot="10800000">
          <a:off x="495512" y="107899"/>
          <a:ext cx="1404502" cy="70753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2002" tIns="41910" rIns="78232" bIns="41910" numCol="1" spcCol="1270" anchor="ctr" anchorCtr="0">
          <a:noAutofit/>
        </a:bodyPr>
        <a:lstStyle/>
        <a:p>
          <a:pPr marL="0" lvl="0" indent="0" algn="ctr" defTabSz="488950">
            <a:lnSpc>
              <a:spcPct val="90000"/>
            </a:lnSpc>
            <a:spcBef>
              <a:spcPct val="0"/>
            </a:spcBef>
            <a:spcAft>
              <a:spcPct val="35000"/>
            </a:spcAft>
            <a:buNone/>
          </a:pPr>
          <a:r>
            <a:rPr lang="en-US" sz="1100" kern="1200" dirty="0"/>
            <a:t>Data </a:t>
          </a:r>
          <a:r>
            <a:rPr lang="en-IN" sz="1100" kern="1200" dirty="0"/>
            <a:t>analysis</a:t>
          </a:r>
          <a:r>
            <a:rPr lang="en-US" sz="1100" kern="1200" dirty="0"/>
            <a:t> and management are done</a:t>
          </a:r>
          <a:endParaRPr lang="en-IN" sz="1100" kern="1200" dirty="0"/>
        </a:p>
      </dsp:txBody>
      <dsp:txXfrm rot="10800000">
        <a:off x="672395" y="107899"/>
        <a:ext cx="1227619" cy="707531"/>
      </dsp:txXfrm>
    </dsp:sp>
    <dsp:sp modelId="{D408AC41-C6AE-4267-B50B-49D978ADC964}">
      <dsp:nvSpPr>
        <dsp:cNvPr id="0" name=""/>
        <dsp:cNvSpPr/>
      </dsp:nvSpPr>
      <dsp:spPr>
        <a:xfrm>
          <a:off x="158854" y="175719"/>
          <a:ext cx="566987" cy="57189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8B69CC-A131-4FF8-AE8B-13888D71EC5A}">
      <dsp:nvSpPr>
        <dsp:cNvPr id="0" name=""/>
        <dsp:cNvSpPr/>
      </dsp:nvSpPr>
      <dsp:spPr>
        <a:xfrm rot="10800000">
          <a:off x="280153" y="55453"/>
          <a:ext cx="556126" cy="280153"/>
        </a:xfrm>
        <a:prstGeom prst="homePlat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3540" tIns="38100" rIns="71120" bIns="38100" numCol="1" spcCol="1270" anchor="ctr" anchorCtr="0">
          <a:noAutofit/>
        </a:bodyPr>
        <a:lstStyle/>
        <a:p>
          <a:pPr marL="0" lvl="0" indent="0" algn="ctr" defTabSz="444500">
            <a:lnSpc>
              <a:spcPct val="90000"/>
            </a:lnSpc>
            <a:spcBef>
              <a:spcPct val="0"/>
            </a:spcBef>
            <a:spcAft>
              <a:spcPct val="35000"/>
            </a:spcAft>
            <a:buNone/>
          </a:pPr>
          <a:r>
            <a:rPr lang="en-US" sz="1000" kern="1200" dirty="0"/>
            <a:t>MQ 2</a:t>
          </a:r>
          <a:endParaRPr lang="en-IN" sz="1000" kern="1200" dirty="0"/>
        </a:p>
      </dsp:txBody>
      <dsp:txXfrm rot="10800000">
        <a:off x="350191" y="55453"/>
        <a:ext cx="486088" cy="280153"/>
      </dsp:txXfrm>
    </dsp:sp>
    <dsp:sp modelId="{6D7E3A33-1969-45E5-8771-7ABE1D002180}">
      <dsp:nvSpPr>
        <dsp:cNvPr id="0" name=""/>
        <dsp:cNvSpPr/>
      </dsp:nvSpPr>
      <dsp:spPr>
        <a:xfrm>
          <a:off x="205052" y="30222"/>
          <a:ext cx="280153" cy="28015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88D432-D837-442E-A474-D085F2D59B18}">
      <dsp:nvSpPr>
        <dsp:cNvPr id="0" name=""/>
        <dsp:cNvSpPr/>
      </dsp:nvSpPr>
      <dsp:spPr>
        <a:xfrm rot="10800000">
          <a:off x="270911" y="0"/>
          <a:ext cx="613169" cy="30286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553" tIns="30480" rIns="56896" bIns="30480" numCol="1" spcCol="1270" anchor="ctr" anchorCtr="0">
          <a:noAutofit/>
        </a:bodyPr>
        <a:lstStyle/>
        <a:p>
          <a:pPr marL="0" lvl="0" indent="0" algn="ctr" defTabSz="355600">
            <a:lnSpc>
              <a:spcPct val="90000"/>
            </a:lnSpc>
            <a:spcBef>
              <a:spcPct val="0"/>
            </a:spcBef>
            <a:spcAft>
              <a:spcPct val="35000"/>
            </a:spcAft>
            <a:buNone/>
          </a:pPr>
          <a:r>
            <a:rPr lang="en-IN" sz="800" kern="1200" dirty="0"/>
            <a:t>MQ 131</a:t>
          </a:r>
        </a:p>
      </dsp:txBody>
      <dsp:txXfrm rot="10800000">
        <a:off x="346626" y="0"/>
        <a:ext cx="537454" cy="302860"/>
      </dsp:txXfrm>
    </dsp:sp>
    <dsp:sp modelId="{944BB4BF-830E-472A-A309-AED66132F029}">
      <dsp:nvSpPr>
        <dsp:cNvPr id="0" name=""/>
        <dsp:cNvSpPr/>
      </dsp:nvSpPr>
      <dsp:spPr>
        <a:xfrm>
          <a:off x="78729" y="0"/>
          <a:ext cx="302860" cy="302860"/>
        </a:xfrm>
        <a:prstGeom prst="ellipse">
          <a:avLst/>
        </a:prstGeom>
        <a:blipFill>
          <a:blip xmlns:r="http://schemas.openxmlformats.org/officeDocument/2006/relationships" r:embed="rId1"/>
          <a:srcRect/>
          <a:stretch>
            <a:fillRect t="-5000" b="-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37149-D0F8-49FC-A491-7C6A918B12C3}">
      <dsp:nvSpPr>
        <dsp:cNvPr id="0" name=""/>
        <dsp:cNvSpPr/>
      </dsp:nvSpPr>
      <dsp:spPr>
        <a:xfrm rot="10800000">
          <a:off x="196234" y="222450"/>
          <a:ext cx="556126" cy="28015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540" tIns="26670" rIns="49784" bIns="26670" numCol="1" spcCol="1270" anchor="ctr" anchorCtr="0">
          <a:noAutofit/>
        </a:bodyPr>
        <a:lstStyle/>
        <a:p>
          <a:pPr marL="0" lvl="0" indent="0" algn="ctr" defTabSz="311150">
            <a:lnSpc>
              <a:spcPct val="90000"/>
            </a:lnSpc>
            <a:spcBef>
              <a:spcPct val="0"/>
            </a:spcBef>
            <a:spcAft>
              <a:spcPct val="35000"/>
            </a:spcAft>
            <a:buNone/>
          </a:pPr>
          <a:r>
            <a:rPr lang="en-US" sz="700" kern="1200" dirty="0"/>
            <a:t>MQ 135</a:t>
          </a:r>
          <a:endParaRPr lang="en-IN" sz="700" kern="1200" dirty="0"/>
        </a:p>
      </dsp:txBody>
      <dsp:txXfrm rot="10800000">
        <a:off x="266272" y="222450"/>
        <a:ext cx="486088" cy="280153"/>
      </dsp:txXfrm>
    </dsp:sp>
    <dsp:sp modelId="{7A08A666-7A48-405E-80AF-00ECD41D59C0}">
      <dsp:nvSpPr>
        <dsp:cNvPr id="0" name=""/>
        <dsp:cNvSpPr/>
      </dsp:nvSpPr>
      <dsp:spPr>
        <a:xfrm>
          <a:off x="70038" y="111225"/>
          <a:ext cx="280153" cy="280153"/>
        </a:xfrm>
        <a:prstGeom prst="ellipse">
          <a:avLst/>
        </a:prstGeom>
        <a:blipFill>
          <a:blip xmlns:r="http://schemas.openxmlformats.org/officeDocument/2006/relationships" r:embed="rId1"/>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C8AD86-0300-49BD-B225-507A0B8CF268}">
      <dsp:nvSpPr>
        <dsp:cNvPr id="0" name=""/>
        <dsp:cNvSpPr/>
      </dsp:nvSpPr>
      <dsp:spPr>
        <a:xfrm rot="10800000">
          <a:off x="279251" y="39476"/>
          <a:ext cx="739114" cy="372335"/>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190" tIns="30480" rIns="56896" bIns="30480" numCol="1" spcCol="1270" anchor="ctr" anchorCtr="0">
          <a:noAutofit/>
        </a:bodyPr>
        <a:lstStyle/>
        <a:p>
          <a:pPr marL="0" lvl="0" indent="0" algn="ctr" defTabSz="355600">
            <a:lnSpc>
              <a:spcPct val="90000"/>
            </a:lnSpc>
            <a:spcBef>
              <a:spcPct val="0"/>
            </a:spcBef>
            <a:spcAft>
              <a:spcPct val="35000"/>
            </a:spcAft>
            <a:buNone/>
          </a:pPr>
          <a:r>
            <a:rPr lang="en-US" sz="800" kern="1200"/>
            <a:t>GSM 4G MODULE</a:t>
          </a:r>
          <a:endParaRPr lang="en-IN" sz="800" kern="1200"/>
        </a:p>
      </dsp:txBody>
      <dsp:txXfrm rot="10800000">
        <a:off x="372335" y="39476"/>
        <a:ext cx="646030" cy="372335"/>
      </dsp:txXfrm>
    </dsp:sp>
    <dsp:sp modelId="{02FB6656-9AC1-45B9-8CF8-EB789E409110}">
      <dsp:nvSpPr>
        <dsp:cNvPr id="0" name=""/>
        <dsp:cNvSpPr/>
      </dsp:nvSpPr>
      <dsp:spPr>
        <a:xfrm>
          <a:off x="93083" y="39476"/>
          <a:ext cx="372335" cy="37233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D1B948-049E-459B-85DE-9EA0FDF9923F}">
      <dsp:nvSpPr>
        <dsp:cNvPr id="0" name=""/>
        <dsp:cNvSpPr/>
      </dsp:nvSpPr>
      <dsp:spPr>
        <a:xfrm rot="10800000">
          <a:off x="229743" y="31503"/>
          <a:ext cx="608076" cy="30632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80" tIns="34290" rIns="64008" bIns="34290" numCol="1" spcCol="1270" anchor="ctr" anchorCtr="0">
          <a:noAutofit/>
        </a:bodyPr>
        <a:lstStyle/>
        <a:p>
          <a:pPr marL="0" lvl="0" indent="0" algn="ctr" defTabSz="400050">
            <a:lnSpc>
              <a:spcPct val="90000"/>
            </a:lnSpc>
            <a:spcBef>
              <a:spcPct val="0"/>
            </a:spcBef>
            <a:spcAft>
              <a:spcPct val="35000"/>
            </a:spcAft>
            <a:buNone/>
          </a:pPr>
          <a:r>
            <a:rPr lang="en-US" sz="900" kern="1200"/>
            <a:t>ESP 32</a:t>
          </a:r>
          <a:endParaRPr lang="en-IN" sz="900" kern="1200"/>
        </a:p>
      </dsp:txBody>
      <dsp:txXfrm rot="10800000">
        <a:off x="306324" y="31503"/>
        <a:ext cx="531495" cy="306324"/>
      </dsp:txXfrm>
    </dsp:sp>
    <dsp:sp modelId="{471309A9-6CBE-4F75-9CCD-BDE7E62809A6}">
      <dsp:nvSpPr>
        <dsp:cNvPr id="0" name=""/>
        <dsp:cNvSpPr/>
      </dsp:nvSpPr>
      <dsp:spPr>
        <a:xfrm>
          <a:off x="76580" y="31503"/>
          <a:ext cx="306324" cy="30632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2000" r="-2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20T13:42:49.219"/>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vl1pPr>
          </a:lstStyle>
          <a:p>
            <a:fld id="{C4D5ADD5-2BBC-4A94-8F86-D9013941F742}" type="datetimeFigureOut">
              <a:rPr lang="en-US"/>
              <a:t>9/20/2024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EC790738-CFC9-4A5E-8424-6B42AA5706F7}" type="slidenum">
              <a:rPr lang="en-US"/>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1" charset="-128"/>
        <a:cs typeface="MS PGothic" panose="020B0600070205080204" pitchFamily="1"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1"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1"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1"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ln>
        </p:spPr>
      </p:sp>
      <p:sp>
        <p:nvSpPr>
          <p:cNvPr id="16386"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dirty="0">
              <a:ea typeface="MS PGothic" panose="020B0600070205080204" pitchFamily="1" charset="-128"/>
            </a:endParaRPr>
          </a:p>
        </p:txBody>
      </p:sp>
      <p:sp>
        <p:nvSpPr>
          <p:cNvPr id="16387" name="Slide Number Placeholder 3"/>
          <p:cNvSpPr>
            <a:spLocks noGrp="1"/>
          </p:cNvSpPr>
          <p:nvPr>
            <p:ph type="sldNum" sz="quarter" idx="5"/>
          </p:nvPr>
        </p:nvSpPr>
        <p:spPr bwMode="auto">
          <a:noFill/>
          <a:ln>
            <a:miter lim="800000"/>
          </a:ln>
        </p:spPr>
        <p:txBody>
          <a:bodyPr/>
          <a:lstStyle/>
          <a:p>
            <a:fld id="{65F62A7E-A2F8-438F-9CF8-47DE63F471B4}" type="slidenum">
              <a:rPr lang="en-US"/>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ln>
        </p:spPr>
      </p:sp>
      <p:sp>
        <p:nvSpPr>
          <p:cNvPr id="18434"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ea typeface="MS PGothic" panose="020B0600070205080204" pitchFamily="1" charset="-128"/>
            </a:endParaRPr>
          </a:p>
        </p:txBody>
      </p:sp>
      <p:sp>
        <p:nvSpPr>
          <p:cNvPr id="18435" name="Slide Number Placeholder 3"/>
          <p:cNvSpPr>
            <a:spLocks noGrp="1"/>
          </p:cNvSpPr>
          <p:nvPr>
            <p:ph type="sldNum" sz="quarter" idx="5"/>
          </p:nvPr>
        </p:nvSpPr>
        <p:spPr bwMode="auto">
          <a:noFill/>
          <a:ln>
            <a:miter lim="800000"/>
          </a:ln>
        </p:spPr>
        <p:txBody>
          <a:bodyPr/>
          <a:lstStyle/>
          <a:p>
            <a:fld id="{0CA7B74D-3791-4AC6-8451-F10DBCCCDD9A}" type="slidenum">
              <a:rPr lang="en-US"/>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ln>
        </p:spPr>
      </p:sp>
      <p:sp>
        <p:nvSpPr>
          <p:cNvPr id="18434"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ea typeface="MS PGothic" panose="020B0600070205080204" pitchFamily="1" charset="-128"/>
            </a:endParaRPr>
          </a:p>
        </p:txBody>
      </p:sp>
      <p:sp>
        <p:nvSpPr>
          <p:cNvPr id="18435" name="Slide Number Placeholder 3"/>
          <p:cNvSpPr>
            <a:spLocks noGrp="1"/>
          </p:cNvSpPr>
          <p:nvPr>
            <p:ph type="sldNum" sz="quarter" idx="5"/>
          </p:nvPr>
        </p:nvSpPr>
        <p:spPr bwMode="auto">
          <a:noFill/>
          <a:ln>
            <a:miter lim="800000"/>
          </a:ln>
        </p:spPr>
        <p:txBody>
          <a:bodyPr/>
          <a:lstStyle/>
          <a:p>
            <a:pPr marL="0" marR="0" lvl="0" indent="0" algn="r" defTabSz="457200" rtl="0" eaLnBrk="1" fontAlgn="base" latinLnBrk="0" hangingPunct="1">
              <a:lnSpc>
                <a:spcPct val="100000"/>
              </a:lnSpc>
              <a:spcBef>
                <a:spcPct val="0"/>
              </a:spcBef>
              <a:spcAft>
                <a:spcPct val="0"/>
              </a:spcAft>
              <a:buClrTx/>
              <a:buSzTx/>
              <a:buFontTx/>
              <a:buNone/>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1" charset="-128"/>
                <a:cs typeface="+mn-cs"/>
              </a:rPr>
              <a:t>4</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1" charset="-128"/>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ln>
        </p:spPr>
      </p:sp>
      <p:sp>
        <p:nvSpPr>
          <p:cNvPr id="18434"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dirty="0">
              <a:ea typeface="MS PGothic" panose="020B0600070205080204" pitchFamily="1" charset="-128"/>
            </a:endParaRPr>
          </a:p>
        </p:txBody>
      </p:sp>
      <p:sp>
        <p:nvSpPr>
          <p:cNvPr id="18435" name="Slide Number Placeholder 3"/>
          <p:cNvSpPr>
            <a:spLocks noGrp="1"/>
          </p:cNvSpPr>
          <p:nvPr>
            <p:ph type="sldNum" sz="quarter" idx="5"/>
          </p:nvPr>
        </p:nvSpPr>
        <p:spPr bwMode="auto">
          <a:noFill/>
          <a:ln>
            <a:miter lim="800000"/>
          </a:ln>
        </p:spPr>
        <p:txBody>
          <a:bodyPr/>
          <a:lstStyle/>
          <a:p>
            <a:pPr marL="0" marR="0" lvl="0" indent="0" algn="r" defTabSz="457200" rtl="0" eaLnBrk="1" fontAlgn="base" latinLnBrk="0" hangingPunct="1">
              <a:lnSpc>
                <a:spcPct val="100000"/>
              </a:lnSpc>
              <a:spcBef>
                <a:spcPct val="0"/>
              </a:spcBef>
              <a:spcAft>
                <a:spcPct val="0"/>
              </a:spcAft>
              <a:buClrTx/>
              <a:buSzTx/>
              <a:buFontTx/>
              <a:buNone/>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1" charset="-128"/>
                <a:cs typeface="+mn-cs"/>
              </a:rPr>
              <a:t>5</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1" charset="-128"/>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ln>
        </p:spPr>
      </p:sp>
      <p:sp>
        <p:nvSpPr>
          <p:cNvPr id="18434"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dirty="0">
              <a:ea typeface="MS PGothic" panose="020B0600070205080204" pitchFamily="1" charset="-128"/>
            </a:endParaRPr>
          </a:p>
        </p:txBody>
      </p:sp>
      <p:sp>
        <p:nvSpPr>
          <p:cNvPr id="18435" name="Slide Number Placeholder 3"/>
          <p:cNvSpPr>
            <a:spLocks noGrp="1"/>
          </p:cNvSpPr>
          <p:nvPr>
            <p:ph type="sldNum" sz="quarter" idx="5"/>
          </p:nvPr>
        </p:nvSpPr>
        <p:spPr bwMode="auto">
          <a:noFill/>
          <a:ln>
            <a:miter lim="800000"/>
          </a:ln>
        </p:spPr>
        <p:txBody>
          <a:bodyPr/>
          <a:lstStyle/>
          <a:p>
            <a:pPr marL="0" marR="0" lvl="0" indent="0" algn="r" defTabSz="457200" rtl="0" eaLnBrk="1" fontAlgn="base" latinLnBrk="0" hangingPunct="1">
              <a:lnSpc>
                <a:spcPct val="100000"/>
              </a:lnSpc>
              <a:spcBef>
                <a:spcPct val="0"/>
              </a:spcBef>
              <a:spcAft>
                <a:spcPct val="0"/>
              </a:spcAft>
              <a:buClrTx/>
              <a:buSzTx/>
              <a:buFontTx/>
              <a:buNone/>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1" charset="-128"/>
                <a:cs typeface="+mn-cs"/>
              </a:rPr>
              <a:t>6</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1" charset="-128"/>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9/20/2024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9/20/2024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9/20/2024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9/20/2024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9/20/2024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9/20/2024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9/20/2024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9/20/2024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9/20/2024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9/20/2024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9/20/2024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lstStyle>
            <a:lvl1pPr>
              <a:defRPr sz="1200">
                <a:solidFill>
                  <a:srgbClr val="898989"/>
                </a:solidFill>
                <a:latin typeface="TradeGothic" pitchFamily="1" charset="0"/>
              </a:defRPr>
            </a:lvl1pPr>
          </a:lstStyle>
          <a:p>
            <a:fld id="{780A9602-A9A9-453F-AEF1-37B5837E02CD}" type="datetime1">
              <a:rPr lang="en-US" smtClean="0"/>
              <a:t>9/20/2024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lstStyle>
            <a:lvl1pPr algn="r">
              <a:defRPr sz="1200">
                <a:solidFill>
                  <a:srgbClr val="898989"/>
                </a:solidFill>
                <a:latin typeface="TradeGothic" pitchFamily="1" charset="0"/>
              </a:defRPr>
            </a:lvl1pPr>
          </a:lstStyle>
          <a:p>
            <a:fld id="{1411BA53-830D-4830-BB65-E58DBE17D0B7}"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MS PGothic" panose="020B0600070205080204" pitchFamily="1" charset="-128"/>
          <a:cs typeface="MS PGothic" panose="020B0600070205080204" pitchFamily="1" charset="-128"/>
        </a:defRPr>
      </a:lvl1pPr>
      <a:lvl2pPr algn="ctr" defTabSz="457200" rtl="0" eaLnBrk="0" fontAlgn="base" hangingPunct="0">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2pPr>
      <a:lvl3pPr algn="ctr" defTabSz="457200" rtl="0" eaLnBrk="0" fontAlgn="base" hangingPunct="0">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3pPr>
      <a:lvl4pPr algn="ctr" defTabSz="457200" rtl="0" eaLnBrk="0" fontAlgn="base" hangingPunct="0">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4pPr>
      <a:lvl5pPr algn="ctr" defTabSz="457200" rtl="0" eaLnBrk="0" fontAlgn="base" hangingPunct="0">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5pPr>
      <a:lvl6pPr marL="457200" algn="ctr" defTabSz="457200" rtl="0" fontAlgn="base">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6pPr>
      <a:lvl7pPr marL="914400" algn="ctr" defTabSz="457200" rtl="0" fontAlgn="base">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7pPr>
      <a:lvl8pPr marL="1371600" algn="ctr" defTabSz="457200" rtl="0" fontAlgn="base">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8pPr>
      <a:lvl9pPr marL="1828800" algn="ctr" defTabSz="457200" rtl="0" fontAlgn="base">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TradeGothic"/>
          <a:ea typeface="MS PGothic" panose="020B0600070205080204" pitchFamily="1" charset="-128"/>
          <a:cs typeface="MS PGothic" panose="020B0600070205080204" pitchFamily="1"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TradeGothic"/>
          <a:ea typeface="MS PGothic" panose="020B0600070205080204" pitchFamily="1"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TradeGothic"/>
          <a:ea typeface="MS PGothic" panose="020B0600070205080204" pitchFamily="1"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TradeGothic"/>
          <a:ea typeface="MS PGothic" panose="020B0600070205080204" pitchFamily="1"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TradeGothic"/>
          <a:ea typeface="MS PGothic" panose="020B0600070205080204" pitchFamily="1" charset="-128"/>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svg"/><Relationship Id="rId18" Type="http://schemas.openxmlformats.org/officeDocument/2006/relationships/image" Target="../media/image13.png"/><Relationship Id="rId3" Type="http://schemas.openxmlformats.org/officeDocument/2006/relationships/image" Target="../media/image2.png"/><Relationship Id="rId21" Type="http://schemas.microsoft.com/office/2007/relationships/hdphoto" Target="../media/hdphoto6.wdp"/><Relationship Id="rId7" Type="http://schemas.openxmlformats.org/officeDocument/2006/relationships/image" Target="../media/image6.svg"/><Relationship Id="rId12" Type="http://schemas.openxmlformats.org/officeDocument/2006/relationships/image" Target="../media/image9.png"/><Relationship Id="rId17" Type="http://schemas.microsoft.com/office/2007/relationships/hdphoto" Target="../media/hdphoto4.wdp"/><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png"/><Relationship Id="rId11" Type="http://schemas.microsoft.com/office/2007/relationships/hdphoto" Target="../media/hdphoto2.wdp"/><Relationship Id="rId5" Type="http://schemas.openxmlformats.org/officeDocument/2006/relationships/image" Target="../media/image4.svg"/><Relationship Id="rId15" Type="http://schemas.microsoft.com/office/2007/relationships/hdphoto" Target="../media/hdphoto3.wdp"/><Relationship Id="rId10" Type="http://schemas.openxmlformats.org/officeDocument/2006/relationships/image" Target="../media/image8.png"/><Relationship Id="rId19" Type="http://schemas.microsoft.com/office/2007/relationships/hdphoto" Target="../media/hdphoto5.wdp"/><Relationship Id="rId4" Type="http://schemas.openxmlformats.org/officeDocument/2006/relationships/image" Target="../media/image3.png"/><Relationship Id="rId9" Type="http://schemas.microsoft.com/office/2007/relationships/hdphoto" Target="../media/hdphoto1.wdp"/><Relationship Id="rId14" Type="http://schemas.openxmlformats.org/officeDocument/2006/relationships/image" Target="../media/image11.png"/></Relationships>
</file>

<file path=ppt/slides/_rels/slide3.xml.rels><?xml version="1.0" encoding="UTF-8" standalone="yes"?>
<Relationships xmlns="http://schemas.openxmlformats.org/package/2006/relationships"><Relationship Id="rId26" Type="http://schemas.openxmlformats.org/officeDocument/2006/relationships/image" Target="../media/image30.png"/><Relationship Id="rId21" Type="http://schemas.openxmlformats.org/officeDocument/2006/relationships/image" Target="../media/image25.svg"/><Relationship Id="rId42" Type="http://schemas.openxmlformats.org/officeDocument/2006/relationships/diagramData" Target="../diagrams/data3.xml"/><Relationship Id="rId47" Type="http://schemas.openxmlformats.org/officeDocument/2006/relationships/diagramData" Target="../diagrams/data4.xml"/><Relationship Id="rId63" Type="http://schemas.openxmlformats.org/officeDocument/2006/relationships/diagramLayout" Target="../diagrams/layout7.xml"/><Relationship Id="rId68" Type="http://schemas.openxmlformats.org/officeDocument/2006/relationships/diagramLayout" Target="../diagrams/layout8.xml"/><Relationship Id="rId16" Type="http://schemas.openxmlformats.org/officeDocument/2006/relationships/image" Target="../media/image22.png"/><Relationship Id="rId11" Type="http://schemas.openxmlformats.org/officeDocument/2006/relationships/image" Target="../media/image17.svg"/><Relationship Id="rId32" Type="http://schemas.openxmlformats.org/officeDocument/2006/relationships/diagramData" Target="../diagrams/data1.xml"/><Relationship Id="rId37" Type="http://schemas.openxmlformats.org/officeDocument/2006/relationships/diagramData" Target="../diagrams/data2.xml"/><Relationship Id="rId53" Type="http://schemas.openxmlformats.org/officeDocument/2006/relationships/diagramLayout" Target="../diagrams/layout5.xml"/><Relationship Id="rId58" Type="http://schemas.openxmlformats.org/officeDocument/2006/relationships/diagramLayout" Target="../diagrams/layout6.xml"/><Relationship Id="rId74" Type="http://schemas.openxmlformats.org/officeDocument/2006/relationships/diagramQuickStyle" Target="../diagrams/quickStyle9.xml"/><Relationship Id="rId79" Type="http://schemas.openxmlformats.org/officeDocument/2006/relationships/image" Target="../media/image45.png"/><Relationship Id="rId5" Type="http://schemas.openxmlformats.org/officeDocument/2006/relationships/image" Target="../media/image4.svg"/><Relationship Id="rId61" Type="http://schemas.microsoft.com/office/2007/relationships/diagramDrawing" Target="../diagrams/drawing6.xml"/><Relationship Id="rId19" Type="http://schemas.openxmlformats.org/officeDocument/2006/relationships/image" Target="../media/image10.svg"/><Relationship Id="rId14" Type="http://schemas.openxmlformats.org/officeDocument/2006/relationships/image" Target="../media/image20.png"/><Relationship Id="rId22" Type="http://schemas.openxmlformats.org/officeDocument/2006/relationships/image" Target="../media/image26.png"/><Relationship Id="rId27" Type="http://schemas.openxmlformats.org/officeDocument/2006/relationships/image" Target="../media/image31.svg"/><Relationship Id="rId30" Type="http://schemas.openxmlformats.org/officeDocument/2006/relationships/image" Target="../media/image34.png"/><Relationship Id="rId35" Type="http://schemas.openxmlformats.org/officeDocument/2006/relationships/diagramColors" Target="../diagrams/colors1.xml"/><Relationship Id="rId43" Type="http://schemas.openxmlformats.org/officeDocument/2006/relationships/diagramLayout" Target="../diagrams/layout3.xml"/><Relationship Id="rId48" Type="http://schemas.openxmlformats.org/officeDocument/2006/relationships/diagramLayout" Target="../diagrams/layout4.xml"/><Relationship Id="rId56" Type="http://schemas.microsoft.com/office/2007/relationships/diagramDrawing" Target="../diagrams/drawing5.xml"/><Relationship Id="rId64" Type="http://schemas.openxmlformats.org/officeDocument/2006/relationships/diagramQuickStyle" Target="../diagrams/quickStyle7.xml"/><Relationship Id="rId69" Type="http://schemas.openxmlformats.org/officeDocument/2006/relationships/diagramQuickStyle" Target="../diagrams/quickStyle8.xml"/><Relationship Id="rId77" Type="http://schemas.openxmlformats.org/officeDocument/2006/relationships/image" Target="../media/image44.png"/><Relationship Id="rId8" Type="http://schemas.openxmlformats.org/officeDocument/2006/relationships/image" Target="../media/image15.png"/><Relationship Id="rId51" Type="http://schemas.microsoft.com/office/2007/relationships/diagramDrawing" Target="../diagrams/drawing4.xml"/><Relationship Id="rId72" Type="http://schemas.openxmlformats.org/officeDocument/2006/relationships/diagramData" Target="../diagrams/data9.xml"/><Relationship Id="rId80" Type="http://schemas.openxmlformats.org/officeDocument/2006/relationships/image" Target="../media/image46.png"/><Relationship Id="rId3" Type="http://schemas.openxmlformats.org/officeDocument/2006/relationships/image" Target="../media/image2.png"/><Relationship Id="rId12" Type="http://schemas.openxmlformats.org/officeDocument/2006/relationships/image" Target="../media/image18.png"/><Relationship Id="rId17" Type="http://schemas.openxmlformats.org/officeDocument/2006/relationships/image" Target="../media/image23.svg"/><Relationship Id="rId25" Type="http://schemas.openxmlformats.org/officeDocument/2006/relationships/image" Target="../media/image29.svg"/><Relationship Id="rId33" Type="http://schemas.openxmlformats.org/officeDocument/2006/relationships/diagramLayout" Target="../diagrams/layout1.xml"/><Relationship Id="rId38" Type="http://schemas.openxmlformats.org/officeDocument/2006/relationships/diagramLayout" Target="../diagrams/layout2.xml"/><Relationship Id="rId46" Type="http://schemas.microsoft.com/office/2007/relationships/diagramDrawing" Target="../diagrams/drawing3.xml"/><Relationship Id="rId59" Type="http://schemas.openxmlformats.org/officeDocument/2006/relationships/diagramQuickStyle" Target="../diagrams/quickStyle6.xml"/><Relationship Id="rId67" Type="http://schemas.openxmlformats.org/officeDocument/2006/relationships/diagramData" Target="../diagrams/data8.xml"/><Relationship Id="rId20" Type="http://schemas.openxmlformats.org/officeDocument/2006/relationships/image" Target="../media/image24.png"/><Relationship Id="rId41" Type="http://schemas.microsoft.com/office/2007/relationships/diagramDrawing" Target="../diagrams/drawing2.xml"/><Relationship Id="rId54" Type="http://schemas.openxmlformats.org/officeDocument/2006/relationships/diagramQuickStyle" Target="../diagrams/quickStyle5.xml"/><Relationship Id="rId62" Type="http://schemas.openxmlformats.org/officeDocument/2006/relationships/diagramData" Target="../diagrams/data7.xml"/><Relationship Id="rId70" Type="http://schemas.openxmlformats.org/officeDocument/2006/relationships/diagramColors" Target="../diagrams/colors8.xml"/><Relationship Id="rId75" Type="http://schemas.openxmlformats.org/officeDocument/2006/relationships/diagramColors" Target="../diagrams/colors9.xml"/><Relationship Id="rId1" Type="http://schemas.openxmlformats.org/officeDocument/2006/relationships/slideLayout" Target="../slideLayouts/slideLayout2.xml"/><Relationship Id="rId6" Type="http://schemas.openxmlformats.org/officeDocument/2006/relationships/image" Target="../media/image5.png"/><Relationship Id="rId15" Type="http://schemas.openxmlformats.org/officeDocument/2006/relationships/image" Target="../media/image21.svg"/><Relationship Id="rId23" Type="http://schemas.openxmlformats.org/officeDocument/2006/relationships/image" Target="../media/image27.svg"/><Relationship Id="rId28" Type="http://schemas.openxmlformats.org/officeDocument/2006/relationships/image" Target="../media/image32.png"/><Relationship Id="rId36" Type="http://schemas.microsoft.com/office/2007/relationships/diagramDrawing" Target="../diagrams/drawing1.xml"/><Relationship Id="rId49" Type="http://schemas.openxmlformats.org/officeDocument/2006/relationships/diagramQuickStyle" Target="../diagrams/quickStyle4.xml"/><Relationship Id="rId57" Type="http://schemas.openxmlformats.org/officeDocument/2006/relationships/diagramData" Target="../diagrams/data6.xml"/><Relationship Id="rId10" Type="http://schemas.openxmlformats.org/officeDocument/2006/relationships/image" Target="../media/image16.png"/><Relationship Id="rId31" Type="http://schemas.openxmlformats.org/officeDocument/2006/relationships/image" Target="../media/image35.svg"/><Relationship Id="rId44" Type="http://schemas.openxmlformats.org/officeDocument/2006/relationships/diagramQuickStyle" Target="../diagrams/quickStyle3.xml"/><Relationship Id="rId52" Type="http://schemas.openxmlformats.org/officeDocument/2006/relationships/diagramData" Target="../diagrams/data5.xml"/><Relationship Id="rId60" Type="http://schemas.openxmlformats.org/officeDocument/2006/relationships/diagramColors" Target="../diagrams/colors6.xml"/><Relationship Id="rId65" Type="http://schemas.openxmlformats.org/officeDocument/2006/relationships/diagramColors" Target="../diagrams/colors7.xml"/><Relationship Id="rId73" Type="http://schemas.openxmlformats.org/officeDocument/2006/relationships/diagramLayout" Target="../diagrams/layout9.xml"/><Relationship Id="rId78" Type="http://schemas.openxmlformats.org/officeDocument/2006/relationships/customXml" Target="../ink/ink1.xml"/><Relationship Id="rId81" Type="http://schemas.microsoft.com/office/2007/relationships/hdphoto" Target="../media/hdphoto8.wdp"/><Relationship Id="rId4" Type="http://schemas.openxmlformats.org/officeDocument/2006/relationships/image" Target="../media/image3.png"/><Relationship Id="rId9" Type="http://schemas.microsoft.com/office/2007/relationships/hdphoto" Target="../media/hdphoto7.wdp"/><Relationship Id="rId13" Type="http://schemas.openxmlformats.org/officeDocument/2006/relationships/image" Target="../media/image19.svg"/><Relationship Id="rId18" Type="http://schemas.openxmlformats.org/officeDocument/2006/relationships/image" Target="../media/image9.png"/><Relationship Id="rId39" Type="http://schemas.openxmlformats.org/officeDocument/2006/relationships/diagramQuickStyle" Target="../diagrams/quickStyle2.xml"/><Relationship Id="rId34" Type="http://schemas.openxmlformats.org/officeDocument/2006/relationships/diagramQuickStyle" Target="../diagrams/quickStyle1.xml"/><Relationship Id="rId50" Type="http://schemas.openxmlformats.org/officeDocument/2006/relationships/diagramColors" Target="../diagrams/colors4.xml"/><Relationship Id="rId55" Type="http://schemas.openxmlformats.org/officeDocument/2006/relationships/diagramColors" Target="../diagrams/colors5.xml"/><Relationship Id="rId76" Type="http://schemas.microsoft.com/office/2007/relationships/diagramDrawing" Target="../diagrams/drawing9.xml"/><Relationship Id="rId7" Type="http://schemas.openxmlformats.org/officeDocument/2006/relationships/image" Target="../media/image6.svg"/><Relationship Id="rId71" Type="http://schemas.microsoft.com/office/2007/relationships/diagramDrawing" Target="../diagrams/drawing8.xml"/><Relationship Id="rId2" Type="http://schemas.openxmlformats.org/officeDocument/2006/relationships/notesSlide" Target="../notesSlides/notesSlide2.xml"/><Relationship Id="rId29" Type="http://schemas.openxmlformats.org/officeDocument/2006/relationships/image" Target="../media/image33.svg"/><Relationship Id="rId24" Type="http://schemas.openxmlformats.org/officeDocument/2006/relationships/image" Target="../media/image28.png"/><Relationship Id="rId40" Type="http://schemas.openxmlformats.org/officeDocument/2006/relationships/diagramColors" Target="../diagrams/colors2.xml"/><Relationship Id="rId45" Type="http://schemas.openxmlformats.org/officeDocument/2006/relationships/diagramColors" Target="../diagrams/colors3.xml"/><Relationship Id="rId66" Type="http://schemas.microsoft.com/office/2007/relationships/diagramDrawing" Target="../diagrams/drawing7.xml"/></Relationships>
</file>

<file path=ppt/slides/_rels/slide4.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35.svg"/><Relationship Id="rId3" Type="http://schemas.openxmlformats.org/officeDocument/2006/relationships/image" Target="../media/image2.png"/><Relationship Id="rId7" Type="http://schemas.microsoft.com/office/2007/relationships/hdphoto" Target="../media/hdphoto9.wdp"/><Relationship Id="rId12" Type="http://schemas.openxmlformats.org/officeDocument/2006/relationships/image" Target="../media/image34.png"/><Relationship Id="rId17" Type="http://schemas.openxmlformats.org/officeDocument/2006/relationships/image" Target="../media/image19.svg"/><Relationship Id="rId2" Type="http://schemas.openxmlformats.org/officeDocument/2006/relationships/notesSlide" Target="../notesSlides/notesSlide3.xml"/><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7.png"/><Relationship Id="rId11" Type="http://schemas.microsoft.com/office/2007/relationships/hdphoto" Target="../media/hdphoto3.wdp"/><Relationship Id="rId5" Type="http://schemas.openxmlformats.org/officeDocument/2006/relationships/image" Target="../media/image4.svg"/><Relationship Id="rId15" Type="http://schemas.microsoft.com/office/2007/relationships/hdphoto" Target="../media/hdphoto10.wdp"/><Relationship Id="rId10" Type="http://schemas.openxmlformats.org/officeDocument/2006/relationships/image" Target="../media/image11.png"/><Relationship Id="rId4" Type="http://schemas.openxmlformats.org/officeDocument/2006/relationships/image" Target="../media/image3.png"/><Relationship Id="rId9" Type="http://schemas.microsoft.com/office/2007/relationships/hdphoto" Target="../media/hdphoto8.wdp"/><Relationship Id="rId14" Type="http://schemas.openxmlformats.org/officeDocument/2006/relationships/image" Target="../media/image48.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Air_pollution_in_Delhi" TargetMode="External"/><Relationship Id="rId3" Type="http://schemas.openxmlformats.org/officeDocument/2006/relationships/image" Target="../media/image2.png"/><Relationship Id="rId7" Type="http://schemas.openxmlformats.org/officeDocument/2006/relationships/image" Target="../media/image49.png"/><Relationship Id="rId12" Type="http://schemas.openxmlformats.org/officeDocument/2006/relationships/image" Target="../media/image5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hyperlink" Target="https://www.sciencedirect.com/topics/earth-and-planetary-sciences/public-transport-vehicle" TargetMode="External"/><Relationship Id="rId5" Type="http://schemas.openxmlformats.org/officeDocument/2006/relationships/image" Target="../media/image3.png"/><Relationship Id="rId10" Type="http://schemas.openxmlformats.org/officeDocument/2006/relationships/hyperlink" Target="https://www.sciencedirect.com/topics/engineering/wireless-sensor" TargetMode="External"/><Relationship Id="rId4" Type="http://schemas.openxmlformats.org/officeDocument/2006/relationships/hyperlink" Target="http://dx.doi.org/10.12694/scpe.v20i4.1561" TargetMode="External"/><Relationship Id="rId9" Type="http://schemas.openxmlformats.org/officeDocument/2006/relationships/hyperlink" Target="https://www.ncbi.nlm.nih.gov/pmc/articles/PMC1000206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hidden="1"/>
          <p:cNvSpPr>
            <a:spLocks noGrp="1" noRot="1" noChangeAspect="1" noMove="1" noResize="1" noEditPoints="1" noAdjustHandles="1" noChangeArrowheads="1" noChangeShapeType="1" noTextEdit="1"/>
          </p:cNvSpPr>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2">
            <a:alphaModFix amt="35000"/>
          </a:blip>
          <a:srcRect r="59916"/>
          <a:stretch>
            <a:fillRect/>
          </a:stretch>
        </p:blipFill>
        <p:spPr>
          <a:xfrm>
            <a:off x="8178331" y="1563298"/>
            <a:ext cx="3203509" cy="3426237"/>
          </a:xfrm>
          <a:prstGeom prst="rect">
            <a:avLst/>
          </a:prstGeom>
        </p:spPr>
      </p:pic>
      <p:sp>
        <p:nvSpPr>
          <p:cNvPr id="37" name="Freeform: Shape 26"/>
          <p:cNvSpPr>
            <a:spLocks noGrp="1" noRot="1" noChangeAspect="1" noMove="1" noResize="1" noEditPoints="1" noAdjustHandles="1" noChangeArrowheads="1" noChangeShapeType="1" noTextEdit="1"/>
          </p:cNvSpPr>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ubtitle 3"/>
          <p:cNvSpPr>
            <a:spLocks noGrp="1"/>
          </p:cNvSpPr>
          <p:nvPr>
            <p:ph type="subTitle" idx="1"/>
          </p:nvPr>
        </p:nvSpPr>
        <p:spPr>
          <a:xfrm>
            <a:off x="1479070" y="927342"/>
            <a:ext cx="7883471" cy="1238534"/>
          </a:xfrm>
        </p:spPr>
        <p:txBody>
          <a:bodyPr/>
          <a:lstStyle/>
          <a:p>
            <a:r>
              <a:rPr lang="en-US" sz="2800" b="1" dirty="0">
                <a:solidFill>
                  <a:schemeClr val="tx1"/>
                </a:solidFill>
                <a:latin typeface="Berlin Sans FB Demi" panose="020E0802020502020306" pitchFamily="34" charset="0"/>
                <a:cs typeface="Times New Roman" panose="02020603050405020304" pitchFamily="18" charset="0"/>
              </a:rPr>
              <a:t>AQI data acquisition</a:t>
            </a:r>
          </a:p>
        </p:txBody>
      </p:sp>
      <p:sp>
        <p:nvSpPr>
          <p:cNvPr id="8" name="Title 7"/>
          <p:cNvSpPr>
            <a:spLocks noGrp="1"/>
          </p:cNvSpPr>
          <p:nvPr>
            <p:ph type="ctrTitle"/>
          </p:nvPr>
        </p:nvSpPr>
        <p:spPr>
          <a:xfrm>
            <a:off x="122399" y="-355888"/>
            <a:ext cx="10363200" cy="2076450"/>
          </a:xfrm>
        </p:spPr>
        <p:txBody>
          <a:bodyPr/>
          <a:lstStyle/>
          <a:p>
            <a:r>
              <a:rPr lang="en-US" sz="4000" b="1" dirty="0">
                <a:latin typeface="Garamond" panose="02020404030301010803" pitchFamily="18" charset="0"/>
              </a:rPr>
              <a:t>SMART INDIA HACKATHON 2024</a:t>
            </a:r>
            <a:endParaRPr lang="en-IN" sz="4000" b="1" dirty="0">
              <a:latin typeface="Garamond" panose="02020404030301010803" pitchFamily="18" charset="0"/>
            </a:endParaRPr>
          </a:p>
        </p:txBody>
      </p:sp>
      <p:sp>
        <p:nvSpPr>
          <p:cNvPr id="10" name="TextBox 9"/>
          <p:cNvSpPr txBox="1"/>
          <p:nvPr/>
        </p:nvSpPr>
        <p:spPr>
          <a:xfrm>
            <a:off x="331286" y="2076450"/>
            <a:ext cx="11624740" cy="4565994"/>
          </a:xfrm>
          <a:prstGeom prst="rect">
            <a:avLst/>
          </a:prstGeom>
          <a:noFill/>
        </p:spPr>
        <p:txBody>
          <a:bodyPr wrap="square" rtlCol="0">
            <a:spAutoFit/>
          </a:bodyPr>
          <a:lstStyle/>
          <a:p>
            <a:endParaRPr lang="en-US" sz="1600" dirty="0">
              <a:latin typeface="Bodoni MT" panose="02070603080606020203" pitchFamily="18" charset="0"/>
            </a:endParaRPr>
          </a:p>
          <a:p>
            <a:pPr marL="285750" indent="-285750" algn="just">
              <a:lnSpc>
                <a:spcPct val="200000"/>
              </a:lnSpc>
              <a:buFont typeface="Arial" panose="020B0604020202020204" pitchFamily="34" charset="0"/>
              <a:buChar char="•"/>
            </a:pPr>
            <a:r>
              <a:rPr lang="en-US" sz="2000" b="1" dirty="0">
                <a:latin typeface="Bodoni MT" panose="02070603080606020203" pitchFamily="18" charset="0"/>
                <a:cs typeface="Arial" panose="020B0604020202020204" pitchFamily="34" charset="0"/>
              </a:rPr>
              <a:t>Problem Statement ID        -</a:t>
            </a:r>
            <a:r>
              <a:rPr lang="en-US" sz="2000" b="1" i="0" dirty="0">
                <a:effectLst/>
                <a:latin typeface="montserratregular"/>
              </a:rPr>
              <a:t>1616</a:t>
            </a:r>
            <a:endParaRPr lang="en-US" sz="2000" b="1" dirty="0">
              <a:latin typeface="Bodoni MT" panose="02070603080606020203" pitchFamily="18" charset="0"/>
              <a:cs typeface="Arial" panose="020B0604020202020204" pitchFamily="34" charset="0"/>
            </a:endParaRPr>
          </a:p>
          <a:p>
            <a:pPr marL="285750" indent="-285750" algn="just">
              <a:lnSpc>
                <a:spcPct val="200000"/>
              </a:lnSpc>
              <a:buFont typeface="Arial" panose="020B0604020202020204" pitchFamily="34" charset="0"/>
              <a:buChar char="•"/>
            </a:pPr>
            <a:r>
              <a:rPr lang="en-US" sz="2000" b="1" dirty="0">
                <a:latin typeface="Bodoni MT" panose="02070603080606020203" pitchFamily="18" charset="0"/>
                <a:cs typeface="Arial" panose="020B0604020202020204" pitchFamily="34" charset="0"/>
              </a:rPr>
              <a:t>Problem Statement Title    -</a:t>
            </a:r>
            <a:r>
              <a:rPr lang="en-US" sz="1800" dirty="0">
                <a:latin typeface="Javanese Text" panose="02000000000000000000" pitchFamily="2" charset="0"/>
                <a:cs typeface="Arial" panose="020B0604020202020204" pitchFamily="34" charset="0"/>
              </a:rPr>
              <a:t> </a:t>
            </a:r>
            <a:r>
              <a:rPr lang="en-US" sz="1600" i="0" dirty="0">
                <a:effectLst/>
                <a:latin typeface="Javanese Text" panose="02000000000000000000" pitchFamily="2" charset="0"/>
              </a:rPr>
              <a:t> </a:t>
            </a:r>
            <a:r>
              <a:rPr lang="en-US" sz="2000" i="0" dirty="0">
                <a:effectLst/>
                <a:latin typeface="Javanese Text" panose="02000000000000000000" pitchFamily="2" charset="0"/>
              </a:rPr>
              <a:t>The technological solutions for capturing AQI values through mobile and </a:t>
            </a:r>
          </a:p>
          <a:p>
            <a:pPr algn="just">
              <a:lnSpc>
                <a:spcPct val="200000"/>
              </a:lnSpc>
            </a:pPr>
            <a:r>
              <a:rPr lang="en-US" sz="2000" dirty="0">
                <a:latin typeface="Javanese Text" panose="02000000000000000000" pitchFamily="2" charset="0"/>
              </a:rPr>
              <a:t>    </a:t>
            </a:r>
            <a:r>
              <a:rPr lang="en-US" sz="2000" i="0" dirty="0">
                <a:effectLst/>
                <a:latin typeface="Javanese Text" panose="02000000000000000000" pitchFamily="2" charset="0"/>
              </a:rPr>
              <a:t>                                           other forms of stations</a:t>
            </a:r>
            <a:endParaRPr lang="en-US" sz="2000" b="1" dirty="0">
              <a:latin typeface="Bodoni MT" panose="02070603080606020203" pitchFamily="18" charset="0"/>
              <a:cs typeface="Arial" panose="020B0604020202020204" pitchFamily="34" charset="0"/>
            </a:endParaRPr>
          </a:p>
          <a:p>
            <a:pPr marL="285750" indent="-285750" algn="just">
              <a:lnSpc>
                <a:spcPct val="200000"/>
              </a:lnSpc>
              <a:buFont typeface="Arial" panose="020B0604020202020204" pitchFamily="34" charset="0"/>
              <a:buChar char="•"/>
            </a:pPr>
            <a:r>
              <a:rPr lang="en-US" sz="2000" b="1" dirty="0">
                <a:latin typeface="Bodoni MT" panose="02070603080606020203" pitchFamily="18" charset="0"/>
                <a:cs typeface="Arial" panose="020B0604020202020204" pitchFamily="34" charset="0"/>
              </a:rPr>
              <a:t>Theme                                 -</a:t>
            </a:r>
            <a:r>
              <a:rPr lang="en-IN" sz="2000" b="0" i="0" dirty="0">
                <a:effectLst/>
                <a:latin typeface="Javanese Text" panose="02000000000000000000" pitchFamily="2" charset="0"/>
              </a:rPr>
              <a:t> Clean &amp; Green Technology</a:t>
            </a:r>
            <a:endParaRPr lang="en-US" sz="2000" b="1" dirty="0">
              <a:latin typeface="Bodoni MT" panose="02070603080606020203" pitchFamily="18" charset="0"/>
              <a:cs typeface="Arial" panose="020B0604020202020204" pitchFamily="34" charset="0"/>
            </a:endParaRPr>
          </a:p>
          <a:p>
            <a:pPr marL="285750" indent="-285750" algn="just">
              <a:lnSpc>
                <a:spcPct val="200000"/>
              </a:lnSpc>
              <a:buFont typeface="Arial" panose="020B0604020202020204" pitchFamily="34" charset="0"/>
              <a:buChar char="•"/>
            </a:pPr>
            <a:r>
              <a:rPr lang="en-US" sz="2000" b="1" dirty="0">
                <a:latin typeface="Bodoni MT" panose="02070603080606020203" pitchFamily="18" charset="0"/>
                <a:cs typeface="Arial" panose="020B0604020202020204" pitchFamily="34" charset="0"/>
              </a:rPr>
              <a:t>PS Category                        - </a:t>
            </a:r>
            <a:r>
              <a:rPr lang="en-IN" sz="2000" b="0" i="0" dirty="0">
                <a:effectLst/>
                <a:latin typeface="Javanese Text" panose="02000000000000000000" pitchFamily="2" charset="0"/>
              </a:rPr>
              <a:t>Software</a:t>
            </a:r>
            <a:endParaRPr lang="en-US" sz="2000" b="1" dirty="0">
              <a:latin typeface="Bodoni MT" panose="02070603080606020203" pitchFamily="18" charset="0"/>
              <a:cs typeface="Arial" panose="020B0604020202020204" pitchFamily="34" charset="0"/>
            </a:endParaRPr>
          </a:p>
          <a:p>
            <a:pPr marL="285750" indent="-285750" algn="just">
              <a:lnSpc>
                <a:spcPct val="200000"/>
              </a:lnSpc>
              <a:buFont typeface="Arial" panose="020B0604020202020204" pitchFamily="34" charset="0"/>
              <a:buChar char="•"/>
            </a:pPr>
            <a:r>
              <a:rPr lang="en-US" sz="2000" b="1" dirty="0">
                <a:latin typeface="Bodoni MT" panose="02070603080606020203" pitchFamily="18" charset="0"/>
                <a:cs typeface="Arial" panose="020B0604020202020204" pitchFamily="34" charset="0"/>
              </a:rPr>
              <a:t>Team ID                             -</a:t>
            </a:r>
            <a:r>
              <a:rPr lang="en-US" sz="2000" dirty="0">
                <a:latin typeface="+mn-lt"/>
                <a:cs typeface="Arial" panose="020B0604020202020204" pitchFamily="34" charset="0"/>
              </a:rPr>
              <a:t>29857</a:t>
            </a:r>
          </a:p>
          <a:p>
            <a:pPr marL="285750" indent="-285750" algn="just">
              <a:lnSpc>
                <a:spcPct val="200000"/>
              </a:lnSpc>
              <a:buFont typeface="Arial" panose="020B0604020202020204" pitchFamily="34" charset="0"/>
              <a:buChar char="•"/>
            </a:pPr>
            <a:r>
              <a:rPr lang="en-US" sz="2000" b="1" dirty="0">
                <a:latin typeface="Bodoni MT" panose="02070603080606020203" pitchFamily="18" charset="0"/>
                <a:cs typeface="Arial" panose="020B0604020202020204" pitchFamily="34" charset="0"/>
              </a:rPr>
              <a:t>Team Name                       -</a:t>
            </a:r>
            <a:r>
              <a:rPr lang="en-US" sz="2000" b="1" dirty="0">
                <a:latin typeface="Javanese Text" panose="02000000000000000000" pitchFamily="2" charset="0"/>
                <a:cs typeface="Arial" panose="020B0604020202020204" pitchFamily="34" charset="0"/>
              </a:rPr>
              <a:t> Cybereign</a:t>
            </a:r>
            <a:endParaRPr lang="en-IN" sz="2000" b="1" dirty="0">
              <a:latin typeface="Bodoni MT" panose="02070603080606020203" pitchFamily="18" charset="0"/>
              <a:cs typeface="Arial" panose="020B0604020202020204" pitchFamily="34" charset="0"/>
            </a:endParaRPr>
          </a:p>
        </p:txBody>
      </p:sp>
      <p:pic>
        <p:nvPicPr>
          <p:cNvPr id="9" name="Google Shape;93;p2"/>
          <p:cNvPicPr preferRelativeResize="0"/>
          <p:nvPr/>
        </p:nvPicPr>
        <p:blipFill rotWithShape="1">
          <a:blip r:embed="rId3"/>
          <a:srcRect/>
          <a:stretch>
            <a:fillRect/>
          </a:stretch>
        </p:blipFill>
        <p:spPr>
          <a:xfrm>
            <a:off x="9823026" y="13605"/>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2507226" y="0"/>
            <a:ext cx="6449961" cy="904568"/>
          </a:xfrm>
        </p:spPr>
        <p:txBody>
          <a:bodyPr/>
          <a:lstStyle/>
          <a:p>
            <a:pPr eaLnBrk="1" hangingPunct="1"/>
            <a:br>
              <a:rPr lang="en-US" sz="3600" b="1" dirty="0">
                <a:latin typeface="Times New Roman" panose="02020603050405020304" pitchFamily="18" charset="0"/>
                <a:ea typeface="MS PGothic" panose="020B0600070205080204" pitchFamily="1" charset="-128"/>
                <a:cs typeface="Times New Roman" panose="02020603050405020304" pitchFamily="18" charset="0"/>
              </a:rPr>
            </a:br>
            <a:r>
              <a:rPr lang="en-US" sz="3600" b="1" dirty="0">
                <a:latin typeface="Berlin Sans FB Demi" panose="020E0802020502020306" pitchFamily="34" charset="0"/>
                <a:cs typeface="Times New Roman" panose="02020603050405020304" pitchFamily="18" charset="0"/>
              </a:rPr>
              <a:t>AQI data acquisition</a:t>
            </a:r>
            <a:br>
              <a:rPr lang="en-US" sz="3600" b="1" dirty="0">
                <a:latin typeface="Berlin Sans FB Demi" panose="020E0802020502020306" pitchFamily="34" charset="0"/>
                <a:cs typeface="Times New Roman" panose="02020603050405020304" pitchFamily="18" charset="0"/>
              </a:rPr>
            </a:br>
            <a:endParaRPr lang="en-US" sz="3600" b="1" dirty="0">
              <a:latin typeface="Times New Roman" panose="02020603050405020304" pitchFamily="18" charset="0"/>
              <a:ea typeface="MS PGothic" panose="020B0600070205080204" pitchFamily="1" charset="-128"/>
              <a:cs typeface="Times New Roman" panose="02020603050405020304" pitchFamily="18" charset="0"/>
            </a:endParaRPr>
          </a:p>
        </p:txBody>
      </p:sp>
      <p:sp>
        <p:nvSpPr>
          <p:cNvPr id="15362" name="TextBox 8"/>
          <p:cNvSpPr txBox="1">
            <a:spLocks noChangeArrowheads="1"/>
          </p:cNvSpPr>
          <p:nvPr/>
        </p:nvSpPr>
        <p:spPr bwMode="auto">
          <a:xfrm>
            <a:off x="390416" y="967760"/>
            <a:ext cx="11454581" cy="2000548"/>
          </a:xfrm>
          <a:prstGeom prst="rect">
            <a:avLst/>
          </a:prstGeom>
          <a:noFill/>
          <a:ln w="9525">
            <a:noFill/>
            <a:miter lim="800000"/>
          </a:ln>
        </p:spPr>
        <p:txBody>
          <a:bodyPr wrap="square">
            <a:spAutoFit/>
          </a:bodyPr>
          <a:lstStyle/>
          <a:p>
            <a:pPr marL="342900" indent="-342900">
              <a:buFont typeface="Arial" panose="020B0604020202020204" pitchFamily="34" charset="0"/>
              <a:buChar char="•"/>
            </a:pPr>
            <a:r>
              <a:rPr lang="en-US" sz="2400" b="1" u="sng" dirty="0">
                <a:solidFill>
                  <a:schemeClr val="tx2"/>
                </a:solidFill>
                <a:latin typeface="Baskerville Old Face" panose="02020602080505020303" pitchFamily="18" charset="0"/>
              </a:rPr>
              <a:t>Adding AQI instruments to public buses</a:t>
            </a:r>
            <a:r>
              <a:rPr lang="en-US" sz="2400" b="1" dirty="0">
                <a:latin typeface="Baskerville Old Face" panose="02020602080505020303" pitchFamily="18" charset="0"/>
              </a:rPr>
              <a:t> is a viable and innovative approach to monitoring air quality, and it can indeed work effectively. Here’s how it can contribute to the solution</a:t>
            </a:r>
          </a:p>
          <a:p>
            <a:pPr marL="342900" indent="-342900">
              <a:buFont typeface="Arial" panose="020B0604020202020204" pitchFamily="34" charset="0"/>
              <a:buChar char="•"/>
            </a:pPr>
            <a:endParaRPr lang="en-US" sz="2800" b="1" dirty="0">
              <a:latin typeface="Baskerville Old Face" panose="02020602080505020303" pitchFamily="18"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t>2</a:t>
            </a:fld>
            <a:endParaRPr lang="en-US" b="1" dirty="0">
              <a:solidFill>
                <a:schemeClr val="bg1"/>
              </a:solidFill>
            </a:endParaRPr>
          </a:p>
        </p:txBody>
      </p:sp>
      <p:pic>
        <p:nvPicPr>
          <p:cNvPr id="11" name="Google Shape;93;p2"/>
          <p:cNvPicPr preferRelativeResize="0"/>
          <p:nvPr/>
        </p:nvPicPr>
        <p:blipFill rotWithShape="1">
          <a:blip r:embed="rId3"/>
          <a:srcRect/>
          <a:stretch>
            <a:fillRect/>
          </a:stretch>
        </p:blipFill>
        <p:spPr>
          <a:xfrm>
            <a:off x="10402529" y="81377"/>
            <a:ext cx="1647957" cy="606882"/>
          </a:xfrm>
          <a:prstGeom prst="rect">
            <a:avLst/>
          </a:prstGeom>
          <a:noFill/>
          <a:ln>
            <a:noFill/>
          </a:ln>
        </p:spPr>
      </p:pic>
      <p:pic>
        <p:nvPicPr>
          <p:cNvPr id="4" name="Graphic 3" descr="Plant with solid fill"/>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 y="81376"/>
            <a:ext cx="469230" cy="469230"/>
          </a:xfrm>
          <a:prstGeom prst="rect">
            <a:avLst/>
          </a:prstGeom>
        </p:spPr>
      </p:pic>
      <p:sp>
        <p:nvSpPr>
          <p:cNvPr id="8" name="TextBox 7"/>
          <p:cNvSpPr txBox="1"/>
          <p:nvPr/>
        </p:nvSpPr>
        <p:spPr>
          <a:xfrm>
            <a:off x="390416" y="245806"/>
            <a:ext cx="1693448" cy="369332"/>
          </a:xfrm>
          <a:prstGeom prst="rect">
            <a:avLst/>
          </a:prstGeom>
          <a:noFill/>
          <a:effectLst>
            <a:reflection blurRad="6350" stA="50000" endA="275" endPos="40000" dist="101600" dir="5400000" sy="-100000" algn="bl" rotWithShape="0"/>
          </a:effectLst>
        </p:spPr>
        <p:txBody>
          <a:bodyPr wrap="square" rtlCol="0">
            <a:spAutoFit/>
          </a:bodyPr>
          <a:lstStyle/>
          <a:p>
            <a:r>
              <a:rPr lang="en-US" sz="1800" b="1" dirty="0">
                <a:effectLst>
                  <a:glow rad="63500">
                    <a:schemeClr val="accent4">
                      <a:lumMod val="60000"/>
                      <a:lumOff val="40000"/>
                      <a:alpha val="40000"/>
                    </a:schemeClr>
                  </a:glow>
                </a:effectLst>
                <a:latin typeface="Javanese Text" panose="02000000000000000000" pitchFamily="2" charset="0"/>
                <a:cs typeface="Arial" panose="020B0604020202020204" pitchFamily="34" charset="0"/>
              </a:rPr>
              <a:t>Cybereign</a:t>
            </a:r>
            <a:endParaRPr lang="en-IN" dirty="0">
              <a:effectLst>
                <a:glow rad="63500">
                  <a:schemeClr val="accent4">
                    <a:lumMod val="60000"/>
                    <a:lumOff val="40000"/>
                    <a:alpha val="40000"/>
                  </a:schemeClr>
                </a:glow>
              </a:effectLst>
            </a:endParaRPr>
          </a:p>
        </p:txBody>
      </p:sp>
      <p:sp>
        <p:nvSpPr>
          <p:cNvPr id="16" name="Rectangle 3"/>
          <p:cNvSpPr>
            <a:spLocks noChangeArrowheads="1"/>
          </p:cNvSpPr>
          <p:nvPr/>
        </p:nvSpPr>
        <p:spPr bwMode="auto">
          <a:xfrm>
            <a:off x="567351" y="2107172"/>
            <a:ext cx="11313067"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r>
              <a:rPr kumimoji="0" lang="en-US" altLang="en-US" sz="1400" b="1" i="0" u="none" strike="noStrike" cap="none" normalizeH="0" baseline="0" dirty="0">
                <a:ln>
                  <a:noFill/>
                </a:ln>
                <a:solidFill>
                  <a:schemeClr val="tx1"/>
                </a:solidFill>
                <a:effectLst/>
                <a:latin typeface="Arial Black" panose="020B0A04020102020204" pitchFamily="34" charset="0"/>
              </a:rPr>
              <a:t>More Representative Data</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600" i="0" u="none" strike="noStrike" cap="none" normalizeH="0" baseline="0" dirty="0">
                <a:ln>
                  <a:noFill/>
                </a:ln>
                <a:solidFill>
                  <a:schemeClr val="tx1"/>
                </a:solidFill>
                <a:effectLst/>
                <a:latin typeface="Baskerville Old Face" panose="02020602080505020303" pitchFamily="18" charset="0"/>
              </a:rPr>
              <a:t>This method overcomes the issue of fixed stations providing localized      </a:t>
            </a:r>
          </a:p>
          <a:p>
            <a:pPr marL="0" marR="0" lvl="0" indent="0" algn="l" defTabSz="914400" rtl="0" eaLnBrk="0" fontAlgn="base" latinLnBrk="0" hangingPunct="0">
              <a:lnSpc>
                <a:spcPct val="100000"/>
              </a:lnSpc>
              <a:spcBef>
                <a:spcPct val="0"/>
              </a:spcBef>
              <a:spcAft>
                <a:spcPct val="0"/>
              </a:spcAft>
              <a:buClrTx/>
              <a:buSzTx/>
            </a:pPr>
            <a:r>
              <a:rPr kumimoji="0" lang="en-US" altLang="en-US" sz="1600" i="0" u="none" strike="noStrike" cap="none" normalizeH="0" baseline="0" dirty="0">
                <a:ln>
                  <a:noFill/>
                </a:ln>
                <a:solidFill>
                  <a:schemeClr val="tx1"/>
                </a:solidFill>
                <a:effectLst/>
                <a:latin typeface="Baskerville Old Face" panose="02020602080505020303" pitchFamily="18" charset="0"/>
              </a:rPr>
              <a:t>readings that may not be represent-</a:t>
            </a:r>
            <a:r>
              <a:rPr kumimoji="0" lang="en-US" altLang="en-US" sz="1600" i="0" u="none" strike="noStrike" cap="none" normalizeH="0" baseline="0" dirty="0" err="1">
                <a:ln>
                  <a:noFill/>
                </a:ln>
                <a:solidFill>
                  <a:schemeClr val="tx1"/>
                </a:solidFill>
                <a:effectLst/>
                <a:latin typeface="Baskerville Old Face" panose="02020602080505020303" pitchFamily="18" charset="0"/>
              </a:rPr>
              <a:t>ative</a:t>
            </a:r>
            <a:r>
              <a:rPr kumimoji="0" lang="en-US" altLang="en-US" sz="1600" i="0" u="none" strike="noStrike" cap="none" normalizeH="0" baseline="0" dirty="0">
                <a:ln>
                  <a:noFill/>
                </a:ln>
                <a:solidFill>
                  <a:schemeClr val="tx1"/>
                </a:solidFill>
                <a:effectLst/>
                <a:latin typeface="Baskerville Old Face" panose="02020602080505020303" pitchFamily="18" charset="0"/>
              </a:rPr>
              <a:t> of the wider area. By collecting data across a broad geographic area, the AQI data will be more accurate and reflective of the overall air quality.</a:t>
            </a:r>
            <a:r>
              <a:rPr lang="en-IN" sz="1600" dirty="0">
                <a:latin typeface="Baskerville Old Face" panose="02020602080505020303" pitchFamily="18" charset="0"/>
              </a:rPr>
              <a:t> And it increases the Enhanced Data Coverage.</a:t>
            </a:r>
          </a:p>
          <a:p>
            <a:pPr marL="0" marR="0" lvl="0" indent="0" algn="l" defTabSz="914400" rtl="0" eaLnBrk="0" fontAlgn="base" latinLnBrk="0" hangingPunct="0">
              <a:lnSpc>
                <a:spcPct val="100000"/>
              </a:lnSpc>
              <a:spcBef>
                <a:spcPct val="0"/>
              </a:spcBef>
              <a:spcAft>
                <a:spcPct val="0"/>
              </a:spcAft>
              <a:buClrTx/>
              <a:buSzTx/>
            </a:pPr>
            <a:endParaRPr kumimoji="0" lang="en-IN" altLang="en-US" sz="2000" i="0" u="none" strike="noStrike" cap="none" normalizeH="0" baseline="0" dirty="0">
              <a:ln>
                <a:noFill/>
              </a:ln>
              <a:solidFill>
                <a:schemeClr val="tx1"/>
              </a:solidFill>
              <a:effectLst/>
              <a:latin typeface="Baskerville Old Face" panose="02020602080505020303" pitchFamily="18"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5" name="Graphic 24" descr="Bus with solid fill"/>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80383" y="3788196"/>
            <a:ext cx="413678" cy="413678"/>
          </a:xfrm>
          <a:prstGeom prst="rect">
            <a:avLst/>
          </a:prstGeom>
          <a:effectLst>
            <a:outerShdw blurRad="50800" dist="38100" dir="2700000" algn="tl" rotWithShape="0">
              <a:prstClr val="black">
                <a:alpha val="40000"/>
              </a:prstClr>
            </a:outerShdw>
          </a:effectLst>
        </p:spPr>
      </p:pic>
      <p:pic>
        <p:nvPicPr>
          <p:cNvPr id="31" name="Picture 30"/>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33333" y1="47679" x2="45359" y2="44515"/>
                        <a14:foregroundMark x1="45359" y1="44515" x2="57173" y2="44937"/>
                        <a14:foregroundMark x1="57173" y1="44937" x2="64979" y2="49156"/>
                        <a14:foregroundMark x1="42827" y1="55696" x2="54641" y2="54008"/>
                        <a14:foregroundMark x1="54641" y1="54008" x2="57806" y2="55063"/>
                        <a14:foregroundMark x1="47046" y1="65612" x2="48101" y2="67511"/>
                      </a14:backgroundRemoval>
                    </a14:imgEffect>
                  </a14:imgLayer>
                </a14:imgProps>
              </a:ext>
            </a:extLst>
          </a:blip>
          <a:stretch>
            <a:fillRect/>
          </a:stretch>
        </p:blipFill>
        <p:spPr>
          <a:xfrm rot="1855486">
            <a:off x="9876857" y="3714770"/>
            <a:ext cx="229682" cy="229682"/>
          </a:xfrm>
          <a:prstGeom prst="rect">
            <a:avLst/>
          </a:prstGeom>
        </p:spPr>
      </p:pic>
      <p:sp>
        <p:nvSpPr>
          <p:cNvPr id="32" name="TextBox 31"/>
          <p:cNvSpPr txBox="1"/>
          <p:nvPr/>
        </p:nvSpPr>
        <p:spPr>
          <a:xfrm>
            <a:off x="430426" y="4354580"/>
            <a:ext cx="11509314" cy="224676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pPr>
            <a:r>
              <a:rPr lang="en-US" dirty="0">
                <a:latin typeface="Arial Black" panose="020B0A04020102020204" pitchFamily="34" charset="0"/>
                <a:cs typeface="Arial" panose="020B0604020202020204" pitchFamily="34" charset="0"/>
              </a:rPr>
              <a:t>Innovation and uniqueness:</a:t>
            </a:r>
          </a:p>
          <a:p>
            <a:pPr marL="0" marR="0" lvl="0" indent="0" algn="l" defTabSz="914400" rtl="0" eaLnBrk="0" fontAlgn="base" latinLnBrk="0" hangingPunct="0">
              <a:lnSpc>
                <a:spcPct val="100000"/>
              </a:lnSpc>
              <a:spcBef>
                <a:spcPct val="0"/>
              </a:spcBef>
              <a:spcAft>
                <a:spcPct val="0"/>
              </a:spcAft>
              <a:buClrTx/>
              <a:buSzTx/>
            </a:pPr>
            <a:endParaRPr lang="en-US" dirty="0">
              <a:latin typeface="Arial Black" panose="020B0A040201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lang="en-US" sz="1400" dirty="0">
                <a:latin typeface="Arial Black" panose="020B0A04020102020204" pitchFamily="34" charset="0"/>
                <a:cs typeface="Arial" panose="020B0604020202020204" pitchFamily="34" charset="0"/>
              </a:rPr>
              <a:t> </a:t>
            </a:r>
            <a:r>
              <a:rPr lang="en-US" sz="1400" dirty="0">
                <a:solidFill>
                  <a:schemeClr val="accent4">
                    <a:lumMod val="75000"/>
                  </a:schemeClr>
                </a:solidFill>
                <a:latin typeface="Arial Black" panose="020B0A04020102020204" pitchFamily="34" charset="0"/>
                <a:cs typeface="Arial" panose="020B0604020202020204" pitchFamily="34" charset="0"/>
              </a:rPr>
              <a:t>Widespread Coverage                     </a:t>
            </a:r>
            <a:r>
              <a:rPr lang="en-US" sz="1400" dirty="0">
                <a:latin typeface="Arial Black" panose="020B0A04020102020204" pitchFamily="34" charset="0"/>
                <a:cs typeface="Arial" panose="020B0604020202020204" pitchFamily="34" charset="0"/>
              </a:rPr>
              <a:t>: </a:t>
            </a:r>
            <a:r>
              <a:rPr lang="en-US" sz="1400" dirty="0">
                <a:latin typeface="Bodoni MT" panose="02070603080606020203" pitchFamily="18" charset="0"/>
                <a:cs typeface="Arial" panose="020B0604020202020204" pitchFamily="34" charset="0"/>
              </a:rPr>
              <a:t>Public buses cover diverse city routes, ensuring </a:t>
            </a:r>
            <a:r>
              <a:rPr lang="en-US" sz="1400" dirty="0">
                <a:solidFill>
                  <a:schemeClr val="accent6"/>
                </a:solidFill>
                <a:latin typeface="Bodoni MT" panose="02070603080606020203" pitchFamily="18" charset="0"/>
                <a:cs typeface="Arial" panose="020B0604020202020204" pitchFamily="34" charset="0"/>
              </a:rPr>
              <a:t>comprehensive air quality     </a:t>
            </a:r>
            <a:r>
              <a:rPr lang="en-US" sz="100" dirty="0">
                <a:solidFill>
                  <a:schemeClr val="accent6"/>
                </a:solidFill>
                <a:latin typeface="Bodoni MT" panose="02070603080606020203" pitchFamily="18" charset="0"/>
                <a:cs typeface="Arial" panose="020B0604020202020204" pitchFamily="34" charset="0"/>
              </a:rPr>
              <a:t>.   </a:t>
            </a:r>
            <a:r>
              <a:rPr lang="en-US" sz="1400" dirty="0">
                <a:solidFill>
                  <a:schemeClr val="accent6"/>
                </a:solidFill>
                <a:latin typeface="Bodoni MT" panose="02070603080606020203" pitchFamily="18" charset="0"/>
                <a:cs typeface="Arial" panose="020B0604020202020204" pitchFamily="34" charset="0"/>
              </a:rPr>
              <a:t>        . .                                                      .                                                                               monitoring.</a:t>
            </a:r>
          </a:p>
          <a:p>
            <a:pPr marL="0" marR="0" lvl="0" indent="0" algn="l" defTabSz="914400" rtl="0" eaLnBrk="0" fontAlgn="base" latinLnBrk="0" hangingPunct="0">
              <a:lnSpc>
                <a:spcPct val="100000"/>
              </a:lnSpc>
              <a:spcBef>
                <a:spcPct val="0"/>
              </a:spcBef>
              <a:spcAft>
                <a:spcPct val="0"/>
              </a:spcAft>
              <a:buClrTx/>
              <a:buSzTx/>
            </a:pPr>
            <a:r>
              <a:rPr lang="en-US" sz="1400" dirty="0">
                <a:latin typeface="Arial Black" panose="020B0A04020102020204" pitchFamily="34" charset="0"/>
                <a:cs typeface="Arial" panose="020B0604020202020204" pitchFamily="34" charset="0"/>
              </a:rPr>
              <a:t> </a:t>
            </a:r>
            <a:r>
              <a:rPr lang="en-US" sz="1400" dirty="0">
                <a:solidFill>
                  <a:srgbClr val="00B050"/>
                </a:solidFill>
                <a:latin typeface="Arial Black" panose="020B0A04020102020204" pitchFamily="34" charset="0"/>
                <a:cs typeface="Arial" panose="020B0604020202020204" pitchFamily="34" charset="0"/>
              </a:rPr>
              <a:t>Cost-Effective</a:t>
            </a:r>
            <a:r>
              <a:rPr lang="en-US" sz="1400" dirty="0">
                <a:latin typeface="Arial Black" panose="020B0A04020102020204" pitchFamily="34" charset="0"/>
                <a:cs typeface="Arial" panose="020B0604020202020204" pitchFamily="34" charset="0"/>
              </a:rPr>
              <a:t>                                  :</a:t>
            </a:r>
            <a:r>
              <a:rPr lang="en-IN" altLang="en-US" sz="1400" dirty="0">
                <a:latin typeface="Arial Black" panose="020B0A04020102020204" pitchFamily="34" charset="0"/>
                <a:cs typeface="Arial" panose="020B0604020202020204" pitchFamily="34" charset="0"/>
              </a:rPr>
              <a:t> </a:t>
            </a:r>
            <a:r>
              <a:rPr lang="en-US" sz="1400" dirty="0">
                <a:latin typeface="Bodoni MT" panose="02070603080606020203" pitchFamily="18" charset="0"/>
                <a:cs typeface="Arial" panose="020B0604020202020204" pitchFamily="34" charset="0"/>
              </a:rPr>
              <a:t>Leverages existing infrastructure, </a:t>
            </a:r>
            <a:r>
              <a:rPr lang="en-US" sz="1400" dirty="0">
                <a:solidFill>
                  <a:schemeClr val="accent6"/>
                </a:solidFill>
                <a:latin typeface="Bodoni MT" panose="02070603080606020203" pitchFamily="18" charset="0"/>
                <a:cs typeface="Arial" panose="020B0604020202020204" pitchFamily="34" charset="0"/>
              </a:rPr>
              <a:t>reducing costs</a:t>
            </a:r>
            <a:r>
              <a:rPr lang="en-US" sz="1400" dirty="0">
                <a:latin typeface="Bodoni MT" panose="02070603080606020203" pitchFamily="18" charset="0"/>
                <a:cs typeface="Arial" panose="020B0604020202020204" pitchFamily="34" charset="0"/>
              </a:rPr>
              <a:t> compared to drones or additional sensors.</a:t>
            </a:r>
          </a:p>
          <a:p>
            <a:pPr marL="0" marR="0" lvl="0" indent="0" algn="l" defTabSz="914400" rtl="0" eaLnBrk="0" fontAlgn="base" latinLnBrk="0" hangingPunct="0">
              <a:lnSpc>
                <a:spcPct val="100000"/>
              </a:lnSpc>
              <a:spcBef>
                <a:spcPct val="0"/>
              </a:spcBef>
              <a:spcAft>
                <a:spcPct val="0"/>
              </a:spcAft>
              <a:buClrTx/>
              <a:buSzTx/>
            </a:pPr>
            <a:r>
              <a:rPr lang="en-US" sz="1400" dirty="0">
                <a:latin typeface="Arial Black" panose="020B0A04020102020204" pitchFamily="34" charset="0"/>
                <a:cs typeface="Arial" panose="020B0604020202020204" pitchFamily="34" charset="0"/>
              </a:rPr>
              <a:t> </a:t>
            </a:r>
            <a:r>
              <a:rPr lang="en-US" sz="1400" dirty="0">
                <a:solidFill>
                  <a:schemeClr val="accent6">
                    <a:lumMod val="75000"/>
                  </a:schemeClr>
                </a:solidFill>
                <a:latin typeface="Arial Black" panose="020B0A04020102020204" pitchFamily="34" charset="0"/>
                <a:cs typeface="Arial" panose="020B0604020202020204" pitchFamily="34" charset="0"/>
              </a:rPr>
              <a:t>Enhanced Data Accuracy                </a:t>
            </a:r>
            <a:r>
              <a:rPr lang="en-US" sz="1400" dirty="0">
                <a:latin typeface="Arial Black" panose="020B0A04020102020204" pitchFamily="34" charset="0"/>
                <a:cs typeface="Arial" panose="020B0604020202020204" pitchFamily="34" charset="0"/>
              </a:rPr>
              <a:t>: </a:t>
            </a:r>
            <a:r>
              <a:rPr lang="en-US" sz="1400" dirty="0">
                <a:solidFill>
                  <a:schemeClr val="accent6"/>
                </a:solidFill>
                <a:latin typeface="Bodoni MT" panose="02070603080606020203" pitchFamily="18" charset="0"/>
                <a:cs typeface="Arial" panose="020B0604020202020204" pitchFamily="34" charset="0"/>
              </a:rPr>
              <a:t>Continuous data collection</a:t>
            </a:r>
            <a:r>
              <a:rPr lang="en-US" sz="1400" dirty="0">
                <a:latin typeface="Bodoni MT" panose="02070603080606020203" pitchFamily="18" charset="0"/>
                <a:cs typeface="Arial" panose="020B0604020202020204" pitchFamily="34" charset="0"/>
              </a:rPr>
              <a:t> across various locations improves reliability.</a:t>
            </a:r>
          </a:p>
          <a:p>
            <a:pPr marL="0" marR="0" lvl="0" indent="0" algn="l" defTabSz="914400" rtl="0" eaLnBrk="0" fontAlgn="base" latinLnBrk="0" hangingPunct="0">
              <a:lnSpc>
                <a:spcPct val="100000"/>
              </a:lnSpc>
              <a:spcBef>
                <a:spcPct val="0"/>
              </a:spcBef>
              <a:spcAft>
                <a:spcPct val="0"/>
              </a:spcAft>
              <a:buClrTx/>
              <a:buSzTx/>
            </a:pPr>
            <a:r>
              <a:rPr lang="en-US" sz="1400" dirty="0">
                <a:latin typeface="Arial Black" panose="020B0A04020102020204" pitchFamily="34" charset="0"/>
                <a:cs typeface="Arial" panose="020B0604020202020204" pitchFamily="34" charset="0"/>
              </a:rPr>
              <a:t> </a:t>
            </a:r>
            <a:r>
              <a:rPr lang="en-US" sz="1400" dirty="0">
                <a:solidFill>
                  <a:schemeClr val="accent5">
                    <a:lumMod val="75000"/>
                  </a:schemeClr>
                </a:solidFill>
                <a:latin typeface="Arial Black" panose="020B0A04020102020204" pitchFamily="34" charset="0"/>
                <a:cs typeface="Arial" panose="020B0604020202020204" pitchFamily="34" charset="0"/>
              </a:rPr>
              <a:t>Holistic Environmental Monitoring </a:t>
            </a:r>
            <a:r>
              <a:rPr lang="en-US" sz="1400" dirty="0">
                <a:latin typeface="Arial Black" panose="020B0A04020102020204" pitchFamily="34" charset="0"/>
                <a:cs typeface="Arial" panose="020B0604020202020204" pitchFamily="34" charset="0"/>
              </a:rPr>
              <a:t>:</a:t>
            </a:r>
            <a:r>
              <a:rPr lang="en-IN" altLang="en-US" sz="1400" dirty="0">
                <a:latin typeface="Arial Black" panose="020B0A04020102020204" pitchFamily="34" charset="0"/>
                <a:cs typeface="Arial" panose="020B0604020202020204" pitchFamily="34" charset="0"/>
              </a:rPr>
              <a:t> </a:t>
            </a:r>
            <a:r>
              <a:rPr lang="en-US" sz="1400" dirty="0">
                <a:latin typeface="Bodoni MT" panose="02070603080606020203" pitchFamily="18" charset="0"/>
                <a:cs typeface="Arial" panose="020B0604020202020204" pitchFamily="34" charset="0"/>
              </a:rPr>
              <a:t>Captures air quality, humidity, temperature, and pressure data.</a:t>
            </a:r>
          </a:p>
          <a:p>
            <a:pPr marL="0" marR="0" lvl="0" indent="0" algn="l" defTabSz="914400" rtl="0" eaLnBrk="0" fontAlgn="base" latinLnBrk="0" hangingPunct="0">
              <a:lnSpc>
                <a:spcPct val="100000"/>
              </a:lnSpc>
              <a:spcBef>
                <a:spcPct val="0"/>
              </a:spcBef>
              <a:spcAft>
                <a:spcPct val="0"/>
              </a:spcAft>
              <a:buClrTx/>
              <a:buSzTx/>
            </a:pPr>
            <a:r>
              <a:rPr lang="en-US" sz="1400" dirty="0">
                <a:latin typeface="Arial Black" panose="020B0A04020102020204" pitchFamily="34" charset="0"/>
                <a:cs typeface="Arial" panose="020B0604020202020204" pitchFamily="34" charset="0"/>
              </a:rPr>
              <a:t> </a:t>
            </a:r>
            <a:r>
              <a:rPr lang="en-US" sz="1400" dirty="0">
                <a:solidFill>
                  <a:schemeClr val="tx1">
                    <a:lumMod val="65000"/>
                    <a:lumOff val="35000"/>
                  </a:schemeClr>
                </a:solidFill>
                <a:latin typeface="Arial Black" panose="020B0A04020102020204" pitchFamily="34" charset="0"/>
                <a:cs typeface="Arial" panose="020B0604020202020204" pitchFamily="34" charset="0"/>
              </a:rPr>
              <a:t>Integrated Traffic Insights              </a:t>
            </a:r>
            <a:r>
              <a:rPr lang="en-US" sz="1400" dirty="0">
                <a:latin typeface="Arial Black" panose="020B0A04020102020204" pitchFamily="34" charset="0"/>
                <a:cs typeface="Arial" panose="020B0604020202020204" pitchFamily="34" charset="0"/>
              </a:rPr>
              <a:t>: </a:t>
            </a:r>
            <a:r>
              <a:rPr lang="en-US" sz="1400" dirty="0">
                <a:latin typeface="Bodoni MT" panose="02070603080606020203" pitchFamily="18" charset="0"/>
                <a:cs typeface="Arial" panose="020B0604020202020204" pitchFamily="34" charset="0"/>
              </a:rPr>
              <a:t>Combines air quality data with live bus tracking for deeper analysis</a:t>
            </a:r>
            <a:r>
              <a:rPr lang="en-US" sz="1400" dirty="0">
                <a:latin typeface="Arial Black" panose="020B0A040201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pPr>
            <a:r>
              <a:rPr lang="en-US" sz="1400" dirty="0">
                <a:latin typeface="Arial Black" panose="020B0A04020102020204" pitchFamily="34" charset="0"/>
                <a:cs typeface="Arial" panose="020B0604020202020204" pitchFamily="34" charset="0"/>
              </a:rPr>
              <a:t> </a:t>
            </a:r>
            <a:r>
              <a:rPr lang="en-US" sz="1400" dirty="0">
                <a:solidFill>
                  <a:schemeClr val="accent4"/>
                </a:solidFill>
                <a:latin typeface="Arial Black" panose="020B0A04020102020204" pitchFamily="34" charset="0"/>
                <a:cs typeface="Arial" panose="020B0604020202020204" pitchFamily="34" charset="0"/>
              </a:rPr>
              <a:t>Real-Time Public Updates               </a:t>
            </a:r>
            <a:r>
              <a:rPr lang="en-US" sz="1400" dirty="0">
                <a:latin typeface="Arial Black" panose="020B0A04020102020204" pitchFamily="34" charset="0"/>
                <a:cs typeface="Arial" panose="020B0604020202020204" pitchFamily="34" charset="0"/>
              </a:rPr>
              <a:t>: </a:t>
            </a:r>
            <a:r>
              <a:rPr lang="en-US" sz="1400" dirty="0">
                <a:solidFill>
                  <a:schemeClr val="accent6"/>
                </a:solidFill>
                <a:latin typeface="Bodoni MT" panose="02070603080606020203" pitchFamily="18" charset="0"/>
                <a:cs typeface="Arial" panose="020B0604020202020204" pitchFamily="34" charset="0"/>
              </a:rPr>
              <a:t>Instant data sharing</a:t>
            </a:r>
            <a:r>
              <a:rPr lang="en-US" sz="1400" dirty="0">
                <a:latin typeface="Bodoni MT" panose="02070603080606020203" pitchFamily="18" charset="0"/>
                <a:cs typeface="Arial" panose="020B0604020202020204" pitchFamily="34" charset="0"/>
              </a:rPr>
              <a:t> through apps empowers citizens to make informed choices</a:t>
            </a:r>
            <a:r>
              <a:rPr lang="en-US" sz="2000" dirty="0">
                <a:latin typeface="Bodoni MT" panose="02070603080606020203" pitchFamily="18" charset="0"/>
                <a:cs typeface="Arial" panose="020B0604020202020204" pitchFamily="34" charset="0"/>
              </a:rPr>
              <a:t>.</a:t>
            </a:r>
          </a:p>
        </p:txBody>
      </p:sp>
      <p:pic>
        <p:nvPicPr>
          <p:cNvPr id="34" name="Picture 33"/>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foregroundMark x1="30800" y1="33733" x2="28600" y2="40667"/>
                        <a14:foregroundMark x1="28600" y1="40667" x2="33200" y2="50533"/>
                        <a14:foregroundMark x1="33200" y1="50533" x2="30700" y2="35200"/>
                        <a14:foregroundMark x1="67400" y1="43600" x2="69800" y2="36000"/>
                        <a14:foregroundMark x1="69800" y1="36000" x2="67700" y2="43733"/>
                        <a14:foregroundMark x1="67700" y1="43733" x2="67800" y2="45333"/>
                        <a14:foregroundMark x1="25600" y1="60000" x2="24800" y2="59067"/>
                        <a14:foregroundMark x1="25900" y1="58533" x2="27700" y2="59200"/>
                        <a14:foregroundMark x1="69900" y1="59733" x2="69100" y2="59467"/>
                        <a14:foregroundMark x1="72700" y1="57600" x2="66900" y2="62533"/>
                        <a14:foregroundMark x1="66900" y1="62533" x2="67100" y2="58800"/>
                        <a14:foregroundMark x1="24200" y1="58667" x2="30700" y2="63067"/>
                        <a14:foregroundMark x1="30700" y1="63067" x2="24600" y2="57600"/>
                        <a14:foregroundMark x1="24600" y1="57600" x2="24300" y2="58267"/>
                        <a14:foregroundMark x1="68200" y1="43733" x2="65100" y2="38533"/>
                        <a14:foregroundMark x1="68000" y1="33867" x2="73900" y2="44667"/>
                        <a14:foregroundMark x1="73900" y1="44667" x2="74800" y2="48000"/>
                        <a14:backgroundMark x1="23600" y1="72133" x2="34400" y2="73733"/>
                        <a14:backgroundMark x1="36400" y1="70533" x2="34000" y2="70667"/>
                        <a14:backgroundMark x1="36300" y1="69467" x2="37000" y2="69467"/>
                      </a14:backgroundRemoval>
                    </a14:imgEffect>
                  </a14:imgLayer>
                </a14:imgProps>
              </a:ext>
            </a:extLst>
          </a:blip>
          <a:stretch>
            <a:fillRect/>
          </a:stretch>
        </p:blipFill>
        <p:spPr>
          <a:xfrm>
            <a:off x="1804206" y="5083802"/>
            <a:ext cx="827853" cy="620890"/>
          </a:xfrm>
          <a:prstGeom prst="rect">
            <a:avLst/>
          </a:prstGeom>
        </p:spPr>
      </p:pic>
      <p:sp>
        <p:nvSpPr>
          <p:cNvPr id="5" name="TextBox 4">
            <a:extLst>
              <a:ext uri="{FF2B5EF4-FFF2-40B4-BE49-F238E27FC236}">
                <a16:creationId xmlns:a16="http://schemas.microsoft.com/office/drawing/2014/main" id="{3CADC78E-CC3A-A46B-C2EA-2F7F53784011}"/>
              </a:ext>
            </a:extLst>
          </p:cNvPr>
          <p:cNvSpPr txBox="1"/>
          <p:nvPr/>
        </p:nvSpPr>
        <p:spPr>
          <a:xfrm>
            <a:off x="567352" y="2950680"/>
            <a:ext cx="11434916" cy="646331"/>
          </a:xfrm>
          <a:prstGeom prst="rect">
            <a:avLst/>
          </a:prstGeom>
          <a:noFill/>
        </p:spPr>
        <p:txBody>
          <a:bodyPr wrap="square" rtlCol="0">
            <a:spAutoFit/>
          </a:bodyPr>
          <a:lstStyle/>
          <a:p>
            <a:r>
              <a:rPr lang="en-IN" b="1" u="sng" dirty="0">
                <a:solidFill>
                  <a:srgbClr val="C00000"/>
                </a:solidFill>
              </a:rPr>
              <a:t>Reason for not capturing AQI through mobiles:</a:t>
            </a:r>
            <a:r>
              <a:rPr lang="en-IN" dirty="0">
                <a:solidFill>
                  <a:schemeClr val="bg1"/>
                </a:solidFill>
              </a:rPr>
              <a:t>::</a:t>
            </a:r>
            <a:r>
              <a:rPr lang="en-US" dirty="0">
                <a:solidFill>
                  <a:schemeClr val="tx1">
                    <a:lumMod val="85000"/>
                    <a:lumOff val="15000"/>
                  </a:schemeClr>
                </a:solidFill>
                <a:latin typeface="Baskerville Old Face" panose="02020602080505020303" pitchFamily="18" charset="0"/>
              </a:rPr>
              <a:t>Real-time implementation of AQI sensors in</a:t>
            </a:r>
            <a:r>
              <a:rPr lang="en-US" b="1" dirty="0">
                <a:solidFill>
                  <a:schemeClr val="tx1">
                    <a:lumMod val="85000"/>
                    <a:lumOff val="15000"/>
                  </a:schemeClr>
                </a:solidFill>
                <a:latin typeface="Baskerville Old Face" panose="02020602080505020303" pitchFamily="18" charset="0"/>
              </a:rPr>
              <a:t> </a:t>
            </a:r>
            <a:r>
              <a:rPr lang="en-US" sz="1600" b="1" dirty="0">
                <a:latin typeface="Arial Black" panose="020B0A04020102020204" pitchFamily="34" charset="0"/>
              </a:rPr>
              <a:t>Mobile devices </a:t>
            </a:r>
            <a:r>
              <a:rPr lang="en-US" dirty="0">
                <a:solidFill>
                  <a:schemeClr val="tx1">
                    <a:lumMod val="85000"/>
                    <a:lumOff val="15000"/>
                  </a:schemeClr>
                </a:solidFill>
                <a:latin typeface="Baskerville Old Face" panose="02020602080505020303" pitchFamily="18" charset="0"/>
              </a:rPr>
              <a:t>is costly, and feasibility is low  </a:t>
            </a:r>
            <a:endParaRPr lang="en-IN" dirty="0">
              <a:solidFill>
                <a:schemeClr val="tx1">
                  <a:lumMod val="85000"/>
                  <a:lumOff val="15000"/>
                </a:schemeClr>
              </a:solidFill>
              <a:latin typeface="Baskerville Old Face" panose="02020602080505020303" pitchFamily="18" charset="0"/>
            </a:endParaRPr>
          </a:p>
        </p:txBody>
      </p:sp>
      <p:pic>
        <p:nvPicPr>
          <p:cNvPr id="12" name="Graphic 11" descr="Smart Phone with solid fill">
            <a:extLst>
              <a:ext uri="{FF2B5EF4-FFF2-40B4-BE49-F238E27FC236}">
                <a16:creationId xmlns:a16="http://schemas.microsoft.com/office/drawing/2014/main" id="{36AE4C55-5BFF-9FFE-25B9-A3D1B5106C2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802027" y="3682850"/>
            <a:ext cx="370194" cy="370194"/>
          </a:xfrm>
          <a:prstGeom prst="rect">
            <a:avLst/>
          </a:prstGeom>
        </p:spPr>
      </p:pic>
      <p:cxnSp>
        <p:nvCxnSpPr>
          <p:cNvPr id="17" name="Straight Arrow Connector 16">
            <a:extLst>
              <a:ext uri="{FF2B5EF4-FFF2-40B4-BE49-F238E27FC236}">
                <a16:creationId xmlns:a16="http://schemas.microsoft.com/office/drawing/2014/main" id="{079660F8-EA4A-B393-C5F6-B9EEE26C5E68}"/>
              </a:ext>
            </a:extLst>
          </p:cNvPr>
          <p:cNvCxnSpPr>
            <a:cxnSpLocks/>
          </p:cNvCxnSpPr>
          <p:nvPr/>
        </p:nvCxnSpPr>
        <p:spPr>
          <a:xfrm>
            <a:off x="5172221" y="4005001"/>
            <a:ext cx="922271" cy="64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9" name="Picture 18">
            <a:extLst>
              <a:ext uri="{FF2B5EF4-FFF2-40B4-BE49-F238E27FC236}">
                <a16:creationId xmlns:a16="http://schemas.microsoft.com/office/drawing/2014/main" id="{16146B20-74FD-B9AE-7476-480E0B2247BE}"/>
              </a:ext>
            </a:extLst>
          </p:cNvPr>
          <p:cNvPicPr>
            <a:picLocks noChangeAspect="1"/>
          </p:cNvPicPr>
          <p:nvPr/>
        </p:nvPicPr>
        <p:blipFill>
          <a:blip r:embed="rId14">
            <a:extLst>
              <a:ext uri="{BEBA8EAE-BF5A-486C-A8C5-ECC9F3942E4B}">
                <a14:imgProps xmlns:a14="http://schemas.microsoft.com/office/drawing/2010/main">
                  <a14:imgLayer r:embed="rId15">
                    <a14:imgEffect>
                      <a14:backgroundRemoval t="10000" b="90000" l="10000" r="90000">
                        <a14:foregroundMark x1="34904" y1="63959" x2="34904" y2="63959"/>
                        <a14:foregroundMark x1="34904" y1="63959" x2="34904" y2="63959"/>
                        <a14:foregroundMark x1="47516" y1="61300" x2="47516" y2="61300"/>
                        <a14:foregroundMark x1="47516" y1="61300" x2="47516" y2="61300"/>
                        <a14:foregroundMark x1="62803" y1="59970" x2="62803" y2="59970"/>
                        <a14:foregroundMark x1="55414" y1="34417" x2="55414" y2="34417"/>
                        <a14:foregroundMark x1="51338" y1="27179" x2="51338" y2="27179"/>
                        <a14:foregroundMark x1="62930" y1="28065" x2="62930" y2="28065"/>
                      </a14:backgroundRemoval>
                    </a14:imgEffect>
                  </a14:imgLayer>
                </a14:imgProps>
              </a:ext>
            </a:extLst>
          </a:blip>
          <a:stretch>
            <a:fillRect/>
          </a:stretch>
        </p:blipFill>
        <p:spPr>
          <a:xfrm>
            <a:off x="4500062" y="3310841"/>
            <a:ext cx="589099" cy="508051"/>
          </a:xfrm>
          <a:prstGeom prst="rect">
            <a:avLst/>
          </a:prstGeom>
        </p:spPr>
      </p:pic>
      <p:sp>
        <p:nvSpPr>
          <p:cNvPr id="20" name="TextBox 19">
            <a:extLst>
              <a:ext uri="{FF2B5EF4-FFF2-40B4-BE49-F238E27FC236}">
                <a16:creationId xmlns:a16="http://schemas.microsoft.com/office/drawing/2014/main" id="{60159DF9-42D3-30F8-0557-ED00FCBD7E90}"/>
              </a:ext>
            </a:extLst>
          </p:cNvPr>
          <p:cNvSpPr txBox="1"/>
          <p:nvPr/>
        </p:nvSpPr>
        <p:spPr>
          <a:xfrm>
            <a:off x="4794611" y="4011442"/>
            <a:ext cx="2125316" cy="400110"/>
          </a:xfrm>
          <a:prstGeom prst="rect">
            <a:avLst/>
          </a:prstGeom>
          <a:noFill/>
        </p:spPr>
        <p:txBody>
          <a:bodyPr wrap="square" rtlCol="0">
            <a:spAutoFit/>
          </a:bodyPr>
          <a:lstStyle/>
          <a:p>
            <a:r>
              <a:rPr lang="en-IN" sz="1000" dirty="0">
                <a:latin typeface="Berlin Sans FB Demi" panose="020E0802020502020306" pitchFamily="34" charset="0"/>
              </a:rPr>
              <a:t>AQI Data collection through Mobile</a:t>
            </a:r>
          </a:p>
        </p:txBody>
      </p:sp>
      <p:sp>
        <p:nvSpPr>
          <p:cNvPr id="21" name="Oval 20">
            <a:extLst>
              <a:ext uri="{FF2B5EF4-FFF2-40B4-BE49-F238E27FC236}">
                <a16:creationId xmlns:a16="http://schemas.microsoft.com/office/drawing/2014/main" id="{D7D81707-49EA-2CD0-CEFA-92B25C9DE5E9}"/>
              </a:ext>
            </a:extLst>
          </p:cNvPr>
          <p:cNvSpPr/>
          <p:nvPr/>
        </p:nvSpPr>
        <p:spPr>
          <a:xfrm>
            <a:off x="2543569" y="3439548"/>
            <a:ext cx="88490" cy="8184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cxnSp>
        <p:nvCxnSpPr>
          <p:cNvPr id="28" name="Connector: Curved 27">
            <a:extLst>
              <a:ext uri="{FF2B5EF4-FFF2-40B4-BE49-F238E27FC236}">
                <a16:creationId xmlns:a16="http://schemas.microsoft.com/office/drawing/2014/main" id="{D3158471-ACF3-DCC5-94E2-3F7449C6888D}"/>
              </a:ext>
            </a:extLst>
          </p:cNvPr>
          <p:cNvCxnSpPr>
            <a:cxnSpLocks/>
            <a:stCxn id="21" idx="4"/>
          </p:cNvCxnSpPr>
          <p:nvPr/>
        </p:nvCxnSpPr>
        <p:spPr>
          <a:xfrm rot="16200000" flipH="1">
            <a:off x="3375021" y="2734186"/>
            <a:ext cx="371360" cy="1945775"/>
          </a:xfrm>
          <a:prstGeom prst="curvedConnector2">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pic>
        <p:nvPicPr>
          <p:cNvPr id="37" name="Picture 36">
            <a:extLst>
              <a:ext uri="{FF2B5EF4-FFF2-40B4-BE49-F238E27FC236}">
                <a16:creationId xmlns:a16="http://schemas.microsoft.com/office/drawing/2014/main" id="{F5D6E538-DAA2-C245-95AB-1D295D0AB0C9}"/>
              </a:ext>
            </a:extLst>
          </p:cNvPr>
          <p:cNvPicPr>
            <a:picLocks noChangeAspect="1"/>
          </p:cNvPicPr>
          <p:nvPr/>
        </p:nvPicPr>
        <p:blipFill>
          <a:blip r:embed="rId16">
            <a:extLst>
              <a:ext uri="{BEBA8EAE-BF5A-486C-A8C5-ECC9F3942E4B}">
                <a14:imgProps xmlns:a14="http://schemas.microsoft.com/office/drawing/2010/main">
                  <a14:imgLayer r:embed="rId17">
                    <a14:imgEffect>
                      <a14:backgroundRemoval t="9205" b="94979" l="9589" r="89589">
                        <a14:foregroundMark x1="48767" y1="29707" x2="48767" y2="29707"/>
                        <a14:foregroundMark x1="42192" y1="17573" x2="42192" y2="17573"/>
                        <a14:foregroundMark x1="61096" y1="56904" x2="61096" y2="56904"/>
                        <a14:foregroundMark x1="57808" y1="75314" x2="57808" y2="75314"/>
                        <a14:foregroundMark x1="57808" y1="93305" x2="57808" y2="93305"/>
                        <a14:foregroundMark x1="35890" y1="94979" x2="35890" y2="94979"/>
                        <a14:foregroundMark x1="50685" y1="68201" x2="50685" y2="68201"/>
                      </a14:backgroundRemoval>
                    </a14:imgEffect>
                  </a14:imgLayer>
                </a14:imgProps>
              </a:ext>
            </a:extLst>
          </a:blip>
          <a:stretch>
            <a:fillRect/>
          </a:stretch>
        </p:blipFill>
        <p:spPr>
          <a:xfrm>
            <a:off x="5374229" y="3420437"/>
            <a:ext cx="579143" cy="379220"/>
          </a:xfrm>
          <a:prstGeom prst="rect">
            <a:avLst/>
          </a:prstGeom>
        </p:spPr>
      </p:pic>
      <p:sp>
        <p:nvSpPr>
          <p:cNvPr id="38" name="TextBox 37">
            <a:extLst>
              <a:ext uri="{FF2B5EF4-FFF2-40B4-BE49-F238E27FC236}">
                <a16:creationId xmlns:a16="http://schemas.microsoft.com/office/drawing/2014/main" id="{7BF0554E-81B9-AF0F-076D-8A757777FC65}"/>
              </a:ext>
            </a:extLst>
          </p:cNvPr>
          <p:cNvSpPr txBox="1"/>
          <p:nvPr/>
        </p:nvSpPr>
        <p:spPr>
          <a:xfrm>
            <a:off x="5280450" y="3728002"/>
            <a:ext cx="1199535" cy="276999"/>
          </a:xfrm>
          <a:prstGeom prst="rect">
            <a:avLst/>
          </a:prstGeom>
          <a:noFill/>
        </p:spPr>
        <p:txBody>
          <a:bodyPr wrap="square" rtlCol="0">
            <a:spAutoFit/>
          </a:bodyPr>
          <a:lstStyle/>
          <a:p>
            <a:r>
              <a:rPr lang="en-IN" sz="1200" dirty="0">
                <a:latin typeface="Berlin Sans FB Demi" panose="020E0802020502020306" pitchFamily="34" charset="0"/>
              </a:rPr>
              <a:t>High cost</a:t>
            </a:r>
          </a:p>
        </p:txBody>
      </p:sp>
      <p:pic>
        <p:nvPicPr>
          <p:cNvPr id="40" name="Picture 39">
            <a:extLst>
              <a:ext uri="{FF2B5EF4-FFF2-40B4-BE49-F238E27FC236}">
                <a16:creationId xmlns:a16="http://schemas.microsoft.com/office/drawing/2014/main" id="{E3EFEE91-9672-D2A4-12F5-3F4AB24AD814}"/>
              </a:ext>
            </a:extLst>
          </p:cNvPr>
          <p:cNvPicPr>
            <a:picLocks noChangeAspect="1"/>
          </p:cNvPicPr>
          <p:nvPr/>
        </p:nvPicPr>
        <p:blipFill>
          <a:blip r:embed="rId18">
            <a:extLst>
              <a:ext uri="{BEBA8EAE-BF5A-486C-A8C5-ECC9F3942E4B}">
                <a14:imgProps xmlns:a14="http://schemas.microsoft.com/office/drawing/2010/main">
                  <a14:imgLayer r:embed="rId19">
                    <a14:imgEffect>
                      <a14:backgroundRemoval t="10000" b="90000" l="10000" r="90000">
                        <a14:foregroundMark x1="26544" y1="53667" x2="24541" y2="53309"/>
                        <a14:foregroundMark x1="49249" y1="79070" x2="51586" y2="79249"/>
                        <a14:foregroundMark x1="73957" y1="51342" x2="73957" y2="54204"/>
                        <a14:foregroundMark x1="49082" y1="27549" x2="48915" y2="27191"/>
                        <a14:backgroundMark x1="33556" y1="41860" x2="33556" y2="41860"/>
                        <a14:backgroundMark x1="32888" y1="41145" x2="32387" y2="57961"/>
                        <a14:backgroundMark x1="66611" y1="54562" x2="60935" y2="67800"/>
                      </a14:backgroundRemoval>
                    </a14:imgEffect>
                  </a14:imgLayer>
                </a14:imgProps>
              </a:ext>
            </a:extLst>
          </a:blip>
          <a:stretch>
            <a:fillRect/>
          </a:stretch>
        </p:blipFill>
        <p:spPr>
          <a:xfrm>
            <a:off x="5976898" y="3540326"/>
            <a:ext cx="698793" cy="652129"/>
          </a:xfrm>
          <a:prstGeom prst="rect">
            <a:avLst/>
          </a:prstGeom>
        </p:spPr>
      </p:pic>
      <p:sp>
        <p:nvSpPr>
          <p:cNvPr id="41" name="Arrow: Down 40">
            <a:extLst>
              <a:ext uri="{FF2B5EF4-FFF2-40B4-BE49-F238E27FC236}">
                <a16:creationId xmlns:a16="http://schemas.microsoft.com/office/drawing/2014/main" id="{14B35B76-1EAF-3527-94AE-CEB685790EC0}"/>
              </a:ext>
            </a:extLst>
          </p:cNvPr>
          <p:cNvSpPr/>
          <p:nvPr/>
        </p:nvSpPr>
        <p:spPr>
          <a:xfrm flipH="1">
            <a:off x="6532103" y="3814189"/>
            <a:ext cx="90416" cy="255381"/>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44" name="Picture 43">
            <a:extLst>
              <a:ext uri="{FF2B5EF4-FFF2-40B4-BE49-F238E27FC236}">
                <a16:creationId xmlns:a16="http://schemas.microsoft.com/office/drawing/2014/main" id="{E5C8DC14-9443-6987-3230-31F0DF0158E3}"/>
              </a:ext>
            </a:extLst>
          </p:cNvPr>
          <p:cNvPicPr>
            <a:picLocks noChangeAspect="1"/>
          </p:cNvPicPr>
          <p:nvPr/>
        </p:nvPicPr>
        <p:blipFill>
          <a:blip r:embed="rId14">
            <a:extLst>
              <a:ext uri="{BEBA8EAE-BF5A-486C-A8C5-ECC9F3942E4B}">
                <a14:imgProps xmlns:a14="http://schemas.microsoft.com/office/drawing/2010/main">
                  <a14:imgLayer r:embed="rId15">
                    <a14:imgEffect>
                      <a14:backgroundRemoval t="10000" b="90000" l="10000" r="90000">
                        <a14:foregroundMark x1="34904" y1="63959" x2="34904" y2="63959"/>
                        <a14:foregroundMark x1="34904" y1="63959" x2="34904" y2="63959"/>
                        <a14:foregroundMark x1="47516" y1="61300" x2="47516" y2="61300"/>
                        <a14:foregroundMark x1="47516" y1="61300" x2="47516" y2="61300"/>
                        <a14:foregroundMark x1="62803" y1="59970" x2="62803" y2="59970"/>
                        <a14:foregroundMark x1="55414" y1="34417" x2="55414" y2="34417"/>
                        <a14:foregroundMark x1="51338" y1="27179" x2="51338" y2="27179"/>
                        <a14:foregroundMark x1="62930" y1="28065" x2="62930" y2="28065"/>
                      </a14:backgroundRemoval>
                    </a14:imgEffect>
                  </a14:imgLayer>
                </a14:imgProps>
              </a:ext>
            </a:extLst>
          </a:blip>
          <a:stretch>
            <a:fillRect/>
          </a:stretch>
        </p:blipFill>
        <p:spPr>
          <a:xfrm>
            <a:off x="9500967" y="3466444"/>
            <a:ext cx="511276" cy="440935"/>
          </a:xfrm>
          <a:prstGeom prst="rect">
            <a:avLst/>
          </a:prstGeom>
        </p:spPr>
      </p:pic>
      <p:pic>
        <p:nvPicPr>
          <p:cNvPr id="46" name="Picture 45">
            <a:extLst>
              <a:ext uri="{FF2B5EF4-FFF2-40B4-BE49-F238E27FC236}">
                <a16:creationId xmlns:a16="http://schemas.microsoft.com/office/drawing/2014/main" id="{18524F64-288E-A345-9560-C4AC59BEC1E2}"/>
              </a:ext>
            </a:extLst>
          </p:cNvPr>
          <p:cNvPicPr>
            <a:picLocks noChangeAspect="1"/>
          </p:cNvPicPr>
          <p:nvPr/>
        </p:nvPicPr>
        <p:blipFill>
          <a:blip r:embed="rId20">
            <a:extLst>
              <a:ext uri="{BEBA8EAE-BF5A-486C-A8C5-ECC9F3942E4B}">
                <a14:imgProps xmlns:a14="http://schemas.microsoft.com/office/drawing/2010/main">
                  <a14:imgLayer r:embed="rId21">
                    <a14:imgEffect>
                      <a14:backgroundRemoval t="5052" b="97280" l="4319" r="95812">
                        <a14:foregroundMark x1="38351" y1="34067" x2="38351" y2="34067"/>
                        <a14:foregroundMark x1="23953" y1="53368" x2="23953" y2="53368"/>
                        <a14:foregroundMark x1="16623" y1="55570" x2="16623" y2="55570"/>
                        <a14:foregroundMark x1="33246" y1="51295" x2="33246" y2="51295"/>
                        <a14:foregroundMark x1="52487" y1="47280" x2="52487" y2="47280"/>
                        <a14:foregroundMark x1="62304" y1="45984" x2="62304" y2="45984"/>
                        <a14:foregroundMark x1="76702" y1="44819" x2="76702" y2="44819"/>
                        <a14:foregroundMark x1="82592" y1="44819" x2="82592" y2="44819"/>
                        <a14:foregroundMark x1="94764" y1="33808" x2="96335" y2="37435"/>
                        <a14:foregroundMark x1="82068" y1="20596" x2="82068" y2="20596"/>
                        <a14:foregroundMark x1="8770" y1="31736" x2="14398" y2="24870"/>
                        <a14:foregroundMark x1="4581" y1="45984" x2="9948" y2="73705"/>
                        <a14:foregroundMark x1="29319" y1="92746" x2="38613" y2="96373"/>
                        <a14:foregroundMark x1="38613" y1="96373" x2="57461" y2="97409"/>
                        <a14:foregroundMark x1="57461" y1="97409" x2="69372" y2="93653"/>
                        <a14:foregroundMark x1="39921" y1="6477" x2="58508" y2="5052"/>
                        <a14:foregroundMark x1="58508" y1="5052" x2="60864" y2="6347"/>
                        <a14:foregroundMark x1="8115" y1="50130" x2="11257" y2="36010"/>
                        <a14:foregroundMark x1="11257" y1="36010" x2="15183" y2="27202"/>
                        <a14:foregroundMark x1="15183" y1="27202" x2="17277" y2="25259"/>
                        <a14:foregroundMark x1="38351" y1="10622" x2="52487" y2="8808"/>
                        <a14:foregroundMark x1="52487" y1="8808" x2="53141" y2="8808"/>
                        <a14:foregroundMark x1="89267" y1="31347" x2="89267" y2="31347"/>
                        <a14:foregroundMark x1="93717" y1="43653" x2="94372" y2="47927"/>
                        <a14:foregroundMark x1="35340" y1="91839" x2="37304" y2="91839"/>
                        <a14:foregroundMark x1="37304" y1="87565" x2="37304" y2="87565"/>
                        <a14:foregroundMark x1="37304" y1="87565" x2="37304" y2="87565"/>
                        <a14:foregroundMark x1="47644" y1="88990" x2="47644" y2="88990"/>
                        <a14:foregroundMark x1="59948" y1="88990" x2="59948" y2="88990"/>
                        <a14:foregroundMark x1="70157" y1="84326" x2="70157" y2="84326"/>
                        <a14:foregroundMark x1="79450" y1="77332" x2="79450" y2="77332"/>
                        <a14:foregroundMark x1="86257" y1="68394" x2="86257" y2="68394"/>
                        <a14:foregroundMark x1="89660" y1="58031" x2="89660" y2="58031"/>
                        <a14:foregroundMark x1="26702" y1="81736" x2="26702" y2="81736"/>
                        <a14:foregroundMark x1="17801" y1="73964" x2="17801" y2="73964"/>
                        <a14:foregroundMark x1="12696" y1="44689" x2="12696" y2="44689"/>
                        <a14:foregroundMark x1="16492" y1="34456" x2="16492" y2="34456"/>
                        <a14:foregroundMark x1="23298" y1="23446" x2="23298" y2="23446"/>
                        <a14:foregroundMark x1="31937" y1="17617" x2="31937" y2="17617"/>
                        <a14:foregroundMark x1="43717" y1="13342" x2="43717" y2="13342"/>
                        <a14:foregroundMark x1="54843" y1="12824" x2="54843" y2="12824"/>
                        <a14:foregroundMark x1="66885" y1="15544" x2="66885" y2="15544"/>
                        <a14:foregroundMark x1="76309" y1="22668" x2="76309" y2="22668"/>
                        <a14:foregroundMark x1="84031" y1="29404" x2="84031" y2="29404"/>
                      </a14:backgroundRemoval>
                    </a14:imgEffect>
                  </a14:imgLayer>
                </a14:imgProps>
              </a:ext>
            </a:extLst>
          </a:blip>
          <a:stretch>
            <a:fillRect/>
          </a:stretch>
        </p:blipFill>
        <p:spPr>
          <a:xfrm>
            <a:off x="10336885" y="3472558"/>
            <a:ext cx="436781" cy="441355"/>
          </a:xfrm>
          <a:prstGeom prst="rect">
            <a:avLst/>
          </a:prstGeom>
        </p:spPr>
      </p:pic>
      <p:cxnSp>
        <p:nvCxnSpPr>
          <p:cNvPr id="48" name="Straight Arrow Connector 47">
            <a:extLst>
              <a:ext uri="{FF2B5EF4-FFF2-40B4-BE49-F238E27FC236}">
                <a16:creationId xmlns:a16="http://schemas.microsoft.com/office/drawing/2014/main" id="{BC16FC6E-E264-34F1-58DD-C6008C2EFBC1}"/>
              </a:ext>
            </a:extLst>
          </p:cNvPr>
          <p:cNvCxnSpPr>
            <a:cxnSpLocks/>
          </p:cNvCxnSpPr>
          <p:nvPr/>
        </p:nvCxnSpPr>
        <p:spPr>
          <a:xfrm>
            <a:off x="10129307" y="3941881"/>
            <a:ext cx="815590" cy="96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50" name="Picture 49">
            <a:extLst>
              <a:ext uri="{FF2B5EF4-FFF2-40B4-BE49-F238E27FC236}">
                <a16:creationId xmlns:a16="http://schemas.microsoft.com/office/drawing/2014/main" id="{6195C2C4-9032-54F6-AA11-DCEB9F1C605D}"/>
              </a:ext>
            </a:extLst>
          </p:cNvPr>
          <p:cNvPicPr>
            <a:picLocks noChangeAspect="1"/>
          </p:cNvPicPr>
          <p:nvPr/>
        </p:nvPicPr>
        <p:blipFill>
          <a:blip r:embed="rId18">
            <a:extLst>
              <a:ext uri="{BEBA8EAE-BF5A-486C-A8C5-ECC9F3942E4B}">
                <a14:imgProps xmlns:a14="http://schemas.microsoft.com/office/drawing/2010/main">
                  <a14:imgLayer r:embed="rId19">
                    <a14:imgEffect>
                      <a14:backgroundRemoval t="10000" b="90000" l="10000" r="90000">
                        <a14:foregroundMark x1="26544" y1="53667" x2="24541" y2="53309"/>
                        <a14:foregroundMark x1="49249" y1="79070" x2="51586" y2="79249"/>
                        <a14:foregroundMark x1="73957" y1="51342" x2="73957" y2="54204"/>
                        <a14:foregroundMark x1="49082" y1="27549" x2="48915" y2="27191"/>
                        <a14:backgroundMark x1="33556" y1="41860" x2="33556" y2="41860"/>
                        <a14:backgroundMark x1="32888" y1="41145" x2="32387" y2="57961"/>
                        <a14:backgroundMark x1="66611" y1="54562" x2="60935" y2="67800"/>
                      </a14:backgroundRemoval>
                    </a14:imgEffect>
                  </a14:imgLayer>
                </a14:imgProps>
              </a:ext>
            </a:extLst>
          </a:blip>
          <a:stretch>
            <a:fillRect/>
          </a:stretch>
        </p:blipFill>
        <p:spPr>
          <a:xfrm>
            <a:off x="10881799" y="3559698"/>
            <a:ext cx="745118" cy="695361"/>
          </a:xfrm>
          <a:prstGeom prst="rect">
            <a:avLst/>
          </a:prstGeom>
        </p:spPr>
      </p:pic>
      <p:sp>
        <p:nvSpPr>
          <p:cNvPr id="54" name="Arrow: Down 53">
            <a:extLst>
              <a:ext uri="{FF2B5EF4-FFF2-40B4-BE49-F238E27FC236}">
                <a16:creationId xmlns:a16="http://schemas.microsoft.com/office/drawing/2014/main" id="{F47F34C1-29AF-8DAB-050C-882D03E7D650}"/>
              </a:ext>
            </a:extLst>
          </p:cNvPr>
          <p:cNvSpPr/>
          <p:nvPr/>
        </p:nvSpPr>
        <p:spPr>
          <a:xfrm flipH="1" flipV="1">
            <a:off x="11527861" y="3786134"/>
            <a:ext cx="109078" cy="311493"/>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57" name="TextBox 56">
            <a:extLst>
              <a:ext uri="{FF2B5EF4-FFF2-40B4-BE49-F238E27FC236}">
                <a16:creationId xmlns:a16="http://schemas.microsoft.com/office/drawing/2014/main" id="{7C9BBF11-C4E1-7DD7-A3D4-6F3A76399561}"/>
              </a:ext>
            </a:extLst>
          </p:cNvPr>
          <p:cNvSpPr txBox="1"/>
          <p:nvPr/>
        </p:nvSpPr>
        <p:spPr>
          <a:xfrm>
            <a:off x="9787222" y="4051195"/>
            <a:ext cx="2057775" cy="415498"/>
          </a:xfrm>
          <a:prstGeom prst="rect">
            <a:avLst/>
          </a:prstGeom>
          <a:noFill/>
        </p:spPr>
        <p:txBody>
          <a:bodyPr wrap="square" rtlCol="0">
            <a:spAutoFit/>
          </a:bodyPr>
          <a:lstStyle/>
          <a:p>
            <a:r>
              <a:rPr lang="en-IN" sz="1050" dirty="0">
                <a:latin typeface="Berlin Sans FB Demi" panose="020E0802020502020306" pitchFamily="34" charset="0"/>
              </a:rPr>
              <a:t>AQI data collection through buses.</a:t>
            </a:r>
          </a:p>
        </p:txBody>
      </p:sp>
      <p:sp>
        <p:nvSpPr>
          <p:cNvPr id="60" name="Rectangle 59">
            <a:extLst>
              <a:ext uri="{FF2B5EF4-FFF2-40B4-BE49-F238E27FC236}">
                <a16:creationId xmlns:a16="http://schemas.microsoft.com/office/drawing/2014/main" id="{FD8684C0-15E4-EF29-171B-3A29148C95C6}"/>
              </a:ext>
            </a:extLst>
          </p:cNvPr>
          <p:cNvSpPr/>
          <p:nvPr/>
        </p:nvSpPr>
        <p:spPr>
          <a:xfrm>
            <a:off x="4544307" y="3418454"/>
            <a:ext cx="2294330" cy="961516"/>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effectLst>
                <a:glow rad="101600">
                  <a:srgbClr val="FF0000">
                    <a:alpha val="60000"/>
                  </a:srgbClr>
                </a:glow>
              </a:effectLst>
            </a:endParaRPr>
          </a:p>
        </p:txBody>
      </p:sp>
      <p:sp>
        <p:nvSpPr>
          <p:cNvPr id="62" name="Rectangle 61">
            <a:extLst>
              <a:ext uri="{FF2B5EF4-FFF2-40B4-BE49-F238E27FC236}">
                <a16:creationId xmlns:a16="http://schemas.microsoft.com/office/drawing/2014/main" id="{A69FE97E-E025-071F-206C-F362E7474CD8}"/>
              </a:ext>
            </a:extLst>
          </p:cNvPr>
          <p:cNvSpPr/>
          <p:nvPr/>
        </p:nvSpPr>
        <p:spPr>
          <a:xfrm>
            <a:off x="9500967" y="3459208"/>
            <a:ext cx="2221805" cy="1007485"/>
          </a:xfrm>
          <a:prstGeom prst="rect">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cxnSp>
        <p:nvCxnSpPr>
          <p:cNvPr id="15360" name="Connector: Curved 15359">
            <a:extLst>
              <a:ext uri="{FF2B5EF4-FFF2-40B4-BE49-F238E27FC236}">
                <a16:creationId xmlns:a16="http://schemas.microsoft.com/office/drawing/2014/main" id="{78951D57-CA9D-B72E-2637-955F95E8597B}"/>
              </a:ext>
            </a:extLst>
          </p:cNvPr>
          <p:cNvCxnSpPr>
            <a:cxnSpLocks/>
            <a:stCxn id="15362" idx="3"/>
            <a:endCxn id="57" idx="3"/>
          </p:cNvCxnSpPr>
          <p:nvPr/>
        </p:nvCxnSpPr>
        <p:spPr>
          <a:xfrm>
            <a:off x="11844997" y="1968034"/>
            <a:ext cx="12700" cy="2290910"/>
          </a:xfrm>
          <a:prstGeom prst="curvedConnector3">
            <a:avLst>
              <a:gd name="adj1" fmla="val 1800000"/>
            </a:avLst>
          </a:prstGeom>
          <a:ln>
            <a:solidFill>
              <a:srgbClr val="92D050"/>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572770" y="-109220"/>
            <a:ext cx="10972800" cy="1143000"/>
          </a:xfrm>
        </p:spPr>
        <p:txBody>
          <a:bodyPr/>
          <a:lstStyle/>
          <a:p>
            <a:pPr eaLnBrk="1" hangingPunct="1"/>
            <a:r>
              <a:rPr lang="en-US" sz="3600" b="1" dirty="0">
                <a:latin typeface="Times New Roman" panose="02020603050405020304" pitchFamily="18" charset="0"/>
                <a:ea typeface="MS PGothic" panose="020B0600070205080204"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280719" y="1304057"/>
            <a:ext cx="7172133" cy="1200329"/>
          </a:xfrm>
          <a:prstGeom prst="rect">
            <a:avLst/>
          </a:prstGeom>
          <a:noFill/>
          <a:ln w="9525">
            <a:noFill/>
            <a:miter lim="800000"/>
          </a:ln>
        </p:spPr>
        <p:txBody>
          <a:bodyPr wrap="square">
            <a:spAutoFit/>
          </a:bodyPr>
          <a:lstStyle/>
          <a:p>
            <a:pPr algn="just"/>
            <a:r>
              <a:rPr lang="en-IN" dirty="0">
                <a:latin typeface="Baskerville Old Face" panose="02020602080505020303" pitchFamily="18" charset="0"/>
              </a:rPr>
              <a:t>For programming languages, using Python, Java, JavaScript, and frameworks like Django, React Native, MQTT, Firebase, and hardware such as Air Quality Sensors (e.g., PM2.5, PM10, NO2, CO2 sensors), GPS Modules, GSM/4G Modules, and Environmental Sensors.</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t>3</a:t>
            </a:fld>
            <a:endParaRPr lang="en-US" b="1" dirty="0">
              <a:solidFill>
                <a:schemeClr val="bg1"/>
              </a:solidFill>
            </a:endParaRPr>
          </a:p>
        </p:txBody>
      </p:sp>
      <p:pic>
        <p:nvPicPr>
          <p:cNvPr id="8" name="Google Shape;93;p2"/>
          <p:cNvPicPr preferRelativeResize="0"/>
          <p:nvPr/>
        </p:nvPicPr>
        <p:blipFill rotWithShape="1">
          <a:blip r:embed="rId3"/>
          <a:srcRect/>
          <a:stretch>
            <a:fillRect/>
          </a:stretch>
        </p:blipFill>
        <p:spPr>
          <a:xfrm>
            <a:off x="9773019" y="3245"/>
            <a:ext cx="2246575" cy="1149075"/>
          </a:xfrm>
          <a:prstGeom prst="rect">
            <a:avLst/>
          </a:prstGeom>
          <a:noFill/>
          <a:ln>
            <a:noFill/>
          </a:ln>
        </p:spPr>
      </p:pic>
      <p:sp>
        <p:nvSpPr>
          <p:cNvPr id="2" name="TextBox 1"/>
          <p:cNvSpPr txBox="1"/>
          <p:nvPr/>
        </p:nvSpPr>
        <p:spPr>
          <a:xfrm>
            <a:off x="329772" y="872845"/>
            <a:ext cx="3906947" cy="461665"/>
          </a:xfrm>
          <a:prstGeom prst="rect">
            <a:avLst/>
          </a:prstGeom>
          <a:noFill/>
        </p:spPr>
        <p:txBody>
          <a:bodyPr wrap="square" rtlCol="0">
            <a:spAutoFit/>
          </a:bodyPr>
          <a:lstStyle/>
          <a:p>
            <a:r>
              <a:rPr lang="en-US" sz="2400" dirty="0">
                <a:latin typeface="Bodoni MT Black" panose="02070A03080606020203" pitchFamily="18" charset="0"/>
                <a:cs typeface="Arial" panose="020B0604020202020204" pitchFamily="34" charset="0"/>
              </a:rPr>
              <a:t>Technologies to be used</a:t>
            </a:r>
            <a:endParaRPr lang="en-IN" sz="2400" dirty="0">
              <a:latin typeface="Bodoni MT Black" panose="02070A03080606020203" pitchFamily="18" charset="0"/>
            </a:endParaRPr>
          </a:p>
        </p:txBody>
      </p:sp>
      <p:sp>
        <p:nvSpPr>
          <p:cNvPr id="3" name="TextBox 2"/>
          <p:cNvSpPr txBox="1"/>
          <p:nvPr/>
        </p:nvSpPr>
        <p:spPr>
          <a:xfrm>
            <a:off x="388406" y="2692117"/>
            <a:ext cx="3624794" cy="461665"/>
          </a:xfrm>
          <a:prstGeom prst="rect">
            <a:avLst/>
          </a:prstGeom>
          <a:noFill/>
        </p:spPr>
        <p:txBody>
          <a:bodyPr wrap="square" rtlCol="0">
            <a:spAutoFit/>
          </a:bodyPr>
          <a:lstStyle/>
          <a:p>
            <a:r>
              <a:rPr lang="en-US" sz="2400" dirty="0">
                <a:latin typeface="Bodoni MT Black" panose="02070A03080606020203" pitchFamily="18" charset="0"/>
                <a:cs typeface="Arial" panose="020B0604020202020204" pitchFamily="34" charset="0"/>
              </a:rPr>
              <a:t>Methodology</a:t>
            </a:r>
            <a:endParaRPr lang="en-IN" dirty="0">
              <a:latin typeface="Bodoni MT Black" panose="02070A03080606020203" pitchFamily="18" charset="0"/>
            </a:endParaRPr>
          </a:p>
        </p:txBody>
      </p:sp>
      <p:pic>
        <p:nvPicPr>
          <p:cNvPr id="4" name="Graphic 3" descr="Plant with solid fill"/>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 y="81376"/>
            <a:ext cx="469230" cy="469230"/>
          </a:xfrm>
          <a:prstGeom prst="rect">
            <a:avLst/>
          </a:prstGeom>
        </p:spPr>
      </p:pic>
      <p:sp>
        <p:nvSpPr>
          <p:cNvPr id="12" name="TextBox 11"/>
          <p:cNvSpPr txBox="1"/>
          <p:nvPr/>
        </p:nvSpPr>
        <p:spPr>
          <a:xfrm>
            <a:off x="388406" y="181274"/>
            <a:ext cx="1280160" cy="369332"/>
          </a:xfrm>
          <a:prstGeom prst="rect">
            <a:avLst/>
          </a:prstGeom>
          <a:noFill/>
        </p:spPr>
        <p:txBody>
          <a:bodyPr wrap="square">
            <a:spAutoFit/>
          </a:bodyPr>
          <a:lstStyle/>
          <a:p>
            <a:r>
              <a:rPr lang="en-US" sz="1800" b="1" dirty="0">
                <a:effectLst>
                  <a:glow rad="63500">
                    <a:schemeClr val="accent4">
                      <a:lumMod val="60000"/>
                      <a:lumOff val="40000"/>
                      <a:alpha val="40000"/>
                    </a:schemeClr>
                  </a:glow>
                </a:effectLst>
                <a:latin typeface="Javanese Text" panose="02000000000000000000" pitchFamily="2" charset="0"/>
                <a:cs typeface="Arial" panose="020B0604020202020204" pitchFamily="34" charset="0"/>
              </a:rPr>
              <a:t>Cybereign</a:t>
            </a:r>
            <a:endParaRPr lang="en-IN" dirty="0">
              <a:effectLst>
                <a:glow rad="63500">
                  <a:schemeClr val="accent4">
                    <a:lumMod val="60000"/>
                    <a:lumOff val="40000"/>
                    <a:alpha val="40000"/>
                  </a:schemeClr>
                </a:glow>
              </a:effectLst>
            </a:endParaRPr>
          </a:p>
        </p:txBody>
      </p:sp>
      <p:pic>
        <p:nvPicPr>
          <p:cNvPr id="13" name="Graphic 12" descr="Bus with solid fill"/>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1089" y="4683275"/>
            <a:ext cx="698759" cy="698759"/>
          </a:xfrm>
          <a:prstGeom prst="rect">
            <a:avLst/>
          </a:prstGeom>
          <a:effectLst>
            <a:outerShdw blurRad="50800" dist="38100" dir="2700000" algn="tl" rotWithShape="0">
              <a:prstClr val="black">
                <a:alpha val="40000"/>
              </a:prstClr>
            </a:outerShdw>
          </a:effectLst>
        </p:spPr>
      </p:pic>
      <p:pic>
        <p:nvPicPr>
          <p:cNvPr id="14" name="Graphic 13" descr="Bus with solid fill"/>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69409" y="5656003"/>
            <a:ext cx="698759" cy="698759"/>
          </a:xfrm>
          <a:prstGeom prst="rect">
            <a:avLst/>
          </a:prstGeom>
          <a:effectLst>
            <a:outerShdw blurRad="50800" dist="38100" dir="2700000" algn="tl" rotWithShape="0">
              <a:prstClr val="black">
                <a:alpha val="40000"/>
              </a:prstClr>
            </a:outerShdw>
          </a:effectLst>
        </p:spPr>
      </p:pic>
      <p:pic>
        <p:nvPicPr>
          <p:cNvPr id="15" name="Graphic 14" descr="Bus with solid fill"/>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0427" y="6142366"/>
            <a:ext cx="698759" cy="698759"/>
          </a:xfrm>
          <a:prstGeom prst="rect">
            <a:avLst/>
          </a:prstGeom>
          <a:effectLst>
            <a:outerShdw blurRad="50800" dist="38100" dir="2700000" algn="tl" rotWithShape="0">
              <a:prstClr val="black">
                <a:alpha val="40000"/>
              </a:prstClr>
            </a:outerShdw>
          </a:effectLst>
        </p:spPr>
      </p:pic>
      <p:pic>
        <p:nvPicPr>
          <p:cNvPr id="17" name="Picture 16"/>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Lst>
          </a:blip>
          <a:stretch>
            <a:fillRect/>
          </a:stretch>
        </p:blipFill>
        <p:spPr>
          <a:xfrm flipH="1">
            <a:off x="3531248" y="2504059"/>
            <a:ext cx="1955151" cy="1955151"/>
          </a:xfrm>
          <a:prstGeom prst="rect">
            <a:avLst/>
          </a:prstGeom>
        </p:spPr>
      </p:pic>
      <p:cxnSp>
        <p:nvCxnSpPr>
          <p:cNvPr id="19" name="Straight Connector 18"/>
          <p:cNvCxnSpPr/>
          <p:nvPr/>
        </p:nvCxnSpPr>
        <p:spPr>
          <a:xfrm flipV="1">
            <a:off x="1341120" y="3146321"/>
            <a:ext cx="3007360" cy="17347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3139440" y="3048000"/>
            <a:ext cx="1290320" cy="2794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873759" y="3036849"/>
            <a:ext cx="3545840" cy="3306762"/>
          </a:xfrm>
          <a:prstGeom prst="line">
            <a:avLst/>
          </a:prstGeom>
        </p:spPr>
        <p:style>
          <a:lnRef idx="2">
            <a:schemeClr val="accent1"/>
          </a:lnRef>
          <a:fillRef idx="0">
            <a:schemeClr val="accent1"/>
          </a:fillRef>
          <a:effectRef idx="1">
            <a:schemeClr val="accent1"/>
          </a:effectRef>
          <a:fontRef idx="minor">
            <a:schemeClr val="tx1"/>
          </a:fontRef>
        </p:style>
      </p:cxnSp>
      <p:pic>
        <p:nvPicPr>
          <p:cNvPr id="27" name="Graphic 26" descr="List with solid fill"/>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833111" y="2961259"/>
            <a:ext cx="914400" cy="914400"/>
          </a:xfrm>
          <a:prstGeom prst="rect">
            <a:avLst/>
          </a:prstGeom>
        </p:spPr>
      </p:pic>
      <p:cxnSp>
        <p:nvCxnSpPr>
          <p:cNvPr id="29" name="Straight Connector 28"/>
          <p:cNvCxnSpPr/>
          <p:nvPr/>
        </p:nvCxnSpPr>
        <p:spPr>
          <a:xfrm>
            <a:off x="4419599" y="3048000"/>
            <a:ext cx="1289894" cy="233397"/>
          </a:xfrm>
          <a:prstGeom prst="line">
            <a:avLst/>
          </a:prstGeom>
        </p:spPr>
        <p:style>
          <a:lnRef idx="2">
            <a:schemeClr val="accent1"/>
          </a:lnRef>
          <a:fillRef idx="0">
            <a:schemeClr val="accent1"/>
          </a:fillRef>
          <a:effectRef idx="1">
            <a:schemeClr val="accent1"/>
          </a:effectRef>
          <a:fontRef idx="minor">
            <a:schemeClr val="tx1"/>
          </a:fontRef>
        </p:style>
      </p:cxnSp>
      <p:pic>
        <p:nvPicPr>
          <p:cNvPr id="51" name="Graphic 50" descr="Cloud Computing with solid fill"/>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765077" y="2885518"/>
            <a:ext cx="914400" cy="914400"/>
          </a:xfrm>
          <a:prstGeom prst="rect">
            <a:avLst/>
          </a:prstGeom>
        </p:spPr>
      </p:pic>
      <p:pic>
        <p:nvPicPr>
          <p:cNvPr id="57" name="Graphic 56" descr="Bar chart with solid fill"/>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649461" y="2867217"/>
            <a:ext cx="914400" cy="914400"/>
          </a:xfrm>
          <a:prstGeom prst="rect">
            <a:avLst/>
          </a:prstGeom>
        </p:spPr>
      </p:pic>
      <p:pic>
        <p:nvPicPr>
          <p:cNvPr id="61" name="Graphic 60" descr="Map with pin with solid fill"/>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552950" y="5955820"/>
            <a:ext cx="914400" cy="914400"/>
          </a:xfrm>
          <a:prstGeom prst="rect">
            <a:avLst/>
          </a:prstGeom>
        </p:spPr>
      </p:pic>
      <p:pic>
        <p:nvPicPr>
          <p:cNvPr id="63" name="Graphic 62" descr="Smart Phone with solid fill"/>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095221" y="5163812"/>
            <a:ext cx="487179" cy="487179"/>
          </a:xfrm>
          <a:prstGeom prst="rect">
            <a:avLst/>
          </a:prstGeom>
        </p:spPr>
      </p:pic>
      <p:pic>
        <p:nvPicPr>
          <p:cNvPr id="17411" name="Graphic 17410" descr="Sun with solid fill"/>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406139" y="5986783"/>
            <a:ext cx="287436" cy="287436"/>
          </a:xfrm>
          <a:prstGeom prst="rect">
            <a:avLst/>
          </a:prstGeom>
        </p:spPr>
      </p:pic>
      <p:pic>
        <p:nvPicPr>
          <p:cNvPr id="17413" name="Graphic 17412" descr="Thermometer with solid fill"/>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2897718" y="5616877"/>
            <a:ext cx="202372" cy="202372"/>
          </a:xfrm>
          <a:prstGeom prst="rect">
            <a:avLst/>
          </a:prstGeom>
        </p:spPr>
      </p:pic>
      <p:pic>
        <p:nvPicPr>
          <p:cNvPr id="17415" name="Graphic 17414" descr="Internet with solid fill"/>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8779932" y="2945124"/>
            <a:ext cx="914400" cy="914400"/>
          </a:xfrm>
          <a:prstGeom prst="rect">
            <a:avLst/>
          </a:prstGeom>
        </p:spPr>
      </p:pic>
      <p:pic>
        <p:nvPicPr>
          <p:cNvPr id="17417" name="Graphic 17416" descr="Cloud with solid fill"/>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664036" y="6017426"/>
            <a:ext cx="212281" cy="212281"/>
          </a:xfrm>
          <a:prstGeom prst="rect">
            <a:avLst/>
          </a:prstGeom>
        </p:spPr>
      </p:pic>
      <p:pic>
        <p:nvPicPr>
          <p:cNvPr id="17419" name="Graphic 17418" descr="Users with solid fill"/>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0861041" y="5184661"/>
            <a:ext cx="914400" cy="914400"/>
          </a:xfrm>
          <a:prstGeom prst="rect">
            <a:avLst/>
          </a:prstGeom>
        </p:spPr>
      </p:pic>
      <p:sp>
        <p:nvSpPr>
          <p:cNvPr id="17420" name="Rectangle 17419"/>
          <p:cNvSpPr/>
          <p:nvPr/>
        </p:nvSpPr>
        <p:spPr>
          <a:xfrm>
            <a:off x="5717530" y="2885518"/>
            <a:ext cx="1913706" cy="99014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7424" name="Straight Connector 17423"/>
          <p:cNvCxnSpPr>
            <a:stCxn id="17420" idx="2"/>
            <a:endCxn id="63" idx="0"/>
          </p:cNvCxnSpPr>
          <p:nvPr/>
        </p:nvCxnSpPr>
        <p:spPr>
          <a:xfrm>
            <a:off x="6674383" y="3875660"/>
            <a:ext cx="4664428" cy="1288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7428" name="Straight Arrow Connector 17427"/>
          <p:cNvCxnSpPr/>
          <p:nvPr/>
        </p:nvCxnSpPr>
        <p:spPr>
          <a:xfrm>
            <a:off x="7639273" y="3481634"/>
            <a:ext cx="1154605" cy="1893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7431" name="Straight Arrow Connector 17430"/>
          <p:cNvCxnSpPr/>
          <p:nvPr/>
        </p:nvCxnSpPr>
        <p:spPr>
          <a:xfrm flipH="1">
            <a:off x="7631236" y="3351618"/>
            <a:ext cx="1106364"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pic>
        <p:nvPicPr>
          <p:cNvPr id="17434" name="Graphic 17433" descr="Cloud with solid fill"/>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864021" y="4568717"/>
            <a:ext cx="291559" cy="291559"/>
          </a:xfrm>
          <a:prstGeom prst="rect">
            <a:avLst/>
          </a:prstGeom>
        </p:spPr>
      </p:pic>
      <p:pic>
        <p:nvPicPr>
          <p:cNvPr id="17436" name="Graphic 17435" descr="Sun with solid fill"/>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654603" y="5616877"/>
            <a:ext cx="248710" cy="248710"/>
          </a:xfrm>
          <a:prstGeom prst="rect">
            <a:avLst/>
          </a:prstGeom>
        </p:spPr>
      </p:pic>
      <p:pic>
        <p:nvPicPr>
          <p:cNvPr id="17437" name="Graphic 17436" descr="Thermometer with solid fill"/>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111818" y="4588909"/>
            <a:ext cx="226704" cy="226704"/>
          </a:xfrm>
          <a:prstGeom prst="rect">
            <a:avLst/>
          </a:prstGeom>
        </p:spPr>
      </p:pic>
      <p:pic>
        <p:nvPicPr>
          <p:cNvPr id="17438" name="Graphic 17437" descr="Marker with solid fill"/>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299921" y="4600060"/>
            <a:ext cx="272597" cy="272597"/>
          </a:xfrm>
          <a:prstGeom prst="rect">
            <a:avLst/>
          </a:prstGeom>
        </p:spPr>
      </p:pic>
      <p:pic>
        <p:nvPicPr>
          <p:cNvPr id="17440" name="Graphic 17439" descr="Marker with solid fill"/>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864814" y="6005382"/>
            <a:ext cx="255093" cy="255093"/>
          </a:xfrm>
          <a:prstGeom prst="rect">
            <a:avLst/>
          </a:prstGeom>
        </p:spPr>
      </p:pic>
      <p:pic>
        <p:nvPicPr>
          <p:cNvPr id="17441" name="Graphic 17440" descr="Marker with solid fill"/>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3021137" y="5630253"/>
            <a:ext cx="250873" cy="250873"/>
          </a:xfrm>
          <a:prstGeom prst="rect">
            <a:avLst/>
          </a:prstGeom>
        </p:spPr>
      </p:pic>
      <p:graphicFrame>
        <p:nvGraphicFramePr>
          <p:cNvPr id="17446" name="Diagram 17445"/>
          <p:cNvGraphicFramePr/>
          <p:nvPr/>
        </p:nvGraphicFramePr>
        <p:xfrm>
          <a:off x="-384395" y="3374302"/>
          <a:ext cx="3652563" cy="550908"/>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cxnSp>
        <p:nvCxnSpPr>
          <p:cNvPr id="17448" name="Connector: Elbow 17447"/>
          <p:cNvCxnSpPr/>
          <p:nvPr/>
        </p:nvCxnSpPr>
        <p:spPr>
          <a:xfrm rot="16200000" flipH="1">
            <a:off x="-312950" y="4615115"/>
            <a:ext cx="1534190" cy="331322"/>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7449" name="Oval 17448"/>
          <p:cNvSpPr/>
          <p:nvPr/>
        </p:nvSpPr>
        <p:spPr>
          <a:xfrm flipV="1">
            <a:off x="573000" y="5446951"/>
            <a:ext cx="149476" cy="12744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graphicFrame>
        <p:nvGraphicFramePr>
          <p:cNvPr id="17457" name="Diagram 17456"/>
          <p:cNvGraphicFramePr/>
          <p:nvPr/>
        </p:nvGraphicFramePr>
        <p:xfrm>
          <a:off x="9540979" y="6103660"/>
          <a:ext cx="2425816" cy="646331"/>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sp>
        <p:nvSpPr>
          <p:cNvPr id="17462" name="Oval 17461"/>
          <p:cNvSpPr/>
          <p:nvPr/>
        </p:nvSpPr>
        <p:spPr>
          <a:xfrm flipV="1">
            <a:off x="10668000" y="5414829"/>
            <a:ext cx="149476" cy="12744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cxnSp>
        <p:nvCxnSpPr>
          <p:cNvPr id="17469" name="Connector: Curved 17468"/>
          <p:cNvCxnSpPr>
            <a:stCxn id="17462" idx="0"/>
            <a:endCxn id="17457" idx="1"/>
          </p:cNvCxnSpPr>
          <p:nvPr/>
        </p:nvCxnSpPr>
        <p:spPr>
          <a:xfrm rot="5400000">
            <a:off x="9699581" y="5383668"/>
            <a:ext cx="884556" cy="1201759"/>
          </a:xfrm>
          <a:prstGeom prst="curvedConnector4">
            <a:avLst>
              <a:gd name="adj1" fmla="val 31733"/>
              <a:gd name="adj2" fmla="val 119022"/>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17471" name="Diagram 17470"/>
          <p:cNvGraphicFramePr/>
          <p:nvPr>
            <p:extLst>
              <p:ext uri="{D42A27DB-BD31-4B8C-83A1-F6EECF244321}">
                <p14:modId xmlns:p14="http://schemas.microsoft.com/office/powerpoint/2010/main" val="1149609141"/>
              </p:ext>
            </p:extLst>
          </p:nvPr>
        </p:nvGraphicFramePr>
        <p:xfrm>
          <a:off x="4383600" y="4406375"/>
          <a:ext cx="1360898" cy="776379"/>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cxnSp>
        <p:nvCxnSpPr>
          <p:cNvPr id="17473" name="Connector: Curved 17472"/>
          <p:cNvCxnSpPr>
            <a:stCxn id="17478" idx="1"/>
            <a:endCxn id="17471" idx="0"/>
          </p:cNvCxnSpPr>
          <p:nvPr/>
        </p:nvCxnSpPr>
        <p:spPr>
          <a:xfrm rot="5400000">
            <a:off x="5653386" y="3507908"/>
            <a:ext cx="309130" cy="1487804"/>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7478" name="Oval 17477"/>
          <p:cNvSpPr/>
          <p:nvPr/>
        </p:nvSpPr>
        <p:spPr>
          <a:xfrm flipV="1">
            <a:off x="6529963" y="3988468"/>
            <a:ext cx="149476" cy="12744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graphicFrame>
        <p:nvGraphicFramePr>
          <p:cNvPr id="17481" name="Diagram 17480"/>
          <p:cNvGraphicFramePr/>
          <p:nvPr/>
        </p:nvGraphicFramePr>
        <p:xfrm>
          <a:off x="9907560" y="3712586"/>
          <a:ext cx="2112034" cy="923330"/>
        </p:xfrm>
        <a:graphic>
          <a:graphicData uri="http://schemas.openxmlformats.org/drawingml/2006/diagram">
            <dgm:relIds xmlns:dgm="http://schemas.openxmlformats.org/drawingml/2006/diagram" xmlns:r="http://schemas.openxmlformats.org/officeDocument/2006/relationships" r:dm="rId47" r:lo="rId48" r:qs="rId49" r:cs="rId50"/>
          </a:graphicData>
        </a:graphic>
      </p:graphicFrame>
      <p:sp>
        <p:nvSpPr>
          <p:cNvPr id="17482" name="Oval 17481"/>
          <p:cNvSpPr/>
          <p:nvPr/>
        </p:nvSpPr>
        <p:spPr>
          <a:xfrm flipV="1">
            <a:off x="8823192" y="3778872"/>
            <a:ext cx="149476" cy="127440"/>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cxnSp>
        <p:nvCxnSpPr>
          <p:cNvPr id="17484" name="Connector: Curved 17483"/>
          <p:cNvCxnSpPr>
            <a:stCxn id="17482" idx="0"/>
          </p:cNvCxnSpPr>
          <p:nvPr/>
        </p:nvCxnSpPr>
        <p:spPr>
          <a:xfrm rot="16200000" flipH="1">
            <a:off x="9268776" y="3535466"/>
            <a:ext cx="267938" cy="1009630"/>
          </a:xfrm>
          <a:prstGeom prst="curvedConnector2">
            <a:avLst/>
          </a:prstGeom>
        </p:spPr>
        <p:style>
          <a:lnRef idx="2">
            <a:schemeClr val="accent1"/>
          </a:lnRef>
          <a:fillRef idx="0">
            <a:schemeClr val="accent1"/>
          </a:fillRef>
          <a:effectRef idx="1">
            <a:schemeClr val="accent1"/>
          </a:effectRef>
          <a:fontRef idx="minor">
            <a:schemeClr val="tx1"/>
          </a:fontRef>
        </p:style>
      </p:cxnSp>
      <p:sp>
        <p:nvSpPr>
          <p:cNvPr id="17487" name="TextBox 17486"/>
          <p:cNvSpPr txBox="1"/>
          <p:nvPr/>
        </p:nvSpPr>
        <p:spPr>
          <a:xfrm>
            <a:off x="5525127" y="5146727"/>
            <a:ext cx="4011015" cy="1600438"/>
          </a:xfrm>
          <a:prstGeom prst="rect">
            <a:avLst/>
          </a:prstGeom>
          <a:noFill/>
        </p:spPr>
        <p:txBody>
          <a:bodyPr wrap="square" rtlCol="0">
            <a:spAutoFit/>
          </a:bodyPr>
          <a:lstStyle/>
          <a:p>
            <a:pPr marL="285750" indent="-285750">
              <a:buSzPct val="151000"/>
              <a:buFont typeface="Arial" panose="020B0604020202020204" pitchFamily="34" charset="0"/>
              <a:buChar char="•"/>
            </a:pPr>
            <a:r>
              <a:rPr lang="en-US" sz="1100" dirty="0">
                <a:latin typeface="Arial Black" panose="020B0A04020102020204" pitchFamily="34" charset="0"/>
              </a:rPr>
              <a:t>Real time data of AQI updated to people along with extra features like bus location, </a:t>
            </a:r>
            <a:r>
              <a:rPr lang="en-US" sz="1100" dirty="0" err="1">
                <a:latin typeface="Arial Black" panose="020B0A04020102020204" pitchFamily="34" charset="0"/>
              </a:rPr>
              <a:t>humidity,pressure</a:t>
            </a:r>
            <a:r>
              <a:rPr lang="en-US" sz="1100" dirty="0">
                <a:latin typeface="Arial Black" panose="020B0A04020102020204" pitchFamily="34" charset="0"/>
              </a:rPr>
              <a:t>, temperature and traffi</a:t>
            </a:r>
            <a:r>
              <a:rPr lang="en-US" sz="1000" dirty="0">
                <a:latin typeface="Arial Black" panose="020B0A04020102020204" pitchFamily="34" charset="0"/>
              </a:rPr>
              <a:t>c.</a:t>
            </a:r>
          </a:p>
          <a:p>
            <a:pPr marL="285750" indent="-285750">
              <a:buSzPct val="151000"/>
              <a:buFont typeface="Arial" panose="020B0604020202020204" pitchFamily="34" charset="0"/>
              <a:buChar char="•"/>
            </a:pPr>
            <a:endParaRPr lang="en-US" sz="1000" dirty="0">
              <a:latin typeface="Arial Black" panose="020B0A04020102020204" pitchFamily="34" charset="0"/>
            </a:endParaRPr>
          </a:p>
          <a:p>
            <a:pPr marL="285750" indent="-285750">
              <a:buSzPct val="151000"/>
              <a:buFont typeface="Arial" panose="020B0604020202020204" pitchFamily="34" charset="0"/>
              <a:buChar char="•"/>
            </a:pPr>
            <a:r>
              <a:rPr lang="en-US" sz="1000" dirty="0">
                <a:latin typeface="Arial Black" panose="020B0A04020102020204" pitchFamily="34" charset="0"/>
              </a:rPr>
              <a:t>Accuracy</a:t>
            </a:r>
            <a:r>
              <a:rPr lang="en-IN" sz="1100" dirty="0">
                <a:latin typeface="Arial Black" panose="020B0A04020102020204" pitchFamily="34" charset="0"/>
              </a:rPr>
              <a:t> and coverage area of data is increased.</a:t>
            </a:r>
          </a:p>
          <a:p>
            <a:pPr marL="285750" indent="-285750">
              <a:buSzPct val="151000"/>
              <a:buFont typeface="Arial" panose="020B0604020202020204" pitchFamily="34" charset="0"/>
              <a:buChar char="•"/>
            </a:pPr>
            <a:endParaRPr lang="en-IN" sz="1100" dirty="0">
              <a:latin typeface="Arial Black" panose="020B0A04020102020204" pitchFamily="34" charset="0"/>
            </a:endParaRPr>
          </a:p>
          <a:p>
            <a:pPr marL="285750" indent="-285750">
              <a:buSzPct val="151000"/>
              <a:buFont typeface="Arial" panose="020B0604020202020204" pitchFamily="34" charset="0"/>
              <a:buChar char="•"/>
            </a:pPr>
            <a:r>
              <a:rPr lang="en-IN" sz="1100" dirty="0">
                <a:latin typeface="Arial Black" panose="020B0A04020102020204" pitchFamily="34" charset="0"/>
              </a:rPr>
              <a:t>To increase the range of sensor inlet pump is used .</a:t>
            </a:r>
            <a:endParaRPr lang="en-IN" sz="1400" dirty="0">
              <a:latin typeface="Arial Black" panose="020B0A04020102020204" pitchFamily="34" charset="0"/>
            </a:endParaRPr>
          </a:p>
        </p:txBody>
      </p:sp>
      <p:graphicFrame>
        <p:nvGraphicFramePr>
          <p:cNvPr id="17489" name="Diagram 17488"/>
          <p:cNvGraphicFramePr/>
          <p:nvPr/>
        </p:nvGraphicFramePr>
        <p:xfrm>
          <a:off x="3547320" y="6426826"/>
          <a:ext cx="836280" cy="335607"/>
        </p:xfrm>
        <a:graphic>
          <a:graphicData uri="http://schemas.openxmlformats.org/drawingml/2006/diagram">
            <dgm:relIds xmlns:dgm="http://schemas.openxmlformats.org/drawingml/2006/diagram" xmlns:r="http://schemas.openxmlformats.org/officeDocument/2006/relationships" r:dm="rId52" r:lo="rId53" r:qs="rId54" r:cs="rId55"/>
          </a:graphicData>
        </a:graphic>
      </p:graphicFrame>
      <p:graphicFrame>
        <p:nvGraphicFramePr>
          <p:cNvPr id="17491" name="Diagram 17490"/>
          <p:cNvGraphicFramePr/>
          <p:nvPr>
            <p:extLst>
              <p:ext uri="{D42A27DB-BD31-4B8C-83A1-F6EECF244321}">
                <p14:modId xmlns:p14="http://schemas.microsoft.com/office/powerpoint/2010/main" val="2092871670"/>
              </p:ext>
            </p:extLst>
          </p:nvPr>
        </p:nvGraphicFramePr>
        <p:xfrm>
          <a:off x="3466277" y="6051902"/>
          <a:ext cx="922059" cy="302860"/>
        </p:xfrm>
        <a:graphic>
          <a:graphicData uri="http://schemas.openxmlformats.org/drawingml/2006/diagram">
            <dgm:relIds xmlns:dgm="http://schemas.openxmlformats.org/drawingml/2006/diagram" xmlns:r="http://schemas.openxmlformats.org/officeDocument/2006/relationships" r:dm="rId57" r:lo="rId58" r:qs="rId59" r:cs="rId60"/>
          </a:graphicData>
        </a:graphic>
      </p:graphicFrame>
      <p:graphicFrame>
        <p:nvGraphicFramePr>
          <p:cNvPr id="17493" name="Diagram 17492"/>
          <p:cNvGraphicFramePr/>
          <p:nvPr/>
        </p:nvGraphicFramePr>
        <p:xfrm>
          <a:off x="4307293" y="6150137"/>
          <a:ext cx="836280" cy="502604"/>
        </p:xfrm>
        <a:graphic>
          <a:graphicData uri="http://schemas.openxmlformats.org/drawingml/2006/diagram">
            <dgm:relIds xmlns:dgm="http://schemas.openxmlformats.org/drawingml/2006/diagram" xmlns:r="http://schemas.openxmlformats.org/officeDocument/2006/relationships" r:dm="rId62" r:lo="rId63" r:qs="rId64" r:cs="rId65"/>
          </a:graphicData>
        </a:graphic>
      </p:graphicFrame>
      <p:graphicFrame>
        <p:nvGraphicFramePr>
          <p:cNvPr id="17495" name="Diagram 17494"/>
          <p:cNvGraphicFramePr/>
          <p:nvPr/>
        </p:nvGraphicFramePr>
        <p:xfrm>
          <a:off x="3143065" y="4771607"/>
          <a:ext cx="1111450" cy="451288"/>
        </p:xfrm>
        <a:graphic>
          <a:graphicData uri="http://schemas.openxmlformats.org/drawingml/2006/diagram">
            <dgm:relIds xmlns:dgm="http://schemas.openxmlformats.org/drawingml/2006/diagram" xmlns:r="http://schemas.openxmlformats.org/officeDocument/2006/relationships" r:dm="rId67" r:lo="rId68" r:qs="rId69" r:cs="rId70"/>
          </a:graphicData>
        </a:graphic>
      </p:graphicFrame>
      <p:graphicFrame>
        <p:nvGraphicFramePr>
          <p:cNvPr id="17497" name="Diagram 17496"/>
          <p:cNvGraphicFramePr/>
          <p:nvPr/>
        </p:nvGraphicFramePr>
        <p:xfrm>
          <a:off x="3779519" y="5293883"/>
          <a:ext cx="914400" cy="369332"/>
        </p:xfrm>
        <a:graphic>
          <a:graphicData uri="http://schemas.openxmlformats.org/drawingml/2006/diagram">
            <dgm:relIds xmlns:dgm="http://schemas.openxmlformats.org/drawingml/2006/diagram" xmlns:r="http://schemas.openxmlformats.org/officeDocument/2006/relationships" r:dm="rId72" r:lo="rId73" r:qs="rId74" r:cs="rId75"/>
          </a:graphicData>
        </a:graphic>
      </p:graphicFrame>
      <p:sp>
        <p:nvSpPr>
          <p:cNvPr id="17498" name="Rectangle 17497"/>
          <p:cNvSpPr/>
          <p:nvPr/>
        </p:nvSpPr>
        <p:spPr>
          <a:xfrm>
            <a:off x="3531248" y="6017426"/>
            <a:ext cx="1612325" cy="84057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17499" name="Oval 17498"/>
          <p:cNvSpPr/>
          <p:nvPr/>
        </p:nvSpPr>
        <p:spPr>
          <a:xfrm flipV="1">
            <a:off x="4330113" y="5949504"/>
            <a:ext cx="149476" cy="12744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cxnSp>
        <p:nvCxnSpPr>
          <p:cNvPr id="17501" name="Connector: Curved 17500"/>
          <p:cNvCxnSpPr>
            <a:stCxn id="17499" idx="4"/>
            <a:endCxn id="17497" idx="3"/>
          </p:cNvCxnSpPr>
          <p:nvPr/>
        </p:nvCxnSpPr>
        <p:spPr>
          <a:xfrm rot="5400000" flipH="1" flipV="1">
            <a:off x="4313908" y="5569493"/>
            <a:ext cx="470955" cy="289068"/>
          </a:xfrm>
          <a:prstGeom prst="curvedConnector4">
            <a:avLst>
              <a:gd name="adj1" fmla="val 30394"/>
              <a:gd name="adj2" fmla="val 179082"/>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7505" name="Connector: Curved 17504"/>
          <p:cNvCxnSpPr>
            <a:endCxn id="17495" idx="1"/>
          </p:cNvCxnSpPr>
          <p:nvPr/>
        </p:nvCxnSpPr>
        <p:spPr>
          <a:xfrm rot="10800000">
            <a:off x="3143066" y="4997252"/>
            <a:ext cx="626989" cy="492037"/>
          </a:xfrm>
          <a:prstGeom prst="curvedConnector3">
            <a:avLst>
              <a:gd name="adj1" fmla="val 13646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7510" name="Straight Arrow Connector 17509"/>
          <p:cNvCxnSpPr/>
          <p:nvPr/>
        </p:nvCxnSpPr>
        <p:spPr>
          <a:xfrm flipV="1">
            <a:off x="3895890" y="3481634"/>
            <a:ext cx="441520" cy="1289973"/>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pic>
        <p:nvPicPr>
          <p:cNvPr id="10" name="Picture 9">
            <a:extLst>
              <a:ext uri="{FF2B5EF4-FFF2-40B4-BE49-F238E27FC236}">
                <a16:creationId xmlns:a16="http://schemas.microsoft.com/office/drawing/2014/main" id="{9FCEEB0A-F0B5-E34D-D55F-E97C24741D3D}"/>
              </a:ext>
            </a:extLst>
          </p:cNvPr>
          <p:cNvPicPr>
            <a:picLocks noChangeAspect="1"/>
          </p:cNvPicPr>
          <p:nvPr/>
        </p:nvPicPr>
        <p:blipFill>
          <a:blip r:embed="rId77"/>
          <a:stretch>
            <a:fillRect/>
          </a:stretch>
        </p:blipFill>
        <p:spPr>
          <a:xfrm>
            <a:off x="8134980" y="1064432"/>
            <a:ext cx="3776301" cy="1805205"/>
          </a:xfrm>
          <a:prstGeom prst="rect">
            <a:avLst/>
          </a:prstGeom>
        </p:spPr>
      </p:pic>
      <mc:AlternateContent xmlns:mc="http://schemas.openxmlformats.org/markup-compatibility/2006">
        <mc:Choice xmlns:p14="http://schemas.microsoft.com/office/powerpoint/2010/main" Requires="p14">
          <p:contentPart p14:bwMode="auto" r:id="rId78">
            <p14:nvContentPartPr>
              <p14:cNvPr id="18" name="Ink 17">
                <a:extLst>
                  <a:ext uri="{FF2B5EF4-FFF2-40B4-BE49-F238E27FC236}">
                    <a16:creationId xmlns:a16="http://schemas.microsoft.com/office/drawing/2014/main" id="{7C5FEF8C-00DF-87A6-9EC0-532E5448A9E6}"/>
                  </a:ext>
                </a:extLst>
              </p14:cNvPr>
              <p14:cNvContentPartPr/>
              <p14:nvPr/>
            </p14:nvContentPartPr>
            <p14:xfrm>
              <a:off x="-924143" y="294755"/>
              <a:ext cx="360" cy="360"/>
            </p14:xfrm>
          </p:contentPart>
        </mc:Choice>
        <mc:Fallback>
          <p:pic>
            <p:nvPicPr>
              <p:cNvPr id="18" name="Ink 17">
                <a:extLst>
                  <a:ext uri="{FF2B5EF4-FFF2-40B4-BE49-F238E27FC236}">
                    <a16:creationId xmlns:a16="http://schemas.microsoft.com/office/drawing/2014/main" id="{7C5FEF8C-00DF-87A6-9EC0-532E5448A9E6}"/>
                  </a:ext>
                </a:extLst>
              </p:cNvPr>
              <p:cNvPicPr/>
              <p:nvPr/>
            </p:nvPicPr>
            <p:blipFill>
              <a:blip r:embed="rId79"/>
              <a:stretch>
                <a:fillRect/>
              </a:stretch>
            </p:blipFill>
            <p:spPr>
              <a:xfrm>
                <a:off x="-978143" y="186755"/>
                <a:ext cx="108000" cy="216000"/>
              </a:xfrm>
              <a:prstGeom prst="rect">
                <a:avLst/>
              </a:prstGeom>
            </p:spPr>
          </p:pic>
        </mc:Fallback>
      </mc:AlternateContent>
      <p:pic>
        <p:nvPicPr>
          <p:cNvPr id="21" name="Picture 20">
            <a:extLst>
              <a:ext uri="{FF2B5EF4-FFF2-40B4-BE49-F238E27FC236}">
                <a16:creationId xmlns:a16="http://schemas.microsoft.com/office/drawing/2014/main" id="{1EE75C4C-EE37-D011-C8A2-9A8959806539}"/>
              </a:ext>
            </a:extLst>
          </p:cNvPr>
          <p:cNvPicPr>
            <a:picLocks noChangeAspect="1"/>
          </p:cNvPicPr>
          <p:nvPr/>
        </p:nvPicPr>
        <p:blipFill>
          <a:blip r:embed="rId80">
            <a:extLst>
              <a:ext uri="{BEBA8EAE-BF5A-486C-A8C5-ECC9F3942E4B}">
                <a14:imgProps xmlns:a14="http://schemas.microsoft.com/office/drawing/2010/main">
                  <a14:imgLayer r:embed="rId81">
                    <a14:imgEffect>
                      <a14:backgroundRemoval t="10000" b="90000" l="10000" r="90000">
                        <a14:foregroundMark x1="21887" y1="41359" x2="21887" y2="41359"/>
                        <a14:foregroundMark x1="39119" y1="43722" x2="39119" y2="43722"/>
                        <a14:foregroundMark x1="39371" y1="40325" x2="39371" y2="40325"/>
                        <a14:foregroundMark x1="44277" y1="40620" x2="44277" y2="40620"/>
                        <a14:foregroundMark x1="59119" y1="49040" x2="59119" y2="49040"/>
                        <a14:foregroundMark x1="43522" y1="52880" x2="43522" y2="52880"/>
                        <a14:foregroundMark x1="42138" y1="49778" x2="42138" y2="49778"/>
                        <a14:foregroundMark x1="45786" y1="49778" x2="45786" y2="49778"/>
                        <a14:foregroundMark x1="49811" y1="49631" x2="49811" y2="49631"/>
                        <a14:foregroundMark x1="74340" y1="44461" x2="74340" y2="44461"/>
                        <a14:foregroundMark x1="48176" y1="62334" x2="48176" y2="62334"/>
                        <a14:foregroundMark x1="38113" y1="61448" x2="38113" y2="61448"/>
                        <a14:foregroundMark x1="35094" y1="61004" x2="35094" y2="61004"/>
                        <a14:foregroundMark x1="61887" y1="80059" x2="61887" y2="80059"/>
                      </a14:backgroundRemoval>
                    </a14:imgEffect>
                  </a14:imgLayer>
                </a14:imgProps>
              </a:ext>
            </a:extLst>
          </a:blip>
          <a:stretch>
            <a:fillRect/>
          </a:stretch>
        </p:blipFill>
        <p:spPr>
          <a:xfrm>
            <a:off x="185062" y="3209344"/>
            <a:ext cx="387938" cy="330357"/>
          </a:xfrm>
          <a:prstGeom prst="rect">
            <a:avLst/>
          </a:prstGeom>
        </p:spPr>
      </p:pic>
      <p:pic>
        <p:nvPicPr>
          <p:cNvPr id="22" name="Picture 21">
            <a:extLst>
              <a:ext uri="{FF2B5EF4-FFF2-40B4-BE49-F238E27FC236}">
                <a16:creationId xmlns:a16="http://schemas.microsoft.com/office/drawing/2014/main" id="{9C20C94E-A1FE-7D83-2527-65074FA81424}"/>
              </a:ext>
            </a:extLst>
          </p:cNvPr>
          <p:cNvPicPr>
            <a:picLocks noChangeAspect="1"/>
          </p:cNvPicPr>
          <p:nvPr/>
        </p:nvPicPr>
        <p:blipFill>
          <a:blip r:embed="rId80">
            <a:extLst>
              <a:ext uri="{BEBA8EAE-BF5A-486C-A8C5-ECC9F3942E4B}">
                <a14:imgProps xmlns:a14="http://schemas.microsoft.com/office/drawing/2010/main">
                  <a14:imgLayer r:embed="rId81">
                    <a14:imgEffect>
                      <a14:backgroundRemoval t="10000" b="90000" l="10000" r="90000">
                        <a14:foregroundMark x1="21887" y1="41359" x2="21887" y2="41359"/>
                        <a14:foregroundMark x1="39119" y1="43722" x2="39119" y2="43722"/>
                        <a14:foregroundMark x1="39371" y1="40325" x2="39371" y2="40325"/>
                        <a14:foregroundMark x1="44277" y1="40620" x2="44277" y2="40620"/>
                        <a14:foregroundMark x1="59119" y1="49040" x2="59119" y2="49040"/>
                        <a14:foregroundMark x1="43522" y1="52880" x2="43522" y2="52880"/>
                        <a14:foregroundMark x1="42138" y1="49778" x2="42138" y2="49778"/>
                        <a14:foregroundMark x1="45786" y1="49778" x2="45786" y2="49778"/>
                        <a14:foregroundMark x1="49811" y1="49631" x2="49811" y2="49631"/>
                        <a14:foregroundMark x1="74340" y1="44461" x2="74340" y2="44461"/>
                        <a14:foregroundMark x1="48176" y1="62334" x2="48176" y2="62334"/>
                        <a14:foregroundMark x1="38113" y1="61448" x2="38113" y2="61448"/>
                        <a14:foregroundMark x1="35094" y1="61004" x2="35094" y2="61004"/>
                        <a14:foregroundMark x1="61887" y1="80059" x2="61887" y2="80059"/>
                      </a14:backgroundRemoval>
                    </a14:imgEffect>
                  </a14:imgLayer>
                </a14:imgProps>
              </a:ext>
            </a:extLst>
          </a:blip>
          <a:stretch>
            <a:fillRect/>
          </a:stretch>
        </p:blipFill>
        <p:spPr>
          <a:xfrm>
            <a:off x="2410052" y="5574362"/>
            <a:ext cx="341985" cy="291225"/>
          </a:xfrm>
          <a:prstGeom prst="rect">
            <a:avLst/>
          </a:prstGeom>
        </p:spPr>
      </p:pic>
      <p:pic>
        <p:nvPicPr>
          <p:cNvPr id="24" name="Picture 23">
            <a:extLst>
              <a:ext uri="{FF2B5EF4-FFF2-40B4-BE49-F238E27FC236}">
                <a16:creationId xmlns:a16="http://schemas.microsoft.com/office/drawing/2014/main" id="{B060C8A6-D253-E60F-972C-DCB27A09B90B}"/>
              </a:ext>
            </a:extLst>
          </p:cNvPr>
          <p:cNvPicPr>
            <a:picLocks noChangeAspect="1"/>
          </p:cNvPicPr>
          <p:nvPr/>
        </p:nvPicPr>
        <p:blipFill>
          <a:blip r:embed="rId80">
            <a:extLst>
              <a:ext uri="{BEBA8EAE-BF5A-486C-A8C5-ECC9F3942E4B}">
                <a14:imgProps xmlns:a14="http://schemas.microsoft.com/office/drawing/2010/main">
                  <a14:imgLayer r:embed="rId81">
                    <a14:imgEffect>
                      <a14:backgroundRemoval t="10000" b="90000" l="10000" r="90000">
                        <a14:foregroundMark x1="21887" y1="41359" x2="21887" y2="41359"/>
                        <a14:foregroundMark x1="39119" y1="43722" x2="39119" y2="43722"/>
                        <a14:foregroundMark x1="39371" y1="40325" x2="39371" y2="40325"/>
                        <a14:foregroundMark x1="44277" y1="40620" x2="44277" y2="40620"/>
                        <a14:foregroundMark x1="59119" y1="49040" x2="59119" y2="49040"/>
                        <a14:foregroundMark x1="43522" y1="52880" x2="43522" y2="52880"/>
                        <a14:foregroundMark x1="42138" y1="49778" x2="42138" y2="49778"/>
                        <a14:foregroundMark x1="45786" y1="49778" x2="45786" y2="49778"/>
                        <a14:foregroundMark x1="49811" y1="49631" x2="49811" y2="49631"/>
                        <a14:foregroundMark x1="74340" y1="44461" x2="74340" y2="44461"/>
                        <a14:foregroundMark x1="48176" y1="62334" x2="48176" y2="62334"/>
                        <a14:foregroundMark x1="38113" y1="61448" x2="38113" y2="61448"/>
                        <a14:foregroundMark x1="35094" y1="61004" x2="35094" y2="61004"/>
                        <a14:foregroundMark x1="61887" y1="80059" x2="61887" y2="80059"/>
                      </a14:backgroundRemoval>
                    </a14:imgEffect>
                  </a14:imgLayer>
                </a14:imgProps>
              </a:ext>
            </a:extLst>
          </a:blip>
          <a:stretch>
            <a:fillRect/>
          </a:stretch>
        </p:blipFill>
        <p:spPr>
          <a:xfrm>
            <a:off x="604623" y="4594536"/>
            <a:ext cx="341985" cy="291225"/>
          </a:xfrm>
          <a:prstGeom prst="rect">
            <a:avLst/>
          </a:prstGeom>
        </p:spPr>
      </p:pic>
      <p:pic>
        <p:nvPicPr>
          <p:cNvPr id="26" name="Picture 25">
            <a:extLst>
              <a:ext uri="{FF2B5EF4-FFF2-40B4-BE49-F238E27FC236}">
                <a16:creationId xmlns:a16="http://schemas.microsoft.com/office/drawing/2014/main" id="{C00A1AB6-093C-C394-DEA3-E9B5194D7D94}"/>
              </a:ext>
            </a:extLst>
          </p:cNvPr>
          <p:cNvPicPr>
            <a:picLocks noChangeAspect="1"/>
          </p:cNvPicPr>
          <p:nvPr/>
        </p:nvPicPr>
        <p:blipFill>
          <a:blip r:embed="rId80">
            <a:extLst>
              <a:ext uri="{BEBA8EAE-BF5A-486C-A8C5-ECC9F3942E4B}">
                <a14:imgProps xmlns:a14="http://schemas.microsoft.com/office/drawing/2010/main">
                  <a14:imgLayer r:embed="rId81">
                    <a14:imgEffect>
                      <a14:backgroundRemoval t="10000" b="90000" l="10000" r="90000">
                        <a14:foregroundMark x1="21887" y1="41359" x2="21887" y2="41359"/>
                        <a14:foregroundMark x1="39119" y1="43722" x2="39119" y2="43722"/>
                        <a14:foregroundMark x1="39371" y1="40325" x2="39371" y2="40325"/>
                        <a14:foregroundMark x1="44277" y1="40620" x2="44277" y2="40620"/>
                        <a14:foregroundMark x1="59119" y1="49040" x2="59119" y2="49040"/>
                        <a14:foregroundMark x1="43522" y1="52880" x2="43522" y2="52880"/>
                        <a14:foregroundMark x1="42138" y1="49778" x2="42138" y2="49778"/>
                        <a14:foregroundMark x1="45786" y1="49778" x2="45786" y2="49778"/>
                        <a14:foregroundMark x1="49811" y1="49631" x2="49811" y2="49631"/>
                        <a14:foregroundMark x1="74340" y1="44461" x2="74340" y2="44461"/>
                        <a14:foregroundMark x1="48176" y1="62334" x2="48176" y2="62334"/>
                        <a14:foregroundMark x1="38113" y1="61448" x2="38113" y2="61448"/>
                        <a14:foregroundMark x1="35094" y1="61004" x2="35094" y2="61004"/>
                        <a14:foregroundMark x1="61887" y1="80059" x2="61887" y2="80059"/>
                      </a14:backgroundRemoval>
                    </a14:imgEffect>
                  </a14:imgLayer>
                </a14:imgProps>
              </a:ext>
            </a:extLst>
          </a:blip>
          <a:stretch>
            <a:fillRect/>
          </a:stretch>
        </p:blipFill>
        <p:spPr>
          <a:xfrm>
            <a:off x="148554" y="5977478"/>
            <a:ext cx="341985" cy="291225"/>
          </a:xfrm>
          <a:prstGeom prst="rect">
            <a:avLst/>
          </a:prstGeom>
        </p:spPr>
      </p:pic>
      <p:sp>
        <p:nvSpPr>
          <p:cNvPr id="28" name="TextBox 27">
            <a:extLst>
              <a:ext uri="{FF2B5EF4-FFF2-40B4-BE49-F238E27FC236}">
                <a16:creationId xmlns:a16="http://schemas.microsoft.com/office/drawing/2014/main" id="{240B2044-F150-8A68-AE1F-2E10E8AC510E}"/>
              </a:ext>
            </a:extLst>
          </p:cNvPr>
          <p:cNvSpPr txBox="1"/>
          <p:nvPr/>
        </p:nvSpPr>
        <p:spPr>
          <a:xfrm>
            <a:off x="5538983" y="2203247"/>
            <a:ext cx="2677592" cy="461665"/>
          </a:xfrm>
          <a:prstGeom prst="rect">
            <a:avLst/>
          </a:prstGeom>
          <a:noFill/>
        </p:spPr>
        <p:txBody>
          <a:bodyPr wrap="square" rtlCol="0">
            <a:spAutoFit/>
          </a:bodyPr>
          <a:lstStyle/>
          <a:p>
            <a:r>
              <a:rPr lang="en-IN" sz="1200" dirty="0">
                <a:latin typeface="Berlin Sans FB Demi" panose="020E0802020502020306" pitchFamily="34" charset="0"/>
              </a:rPr>
              <a:t>Flow chart for data management and server</a:t>
            </a:r>
          </a:p>
        </p:txBody>
      </p:sp>
      <p:sp>
        <p:nvSpPr>
          <p:cNvPr id="30" name="Arrow: Up 29">
            <a:extLst>
              <a:ext uri="{FF2B5EF4-FFF2-40B4-BE49-F238E27FC236}">
                <a16:creationId xmlns:a16="http://schemas.microsoft.com/office/drawing/2014/main" id="{4731E480-694A-732D-BD14-FAD89EF4DA26}"/>
              </a:ext>
            </a:extLst>
          </p:cNvPr>
          <p:cNvSpPr/>
          <p:nvPr/>
        </p:nvSpPr>
        <p:spPr>
          <a:xfrm>
            <a:off x="6604701" y="2592975"/>
            <a:ext cx="235803" cy="217170"/>
          </a:xfrm>
          <a:prstGeom prst="up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263C564E-86B3-E45E-10F0-01BB16A1CE2C}"/>
              </a:ext>
            </a:extLst>
          </p:cNvPr>
          <p:cNvSpPr/>
          <p:nvPr/>
        </p:nvSpPr>
        <p:spPr>
          <a:xfrm>
            <a:off x="5601980" y="2253513"/>
            <a:ext cx="2342485" cy="3577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4" name="Arrow: Right 33">
            <a:extLst>
              <a:ext uri="{FF2B5EF4-FFF2-40B4-BE49-F238E27FC236}">
                <a16:creationId xmlns:a16="http://schemas.microsoft.com/office/drawing/2014/main" id="{DFFD1F38-36B0-D479-79E5-89DF38F5FFD9}"/>
              </a:ext>
            </a:extLst>
          </p:cNvPr>
          <p:cNvSpPr/>
          <p:nvPr/>
        </p:nvSpPr>
        <p:spPr>
          <a:xfrm>
            <a:off x="7997049" y="2274195"/>
            <a:ext cx="282523" cy="11796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MS PGothic" panose="020B0600070205080204"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183313" y="2239848"/>
            <a:ext cx="10348595" cy="4647426"/>
          </a:xfrm>
          <a:prstGeom prst="rect">
            <a:avLst/>
          </a:prstGeom>
          <a:noFill/>
          <a:ln w="9525">
            <a:noFill/>
            <a:miter lim="800000"/>
          </a:ln>
        </p:spPr>
        <p:txBody>
          <a:bodyPr wrap="square">
            <a:spAutoFit/>
          </a:bodyPr>
          <a:lstStyle/>
          <a:p>
            <a:pPr marR="0" lvl="0" algn="just" defTabSz="457200" rtl="0" eaLnBrk="1" fontAlgn="base" latinLnBrk="0" hangingPunct="1">
              <a:lnSpc>
                <a:spcPct val="100000"/>
              </a:lnSpc>
              <a:spcBef>
                <a:spcPct val="0"/>
              </a:spcBef>
              <a:spcAft>
                <a:spcPct val="0"/>
              </a:spcAft>
              <a:buClrTx/>
              <a:buSzTx/>
              <a:defRPr/>
            </a:pPr>
            <a:endParaRPr lang="en-US" sz="2400" dirty="0">
              <a:solidFill>
                <a:prstClr val="black"/>
              </a:solidFill>
              <a:latin typeface="Bodoni MT" panose="02070603080606020203" pitchFamily="18" charset="0"/>
              <a:cs typeface="Arial" panose="020B0604020202020204"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endParaRPr lang="en-US" sz="2400" dirty="0">
              <a:solidFill>
                <a:prstClr val="black"/>
              </a:solidFill>
              <a:latin typeface="Bodoni MT" panose="02070603080606020203" pitchFamily="18" charset="0"/>
              <a:cs typeface="Arial" panose="020B0604020202020204" pitchFamily="34" charset="0"/>
            </a:endParaRPr>
          </a:p>
          <a:p>
            <a:pPr marR="0" lvl="0" algn="just" defTabSz="457200" rtl="0" eaLnBrk="1" fontAlgn="base" latinLnBrk="0" hangingPunct="1">
              <a:lnSpc>
                <a:spcPct val="100000"/>
              </a:lnSpc>
              <a:spcBef>
                <a:spcPct val="0"/>
              </a:spcBef>
              <a:spcAft>
                <a:spcPct val="0"/>
              </a:spcAft>
              <a:buClrTx/>
              <a:buSzTx/>
              <a:defRPr/>
            </a:pPr>
            <a:r>
              <a:rPr lang="en-US" sz="2000" b="1" u="sng" dirty="0">
                <a:solidFill>
                  <a:schemeClr val="accent6">
                    <a:lumMod val="75000"/>
                  </a:schemeClr>
                </a:solidFill>
                <a:latin typeface="Arial Black" panose="020B0A04020102020204" pitchFamily="34" charset="0"/>
                <a:cs typeface="+mj-lt"/>
              </a:rPr>
              <a:t>Solution to collect data during low transport rate and inaccessible areas</a:t>
            </a:r>
            <a:endParaRPr lang="en-US" sz="2800" b="1" u="sng" dirty="0">
              <a:solidFill>
                <a:schemeClr val="accent6">
                  <a:lumMod val="75000"/>
                </a:schemeClr>
              </a:solidFill>
              <a:latin typeface="Arial Black" panose="020B0A04020102020204" pitchFamily="34" charset="0"/>
              <a:cs typeface="Arial" panose="020B0604020202020204" pitchFamily="34" charset="0"/>
            </a:endParaRPr>
          </a:p>
          <a:p>
            <a:pPr algn="just">
              <a:defRPr/>
            </a:pPr>
            <a:r>
              <a:rPr lang="en-US" sz="1400" dirty="0">
                <a:solidFill>
                  <a:schemeClr val="tx1">
                    <a:lumMod val="75000"/>
                    <a:lumOff val="25000"/>
                  </a:schemeClr>
                </a:solidFill>
                <a:latin typeface="Baskerville Old Face" panose="02020602080505020303" pitchFamily="18" charset="0"/>
              </a:rPr>
              <a:t>To tackle data collection challenges in </a:t>
            </a:r>
            <a:r>
              <a:rPr lang="en-US" sz="1400" u="sng" dirty="0">
                <a:solidFill>
                  <a:schemeClr val="tx1">
                    <a:lumMod val="75000"/>
                    <a:lumOff val="25000"/>
                  </a:schemeClr>
                </a:solidFill>
                <a:latin typeface="Baskerville Old Face" panose="02020602080505020303" pitchFamily="18" charset="0"/>
              </a:rPr>
              <a:t>rural and inaccessible areas</a:t>
            </a:r>
            <a:r>
              <a:rPr lang="en-US" sz="1400" dirty="0">
                <a:solidFill>
                  <a:schemeClr val="tx1">
                    <a:lumMod val="75000"/>
                    <a:lumOff val="25000"/>
                  </a:schemeClr>
                </a:solidFill>
                <a:latin typeface="Baskerville Old Face" panose="02020602080505020303" pitchFamily="18" charset="0"/>
              </a:rPr>
              <a:t>, as well as during nighttime, we propose using drones to complement public buses. Drones can cover areas where </a:t>
            </a:r>
            <a:r>
              <a:rPr lang="en-US" sz="1400" u="sng" dirty="0">
                <a:solidFill>
                  <a:schemeClr val="tx1">
                    <a:lumMod val="75000"/>
                    <a:lumOff val="25000"/>
                  </a:schemeClr>
                </a:solidFill>
                <a:latin typeface="Baskerville Old Face" panose="02020602080505020303" pitchFamily="18" charset="0"/>
              </a:rPr>
              <a:t>buses can't reach </a:t>
            </a:r>
            <a:r>
              <a:rPr lang="en-US" sz="1400" dirty="0">
                <a:solidFill>
                  <a:schemeClr val="tx1">
                    <a:lumMod val="75000"/>
                    <a:lumOff val="25000"/>
                  </a:schemeClr>
                </a:solidFill>
                <a:latin typeface="Baskerville Old Face" panose="02020602080505020303" pitchFamily="18" charset="0"/>
              </a:rPr>
              <a:t>and efficiently gather AQI data during low-pollution </a:t>
            </a:r>
            <a:r>
              <a:rPr lang="en-US" sz="1400" u="sng" dirty="0">
                <a:solidFill>
                  <a:schemeClr val="tx1">
                    <a:lumMod val="75000"/>
                    <a:lumOff val="25000"/>
                  </a:schemeClr>
                </a:solidFill>
                <a:latin typeface="Baskerville Old Face" panose="02020602080505020303" pitchFamily="18" charset="0"/>
              </a:rPr>
              <a:t>nighttime periods</a:t>
            </a:r>
            <a:r>
              <a:rPr lang="en-US" sz="1400" dirty="0">
                <a:solidFill>
                  <a:schemeClr val="tx1">
                    <a:lumMod val="75000"/>
                    <a:lumOff val="25000"/>
                  </a:schemeClr>
                </a:solidFill>
                <a:latin typeface="Baskerville Old Face" panose="02020602080505020303" pitchFamily="18" charset="0"/>
              </a:rPr>
              <a:t>. In inaccessible areas, server data will identify locations for drone deployment, </a:t>
            </a:r>
            <a:r>
              <a:rPr lang="en-US" sz="1400" u="sng" dirty="0">
                <a:solidFill>
                  <a:schemeClr val="tx1">
                    <a:lumMod val="75000"/>
                    <a:lumOff val="25000"/>
                  </a:schemeClr>
                </a:solidFill>
                <a:latin typeface="Baskerville Old Face" panose="02020602080505020303" pitchFamily="18" charset="0"/>
              </a:rPr>
              <a:t>automating the process </a:t>
            </a:r>
            <a:r>
              <a:rPr lang="en-US" sz="1400" dirty="0">
                <a:solidFill>
                  <a:schemeClr val="tx1">
                    <a:lumMod val="75000"/>
                    <a:lumOff val="25000"/>
                  </a:schemeClr>
                </a:solidFill>
                <a:latin typeface="Baskerville Old Face" panose="02020602080505020303" pitchFamily="18" charset="0"/>
              </a:rPr>
              <a:t>for future updates. This ensures comprehensive, cost-effective data collection compared to traditional methods..</a:t>
            </a:r>
          </a:p>
          <a:p>
            <a:pPr algn="just">
              <a:defRPr/>
            </a:pPr>
            <a:endParaRPr lang="en-US" sz="1600" dirty="0">
              <a:solidFill>
                <a:schemeClr val="accent2">
                  <a:lumMod val="75000"/>
                </a:schemeClr>
              </a:solidFill>
              <a:latin typeface="Bodoni MT" panose="02070603080606020203" pitchFamily="18" charset="0"/>
            </a:endParaRPr>
          </a:p>
          <a:p>
            <a:pPr algn="just">
              <a:defRPr/>
            </a:pPr>
            <a:r>
              <a:rPr lang="en-US" sz="2400" b="1" dirty="0">
                <a:latin typeface="Arial Black" panose="020B0A04020102020204" pitchFamily="34" charset="0"/>
              </a:rPr>
              <a:t>Feasibility and Viability:</a:t>
            </a:r>
          </a:p>
          <a:p>
            <a:r>
              <a:rPr lang="en-US" sz="1600" dirty="0">
                <a:latin typeface="Baskerville Old Face" panose="02020602080505020303" pitchFamily="18" charset="0"/>
              </a:rPr>
              <a:t>Adding AQI sensors to public buses is both feasible and viable. It efficiently leverages existing infrastructure, allowing for extensive air quality data collection across urban areas. Drones can supplement coverage in rural or inaccessible regions. While challenges like sensor accuracy, data transmission reliability, and costs exist, they can be managed with robust technology, strategic partnerships, and public engagement, making this a practical and sustainable solution for enhanced air quality monitoring.</a:t>
            </a:r>
          </a:p>
          <a:p>
            <a:pPr algn="just">
              <a:defRPr/>
            </a:pPr>
            <a:endParaRPr kumimoji="0" lang="en-US" sz="1600" b="0" i="0" u="none" strike="noStrike" kern="1200" cap="none" spc="0" normalizeH="0" baseline="0" noProof="0" dirty="0">
              <a:ln>
                <a:noFill/>
              </a:ln>
              <a:solidFill>
                <a:schemeClr val="accent2">
                  <a:lumMod val="75000"/>
                </a:schemeClr>
              </a:solidFill>
              <a:effectLst/>
              <a:uLnTx/>
              <a:uFillTx/>
              <a:latin typeface="Arial" panose="020B0604020202020204" pitchFamily="34" charset="0"/>
              <a:ea typeface="MS PGothic" panose="020B0600070205080204" pitchFamily="1" charset="-128"/>
              <a:cs typeface="Arial" panose="020B0604020202020204" pitchFamily="34" charset="0"/>
            </a:endParaRPr>
          </a:p>
          <a:p>
            <a:pPr marR="0" lvl="0" algn="just" defTabSz="457200" rtl="0" eaLnBrk="1" fontAlgn="base" latinLnBrk="0" hangingPunct="1">
              <a:lnSpc>
                <a:spcPct val="100000"/>
              </a:lnSpc>
              <a:spcBef>
                <a:spcPct val="0"/>
              </a:spcBef>
              <a:spcAft>
                <a:spcPct val="0"/>
              </a:spcAft>
              <a:buClrTx/>
              <a:buSzTx/>
              <a:defRPr/>
            </a:pPr>
            <a:endParaRPr lang="en-US" sz="2800" dirty="0">
              <a:solidFill>
                <a:prstClr val="black"/>
              </a:solidFill>
              <a:latin typeface="Bodoni MT Black" panose="02070A03080606020203" pitchFamily="18"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MS PGothic" panose="020B0600070205080204" pitchFamily="1" charset="-128"/>
                <a:cs typeface="+mn-cs"/>
              </a:r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MS PGothic" panose="020B0600070205080204"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 </a:t>
            </a:r>
          </a:p>
        </p:txBody>
      </p:sp>
      <p:pic>
        <p:nvPicPr>
          <p:cNvPr id="8" name="Google Shape;93;p2"/>
          <p:cNvPicPr preferRelativeResize="0"/>
          <p:nvPr/>
        </p:nvPicPr>
        <p:blipFill rotWithShape="1">
          <a:blip r:embed="rId3"/>
          <a:srcRect/>
          <a:stretch>
            <a:fillRect/>
          </a:stretch>
        </p:blipFill>
        <p:spPr>
          <a:xfrm>
            <a:off x="9803910" y="-36729"/>
            <a:ext cx="2246575" cy="1149075"/>
          </a:xfrm>
          <a:prstGeom prst="rect">
            <a:avLst/>
          </a:prstGeom>
          <a:noFill/>
          <a:ln>
            <a:noFill/>
          </a:ln>
        </p:spPr>
      </p:pic>
      <p:pic>
        <p:nvPicPr>
          <p:cNvPr id="3" name="Graphic 2" descr="Plant with solid fill"/>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 y="81376"/>
            <a:ext cx="469230" cy="469230"/>
          </a:xfrm>
          <a:prstGeom prst="rect">
            <a:avLst/>
          </a:prstGeom>
        </p:spPr>
      </p:pic>
      <p:sp>
        <p:nvSpPr>
          <p:cNvPr id="4" name="TextBox 3"/>
          <p:cNvSpPr txBox="1"/>
          <p:nvPr/>
        </p:nvSpPr>
        <p:spPr>
          <a:xfrm>
            <a:off x="390416" y="245806"/>
            <a:ext cx="1693448" cy="369332"/>
          </a:xfrm>
          <a:prstGeom prst="rect">
            <a:avLst/>
          </a:prstGeom>
          <a:noFill/>
          <a:effectLst>
            <a:reflection blurRad="6350" stA="50000" endA="275" endPos="40000" dist="101600" dir="5400000" sy="-100000" algn="bl" rotWithShape="0"/>
          </a:effectLst>
        </p:spPr>
        <p:txBody>
          <a:bodyPr wrap="square" rtlCol="0">
            <a:spAutoFit/>
          </a:bodyPr>
          <a:lstStyle/>
          <a:p>
            <a:r>
              <a:rPr lang="en-US" sz="1800" b="1" dirty="0">
                <a:effectLst>
                  <a:glow rad="63500">
                    <a:schemeClr val="accent4">
                      <a:lumMod val="60000"/>
                      <a:lumOff val="40000"/>
                      <a:alpha val="40000"/>
                    </a:schemeClr>
                  </a:glow>
                </a:effectLst>
                <a:latin typeface="Javanese Text" panose="02000000000000000000" pitchFamily="2" charset="0"/>
                <a:cs typeface="Arial" panose="020B0604020202020204" pitchFamily="34" charset="0"/>
              </a:rPr>
              <a:t>Cybereign</a:t>
            </a:r>
            <a:endParaRPr lang="en-IN" dirty="0">
              <a:effectLst>
                <a:glow rad="63500">
                  <a:schemeClr val="accent4">
                    <a:lumMod val="60000"/>
                    <a:lumOff val="40000"/>
                    <a:alpha val="40000"/>
                  </a:schemeClr>
                </a:glow>
              </a:effectLst>
            </a:endParaRPr>
          </a:p>
        </p:txBody>
      </p:sp>
      <p:sp>
        <p:nvSpPr>
          <p:cNvPr id="9" name="Rectangle 2"/>
          <p:cNvSpPr>
            <a:spLocks noChangeArrowheads="1"/>
          </p:cNvSpPr>
          <p:nvPr/>
        </p:nvSpPr>
        <p:spPr bwMode="auto">
          <a:xfrm>
            <a:off x="217098" y="1142344"/>
            <a:ext cx="12332371"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defTabSz="914400" eaLnBrk="0" hangingPunct="0"/>
            <a:r>
              <a:rPr lang="en-US" b="1" dirty="0">
                <a:solidFill>
                  <a:prstClr val="black"/>
                </a:solidFill>
                <a:latin typeface="Arial Black" panose="020B0A04020102020204" pitchFamily="34" charset="0"/>
                <a:cs typeface="+mj-lt"/>
              </a:rPr>
              <a:t>Potential challenges and risks     </a:t>
            </a:r>
            <a:endParaRPr lang="en-US" sz="700" b="1" dirty="0">
              <a:solidFill>
                <a:prstClr val="black"/>
              </a:solidFill>
              <a:latin typeface="Arial Black" panose="020B0A04020102020204" pitchFamily="34" charset="0"/>
              <a:cs typeface="+mj-lt"/>
            </a:endParaRPr>
          </a:p>
          <a:p>
            <a:pPr defTabSz="914400" eaLnBrk="0" hangingPunct="0"/>
            <a:endParaRPr lang="en-US" b="1" dirty="0">
              <a:solidFill>
                <a:prstClr val="black"/>
              </a:solidFill>
              <a:latin typeface="Arial Black" panose="020B0A04020102020204" pitchFamily="34" charset="0"/>
              <a:cs typeface="+mj-l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latin typeface="Arial Black" panose="020B0A04020102020204" pitchFamily="34" charset="0"/>
              </a:rPr>
              <a:t>Sensor Accuracy   </a:t>
            </a:r>
            <a:r>
              <a:rPr kumimoji="0" lang="en-US" altLang="en-US" sz="1400" b="1" i="0" u="none" strike="noStrike" cap="none" normalizeH="0" baseline="0" dirty="0">
                <a:ln>
                  <a:noFill/>
                </a:ln>
                <a:solidFill>
                  <a:schemeClr val="tx1"/>
                </a:solidFill>
                <a:effectLst/>
                <a:latin typeface="Arial" panose="020B0604020202020204" pitchFamily="34" charset="0"/>
              </a:rPr>
              <a:t>:</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accent2">
                    <a:lumMod val="75000"/>
                  </a:schemeClr>
                </a:solidFill>
                <a:effectLst/>
                <a:latin typeface="Aptos" panose="020B0004020202020204" pitchFamily="34" charset="0"/>
              </a:rPr>
              <a:t>Maintaining accuracy in a mobile environment</a:t>
            </a:r>
            <a:r>
              <a:rPr kumimoji="0" lang="en-US" altLang="en-US" sz="1400" b="0" i="0" u="none" strike="noStrike" cap="none" normalizeH="0" baseline="0" dirty="0">
                <a:ln>
                  <a:noFill/>
                </a:ln>
                <a:solidFill>
                  <a:schemeClr val="tx1"/>
                </a:solidFill>
                <a:effectLst/>
                <a:latin typeface="Aptos" panose="020B00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latin typeface="Arial Black" panose="020B0A04020102020204" pitchFamily="34" charset="0"/>
              </a:rPr>
              <a:t>Data Transmission</a:t>
            </a:r>
            <a:r>
              <a:rPr kumimoji="0" lang="en-US" altLang="en-US" sz="1400" b="1" i="0" u="none" strike="noStrike" cap="none" normalizeH="0" baseline="0" dirty="0">
                <a:ln>
                  <a:noFill/>
                </a:ln>
                <a:solidFill>
                  <a:schemeClr val="tx1"/>
                </a:solidFill>
                <a:effectLst/>
                <a:latin typeface="Arial" panose="020B0604020202020204" pitchFamily="34" charset="0"/>
              </a:rPr>
              <a:t>:</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accent2">
                    <a:lumMod val="75000"/>
                  </a:schemeClr>
                </a:solidFill>
                <a:effectLst/>
                <a:latin typeface="Aptos" panose="020B0004020202020204" pitchFamily="34" charset="0"/>
              </a:rPr>
              <a:t>Ensuring reliable real-time data transfer</a:t>
            </a:r>
            <a:r>
              <a:rPr kumimoji="0" lang="en-US" altLang="en-US" sz="1400" b="0" i="0" u="none" strike="noStrike" cap="none" normalizeH="0" baseline="0" dirty="0">
                <a:ln>
                  <a:noFill/>
                </a:ln>
                <a:solidFill>
                  <a:schemeClr val="accent2">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latin typeface="Arial Black" panose="020B0A04020102020204" pitchFamily="34" charset="0"/>
              </a:rPr>
              <a:t>Costs</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a:ln>
                  <a:noFill/>
                </a:ln>
                <a:solidFill>
                  <a:schemeClr val="tx1"/>
                </a:solidFill>
                <a:effectLst/>
                <a:latin typeface="Aptos" panose="020B0004020202020204" pitchFamily="34" charset="0"/>
              </a:rPr>
              <a:t>:</a:t>
            </a:r>
            <a:r>
              <a:rPr kumimoji="0" lang="en-US" altLang="en-US" sz="1400" b="0" i="0" u="none" strike="noStrike" cap="none" normalizeH="0" baseline="0" dirty="0">
                <a:ln>
                  <a:noFill/>
                </a:ln>
                <a:solidFill>
                  <a:schemeClr val="tx1"/>
                </a:solidFill>
                <a:effectLst/>
                <a:latin typeface="Aptos" panose="020B0004020202020204" pitchFamily="34" charset="0"/>
              </a:rPr>
              <a:t> </a:t>
            </a:r>
            <a:r>
              <a:rPr kumimoji="0" lang="en-US" altLang="en-US" sz="1400" b="0" i="0" u="none" strike="noStrike" cap="none" normalizeH="0" baseline="0" dirty="0">
                <a:ln>
                  <a:noFill/>
                </a:ln>
                <a:solidFill>
                  <a:schemeClr val="accent2">
                    <a:lumMod val="75000"/>
                  </a:schemeClr>
                </a:solidFill>
                <a:effectLst/>
                <a:latin typeface="Aptos" panose="020B0004020202020204" pitchFamily="34" charset="0"/>
              </a:rPr>
              <a:t>Managing sensor and system expenses.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latin typeface="Arial Black" panose="020B0A04020102020204" pitchFamily="34" charset="0"/>
              </a:rPr>
              <a:t>Public Acceptance</a:t>
            </a:r>
            <a:r>
              <a:rPr kumimoji="0" lang="en-US" altLang="en-US" sz="1400" b="1" i="0" u="none" strike="noStrike" cap="none" normalizeH="0" baseline="0" dirty="0">
                <a:ln>
                  <a:noFill/>
                </a:ln>
                <a:solidFill>
                  <a:schemeClr val="tx1"/>
                </a:solidFill>
                <a:effectLst/>
                <a:latin typeface="Aptos" panose="020B0004020202020204" pitchFamily="34" charset="0"/>
              </a:rPr>
              <a:t>:</a:t>
            </a:r>
            <a:r>
              <a:rPr kumimoji="0" lang="en-US" altLang="en-US" sz="1400" b="0" i="0" u="none" strike="noStrike" cap="none" normalizeH="0" baseline="0" dirty="0">
                <a:ln>
                  <a:noFill/>
                </a:ln>
                <a:solidFill>
                  <a:schemeClr val="tx1"/>
                </a:solidFill>
                <a:effectLst/>
                <a:latin typeface="Aptos" panose="020B0004020202020204" pitchFamily="34" charset="0"/>
              </a:rPr>
              <a:t> </a:t>
            </a:r>
            <a:r>
              <a:rPr kumimoji="0" lang="en-US" altLang="en-US" sz="1400" b="0" i="0" u="none" strike="noStrike" cap="none" normalizeH="0" baseline="0" dirty="0">
                <a:ln>
                  <a:noFill/>
                </a:ln>
                <a:solidFill>
                  <a:schemeClr val="accent2">
                    <a:lumMod val="75000"/>
                  </a:schemeClr>
                </a:solidFill>
                <a:effectLst/>
                <a:latin typeface="Aptos" panose="020B0004020202020204" pitchFamily="34" charset="0"/>
              </a:rPr>
              <a:t>Addressing privacy concerns and building trust </a:t>
            </a:r>
          </a:p>
        </p:txBody>
      </p:sp>
      <p:sp>
        <p:nvSpPr>
          <p:cNvPr id="11" name="Rectangle 3"/>
          <p:cNvSpPr>
            <a:spLocks noChangeArrowheads="1"/>
          </p:cNvSpPr>
          <p:nvPr/>
        </p:nvSpPr>
        <p:spPr bwMode="auto">
          <a:xfrm rot="10800000" flipV="1">
            <a:off x="6042974" y="1034701"/>
            <a:ext cx="6956809"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just" defTabSz="457200" rtl="0" eaLnBrk="1" fontAlgn="base" latinLnBrk="0" hangingPunct="1">
              <a:lnSpc>
                <a:spcPct val="100000"/>
              </a:lnSpc>
              <a:spcBef>
                <a:spcPct val="0"/>
              </a:spcBef>
              <a:spcAft>
                <a:spcPct val="0"/>
              </a:spcAft>
              <a:buClrTx/>
              <a:buSzTx/>
              <a:defRPr/>
            </a:pPr>
            <a:r>
              <a:rPr kumimoji="0" lang="en-US" sz="1600" b="0" i="0" u="none" strike="noStrike" kern="1200" cap="none" spc="0" normalizeH="0" baseline="0" noProof="0" dirty="0">
                <a:ln>
                  <a:noFill/>
                </a:ln>
                <a:solidFill>
                  <a:prstClr val="black"/>
                </a:solidFill>
                <a:effectLst/>
                <a:uLnTx/>
                <a:uFillTx/>
                <a:latin typeface="Arial Black" panose="020B0A04020102020204" pitchFamily="34" charset="0"/>
                <a:cs typeface="Calibri" panose="020F0502020204030204" pitchFamily="34" charset="0"/>
              </a:rPr>
              <a:t>Strategies</a:t>
            </a:r>
            <a:r>
              <a:rPr kumimoji="0" lang="en-US" sz="1600" b="0" i="0" u="none" strike="noStrike" kern="1200" cap="none" spc="0" normalizeH="0" noProof="0" dirty="0">
                <a:ln>
                  <a:noFill/>
                </a:ln>
                <a:solidFill>
                  <a:prstClr val="black"/>
                </a:solidFill>
                <a:effectLst/>
                <a:uLnTx/>
                <a:uFillTx/>
                <a:latin typeface="Arial Black" panose="020B0A04020102020204" pitchFamily="34" charset="0"/>
                <a:cs typeface="Calibri" panose="020F0502020204030204" pitchFamily="34" charset="0"/>
              </a:rPr>
              <a:t> for overcoming these</a:t>
            </a:r>
          </a:p>
          <a:p>
            <a:pPr marR="0" lvl="0" algn="just" defTabSz="457200" rtl="0" eaLnBrk="1" fontAlgn="base" latinLnBrk="0" hangingPunct="1">
              <a:lnSpc>
                <a:spcPct val="100000"/>
              </a:lnSpc>
              <a:spcBef>
                <a:spcPct val="0"/>
              </a:spcBef>
              <a:spcAft>
                <a:spcPct val="0"/>
              </a:spcAft>
              <a:buClrTx/>
              <a:buSzTx/>
              <a:defRPr/>
            </a:pPr>
            <a:r>
              <a:rPr kumimoji="0" lang="en-US" sz="1600" b="0" i="0" u="none" strike="noStrike" kern="1200" cap="none" spc="0" normalizeH="0" noProof="0" dirty="0">
                <a:ln>
                  <a:noFill/>
                </a:ln>
                <a:solidFill>
                  <a:prstClr val="black"/>
                </a:solidFill>
                <a:effectLst/>
                <a:uLnTx/>
                <a:uFillTx/>
                <a:latin typeface="Arial Black" panose="020B0A04020102020204" pitchFamily="34" charset="0"/>
                <a:cs typeface="Calibri" panose="020F0502020204030204" pitchFamily="34" charset="0"/>
              </a:rPr>
              <a:t>challenges</a:t>
            </a:r>
            <a:endParaRPr kumimoji="0" lang="en-US" sz="1600" b="0" i="0" u="none" strike="noStrike" kern="1200" cap="none" spc="0" normalizeH="0" noProof="0" dirty="0">
              <a:ln>
                <a:noFill/>
              </a:ln>
              <a:solidFill>
                <a:prstClr val="black"/>
              </a:solidFill>
              <a:effectLst/>
              <a:uLnTx/>
              <a:uFillTx/>
              <a:latin typeface="Arial Black" panose="020B0A04020102020204" pitchFamily="34" charset="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pPr>
            <a:r>
              <a:rPr kumimoji="0" lang="en-US" altLang="en-US" sz="1400" b="1" i="0" u="none" strike="noStrike" cap="none" normalizeH="0" baseline="0" dirty="0">
                <a:ln>
                  <a:noFill/>
                </a:ln>
                <a:solidFill>
                  <a:schemeClr val="accent4">
                    <a:lumMod val="75000"/>
                  </a:schemeClr>
                </a:solidFill>
                <a:effectLst/>
                <a:latin typeface="Aptos" panose="020B0004020202020204" pitchFamily="34" charset="0"/>
              </a:rPr>
              <a:t>Use high-quality sensors with regular calibration.</a:t>
            </a:r>
          </a:p>
          <a:p>
            <a:pPr marL="0" marR="0" lvl="0" indent="0" defTabSz="914400" rtl="0" eaLnBrk="0" fontAlgn="base" latinLnBrk="0" hangingPunct="0">
              <a:lnSpc>
                <a:spcPct val="100000"/>
              </a:lnSpc>
              <a:spcBef>
                <a:spcPct val="0"/>
              </a:spcBef>
              <a:spcAft>
                <a:spcPct val="0"/>
              </a:spcAft>
              <a:buClrTx/>
              <a:buSzTx/>
              <a:buFontTx/>
              <a:buChar char="•"/>
            </a:pPr>
            <a:r>
              <a:rPr kumimoji="0" lang="en-US" altLang="en-US" sz="1400" b="1" i="0" u="none" strike="noStrike" cap="none" normalizeH="0" baseline="0" dirty="0">
                <a:ln>
                  <a:noFill/>
                </a:ln>
                <a:solidFill>
                  <a:schemeClr val="accent4">
                    <a:lumMod val="75000"/>
                  </a:schemeClr>
                </a:solidFill>
                <a:effectLst/>
                <a:latin typeface="Aptos" panose="020B0004020202020204" pitchFamily="34" charset="0"/>
              </a:rPr>
              <a:t>Employ robust communication tech and fallback data storage.</a:t>
            </a:r>
          </a:p>
          <a:p>
            <a:pPr marL="0" marR="0" lvl="0" indent="0" defTabSz="914400" rtl="0" eaLnBrk="0" fontAlgn="base" latinLnBrk="0" hangingPunct="0">
              <a:lnSpc>
                <a:spcPct val="100000"/>
              </a:lnSpc>
              <a:spcBef>
                <a:spcPct val="0"/>
              </a:spcBef>
              <a:spcAft>
                <a:spcPct val="0"/>
              </a:spcAft>
              <a:buClrTx/>
              <a:buSzTx/>
              <a:buFontTx/>
              <a:buChar char="•"/>
            </a:pPr>
            <a:r>
              <a:rPr kumimoji="0" lang="en-US" altLang="en-US" sz="1400" b="1" i="0" u="none" strike="noStrike" cap="none" normalizeH="0" baseline="0" dirty="0">
                <a:ln>
                  <a:noFill/>
                </a:ln>
                <a:solidFill>
                  <a:schemeClr val="accent4">
                    <a:lumMod val="75000"/>
                  </a:schemeClr>
                </a:solidFill>
                <a:effectLst/>
                <a:latin typeface="Aptos" panose="020B0004020202020204" pitchFamily="34" charset="0"/>
              </a:rPr>
              <a:t>Partner with agencies for funding and start with a pilot program.</a:t>
            </a:r>
          </a:p>
          <a:p>
            <a:pPr marL="0" marR="0" lvl="0" indent="0" defTabSz="914400" rtl="0" eaLnBrk="0" fontAlgn="base" latinLnBrk="0" hangingPunct="0">
              <a:lnSpc>
                <a:spcPct val="100000"/>
              </a:lnSpc>
              <a:spcBef>
                <a:spcPct val="0"/>
              </a:spcBef>
              <a:spcAft>
                <a:spcPct val="0"/>
              </a:spcAft>
              <a:buClrTx/>
              <a:buSzTx/>
              <a:buFontTx/>
              <a:buChar char="•"/>
            </a:pPr>
            <a:r>
              <a:rPr kumimoji="0" lang="en-US" altLang="en-US" sz="1400" b="1" i="0" u="none" strike="noStrike" cap="none" normalizeH="0" baseline="0" dirty="0">
                <a:ln>
                  <a:noFill/>
                </a:ln>
                <a:solidFill>
                  <a:schemeClr val="accent4">
                    <a:lumMod val="75000"/>
                  </a:schemeClr>
                </a:solidFill>
                <a:effectLst/>
                <a:latin typeface="Aptos" panose="020B0004020202020204" pitchFamily="34" charset="0"/>
              </a:rPr>
              <a:t>Engage the public through awareness and transparent data shari</a:t>
            </a:r>
            <a:r>
              <a:rPr kumimoji="0" lang="en-US" altLang="en-US" sz="1400" b="1" i="0" u="none" strike="noStrike" cap="none" normalizeH="0" baseline="0" dirty="0">
                <a:ln>
                  <a:noFill/>
                </a:ln>
                <a:solidFill>
                  <a:schemeClr val="accent4">
                    <a:lumMod val="75000"/>
                  </a:schemeClr>
                </a:solidFill>
                <a:effectLst/>
                <a:latin typeface="Arial" panose="020B0604020202020204" pitchFamily="34" charset="0"/>
              </a:rPr>
              <a:t>ng</a:t>
            </a:r>
            <a:r>
              <a:rPr kumimoji="0" lang="en-US" altLang="en-US" sz="1400" b="0" i="0" u="none" strike="noStrike" cap="none" normalizeH="0" baseline="0" dirty="0">
                <a:ln>
                  <a:noFill/>
                </a:ln>
                <a:solidFill>
                  <a:schemeClr val="tx1"/>
                </a:solidFill>
                <a:effectLst/>
                <a:latin typeface="Arial" panose="020B0604020202020204" pitchFamily="34" charset="0"/>
              </a:rPr>
              <a:t>. </a:t>
            </a:r>
          </a:p>
        </p:txBody>
      </p:sp>
      <p:cxnSp>
        <p:nvCxnSpPr>
          <p:cNvPr id="14" name="Straight Connector 13"/>
          <p:cNvCxnSpPr>
            <a:cxnSpLocks/>
            <a:stCxn id="24" idx="0"/>
            <a:endCxn id="24" idx="2"/>
          </p:cNvCxnSpPr>
          <p:nvPr/>
        </p:nvCxnSpPr>
        <p:spPr>
          <a:xfrm>
            <a:off x="6091852" y="1074362"/>
            <a:ext cx="0" cy="1654057"/>
          </a:xfrm>
          <a:prstGeom prst="line">
            <a:avLst/>
          </a:prstGeom>
        </p:spPr>
        <p:style>
          <a:lnRef idx="3">
            <a:schemeClr val="accent3"/>
          </a:lnRef>
          <a:fillRef idx="0">
            <a:schemeClr val="accent3"/>
          </a:fillRef>
          <a:effectRef idx="2">
            <a:schemeClr val="accent3"/>
          </a:effectRef>
          <a:fontRef idx="minor">
            <a:schemeClr val="tx1"/>
          </a:fontRef>
        </p:style>
      </p:cxnSp>
      <p:sp>
        <p:nvSpPr>
          <p:cNvPr id="24" name="Rectangle 23">
            <a:extLst>
              <a:ext uri="{FF2B5EF4-FFF2-40B4-BE49-F238E27FC236}">
                <a16:creationId xmlns:a16="http://schemas.microsoft.com/office/drawing/2014/main" id="{60F21B94-7047-9784-0D47-8865CF863E1D}"/>
              </a:ext>
            </a:extLst>
          </p:cNvPr>
          <p:cNvSpPr/>
          <p:nvPr/>
        </p:nvSpPr>
        <p:spPr>
          <a:xfrm>
            <a:off x="234614" y="1074362"/>
            <a:ext cx="11714476" cy="165405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cxnSp>
        <p:nvCxnSpPr>
          <p:cNvPr id="31" name="Straight Connector 30">
            <a:extLst>
              <a:ext uri="{FF2B5EF4-FFF2-40B4-BE49-F238E27FC236}">
                <a16:creationId xmlns:a16="http://schemas.microsoft.com/office/drawing/2014/main" id="{48B02FEA-F0DC-F38D-F6F1-C5CBAE5F124A}"/>
              </a:ext>
            </a:extLst>
          </p:cNvPr>
          <p:cNvCxnSpPr/>
          <p:nvPr/>
        </p:nvCxnSpPr>
        <p:spPr>
          <a:xfrm>
            <a:off x="234614" y="1622323"/>
            <a:ext cx="11714476" cy="0"/>
          </a:xfrm>
          <a:prstGeom prst="line">
            <a:avLst/>
          </a:prstGeom>
        </p:spPr>
        <p:style>
          <a:lnRef idx="2">
            <a:schemeClr val="dk1"/>
          </a:lnRef>
          <a:fillRef idx="0">
            <a:schemeClr val="dk1"/>
          </a:fillRef>
          <a:effectRef idx="1">
            <a:schemeClr val="dk1"/>
          </a:effectRef>
          <a:fontRef idx="minor">
            <a:schemeClr val="tx1"/>
          </a:fontRef>
        </p:style>
      </p:cxnSp>
      <p:pic>
        <p:nvPicPr>
          <p:cNvPr id="33" name="Picture 32">
            <a:extLst>
              <a:ext uri="{FF2B5EF4-FFF2-40B4-BE49-F238E27FC236}">
                <a16:creationId xmlns:a16="http://schemas.microsoft.com/office/drawing/2014/main" id="{8C6C46DC-45B0-FAF8-2795-B1EBE6D20EF7}"/>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a:off x="11019559" y="2908398"/>
            <a:ext cx="868135" cy="775436"/>
          </a:xfrm>
          <a:prstGeom prst="rect">
            <a:avLst/>
          </a:prstGeom>
        </p:spPr>
      </p:pic>
      <p:pic>
        <p:nvPicPr>
          <p:cNvPr id="36" name="Picture 35">
            <a:extLst>
              <a:ext uri="{FF2B5EF4-FFF2-40B4-BE49-F238E27FC236}">
                <a16:creationId xmlns:a16="http://schemas.microsoft.com/office/drawing/2014/main" id="{CF0A879F-6CE2-65C6-B51D-8676E567C11F}"/>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21887" y1="41359" x2="21887" y2="41359"/>
                        <a14:foregroundMark x1="39119" y1="43722" x2="39119" y2="43722"/>
                        <a14:foregroundMark x1="39371" y1="40325" x2="39371" y2="40325"/>
                        <a14:foregroundMark x1="44277" y1="40620" x2="44277" y2="40620"/>
                        <a14:foregroundMark x1="59119" y1="49040" x2="59119" y2="49040"/>
                        <a14:foregroundMark x1="43522" y1="52880" x2="43522" y2="52880"/>
                        <a14:foregroundMark x1="42138" y1="49778" x2="42138" y2="49778"/>
                        <a14:foregroundMark x1="45786" y1="49778" x2="45786" y2="49778"/>
                        <a14:foregroundMark x1="49811" y1="49631" x2="49811" y2="49631"/>
                        <a14:foregroundMark x1="74340" y1="44461" x2="74340" y2="44461"/>
                        <a14:foregroundMark x1="48176" y1="62334" x2="48176" y2="62334"/>
                        <a14:foregroundMark x1="38113" y1="61448" x2="38113" y2="61448"/>
                        <a14:foregroundMark x1="35094" y1="61004" x2="35094" y2="61004"/>
                        <a14:foregroundMark x1="61887" y1="80059" x2="61887" y2="80059"/>
                      </a14:backgroundRemoval>
                    </a14:imgEffect>
                  </a14:imgLayer>
                </a14:imgProps>
              </a:ext>
            </a:extLst>
          </a:blip>
          <a:stretch>
            <a:fillRect/>
          </a:stretch>
        </p:blipFill>
        <p:spPr>
          <a:xfrm>
            <a:off x="10902510" y="2899075"/>
            <a:ext cx="341985" cy="291225"/>
          </a:xfrm>
          <a:prstGeom prst="rect">
            <a:avLst/>
          </a:prstGeom>
        </p:spPr>
      </p:pic>
      <p:pic>
        <p:nvPicPr>
          <p:cNvPr id="37" name="Picture 36">
            <a:extLst>
              <a:ext uri="{FF2B5EF4-FFF2-40B4-BE49-F238E27FC236}">
                <a16:creationId xmlns:a16="http://schemas.microsoft.com/office/drawing/2014/main" id="{7391F624-E213-88B6-C7C7-34508B2C8601}"/>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foregroundMark x1="34904" y1="63959" x2="34904" y2="63959"/>
                        <a14:foregroundMark x1="34904" y1="63959" x2="34904" y2="63959"/>
                        <a14:foregroundMark x1="47516" y1="61300" x2="47516" y2="61300"/>
                        <a14:foregroundMark x1="47516" y1="61300" x2="47516" y2="61300"/>
                        <a14:foregroundMark x1="62803" y1="59970" x2="62803" y2="59970"/>
                        <a14:foregroundMark x1="55414" y1="34417" x2="55414" y2="34417"/>
                        <a14:foregroundMark x1="51338" y1="27179" x2="51338" y2="27179"/>
                        <a14:foregroundMark x1="62930" y1="28065" x2="62930" y2="28065"/>
                      </a14:backgroundRemoval>
                    </a14:imgEffect>
                  </a14:imgLayer>
                </a14:imgProps>
              </a:ext>
            </a:extLst>
          </a:blip>
          <a:stretch>
            <a:fillRect/>
          </a:stretch>
        </p:blipFill>
        <p:spPr>
          <a:xfrm>
            <a:off x="11198362" y="2819603"/>
            <a:ext cx="511276" cy="440935"/>
          </a:xfrm>
          <a:prstGeom prst="rect">
            <a:avLst/>
          </a:prstGeom>
        </p:spPr>
      </p:pic>
      <p:pic>
        <p:nvPicPr>
          <p:cNvPr id="38" name="Graphic 37" descr="Marker with solid fill">
            <a:extLst>
              <a:ext uri="{FF2B5EF4-FFF2-40B4-BE49-F238E27FC236}">
                <a16:creationId xmlns:a16="http://schemas.microsoft.com/office/drawing/2014/main" id="{3B030F1F-5B86-851C-92F5-668FD00CC3F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615097" y="2888130"/>
            <a:ext cx="272597" cy="272597"/>
          </a:xfrm>
          <a:prstGeom prst="rect">
            <a:avLst/>
          </a:prstGeom>
        </p:spPr>
      </p:pic>
      <p:pic>
        <p:nvPicPr>
          <p:cNvPr id="40" name="Picture 39">
            <a:extLst>
              <a:ext uri="{FF2B5EF4-FFF2-40B4-BE49-F238E27FC236}">
                <a16:creationId xmlns:a16="http://schemas.microsoft.com/office/drawing/2014/main" id="{1EA251D4-B7CA-B5B3-BE35-5F3F127C3E24}"/>
              </a:ext>
            </a:extLst>
          </p:cNvPr>
          <p:cNvPicPr>
            <a:picLocks noChangeAspect="1"/>
          </p:cNvPicPr>
          <p:nvPr/>
        </p:nvPicPr>
        <p:blipFill>
          <a:blip r:embed="rId14">
            <a:extLst>
              <a:ext uri="{BEBA8EAE-BF5A-486C-A8C5-ECC9F3942E4B}">
                <a14:imgProps xmlns:a14="http://schemas.microsoft.com/office/drawing/2010/main">
                  <a14:imgLayer r:embed="rId15">
                    <a14:imgEffect>
                      <a14:backgroundRemoval t="9938" b="93582" l="9921" r="89881">
                        <a14:foregroundMark x1="10913" y1="28986" x2="10913" y2="28986"/>
                        <a14:foregroundMark x1="37698" y1="18634" x2="37698" y2="18634"/>
                        <a14:foregroundMark x1="74405" y1="17598" x2="74405" y2="17598"/>
                        <a14:foregroundMark x1="63889" y1="44513" x2="63889" y2="44513"/>
                        <a14:foregroundMark x1="79563" y1="43271" x2="79563" y2="43271"/>
                        <a14:foregroundMark x1="77976" y1="66460" x2="77976" y2="66460"/>
                        <a14:foregroundMark x1="78968" y1="82816" x2="78968" y2="82816"/>
                        <a14:foregroundMark x1="62103" y1="83437" x2="62103" y2="83437"/>
                        <a14:foregroundMark x1="58135" y1="63561" x2="58135" y2="63561"/>
                        <a14:foregroundMark x1="51587" y1="63561" x2="51587" y2="63561"/>
                        <a14:foregroundMark x1="50397" y1="82816" x2="50397" y2="82816"/>
                        <a14:foregroundMark x1="42659" y1="82402" x2="42659" y2="82402"/>
                        <a14:foregroundMark x1="34921" y1="83023" x2="34921" y2="83023"/>
                        <a14:foregroundMark x1="26190" y1="83230" x2="26190" y2="83230"/>
                        <a14:foregroundMark x1="19643" y1="83230" x2="19643" y2="83230"/>
                        <a14:foregroundMark x1="21825" y1="93582" x2="21825" y2="93582"/>
                        <a14:foregroundMark x1="20040" y1="66046" x2="20040" y2="66046"/>
                        <a14:foregroundMark x1="27976" y1="64596" x2="27976" y2="64596"/>
                        <a14:foregroundMark x1="34722" y1="64803" x2="34722" y2="64803"/>
                        <a14:foregroundMark x1="43452" y1="63975" x2="43452" y2="63975"/>
                        <a14:foregroundMark x1="18452" y1="44513" x2="18452" y2="44513"/>
                        <a14:foregroundMark x1="26984" y1="45549" x2="26984" y2="45549"/>
                        <a14:foregroundMark x1="35516" y1="44306" x2="35516" y2="44306"/>
                        <a14:foregroundMark x1="43056" y1="44099" x2="43056" y2="44099"/>
                        <a14:foregroundMark x1="50595" y1="44720" x2="50595" y2="44720"/>
                      </a14:backgroundRemoval>
                    </a14:imgEffect>
                  </a14:imgLayer>
                </a14:imgProps>
              </a:ext>
            </a:extLst>
          </a:blip>
          <a:stretch>
            <a:fillRect/>
          </a:stretch>
        </p:blipFill>
        <p:spPr>
          <a:xfrm>
            <a:off x="11347341" y="4813385"/>
            <a:ext cx="470118" cy="450530"/>
          </a:xfrm>
          <a:prstGeom prst="rect">
            <a:avLst/>
          </a:prstGeom>
        </p:spPr>
      </p:pic>
      <p:pic>
        <p:nvPicPr>
          <p:cNvPr id="41" name="Graphic 40" descr="Cloud Computing with solid fill">
            <a:extLst>
              <a:ext uri="{FF2B5EF4-FFF2-40B4-BE49-F238E27FC236}">
                <a16:creationId xmlns:a16="http://schemas.microsoft.com/office/drawing/2014/main" id="{4DE915E0-5633-3016-6D1A-DE0B37FA234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972264" y="4824976"/>
            <a:ext cx="410701" cy="410701"/>
          </a:xfrm>
          <a:prstGeom prst="rect">
            <a:avLst/>
          </a:prstGeom>
        </p:spPr>
      </p:pic>
      <p:cxnSp>
        <p:nvCxnSpPr>
          <p:cNvPr id="43" name="Straight Arrow Connector 42">
            <a:extLst>
              <a:ext uri="{FF2B5EF4-FFF2-40B4-BE49-F238E27FC236}">
                <a16:creationId xmlns:a16="http://schemas.microsoft.com/office/drawing/2014/main" id="{58CD66CF-FA1C-2752-A311-31DBEEE5AFCE}"/>
              </a:ext>
            </a:extLst>
          </p:cNvPr>
          <p:cNvCxnSpPr>
            <a:cxnSpLocks/>
            <a:stCxn id="33" idx="2"/>
          </p:cNvCxnSpPr>
          <p:nvPr/>
        </p:nvCxnSpPr>
        <p:spPr>
          <a:xfrm>
            <a:off x="11453627" y="3683834"/>
            <a:ext cx="0" cy="96682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7" name="TextBox 46">
            <a:extLst>
              <a:ext uri="{FF2B5EF4-FFF2-40B4-BE49-F238E27FC236}">
                <a16:creationId xmlns:a16="http://schemas.microsoft.com/office/drawing/2014/main" id="{6E7C32FA-2943-3F36-E227-920795C58339}"/>
              </a:ext>
            </a:extLst>
          </p:cNvPr>
          <p:cNvSpPr txBox="1"/>
          <p:nvPr/>
        </p:nvSpPr>
        <p:spPr>
          <a:xfrm>
            <a:off x="8577349" y="3996685"/>
            <a:ext cx="2844800" cy="646331"/>
          </a:xfrm>
          <a:prstGeom prst="rect">
            <a:avLst/>
          </a:prstGeom>
          <a:noFill/>
        </p:spPr>
        <p:txBody>
          <a:bodyPr wrap="square" rtlCol="0">
            <a:spAutoFit/>
          </a:bodyPr>
          <a:lstStyle/>
          <a:p>
            <a:r>
              <a:rPr lang="en-IN" sz="1200" dirty="0">
                <a:latin typeface="Berlin Sans FB Demi" panose="020E0802020502020306" pitchFamily="34" charset="0"/>
              </a:rPr>
              <a:t>Automate the drone using database to collect AQI data in different location  </a:t>
            </a:r>
          </a:p>
          <a:p>
            <a:r>
              <a:rPr lang="en-IN" sz="1200" dirty="0">
                <a:solidFill>
                  <a:srgbClr val="FF0000"/>
                </a:solidFill>
                <a:latin typeface="Berlin Sans FB Demi" panose="020E0802020502020306" pitchFamily="34" charset="0"/>
              </a:rPr>
              <a:t>*Limited drones is required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609600" y="0"/>
            <a:ext cx="10972800" cy="1143000"/>
          </a:xfrm>
        </p:spPr>
        <p:txBody>
          <a:bodyPr/>
          <a:lstStyle/>
          <a:p>
            <a:pPr eaLnBrk="1" hangingPunct="1"/>
            <a:r>
              <a:rPr lang="en-US" sz="3600" b="1" dirty="0">
                <a:latin typeface="Times New Roman" panose="02020603050405020304" pitchFamily="18" charset="0"/>
                <a:ea typeface="MS PGothic" panose="020B0600070205080204"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416700" y="1022792"/>
            <a:ext cx="10414586" cy="5386090"/>
          </a:xfrm>
          <a:prstGeom prst="rect">
            <a:avLst/>
          </a:prstGeom>
          <a:noFill/>
          <a:ln w="9525">
            <a:noFill/>
            <a:miter lim="800000"/>
          </a:ln>
        </p:spPr>
        <p:txBody>
          <a:bodyPr wrap="square">
            <a:spAutoFit/>
          </a:bodyPr>
          <a:lstStyle/>
          <a:p>
            <a:r>
              <a:rPr lang="en-US" b="1" dirty="0">
                <a:latin typeface="Bell MT" panose="02020503060305020303" pitchFamily="18" charset="0"/>
              </a:rPr>
              <a:t>Impact and Benefits: AQI Sensors on Public Buses</a:t>
            </a:r>
          </a:p>
          <a:p>
            <a:endParaRPr lang="en-US" b="1" dirty="0">
              <a:latin typeface="Bell MT" panose="02020503060305020303" pitchFamily="18" charset="0"/>
            </a:endParaRPr>
          </a:p>
          <a:p>
            <a:r>
              <a:rPr lang="en-US" b="1" dirty="0">
                <a:latin typeface="Arial Black" panose="020B0A04020102020204" pitchFamily="34" charset="0"/>
              </a:rPr>
              <a:t>INNOVATION AND UNIQUENESS:</a:t>
            </a:r>
            <a:br>
              <a:rPr lang="en-US" dirty="0">
                <a:latin typeface="Arial Black" panose="020B0A04020102020204" pitchFamily="34" charset="0"/>
              </a:rPr>
            </a:br>
            <a:r>
              <a:rPr lang="en-US" dirty="0">
                <a:latin typeface="Bell MT" panose="02020503060305020303" pitchFamily="18" charset="0"/>
              </a:rPr>
              <a:t>Adding AQI sensors to public buses offers a cost-effective way to monitor air quality city-wide by leveraging existing infrastructure. Unlike fixed stations, buses provide </a:t>
            </a:r>
            <a:r>
              <a:rPr lang="en-US" b="1" dirty="0">
                <a:latin typeface="Bell MT" panose="02020503060305020303" pitchFamily="18" charset="0"/>
              </a:rPr>
              <a:t>widespread coverage</a:t>
            </a:r>
            <a:r>
              <a:rPr lang="en-US" dirty="0">
                <a:latin typeface="Bell MT" panose="02020503060305020303" pitchFamily="18" charset="0"/>
              </a:rPr>
              <a:t>, collecting data from diverse locations, leading to </a:t>
            </a:r>
            <a:r>
              <a:rPr lang="en-US" b="1" dirty="0">
                <a:latin typeface="Bell MT" panose="02020503060305020303" pitchFamily="18" charset="0"/>
              </a:rPr>
              <a:t>more accurate and representative results</a:t>
            </a:r>
            <a:r>
              <a:rPr lang="en-US" dirty="0">
                <a:latin typeface="Bell MT" panose="02020503060305020303" pitchFamily="18" charset="0"/>
              </a:rPr>
              <a:t>.</a:t>
            </a:r>
          </a:p>
          <a:p>
            <a:endParaRPr lang="en-US" dirty="0"/>
          </a:p>
          <a:p>
            <a:r>
              <a:rPr lang="en-US" sz="2000" b="1" dirty="0">
                <a:latin typeface="Arial Black" panose="020B0A04020102020204" pitchFamily="34" charset="0"/>
              </a:rPr>
              <a:t>Key Benefits:</a:t>
            </a:r>
          </a:p>
          <a:p>
            <a:pPr>
              <a:buFont typeface="+mj-lt"/>
              <a:buAutoNum type="arabicPeriod"/>
            </a:pPr>
            <a:r>
              <a:rPr lang="en-US" b="1" dirty="0">
                <a:solidFill>
                  <a:schemeClr val="accent6">
                    <a:lumMod val="75000"/>
                  </a:schemeClr>
                </a:solidFill>
                <a:latin typeface="Baskerville Old Face" panose="02020602080505020303" pitchFamily="18" charset="0"/>
              </a:rPr>
              <a:t>Enhanced Data Coverage</a:t>
            </a:r>
            <a:r>
              <a:rPr lang="en-US" b="1" dirty="0">
                <a:latin typeface="Baskerville Old Face" panose="02020602080505020303" pitchFamily="18" charset="0"/>
              </a:rPr>
              <a:t>:</a:t>
            </a:r>
            <a:r>
              <a:rPr lang="en-US" dirty="0">
                <a:latin typeface="Baskerville Old Face" panose="02020602080505020303" pitchFamily="18" charset="0"/>
              </a:rPr>
              <a:t> Real-time monitoring across multiple urban and suburban routes.</a:t>
            </a:r>
          </a:p>
          <a:p>
            <a:pPr>
              <a:buFont typeface="+mj-lt"/>
              <a:buAutoNum type="arabicPeriod"/>
            </a:pPr>
            <a:r>
              <a:rPr lang="en-US" b="1" dirty="0">
                <a:solidFill>
                  <a:schemeClr val="accent3">
                    <a:lumMod val="75000"/>
                  </a:schemeClr>
                </a:solidFill>
                <a:latin typeface="Baskerville Old Face" panose="02020602080505020303" pitchFamily="18" charset="0"/>
              </a:rPr>
              <a:t>Cost-Effective</a:t>
            </a:r>
            <a:r>
              <a:rPr lang="en-US" b="1" dirty="0">
                <a:latin typeface="Baskerville Old Face" panose="02020602080505020303" pitchFamily="18" charset="0"/>
              </a:rPr>
              <a:t>:</a:t>
            </a:r>
            <a:r>
              <a:rPr lang="en-US" dirty="0">
                <a:latin typeface="Baskerville Old Face" panose="02020602080505020303" pitchFamily="18" charset="0"/>
              </a:rPr>
              <a:t> Uses the public bus network, reducing additional setup costs.</a:t>
            </a:r>
          </a:p>
          <a:p>
            <a:pPr>
              <a:buFont typeface="+mj-lt"/>
              <a:buAutoNum type="arabicPeriod"/>
            </a:pPr>
            <a:r>
              <a:rPr lang="en-US" b="1" dirty="0">
                <a:solidFill>
                  <a:schemeClr val="accent5">
                    <a:lumMod val="75000"/>
                  </a:schemeClr>
                </a:solidFill>
                <a:latin typeface="Baskerville Old Face" panose="02020602080505020303" pitchFamily="18" charset="0"/>
              </a:rPr>
              <a:t>Improved Data Accuracy</a:t>
            </a:r>
            <a:r>
              <a:rPr lang="en-US" b="1" dirty="0">
                <a:latin typeface="Baskerville Old Face" panose="02020602080505020303" pitchFamily="18" charset="0"/>
              </a:rPr>
              <a:t>:</a:t>
            </a:r>
            <a:r>
              <a:rPr lang="en-US" dirty="0">
                <a:latin typeface="Baskerville Old Face" panose="02020602080505020303" pitchFamily="18" charset="0"/>
              </a:rPr>
              <a:t> Moveable sensors continuously collect comprehensive environmental data.</a:t>
            </a:r>
          </a:p>
          <a:p>
            <a:pPr>
              <a:buFont typeface="+mj-lt"/>
              <a:buAutoNum type="arabicPeriod"/>
            </a:pPr>
            <a:r>
              <a:rPr lang="en-US" b="1" dirty="0">
                <a:solidFill>
                  <a:schemeClr val="accent4">
                    <a:lumMod val="75000"/>
                  </a:schemeClr>
                </a:solidFill>
                <a:latin typeface="Baskerville Old Face" panose="02020602080505020303" pitchFamily="18" charset="0"/>
              </a:rPr>
              <a:t>Public Awareness</a:t>
            </a:r>
            <a:r>
              <a:rPr lang="en-US" b="1" dirty="0">
                <a:latin typeface="Baskerville Old Face" panose="02020602080505020303" pitchFamily="18" charset="0"/>
              </a:rPr>
              <a:t>:</a:t>
            </a:r>
            <a:r>
              <a:rPr lang="en-US" dirty="0">
                <a:latin typeface="Baskerville Old Face" panose="02020602080505020303" pitchFamily="18" charset="0"/>
              </a:rPr>
              <a:t> Real-time data sharing through apps empowers citizens to make informed decisions.</a:t>
            </a:r>
          </a:p>
          <a:p>
            <a:pPr>
              <a:buFont typeface="+mj-lt"/>
              <a:buAutoNum type="arabicPeriod"/>
            </a:pPr>
            <a:r>
              <a:rPr lang="en-US" b="1" dirty="0">
                <a:solidFill>
                  <a:schemeClr val="accent2">
                    <a:lumMod val="75000"/>
                  </a:schemeClr>
                </a:solidFill>
                <a:latin typeface="Baskerville Old Face" panose="02020602080505020303" pitchFamily="18" charset="0"/>
              </a:rPr>
              <a:t>Traffic Insights</a:t>
            </a:r>
            <a:r>
              <a:rPr lang="en-US" b="1" dirty="0">
                <a:latin typeface="Baskerville Old Face" panose="02020602080505020303" pitchFamily="18" charset="0"/>
              </a:rPr>
              <a:t>:</a:t>
            </a:r>
            <a:r>
              <a:rPr lang="en-US" dirty="0">
                <a:latin typeface="Baskerville Old Face" panose="02020602080505020303" pitchFamily="18" charset="0"/>
              </a:rPr>
              <a:t> Combines AQI data with bus tracking to analyze traffic-related pollution hotspots and public buses real time tracking.</a:t>
            </a:r>
          </a:p>
          <a:p>
            <a:endParaRPr lang="en-US" dirty="0"/>
          </a:p>
          <a:p>
            <a:r>
              <a:rPr lang="en-US" b="1" dirty="0"/>
              <a:t>Challenges &amp; Solutions:</a:t>
            </a:r>
            <a:br>
              <a:rPr lang="en-US" dirty="0"/>
            </a:br>
            <a:r>
              <a:rPr lang="en-US" dirty="0">
                <a:latin typeface="Baskerville Old Face" panose="02020602080505020303" pitchFamily="18" charset="0"/>
              </a:rPr>
              <a:t>To overcome sensor accuracy, transmission reliability, and public acceptance challenges, strategies include using high-quality sensors, robust communication tech, and public engagement. </a:t>
            </a:r>
            <a:r>
              <a:rPr lang="en-US" b="1" dirty="0">
                <a:solidFill>
                  <a:srgbClr val="FF0000"/>
                </a:solidFill>
                <a:highlight>
                  <a:srgbClr val="C0C0C0"/>
                </a:highlight>
                <a:latin typeface="Baskerville Old Face" panose="02020602080505020303" pitchFamily="18" charset="0"/>
              </a:rPr>
              <a:t>Drones</a:t>
            </a:r>
            <a:r>
              <a:rPr lang="en-US" dirty="0">
                <a:solidFill>
                  <a:srgbClr val="FF0000"/>
                </a:solidFill>
                <a:highlight>
                  <a:srgbClr val="C0C0C0"/>
                </a:highlight>
                <a:latin typeface="Baskerville Old Face" panose="02020602080505020303" pitchFamily="18" charset="0"/>
              </a:rPr>
              <a:t> can supplement data in rural or inaccessible areas.</a:t>
            </a:r>
          </a:p>
        </p:txBody>
      </p:sp>
      <p:sp>
        <p:nvSpPr>
          <p:cNvPr id="6" name="Slide Number Placeholder 5"/>
          <p:cNvSpPr>
            <a:spLocks noGrp="1"/>
          </p:cNvSpPr>
          <p:nvPr>
            <p:ph type="sldNum" sz="quarter" idx="12"/>
          </p:nvPr>
        </p:nvSpPr>
        <p:spPr>
          <a:xfrm flipH="1" flipV="1">
            <a:off x="10831286" y="6496333"/>
            <a:ext cx="1219200" cy="365125"/>
          </a:xfrm>
        </p:spPr>
        <p:txBody>
          <a:bodyPr/>
          <a:lstStyle/>
          <a:p>
            <a:pPr marL="0" marR="0" lvl="0" indent="0" algn="r" defTabSz="457200" rtl="0" eaLnBrk="1" fontAlgn="base" latinLnBrk="0" hangingPunct="1">
              <a:lnSpc>
                <a:spcPct val="100000"/>
              </a:lnSpc>
              <a:spcBef>
                <a:spcPct val="0"/>
              </a:spcBef>
              <a:spcAft>
                <a:spcPct val="0"/>
              </a:spcAft>
              <a:buClrTx/>
              <a:buSzTx/>
              <a:buFontTx/>
              <a:buNone/>
              <a:defRPr/>
            </a:pPr>
            <a:endParaRPr kumimoji="0" lang="en-US" sz="1200" b="1" i="0" u="none" strike="noStrike" kern="1200" cap="none" spc="0" normalizeH="0" baseline="0" noProof="0" dirty="0">
              <a:ln>
                <a:noFill/>
              </a:ln>
              <a:solidFill>
                <a:prstClr val="white"/>
              </a:solidFill>
              <a:effectLst/>
              <a:uLnTx/>
              <a:uFillTx/>
              <a:latin typeface="TradeGothic" pitchFamily="1" charset="0"/>
              <a:ea typeface="MS PGothic" panose="020B0600070205080204"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 </a:t>
            </a:r>
          </a:p>
        </p:txBody>
      </p:sp>
      <p:pic>
        <p:nvPicPr>
          <p:cNvPr id="8" name="Google Shape;93;p2"/>
          <p:cNvPicPr preferRelativeResize="0"/>
          <p:nvPr/>
        </p:nvPicPr>
        <p:blipFill rotWithShape="1">
          <a:blip r:embed="rId3"/>
          <a:srcRect/>
          <a:stretch>
            <a:fillRect/>
          </a:stretch>
        </p:blipFill>
        <p:spPr>
          <a:xfrm>
            <a:off x="9803911" y="81376"/>
            <a:ext cx="2246575" cy="1149075"/>
          </a:xfrm>
          <a:prstGeom prst="rect">
            <a:avLst/>
          </a:prstGeom>
          <a:noFill/>
          <a:ln>
            <a:noFill/>
          </a:ln>
        </p:spPr>
      </p:pic>
      <p:sp>
        <p:nvSpPr>
          <p:cNvPr id="2" name="TextBox 1">
            <a:extLst>
              <a:ext uri="{FF2B5EF4-FFF2-40B4-BE49-F238E27FC236}">
                <a16:creationId xmlns:a16="http://schemas.microsoft.com/office/drawing/2014/main" id="{BF903561-BA64-0F7A-67E9-E5D180BD1027}"/>
              </a:ext>
            </a:extLst>
          </p:cNvPr>
          <p:cNvSpPr txBox="1"/>
          <p:nvPr/>
        </p:nvSpPr>
        <p:spPr>
          <a:xfrm>
            <a:off x="390416" y="245806"/>
            <a:ext cx="1693448" cy="369332"/>
          </a:xfrm>
          <a:prstGeom prst="rect">
            <a:avLst/>
          </a:prstGeom>
          <a:noFill/>
          <a:effectLst>
            <a:reflection blurRad="6350" stA="50000" endA="275" endPos="40000" dist="101600" dir="5400000" sy="-100000" algn="bl" rotWithShape="0"/>
          </a:effectLst>
        </p:spPr>
        <p:txBody>
          <a:bodyPr wrap="square" rtlCol="0">
            <a:spAutoFit/>
          </a:bodyPr>
          <a:lstStyle/>
          <a:p>
            <a:r>
              <a:rPr lang="en-US" sz="1800" b="1" dirty="0">
                <a:effectLst>
                  <a:glow rad="63500">
                    <a:schemeClr val="accent4">
                      <a:lumMod val="60000"/>
                      <a:lumOff val="40000"/>
                      <a:alpha val="40000"/>
                    </a:schemeClr>
                  </a:glow>
                </a:effectLst>
                <a:latin typeface="Javanese Text" panose="02000000000000000000" pitchFamily="2" charset="0"/>
                <a:cs typeface="Arial" panose="020B0604020202020204" pitchFamily="34" charset="0"/>
              </a:rPr>
              <a:t>Cybereign</a:t>
            </a:r>
            <a:endParaRPr lang="en-IN" dirty="0">
              <a:effectLst>
                <a:glow rad="63500">
                  <a:schemeClr val="accent4">
                    <a:lumMod val="60000"/>
                    <a:lumOff val="40000"/>
                    <a:alpha val="40000"/>
                  </a:schemeClr>
                </a:glow>
              </a:effectLst>
            </a:endParaRPr>
          </a:p>
        </p:txBody>
      </p:sp>
      <p:pic>
        <p:nvPicPr>
          <p:cNvPr id="3" name="Graphic 2" descr="Plant with solid fill">
            <a:extLst>
              <a:ext uri="{FF2B5EF4-FFF2-40B4-BE49-F238E27FC236}">
                <a16:creationId xmlns:a16="http://schemas.microsoft.com/office/drawing/2014/main" id="{AFF7A7C8-4385-366A-A56D-242D045EC48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 y="81376"/>
            <a:ext cx="469230" cy="4692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MS PGothic" panose="020B0600070205080204" pitchFamily="1" charset="-128"/>
                <a:cs typeface="Times New Roman" panose="02020603050405020304" pitchFamily="18" charset="0"/>
              </a:rPr>
              <a:t>RESEARCH  AND REFERENCES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MS PGothic" panose="020B0600070205080204" pitchFamily="1" charset="-128"/>
                <a:cs typeface="+mn-cs"/>
              </a:r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MS PGothic" panose="020B0600070205080204" pitchFamily="1" charset="-128"/>
              <a:cs typeface="+mn-cs"/>
            </a:endParaRPr>
          </a:p>
        </p:txBody>
      </p:sp>
      <p:pic>
        <p:nvPicPr>
          <p:cNvPr id="8" name="Google Shape;93;p2"/>
          <p:cNvPicPr preferRelativeResize="0"/>
          <p:nvPr/>
        </p:nvPicPr>
        <p:blipFill rotWithShape="1">
          <a:blip r:embed="rId3"/>
          <a:srcRect/>
          <a:stretch>
            <a:fillRect/>
          </a:stretch>
        </p:blipFill>
        <p:spPr>
          <a:xfrm>
            <a:off x="9803911" y="81376"/>
            <a:ext cx="2246575" cy="1149075"/>
          </a:xfrm>
          <a:prstGeom prst="rect">
            <a:avLst/>
          </a:prstGeom>
          <a:noFill/>
          <a:ln>
            <a:noFill/>
          </a:ln>
        </p:spPr>
      </p:pic>
      <p:sp>
        <p:nvSpPr>
          <p:cNvPr id="3" name="Text Box 2"/>
          <p:cNvSpPr txBox="1"/>
          <p:nvPr/>
        </p:nvSpPr>
        <p:spPr>
          <a:xfrm>
            <a:off x="559637" y="1633004"/>
            <a:ext cx="9884410" cy="1508105"/>
          </a:xfrm>
          <a:prstGeom prst="rect">
            <a:avLst/>
          </a:prstGeom>
          <a:noFill/>
        </p:spPr>
        <p:txBody>
          <a:bodyPr wrap="square" rtlCol="0" anchor="t">
            <a:spAutoFit/>
          </a:bodyPr>
          <a:lstStyle/>
          <a:p>
            <a:r>
              <a:rPr lang="en-IN" altLang="en-US" dirty="0">
                <a:solidFill>
                  <a:schemeClr val="tx1"/>
                </a:solidFill>
              </a:rPr>
              <a:t>1</a:t>
            </a:r>
            <a:r>
              <a:rPr lang="en-IN" altLang="en-US" sz="1400" dirty="0">
                <a:solidFill>
                  <a:schemeClr val="tx1"/>
                </a:solidFill>
              </a:rPr>
              <a:t>.https://www.researchgate.net/publication/337780520_IOT_based_Air_Quality_Monitoring_System_Using_MQ135_and_MQ7_with_Machine_Learning_Analysis</a:t>
            </a:r>
          </a:p>
          <a:p>
            <a:r>
              <a:rPr lang="en-IN" sz="1400" b="0" i="0" dirty="0">
                <a:solidFill>
                  <a:srgbClr val="555555"/>
                </a:solidFill>
                <a:effectLst/>
                <a:latin typeface="Roboto" panose="020F0502020204030204" pitchFamily="2" charset="0"/>
              </a:rPr>
              <a:t>DOI:</a:t>
            </a:r>
            <a:r>
              <a:rPr lang="en-IN" sz="1400" b="0" i="0" u="sng" dirty="0">
                <a:effectLst/>
                <a:latin typeface="Roboto" panose="020F0502020204030204" pitchFamily="2" charset="0"/>
                <a:hlinkClick r:id="rId4"/>
              </a:rPr>
              <a:t>10.12694/scpe.v20i4.1561</a:t>
            </a:r>
            <a:r>
              <a:rPr lang="en-IN" sz="1400" b="0" i="0" u="sng" dirty="0">
                <a:effectLst/>
                <a:latin typeface="Roboto" panose="020F0502020204030204" pitchFamily="2" charset="0"/>
              </a:rPr>
              <a:t>  </a:t>
            </a:r>
            <a:r>
              <a:rPr lang="en-US" sz="1400" noProof="0" dirty="0">
                <a:solidFill>
                  <a:prstClr val="black"/>
                </a:solidFill>
                <a:latin typeface="Arial" panose="020B0604020202020204" pitchFamily="34" charset="0"/>
                <a:cs typeface="Arial" panose="020B0604020202020204" pitchFamily="34" charset="0"/>
              </a:rPr>
              <a:t> </a:t>
            </a:r>
            <a:r>
              <a:rPr lang="en-US" sz="1400" b="1" dirty="0">
                <a:latin typeface="Times New Roman" panose="02020603050405020304" pitchFamily="18" charset="0"/>
                <a:ea typeface="MS PGothic" panose="020B0600070205080204" pitchFamily="1" charset="-128"/>
                <a:cs typeface="Times New Roman" panose="02020603050405020304" pitchFamily="18" charset="0"/>
              </a:rPr>
              <a:t>RESEARCH OF MQ SENSORS</a:t>
            </a: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1" charset="-128"/>
              <a:cs typeface="Arial" panose="020B0604020202020204" pitchFamily="34" charset="0"/>
            </a:endParaRPr>
          </a:p>
          <a:p>
            <a:endParaRPr lang="en-IN" altLang="en-US" dirty="0"/>
          </a:p>
          <a:p>
            <a:r>
              <a:rPr lang="en-IN" altLang="en-US" sz="1400" dirty="0">
                <a:solidFill>
                  <a:srgbClr val="FF0000"/>
                </a:solidFill>
                <a:latin typeface="Bahnschrift" panose="020B0502040204020203" pitchFamily="34" charset="0"/>
              </a:rPr>
              <a:t>From this research article the MQ sensors have efficiency to detect the air pollution to increase the efficiency of MQ sensors the pumping system is added</a:t>
            </a:r>
          </a:p>
        </p:txBody>
      </p:sp>
      <p:sp>
        <p:nvSpPr>
          <p:cNvPr id="4" name="Text Box 3"/>
          <p:cNvSpPr txBox="1"/>
          <p:nvPr/>
        </p:nvSpPr>
        <p:spPr>
          <a:xfrm>
            <a:off x="844232" y="4492747"/>
            <a:ext cx="7607935" cy="368300"/>
          </a:xfrm>
          <a:prstGeom prst="rect">
            <a:avLst/>
          </a:prstGeom>
          <a:noFill/>
        </p:spPr>
        <p:txBody>
          <a:bodyPr wrap="square" rtlCol="0">
            <a:spAutoFit/>
          </a:bodyPr>
          <a:lstStyle/>
          <a:p>
            <a:r>
              <a:rPr lang="en-IN" altLang="en-US" dirty="0">
                <a:solidFill>
                  <a:schemeClr val="tx1"/>
                </a:solidFill>
              </a:rPr>
              <a:t> </a:t>
            </a:r>
            <a:endParaRPr lang="en-US" dirty="0">
              <a:solidFill>
                <a:srgbClr val="0070C0"/>
              </a:solidFill>
            </a:endParaRPr>
          </a:p>
        </p:txBody>
      </p:sp>
      <p:sp>
        <p:nvSpPr>
          <p:cNvPr id="2" name="TextBox 1">
            <a:extLst>
              <a:ext uri="{FF2B5EF4-FFF2-40B4-BE49-F238E27FC236}">
                <a16:creationId xmlns:a16="http://schemas.microsoft.com/office/drawing/2014/main" id="{05C224E0-F834-B909-FFCD-8A197E1ACB5C}"/>
              </a:ext>
            </a:extLst>
          </p:cNvPr>
          <p:cNvSpPr txBox="1"/>
          <p:nvPr/>
        </p:nvSpPr>
        <p:spPr>
          <a:xfrm>
            <a:off x="390416" y="245806"/>
            <a:ext cx="1693448" cy="369332"/>
          </a:xfrm>
          <a:prstGeom prst="rect">
            <a:avLst/>
          </a:prstGeom>
          <a:noFill/>
          <a:effectLst>
            <a:reflection blurRad="6350" stA="50000" endA="275" endPos="40000" dist="101600" dir="5400000" sy="-100000" algn="bl" rotWithShape="0"/>
          </a:effectLst>
        </p:spPr>
        <p:txBody>
          <a:bodyPr wrap="square" rtlCol="0">
            <a:spAutoFit/>
          </a:bodyPr>
          <a:lstStyle/>
          <a:p>
            <a:r>
              <a:rPr lang="en-US" sz="1800" b="1" dirty="0">
                <a:effectLst>
                  <a:glow rad="63500">
                    <a:schemeClr val="accent4">
                      <a:lumMod val="60000"/>
                      <a:lumOff val="40000"/>
                      <a:alpha val="40000"/>
                    </a:schemeClr>
                  </a:glow>
                </a:effectLst>
                <a:latin typeface="Javanese Text" panose="02000000000000000000" pitchFamily="2" charset="0"/>
                <a:cs typeface="Arial" panose="020B0604020202020204" pitchFamily="34" charset="0"/>
              </a:rPr>
              <a:t>Cybereign</a:t>
            </a:r>
            <a:endParaRPr lang="en-IN" dirty="0">
              <a:effectLst>
                <a:glow rad="63500">
                  <a:schemeClr val="accent4">
                    <a:lumMod val="60000"/>
                    <a:lumOff val="40000"/>
                    <a:alpha val="40000"/>
                  </a:schemeClr>
                </a:glow>
              </a:effectLst>
            </a:endParaRPr>
          </a:p>
        </p:txBody>
      </p:sp>
      <p:pic>
        <p:nvPicPr>
          <p:cNvPr id="5" name="Graphic 4" descr="Plant with solid fill">
            <a:extLst>
              <a:ext uri="{FF2B5EF4-FFF2-40B4-BE49-F238E27FC236}">
                <a16:creationId xmlns:a16="http://schemas.microsoft.com/office/drawing/2014/main" id="{75C94607-EDF6-CD45-F3D6-CF87B72CBB0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 y="81376"/>
            <a:ext cx="469230" cy="469230"/>
          </a:xfrm>
          <a:prstGeom prst="rect">
            <a:avLst/>
          </a:prstGeom>
        </p:spPr>
      </p:pic>
      <p:pic>
        <p:nvPicPr>
          <p:cNvPr id="9" name="Picture 8">
            <a:extLst>
              <a:ext uri="{FF2B5EF4-FFF2-40B4-BE49-F238E27FC236}">
                <a16:creationId xmlns:a16="http://schemas.microsoft.com/office/drawing/2014/main" id="{4CBB3411-3481-1AB4-D66C-12380EE113CB}"/>
              </a:ext>
            </a:extLst>
          </p:cNvPr>
          <p:cNvPicPr>
            <a:picLocks noChangeAspect="1"/>
          </p:cNvPicPr>
          <p:nvPr/>
        </p:nvPicPr>
        <p:blipFill>
          <a:blip r:embed="rId7"/>
          <a:stretch>
            <a:fillRect/>
          </a:stretch>
        </p:blipFill>
        <p:spPr>
          <a:xfrm>
            <a:off x="10432933" y="1900183"/>
            <a:ext cx="1380979" cy="1373264"/>
          </a:xfrm>
          <a:prstGeom prst="rect">
            <a:avLst/>
          </a:prstGeom>
        </p:spPr>
      </p:pic>
      <p:sp>
        <p:nvSpPr>
          <p:cNvPr id="10" name="TextBox 9">
            <a:extLst>
              <a:ext uri="{FF2B5EF4-FFF2-40B4-BE49-F238E27FC236}">
                <a16:creationId xmlns:a16="http://schemas.microsoft.com/office/drawing/2014/main" id="{6CB07E72-1C67-34F0-29F8-2CD1D70AD43D}"/>
              </a:ext>
            </a:extLst>
          </p:cNvPr>
          <p:cNvSpPr txBox="1"/>
          <p:nvPr/>
        </p:nvSpPr>
        <p:spPr>
          <a:xfrm>
            <a:off x="9972900" y="3239924"/>
            <a:ext cx="2388088" cy="523220"/>
          </a:xfrm>
          <a:prstGeom prst="rect">
            <a:avLst/>
          </a:prstGeom>
          <a:noFill/>
        </p:spPr>
        <p:txBody>
          <a:bodyPr wrap="square" rtlCol="0">
            <a:spAutoFit/>
          </a:bodyPr>
          <a:lstStyle/>
          <a:p>
            <a:r>
              <a:rPr lang="en-US" sz="1400" b="1" dirty="0">
                <a:latin typeface="Berlin Sans FB" panose="020E0602020502020306" pitchFamily="34" charset="0"/>
              </a:rPr>
              <a:t>Circuit </a:t>
            </a:r>
            <a:r>
              <a:rPr lang="en-US" sz="1400" b="1" dirty="0" err="1">
                <a:latin typeface="Berlin Sans FB" panose="020E0602020502020306" pitchFamily="34" charset="0"/>
              </a:rPr>
              <a:t>driagram</a:t>
            </a:r>
            <a:r>
              <a:rPr lang="en-US" sz="1400" b="1" dirty="0">
                <a:latin typeface="Berlin Sans FB" panose="020E0602020502020306" pitchFamily="34" charset="0"/>
              </a:rPr>
              <a:t> for AQI</a:t>
            </a:r>
          </a:p>
          <a:p>
            <a:r>
              <a:rPr lang="en-US" sz="1400" b="1" dirty="0">
                <a:latin typeface="Berlin Sans FB" panose="020E0602020502020306" pitchFamily="34" charset="0"/>
              </a:rPr>
              <a:t>IOT</a:t>
            </a:r>
            <a:endParaRPr lang="en-IN" sz="1400" b="1" dirty="0">
              <a:latin typeface="Berlin Sans FB" panose="020E0602020502020306" pitchFamily="34" charset="0"/>
            </a:endParaRPr>
          </a:p>
        </p:txBody>
      </p:sp>
      <p:sp>
        <p:nvSpPr>
          <p:cNvPr id="11" name="TextBox 10">
            <a:extLst>
              <a:ext uri="{FF2B5EF4-FFF2-40B4-BE49-F238E27FC236}">
                <a16:creationId xmlns:a16="http://schemas.microsoft.com/office/drawing/2014/main" id="{DB399ED1-D962-979A-8E94-751741916B6D}"/>
              </a:ext>
            </a:extLst>
          </p:cNvPr>
          <p:cNvSpPr txBox="1"/>
          <p:nvPr/>
        </p:nvSpPr>
        <p:spPr>
          <a:xfrm>
            <a:off x="559637" y="3273447"/>
            <a:ext cx="8364682" cy="3200876"/>
          </a:xfrm>
          <a:prstGeom prst="rect">
            <a:avLst/>
          </a:prstGeom>
          <a:noFill/>
        </p:spPr>
        <p:txBody>
          <a:bodyPr wrap="square" rtlCol="0">
            <a:spAutoFit/>
          </a:bodyPr>
          <a:lstStyle/>
          <a:p>
            <a:r>
              <a:rPr lang="en-IN" sz="1600" dirty="0"/>
              <a:t>2.https://github.com/harsharora94/Environment-Monitoring-System-Using-GSM-Web-Server</a:t>
            </a:r>
          </a:p>
          <a:p>
            <a:r>
              <a:rPr lang="en-IN" sz="1600" dirty="0">
                <a:solidFill>
                  <a:srgbClr val="FF0000"/>
                </a:solidFill>
              </a:rPr>
              <a:t>Git hub link for reference prototype model</a:t>
            </a:r>
          </a:p>
          <a:p>
            <a:endParaRPr lang="en-IN" sz="1600" dirty="0">
              <a:solidFill>
                <a:srgbClr val="FF0000"/>
              </a:solidFill>
            </a:endParaRPr>
          </a:p>
          <a:p>
            <a:r>
              <a:rPr lang="en-IN" sz="1600" dirty="0"/>
              <a:t>3. </a:t>
            </a:r>
            <a:r>
              <a:rPr lang="en-IN" sz="1600" dirty="0">
                <a:hlinkClick r:id="rId8"/>
              </a:rPr>
              <a:t>https://en.wikipedia.org/wiki/Air_pollution_in_Delhi</a:t>
            </a:r>
            <a:endParaRPr lang="en-IN" sz="1600" dirty="0"/>
          </a:p>
          <a:p>
            <a:r>
              <a:rPr lang="en-IN" sz="1600" dirty="0">
                <a:solidFill>
                  <a:srgbClr val="FF0000"/>
                </a:solidFill>
              </a:rPr>
              <a:t>Article that describes about serious of air pollution</a:t>
            </a:r>
          </a:p>
          <a:p>
            <a:endParaRPr lang="en-IN" sz="1600" dirty="0">
              <a:solidFill>
                <a:srgbClr val="FF0000"/>
              </a:solidFill>
            </a:endParaRPr>
          </a:p>
          <a:p>
            <a:r>
              <a:rPr lang="en-IN" sz="1600" dirty="0">
                <a:solidFill>
                  <a:srgbClr val="FF0000"/>
                </a:solidFill>
              </a:rPr>
              <a:t>4. </a:t>
            </a:r>
            <a:r>
              <a:rPr lang="en-IN" sz="1600" dirty="0">
                <a:solidFill>
                  <a:srgbClr val="FF0000"/>
                </a:solidFill>
                <a:hlinkClick r:id="rId9"/>
              </a:rPr>
              <a:t>https://www.ncbi.nlm.nih.gov/pmc/articles/PMC10002067/</a:t>
            </a:r>
            <a:endParaRPr lang="en-IN" sz="1600" dirty="0">
              <a:solidFill>
                <a:srgbClr val="FF0000"/>
              </a:solidFill>
            </a:endParaRPr>
          </a:p>
          <a:p>
            <a:r>
              <a:rPr lang="en-IN" sz="1600" b="1" dirty="0">
                <a:solidFill>
                  <a:srgbClr val="FF0000"/>
                </a:solidFill>
              </a:rPr>
              <a:t>Article that shows that implementation through buses</a:t>
            </a:r>
            <a:endParaRPr lang="en-IN" sz="1600" b="1" dirty="0">
              <a:solidFill>
                <a:srgbClr val="7030A0"/>
              </a:solidFill>
            </a:endParaRPr>
          </a:p>
          <a:p>
            <a:endParaRPr lang="en-IN" sz="1600" b="1" dirty="0">
              <a:solidFill>
                <a:srgbClr val="7030A0"/>
              </a:solidFill>
            </a:endParaRPr>
          </a:p>
          <a:p>
            <a:r>
              <a:rPr lang="en-IN" sz="1600" dirty="0">
                <a:solidFill>
                  <a:srgbClr val="FF0000"/>
                </a:solidFill>
              </a:rPr>
              <a:t>5.</a:t>
            </a:r>
            <a:r>
              <a:rPr lang="en-IN" sz="1600" dirty="0">
                <a:solidFill>
                  <a:srgbClr val="00B0F0"/>
                </a:solidFill>
              </a:rPr>
              <a:t>https://www.sciencedirect.com/science/article/pii/S2352864818302475</a:t>
            </a:r>
          </a:p>
          <a:p>
            <a:r>
              <a:rPr lang="en-US" sz="1400" b="0" i="0" dirty="0">
                <a:solidFill>
                  <a:srgbClr val="1F1F1F"/>
                </a:solidFill>
                <a:effectLst/>
                <a:latin typeface="ElsevierGulliver"/>
              </a:rPr>
              <a:t>This paper presents an experimental study on real-time air pollution monitoring using </a:t>
            </a:r>
            <a:r>
              <a:rPr lang="en-US" sz="1400" b="0" i="0" dirty="0">
                <a:solidFill>
                  <a:srgbClr val="1F1F1F"/>
                </a:solidFill>
                <a:effectLst/>
                <a:latin typeface="ElsevierGulliver"/>
                <a:hlinkClick r:id="rId10" tooltip="Learn more about wireless sensors from ScienceDirect's AI-generated Topic Pages"/>
              </a:rPr>
              <a:t>wireless sensors</a:t>
            </a:r>
            <a:r>
              <a:rPr lang="en-US" sz="1400" b="0" i="0" dirty="0">
                <a:solidFill>
                  <a:srgbClr val="1F1F1F"/>
                </a:solidFill>
                <a:effectLst/>
                <a:latin typeface="ElsevierGulliver"/>
              </a:rPr>
              <a:t> on </a:t>
            </a:r>
            <a:r>
              <a:rPr lang="en-US" sz="1400" b="0" i="0" dirty="0">
                <a:solidFill>
                  <a:srgbClr val="1F1F1F"/>
                </a:solidFill>
                <a:effectLst/>
                <a:latin typeface="ElsevierGulliver"/>
                <a:hlinkClick r:id="rId11" tooltip="Learn more about public transport vehicles from ScienceDirect's AI-generated Topic Pages"/>
              </a:rPr>
              <a:t>public transport vehicles</a:t>
            </a:r>
            <a:r>
              <a:rPr lang="en-US" sz="1400" b="0" i="0" dirty="0">
                <a:solidFill>
                  <a:srgbClr val="1F1F1F"/>
                </a:solidFill>
                <a:effectLst/>
                <a:latin typeface="ElsevierGulliver"/>
              </a:rPr>
              <a:t>. The study is part of the </a:t>
            </a:r>
            <a:r>
              <a:rPr lang="en-US" sz="1400" b="0" i="0" dirty="0" err="1">
                <a:solidFill>
                  <a:srgbClr val="1F1F1F"/>
                </a:solidFill>
                <a:effectLst/>
                <a:latin typeface="ElsevierGulliver"/>
              </a:rPr>
              <a:t>GreenIoT</a:t>
            </a:r>
            <a:r>
              <a:rPr lang="en-US" sz="1400" b="0" i="0" dirty="0">
                <a:solidFill>
                  <a:srgbClr val="1F1F1F"/>
                </a:solidFill>
                <a:effectLst/>
                <a:latin typeface="ElsevierGulliver"/>
              </a:rPr>
              <a:t> project in Sweden, which utilizes Internet-of-Things to measure air pollution level in the city center of Uppsala. </a:t>
            </a:r>
            <a:endParaRPr lang="en-IN" sz="1400" dirty="0">
              <a:solidFill>
                <a:srgbClr val="FF0000"/>
              </a:solidFill>
            </a:endParaRPr>
          </a:p>
        </p:txBody>
      </p:sp>
      <p:pic>
        <p:nvPicPr>
          <p:cNvPr id="13" name="Picture 12">
            <a:extLst>
              <a:ext uri="{FF2B5EF4-FFF2-40B4-BE49-F238E27FC236}">
                <a16:creationId xmlns:a16="http://schemas.microsoft.com/office/drawing/2014/main" id="{CCC6E62C-2182-39E6-DC44-6D82D99EC4BE}"/>
              </a:ext>
            </a:extLst>
          </p:cNvPr>
          <p:cNvPicPr>
            <a:picLocks noChangeAspect="1"/>
          </p:cNvPicPr>
          <p:nvPr/>
        </p:nvPicPr>
        <p:blipFill>
          <a:blip r:embed="rId12"/>
          <a:stretch>
            <a:fillRect/>
          </a:stretch>
        </p:blipFill>
        <p:spPr>
          <a:xfrm>
            <a:off x="8992205" y="4378302"/>
            <a:ext cx="3203461" cy="216061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TotalTime>
  <Words>1135</Words>
  <Application>Microsoft Office PowerPoint</Application>
  <PresentationFormat>Widescreen</PresentationFormat>
  <Paragraphs>118</Paragraphs>
  <Slides>6</Slides>
  <Notes>5</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6</vt:i4>
      </vt:variant>
    </vt:vector>
  </HeadingPairs>
  <TitlesOfParts>
    <vt:vector size="26" baseType="lpstr">
      <vt:lpstr>MS PGothic</vt:lpstr>
      <vt:lpstr>Aptos</vt:lpstr>
      <vt:lpstr>Arial</vt:lpstr>
      <vt:lpstr>Arial Black</vt:lpstr>
      <vt:lpstr>Bahnschrift</vt:lpstr>
      <vt:lpstr>Baskerville Old Face</vt:lpstr>
      <vt:lpstr>Bell MT</vt:lpstr>
      <vt:lpstr>Berlin Sans FB</vt:lpstr>
      <vt:lpstr>Berlin Sans FB Demi</vt:lpstr>
      <vt:lpstr>Bodoni MT</vt:lpstr>
      <vt:lpstr>Bodoni MT Black</vt:lpstr>
      <vt:lpstr>Calibri</vt:lpstr>
      <vt:lpstr>ElsevierGulliver</vt:lpstr>
      <vt:lpstr>Garamond</vt:lpstr>
      <vt:lpstr>Javanese Text</vt:lpstr>
      <vt:lpstr>montserratregular</vt:lpstr>
      <vt:lpstr>Roboto</vt:lpstr>
      <vt:lpstr>Times New Roman</vt:lpstr>
      <vt:lpstr>TradeGothic</vt:lpstr>
      <vt:lpstr>Office Theme</vt:lpstr>
      <vt:lpstr>SMART INDIA HACKATHON 2024</vt:lpstr>
      <vt:lpstr> AQI data acquisition </vt:lpstr>
      <vt:lpstr>TECHNICAL APPROACH</vt:lpstr>
      <vt:lpstr>FEASIBILITY AND VIABILITY</vt:lpstr>
      <vt:lpstr>IMPACT AND BENEFITS</vt:lpstr>
      <vt:lpstr>RESEARCH  AND REFERENCES</vt:lpstr>
    </vt:vector>
  </TitlesOfParts>
  <Company>Crowdfunder,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creator>Crowdfunder</dc:creator>
  <cp:lastModifiedBy>prathaban muruganandan</cp:lastModifiedBy>
  <cp:revision>154</cp:revision>
  <dcterms:created xsi:type="dcterms:W3CDTF">2013-12-12T18:46:00Z</dcterms:created>
  <dcterms:modified xsi:type="dcterms:W3CDTF">2024-09-20T17:07:07Z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A800C22470564649804E08A2A724416C_13</vt:lpwstr>
  </property>
  <property fmtid="{D5CDD505-2E9C-101B-9397-08002B2CF9AE}" pid="3" name="KSOProductBuildVer">
    <vt:lpwstr>1033-12.2.0.17562</vt:lpwstr>
  </property>
</Properties>
</file>