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3" r:id="rId2"/>
    <p:sldId id="284" r:id="rId3"/>
    <p:sldId id="282" r:id="rId4"/>
    <p:sldId id="275" r:id="rId5"/>
    <p:sldId id="276" r:id="rId6"/>
    <p:sldId id="281" r:id="rId7"/>
    <p:sldId id="285" r:id="rId8"/>
    <p:sldId id="28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E6D6"/>
    <a:srgbClr val="FF6DBB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4CBFEA-81D5-48ED-A7B4-42E776B001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81F01F5-B7CC-4F5B-B48D-02B1E09D33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9F2DA1B-E9A8-46B2-9C65-C378603A7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9156B-F1B5-4B94-B518-32885F5D996E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EBF79A3-4AD3-450A-9B62-AC90F6A34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0BCADF0-B488-4D44-8B6E-E8059AA2A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A1502-C57E-4F8A-A558-50D5823A6D1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818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0EB3B3-7F0B-44F8-BAC9-0431C2AFC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F625E57-7613-4BBE-A0F5-333BF4006C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1FC2546-BA07-48A2-832B-ABA5FD147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9156B-F1B5-4B94-B518-32885F5D996E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6A6E8F0-DE9B-4799-8821-CA97F5D87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DEC4CD6-C0F3-4ADC-8260-209383A29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A1502-C57E-4F8A-A558-50D5823A6D1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905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6B57543F-47A3-4274-A19C-1B530A7026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8F04414-8733-440A-B641-6D21F0FCEE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BC0B199-8418-49D7-B776-3E267DF6A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9156B-F1B5-4B94-B518-32885F5D996E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FB55A59-1F93-4177-98FD-A541DACE3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F39A37D-640E-400C-964C-CBBFBCAB4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A1502-C57E-4F8A-A558-50D5823A6D1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158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4C051CA-4686-4FDC-8B2A-9F1D11A23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9D9D37B-5899-4995-B2E5-F4E2068999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83B35D9-FA9C-43D3-86A3-87DFF7366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9156B-F1B5-4B94-B518-32885F5D996E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E718E76-2FAD-4E5B-8908-736912A17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7C3F740-4949-41EB-A8A7-5EDD13A3E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A1502-C57E-4F8A-A558-50D5823A6D1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321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83E78FC-823B-4B64-AC6A-88E63DFD8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E37FE15-1FD7-4DD6-8DFF-F5F1B11D15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D1C2023-FA4E-49E9-87A6-83267D4EA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9156B-F1B5-4B94-B518-32885F5D996E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ABD94D0-B2EF-4A0D-83A8-0FB946349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4F9512B-FBB7-4085-BF28-B4E9429E9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A1502-C57E-4F8A-A558-50D5823A6D1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443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D1A165-F0E4-4858-B8BA-96F103A96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A5B9792-8ECF-4D00-BDBD-300A02BB66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3A8083D-37B3-4D0A-B445-7E322148AC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2F4FCDE-775E-4B18-8056-B120E362A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9156B-F1B5-4B94-B518-32885F5D996E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2BEECD5-709A-4402-87B8-DFAA3D456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CB7EB1E-7D87-4EE4-BEAB-DAF0FCD28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A1502-C57E-4F8A-A558-50D5823A6D1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819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EE9CD00-B106-4CBD-85FD-8ED9208F6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5BEE123-CDCE-4B39-B623-CD929A7AE0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B6E9846-3936-4269-9F9B-E853615291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1543914-645C-4843-8B02-E6C569511C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4A7DBCD-FAA0-4ADE-97D0-81FC94048A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5F47427F-93E1-4E45-99F2-7EF50865C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9156B-F1B5-4B94-B518-32885F5D996E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82859C9-25F3-4861-8712-0F40AAF95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35F7FDD-6C9C-4511-AFE1-380BCB293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A1502-C57E-4F8A-A558-50D5823A6D1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36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F4C741-7B58-406D-8A5A-26D29267D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5FC15E1-BC6A-4440-92EE-8B040E1DF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9156B-F1B5-4B94-B518-32885F5D996E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4BABA96-5A58-430F-AE1F-3DAAD6820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39DAB01-920D-4CD4-BE18-C43B939E1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A1502-C57E-4F8A-A558-50D5823A6D1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289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4D1BD8D-21DE-4F13-98E3-F62822AFA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9156B-F1B5-4B94-B518-32885F5D996E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6DA19F6-FD6C-4F36-A7F5-DC4C63F32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B7408DC-AB40-4B46-A699-8DD9A9114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A1502-C57E-4F8A-A558-50D5823A6D1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578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57A8DE-73E1-4F62-AEC4-AC323A1D9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386ECC8-54DB-4CB9-81CC-4BC85542F3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93E3F16-C899-46ED-96D8-B323747BC0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555E8AB-01FF-4BB4-8D28-5A1A7DDCF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9156B-F1B5-4B94-B518-32885F5D996E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288FB50-D248-4E76-8AD2-FC4B01B20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8C8ADF2-733A-45CC-A0D5-ACCC14176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A1502-C57E-4F8A-A558-50D5823A6D1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366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34DCC0-8A40-4FE3-8D5D-483CBBE2E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CE10C3D-143E-4AE9-A6D3-C3092DE899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CC055D0-0DE4-4289-B116-59901F2203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10F0C02-8FA5-4361-8A9B-5513E305A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9156B-F1B5-4B94-B518-32885F5D996E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99C1963-9B69-44B3-B72E-21E4EB011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5B9E9B8-D8C3-44A0-9C14-F00ADB44C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A1502-C57E-4F8A-A558-50D5823A6D1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658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F4EE6F8-1E55-4CA0-9CBC-39E2B33C4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262AFCC-20AE-4981-AC70-BB5C82CD53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B29E5A9-C38F-4477-806E-9DBFEA7E14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79156B-F1B5-4B94-B518-32885F5D996E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AC4E447-D851-4559-AD72-256B6F139D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F287174-89E5-4563-84CC-736F9CA6E0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2A1502-C57E-4F8A-A558-50D5823A6D1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586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F3A09D-D866-4288-97C2-713D3984B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" y="-43878"/>
            <a:ext cx="5571309" cy="1117822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Linux Biolinum Capitals" panose="02000503000000000000" pitchFamily="2" charset="0"/>
                <a:ea typeface="Linux Biolinum Capitals" panose="02000503000000000000" pitchFamily="2" charset="0"/>
                <a:cs typeface="Linux Biolinum Capitals" panose="02000503000000000000" pitchFamily="2" charset="0"/>
              </a:rPr>
              <a:t>Samples presentation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AC03D94-2E68-40CA-9E99-8C0498A9033B}"/>
              </a:ext>
            </a:extLst>
          </p:cNvPr>
          <p:cNvSpPr/>
          <p:nvPr/>
        </p:nvSpPr>
        <p:spPr>
          <a:xfrm>
            <a:off x="365760" y="1045029"/>
            <a:ext cx="3666309" cy="1325563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3A57BE9-9430-418C-A8C6-0739FA3257B8}"/>
              </a:ext>
            </a:extLst>
          </p:cNvPr>
          <p:cNvSpPr/>
          <p:nvPr/>
        </p:nvSpPr>
        <p:spPr>
          <a:xfrm>
            <a:off x="4236730" y="1049381"/>
            <a:ext cx="3666309" cy="1321211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2881A6-EF15-4B75-9F07-E9FC4A2DC890}"/>
              </a:ext>
            </a:extLst>
          </p:cNvPr>
          <p:cNvSpPr/>
          <p:nvPr/>
        </p:nvSpPr>
        <p:spPr>
          <a:xfrm>
            <a:off x="8107700" y="1053733"/>
            <a:ext cx="3666309" cy="1325563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A36CB56-583F-452F-B5F9-943255EECE9E}"/>
              </a:ext>
            </a:extLst>
          </p:cNvPr>
          <p:cNvSpPr txBox="1"/>
          <p:nvPr/>
        </p:nvSpPr>
        <p:spPr>
          <a:xfrm>
            <a:off x="4746171" y="1342348"/>
            <a:ext cx="2501134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0.5 wt.% of carbopol SF2</a:t>
            </a:r>
          </a:p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in water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F2CAAD85-6709-45A0-AD06-6E8215AB9877}"/>
              </a:ext>
            </a:extLst>
          </p:cNvPr>
          <p:cNvSpPr txBox="1"/>
          <p:nvPr/>
        </p:nvSpPr>
        <p:spPr>
          <a:xfrm>
            <a:off x="875631" y="1355410"/>
            <a:ext cx="2569934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1.9 wt.% of carbopol 972p</a:t>
            </a:r>
          </a:p>
          <a:p>
            <a:pPr algn="ctr"/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in propylenglycol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E38584A3-0C07-416C-9BC4-3C80D059CEF7}"/>
              </a:ext>
            </a:extLst>
          </p:cNvPr>
          <p:cNvSpPr txBox="1"/>
          <p:nvPr/>
        </p:nvSpPr>
        <p:spPr>
          <a:xfrm>
            <a:off x="8870230" y="1221265"/>
            <a:ext cx="2230098" cy="92333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6 wt.% of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pnipam</a:t>
            </a:r>
            <a:endParaRPr lang="en-US" dirty="0">
              <a:solidFill>
                <a:schemeClr val="accent5">
                  <a:lumMod val="75000"/>
                </a:schemeClr>
              </a:solidFill>
              <a:latin typeface="Linux Biolinum" panose="02000503000000000000" pitchFamily="2" charset="0"/>
              <a:ea typeface="Linux Biolinum" panose="02000503000000000000" pitchFamily="2" charset="0"/>
              <a:cs typeface="Linux Biolinum" panose="02000503000000000000" pitchFamily="2" charset="0"/>
            </a:endParaRPr>
          </a:p>
          <a:p>
            <a:pPr algn="ctr"/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synthetized with SDS</a:t>
            </a:r>
          </a:p>
          <a:p>
            <a:pPr algn="ctr"/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in propylenglycol</a:t>
            </a:r>
          </a:p>
        </p:txBody>
      </p:sp>
      <p:sp>
        <p:nvSpPr>
          <p:cNvPr id="11" name="Titre 1">
            <a:extLst>
              <a:ext uri="{FF2B5EF4-FFF2-40B4-BE49-F238E27FC236}">
                <a16:creationId xmlns:a16="http://schemas.microsoft.com/office/drawing/2014/main" id="{4481D371-28C8-4292-B6D1-2CD3FD10D70D}"/>
              </a:ext>
            </a:extLst>
          </p:cNvPr>
          <p:cNvSpPr txBox="1">
            <a:spLocks/>
          </p:cNvSpPr>
          <p:nvPr/>
        </p:nvSpPr>
        <p:spPr>
          <a:xfrm>
            <a:off x="293912" y="2520803"/>
            <a:ext cx="5571309" cy="11178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latin typeface="Linux Biolinum Capitals" panose="02000503000000000000" pitchFamily="2" charset="0"/>
                <a:ea typeface="Linux Biolinum Capitals" panose="02000503000000000000" pitchFamily="2" charset="0"/>
                <a:cs typeface="Linux Biolinum Capitals" panose="02000503000000000000" pitchFamily="2" charset="0"/>
              </a:rPr>
              <a:t>Solvents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6B490B05-E7D3-4551-8797-3AC3FE8843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4859" y="2871691"/>
            <a:ext cx="7812422" cy="3598777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EC19ED11-7794-4F08-9D56-CA22932AA7E9}"/>
              </a:ext>
            </a:extLst>
          </p:cNvPr>
          <p:cNvSpPr txBox="1"/>
          <p:nvPr/>
        </p:nvSpPr>
        <p:spPr>
          <a:xfrm>
            <a:off x="514719" y="3569904"/>
            <a:ext cx="290816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high dependency of viscosity</a:t>
            </a:r>
          </a:p>
          <a:p>
            <a:pPr algn="ctr"/>
            <a:r>
              <a:rPr lang="en-US" sz="1400" dirty="0"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with temperature for propylenglycol,</a:t>
            </a:r>
          </a:p>
          <a:p>
            <a:pPr algn="ctr"/>
            <a:r>
              <a:rPr lang="en-US" sz="1400" dirty="0"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less blatant for water</a:t>
            </a:r>
          </a:p>
        </p:txBody>
      </p:sp>
    </p:spTree>
    <p:extLst>
      <p:ext uri="{BB962C8B-B14F-4D97-AF65-F5344CB8AC3E}">
        <p14:creationId xmlns:p14="http://schemas.microsoft.com/office/powerpoint/2010/main" val="3603117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A2A612CC-9303-4D1B-B80C-B58D07A8D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" y="-43878"/>
            <a:ext cx="5571309" cy="1117822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Linux Biolinum Capitals" panose="02000503000000000000" pitchFamily="2" charset="0"/>
                <a:ea typeface="Linux Biolinum Capitals" panose="02000503000000000000" pitchFamily="2" charset="0"/>
                <a:cs typeface="Linux Biolinum Capitals" panose="02000503000000000000" pitchFamily="2" charset="0"/>
              </a:rPr>
              <a:t>Light scattering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03C4C88-50BA-4F59-B44F-0AD53C37E4E2}"/>
              </a:ext>
            </a:extLst>
          </p:cNvPr>
          <p:cNvSpPr/>
          <p:nvPr/>
        </p:nvSpPr>
        <p:spPr>
          <a:xfrm>
            <a:off x="8236131" y="226496"/>
            <a:ext cx="3666309" cy="4676430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3885644D-1A72-44CA-91AB-27D03178B803}"/>
              </a:ext>
            </a:extLst>
          </p:cNvPr>
          <p:cNvSpPr txBox="1"/>
          <p:nvPr/>
        </p:nvSpPr>
        <p:spPr>
          <a:xfrm>
            <a:off x="8998661" y="394028"/>
            <a:ext cx="2230098" cy="92333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accent5">
                    <a:lumMod val="75000"/>
                  </a:schemeClr>
                </a:solidFill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pnipam</a:t>
            </a:r>
            <a:endParaRPr lang="en-US" dirty="0">
              <a:solidFill>
                <a:schemeClr val="accent5">
                  <a:lumMod val="75000"/>
                </a:schemeClr>
              </a:solidFill>
              <a:latin typeface="Linux Biolinum" panose="02000503000000000000" pitchFamily="2" charset="0"/>
              <a:ea typeface="Linux Biolinum" panose="02000503000000000000" pitchFamily="2" charset="0"/>
              <a:cs typeface="Linux Biolinum" panose="02000503000000000000" pitchFamily="2" charset="0"/>
            </a:endParaRPr>
          </a:p>
          <a:p>
            <a:pPr algn="ctr"/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synthetized with SDS</a:t>
            </a:r>
          </a:p>
          <a:p>
            <a:pPr algn="ctr"/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in propylenglycol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CF7529F7-B743-4745-BD04-6BD639CC91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8046" y="2079814"/>
            <a:ext cx="3431177" cy="2200011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626A9A4B-8CA5-461E-A474-88AE43663AD3}"/>
              </a:ext>
            </a:extLst>
          </p:cNvPr>
          <p:cNvSpPr txBox="1"/>
          <p:nvPr/>
        </p:nvSpPr>
        <p:spPr>
          <a:xfrm>
            <a:off x="8755638" y="1656768"/>
            <a:ext cx="30235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Guinier</a:t>
            </a:r>
            <a:r>
              <a:rPr lang="en-US" sz="1600" dirty="0"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 fit because they are small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1B4E6990-7F44-4D9A-95AD-B53A63A7E494}"/>
              </a:ext>
            </a:extLst>
          </p:cNvPr>
          <p:cNvSpPr txBox="1"/>
          <p:nvPr/>
        </p:nvSpPr>
        <p:spPr>
          <a:xfrm>
            <a:off x="8922812" y="4301219"/>
            <a:ext cx="971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T = 20°C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2E12FBF2-8C3C-4EF4-953C-CE5EF0EE3C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602" y="3576819"/>
            <a:ext cx="3666309" cy="2493090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0AECEEDA-77D7-44F2-811B-5E294682D0A9}"/>
              </a:ext>
            </a:extLst>
          </p:cNvPr>
          <p:cNvSpPr txBox="1"/>
          <p:nvPr/>
        </p:nvSpPr>
        <p:spPr>
          <a:xfrm>
            <a:off x="2164489" y="4133595"/>
            <a:ext cx="5212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6DBB"/>
                </a:solidFill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50°C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B0B5E9E7-C736-4182-B81E-426EB203A8C0}"/>
              </a:ext>
            </a:extLst>
          </p:cNvPr>
          <p:cNvSpPr txBox="1"/>
          <p:nvPr/>
        </p:nvSpPr>
        <p:spPr>
          <a:xfrm>
            <a:off x="1833632" y="4645507"/>
            <a:ext cx="5180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42E6D6"/>
                </a:solidFill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20°C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C4856D1-3DEA-40E2-8389-0081642C3C60}"/>
              </a:ext>
            </a:extLst>
          </p:cNvPr>
          <p:cNvSpPr/>
          <p:nvPr/>
        </p:nvSpPr>
        <p:spPr>
          <a:xfrm>
            <a:off x="274726" y="1672045"/>
            <a:ext cx="3666309" cy="5103224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F8058C61-C247-4048-A639-4E9FCF5CE6CD}"/>
              </a:ext>
            </a:extLst>
          </p:cNvPr>
          <p:cNvSpPr txBox="1"/>
          <p:nvPr/>
        </p:nvSpPr>
        <p:spPr>
          <a:xfrm>
            <a:off x="1194809" y="1877953"/>
            <a:ext cx="1826141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carbopol 972p</a:t>
            </a:r>
          </a:p>
          <a:p>
            <a:pPr algn="ctr"/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in propylenglycol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8F9F16CC-67C0-46FC-A2CA-3433E7BE117F}"/>
              </a:ext>
            </a:extLst>
          </p:cNvPr>
          <p:cNvSpPr txBox="1"/>
          <p:nvPr/>
        </p:nvSpPr>
        <p:spPr>
          <a:xfrm>
            <a:off x="647060" y="2851393"/>
            <a:ext cx="30684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faint bump corresponds to</a:t>
            </a:r>
          </a:p>
          <a:p>
            <a:r>
              <a:rPr lang="en-US" sz="1600" dirty="0" err="1"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Rg</a:t>
            </a:r>
            <a:r>
              <a:rPr lang="en-US" sz="1600" dirty="0"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 ~ 340nm for both temperatures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75D84EC-5122-4937-B8B5-007661F3302E}"/>
              </a:ext>
            </a:extLst>
          </p:cNvPr>
          <p:cNvSpPr/>
          <p:nvPr/>
        </p:nvSpPr>
        <p:spPr>
          <a:xfrm>
            <a:off x="4236730" y="1049381"/>
            <a:ext cx="3666309" cy="3792585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E126607E-4FF5-4115-A76C-51501CA27407}"/>
              </a:ext>
            </a:extLst>
          </p:cNvPr>
          <p:cNvSpPr txBox="1"/>
          <p:nvPr/>
        </p:nvSpPr>
        <p:spPr>
          <a:xfrm>
            <a:off x="5369741" y="1185590"/>
            <a:ext cx="1393330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carbopol SF2</a:t>
            </a:r>
          </a:p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in water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77B8DD13-8922-4ADA-93B2-62CBC065FEA1}"/>
              </a:ext>
            </a:extLst>
          </p:cNvPr>
          <p:cNvSpPr txBox="1"/>
          <p:nvPr/>
        </p:nvSpPr>
        <p:spPr>
          <a:xfrm>
            <a:off x="5003189" y="3799390"/>
            <a:ext cx="21707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to be done (lots of</a:t>
            </a:r>
          </a:p>
          <a:p>
            <a:pPr algn="ctr"/>
            <a:r>
              <a:rPr lang="en-US" dirty="0"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dust in samples from</a:t>
            </a:r>
          </a:p>
          <a:p>
            <a:pPr algn="ctr"/>
            <a:r>
              <a:rPr lang="en-US" dirty="0"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Milan)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7B140048-D341-48CF-B84C-A4519BBD3CD9}"/>
              </a:ext>
            </a:extLst>
          </p:cNvPr>
          <p:cNvSpPr txBox="1"/>
          <p:nvPr/>
        </p:nvSpPr>
        <p:spPr>
          <a:xfrm>
            <a:off x="461917" y="6133133"/>
            <a:ext cx="22557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(sample diluted 2x since last</a:t>
            </a:r>
          </a:p>
          <a:p>
            <a:r>
              <a:rPr lang="en-US" sz="1400" dirty="0"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measurements, same shape)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8EFD1232-CA3A-417B-9920-16E108B195F7}"/>
              </a:ext>
            </a:extLst>
          </p:cNvPr>
          <p:cNvSpPr txBox="1"/>
          <p:nvPr/>
        </p:nvSpPr>
        <p:spPr>
          <a:xfrm>
            <a:off x="907737" y="5090520"/>
            <a:ext cx="96693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sphere form factor</a:t>
            </a:r>
          </a:p>
        </p:txBody>
      </p:sp>
    </p:spTree>
    <p:extLst>
      <p:ext uri="{BB962C8B-B14F-4D97-AF65-F5344CB8AC3E}">
        <p14:creationId xmlns:p14="http://schemas.microsoft.com/office/powerpoint/2010/main" val="45355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DE4BE4-54A4-4FC6-B155-26AE66493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21901" y="-174037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Linux Biolinum Capitals" panose="02000503000000000000" pitchFamily="2" charset="0"/>
                <a:ea typeface="Linux Biolinum Capitals" panose="02000503000000000000" pitchFamily="2" charset="0"/>
                <a:cs typeface="Linux Biolinum Capitals" panose="02000503000000000000" pitchFamily="2" charset="0"/>
              </a:rPr>
              <a:t>Raw data of</a:t>
            </a:r>
            <a:br>
              <a:rPr lang="en-US" sz="2800" dirty="0">
                <a:latin typeface="Linux Biolinum Capitals" panose="02000503000000000000" pitchFamily="2" charset="0"/>
                <a:ea typeface="Linux Biolinum Capitals" panose="02000503000000000000" pitchFamily="2" charset="0"/>
                <a:cs typeface="Linux Biolinum Capitals" panose="02000503000000000000" pitchFamily="2" charset="0"/>
              </a:rPr>
            </a:br>
            <a:r>
              <a:rPr lang="en-US" sz="2800" dirty="0">
                <a:latin typeface="Linux Biolinum Capitals" panose="02000503000000000000" pitchFamily="2" charset="0"/>
                <a:ea typeface="Linux Biolinum Capitals" panose="02000503000000000000" pitchFamily="2" charset="0"/>
                <a:cs typeface="Linux Biolinum Capitals" panose="02000503000000000000" pitchFamily="2" charset="0"/>
              </a:rPr>
              <a:t>flow curves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0EF7C454-0CB4-4C05-B17B-E9360810B2D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80" b="13478"/>
          <a:stretch/>
        </p:blipFill>
        <p:spPr>
          <a:xfrm>
            <a:off x="233082" y="129356"/>
            <a:ext cx="5006350" cy="2003445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E5C8E503-A50F-435C-A2D3-C37C789DA1F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60" b="12598"/>
          <a:stretch/>
        </p:blipFill>
        <p:spPr>
          <a:xfrm>
            <a:off x="188257" y="2364522"/>
            <a:ext cx="5006350" cy="2003445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45501D8D-2848-431F-86ED-0E2615A5535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60"/>
          <a:stretch/>
        </p:blipFill>
        <p:spPr>
          <a:xfrm>
            <a:off x="233082" y="4439687"/>
            <a:ext cx="5006350" cy="2332343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A9646D24-E988-465E-8FEC-D758254983F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93" b="13465"/>
          <a:stretch/>
        </p:blipFill>
        <p:spPr>
          <a:xfrm>
            <a:off x="5394328" y="129355"/>
            <a:ext cx="3447295" cy="2003445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F52FA1A0-DB33-4C93-AAC9-500F475BC17A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60" b="12598"/>
          <a:stretch/>
        </p:blipFill>
        <p:spPr>
          <a:xfrm>
            <a:off x="5393686" y="2364522"/>
            <a:ext cx="3447295" cy="2003445"/>
          </a:xfrm>
          <a:prstGeom prst="rect">
            <a:avLst/>
          </a:prstGeom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3C387F69-0B51-46D4-9B63-17E373F14A8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60"/>
          <a:stretch/>
        </p:blipFill>
        <p:spPr>
          <a:xfrm>
            <a:off x="5438511" y="4439687"/>
            <a:ext cx="3447295" cy="2332343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435258FC-5DAE-41FA-8AA6-3D0D0975EC34}"/>
              </a:ext>
            </a:extLst>
          </p:cNvPr>
          <p:cNvSpPr/>
          <p:nvPr/>
        </p:nvSpPr>
        <p:spPr>
          <a:xfrm>
            <a:off x="59572" y="17925"/>
            <a:ext cx="9747175" cy="2186595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BF52FB85-BEAF-4CB0-8D03-C3175BD3764F}"/>
              </a:ext>
            </a:extLst>
          </p:cNvPr>
          <p:cNvSpPr txBox="1"/>
          <p:nvPr/>
        </p:nvSpPr>
        <p:spPr>
          <a:xfrm>
            <a:off x="9825318" y="1592382"/>
            <a:ext cx="1826141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carbopol 972p</a:t>
            </a:r>
          </a:p>
          <a:p>
            <a:pPr algn="ctr"/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in propylenglycol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4426068-364C-4E45-B7D5-42E07BB709B2}"/>
              </a:ext>
            </a:extLst>
          </p:cNvPr>
          <p:cNvSpPr/>
          <p:nvPr/>
        </p:nvSpPr>
        <p:spPr>
          <a:xfrm>
            <a:off x="50606" y="2280091"/>
            <a:ext cx="9747175" cy="2084924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1CD3C143-86FA-404F-B686-1676915BF928}"/>
              </a:ext>
            </a:extLst>
          </p:cNvPr>
          <p:cNvSpPr txBox="1"/>
          <p:nvPr/>
        </p:nvSpPr>
        <p:spPr>
          <a:xfrm>
            <a:off x="9825318" y="3754543"/>
            <a:ext cx="1393330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carbopol SF2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in water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1C55638-F474-460C-9D18-4B0B775ACE51}"/>
              </a:ext>
            </a:extLst>
          </p:cNvPr>
          <p:cNvSpPr/>
          <p:nvPr/>
        </p:nvSpPr>
        <p:spPr>
          <a:xfrm>
            <a:off x="59571" y="4432414"/>
            <a:ext cx="9747175" cy="2308252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A7ABEBCB-9C89-4A12-B126-C2271AE0B337}"/>
              </a:ext>
            </a:extLst>
          </p:cNvPr>
          <p:cNvSpPr txBox="1"/>
          <p:nvPr/>
        </p:nvSpPr>
        <p:spPr>
          <a:xfrm>
            <a:off x="9825318" y="5817336"/>
            <a:ext cx="2230098" cy="92333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dirty="0" err="1">
                <a:solidFill>
                  <a:schemeClr val="accent5">
                    <a:lumMod val="75000"/>
                  </a:schemeClr>
                </a:solidFill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pnipam</a:t>
            </a:r>
            <a:endParaRPr lang="en-US" dirty="0">
              <a:solidFill>
                <a:schemeClr val="accent5">
                  <a:lumMod val="75000"/>
                </a:schemeClr>
              </a:solidFill>
              <a:latin typeface="Linux Biolinum" panose="02000503000000000000" pitchFamily="2" charset="0"/>
              <a:ea typeface="Linux Biolinum" panose="02000503000000000000" pitchFamily="2" charset="0"/>
              <a:cs typeface="Linux Biolinum" panose="02000503000000000000" pitchFamily="2" charset="0"/>
            </a:endParaRP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synthetized with SDS</a:t>
            </a: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in propylenglycol</a:t>
            </a:r>
          </a:p>
        </p:txBody>
      </p:sp>
    </p:spTree>
    <p:extLst>
      <p:ext uri="{BB962C8B-B14F-4D97-AF65-F5344CB8AC3E}">
        <p14:creationId xmlns:p14="http://schemas.microsoft.com/office/powerpoint/2010/main" val="112104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E1572-7CDD-4180-99C0-72F96AD5D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32" y="147894"/>
            <a:ext cx="10515600" cy="1325563"/>
          </a:xfrm>
        </p:spPr>
        <p:txBody>
          <a:bodyPr/>
          <a:lstStyle/>
          <a:p>
            <a:r>
              <a:rPr lang="fr-CH" dirty="0" err="1"/>
              <a:t>Temperature</a:t>
            </a:r>
            <a:r>
              <a:rPr lang="fr-CH" dirty="0"/>
              <a:t> </a:t>
            </a:r>
            <a:r>
              <a:rPr lang="fr-CH" dirty="0" err="1"/>
              <a:t>effect</a:t>
            </a:r>
            <a:br>
              <a:rPr lang="fr-CH" dirty="0"/>
            </a:br>
            <a:r>
              <a:rPr lang="fr-CH" sz="2800" dirty="0"/>
              <a:t>Critical </a:t>
            </a:r>
            <a:r>
              <a:rPr lang="fr-CH" sz="2800" dirty="0" err="1"/>
              <a:t>strains</a:t>
            </a:r>
            <a:r>
              <a:rPr lang="fr-CH" sz="2800" dirty="0"/>
              <a:t> </a:t>
            </a:r>
            <a:r>
              <a:rPr lang="fr-CH" sz="2800" dirty="0" err="1"/>
              <a:t>from</a:t>
            </a:r>
            <a:r>
              <a:rPr lang="fr-CH" sz="2800" dirty="0"/>
              <a:t> amplitude </a:t>
            </a:r>
            <a:r>
              <a:rPr lang="fr-CH" sz="2800" dirty="0" err="1"/>
              <a:t>sweeps</a:t>
            </a:r>
            <a:br>
              <a:rPr lang="fr-CH" sz="2800" dirty="0"/>
            </a:br>
            <a:r>
              <a:rPr lang="fr-CH" sz="2800" dirty="0"/>
              <a:t>and </a:t>
            </a:r>
            <a:r>
              <a:rPr lang="fr-CH" sz="2800" dirty="0" err="1"/>
              <a:t>from</a:t>
            </a:r>
            <a:r>
              <a:rPr lang="fr-CH" sz="2800" dirty="0"/>
              <a:t> TC fit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21E7BA-7340-403A-BF67-53166704F9F7}"/>
              </a:ext>
            </a:extLst>
          </p:cNvPr>
          <p:cNvSpPr txBox="1"/>
          <p:nvPr/>
        </p:nvSpPr>
        <p:spPr>
          <a:xfrm>
            <a:off x="66832" y="1523811"/>
            <a:ext cx="4692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3 </a:t>
            </a:r>
            <a:r>
              <a:rPr lang="fr-CH" dirty="0" err="1"/>
              <a:t>different</a:t>
            </a:r>
            <a:r>
              <a:rPr lang="fr-CH" dirty="0"/>
              <a:t> </a:t>
            </a:r>
            <a:r>
              <a:rPr lang="fr-CH" dirty="0" err="1"/>
              <a:t>samples</a:t>
            </a:r>
            <a:r>
              <a:rPr lang="fr-CH" dirty="0"/>
              <a:t>, </a:t>
            </a:r>
            <a:r>
              <a:rPr lang="fr-CH" dirty="0" err="1"/>
              <a:t>evolution</a:t>
            </a:r>
            <a:r>
              <a:rPr lang="fr-CH" dirty="0"/>
              <a:t> </a:t>
            </a:r>
            <a:r>
              <a:rPr lang="fr-CH" dirty="0" err="1"/>
              <a:t>with</a:t>
            </a:r>
            <a:r>
              <a:rPr lang="fr-CH" dirty="0"/>
              <a:t> </a:t>
            </a:r>
            <a:r>
              <a:rPr lang="fr-CH" dirty="0" err="1"/>
              <a:t>temperature</a:t>
            </a:r>
            <a:endParaRPr lang="en-US" dirty="0"/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4C2AF425-13D7-4861-A9C3-7EE3689BAF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965" y="2890348"/>
            <a:ext cx="6153924" cy="2871222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5C1E0997-A6BF-400B-BBCF-AA9DF1A5BCF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801"/>
          <a:stretch/>
        </p:blipFill>
        <p:spPr>
          <a:xfrm>
            <a:off x="6696891" y="19126"/>
            <a:ext cx="4258491" cy="2871222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777F549F-CDAE-4812-B887-424572D870C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801"/>
          <a:stretch/>
        </p:blipFill>
        <p:spPr>
          <a:xfrm>
            <a:off x="6696890" y="2890348"/>
            <a:ext cx="4258491" cy="2871222"/>
          </a:xfrm>
          <a:prstGeom prst="rect">
            <a:avLst/>
          </a:prstGeom>
        </p:spPr>
      </p:pic>
      <p:sp>
        <p:nvSpPr>
          <p:cNvPr id="21" name="ZoneTexte 20">
            <a:extLst>
              <a:ext uri="{FF2B5EF4-FFF2-40B4-BE49-F238E27FC236}">
                <a16:creationId xmlns:a16="http://schemas.microsoft.com/office/drawing/2014/main" id="{0B18E293-A996-4D38-B543-F0D3E6EFBA11}"/>
              </a:ext>
            </a:extLst>
          </p:cNvPr>
          <p:cNvSpPr txBox="1"/>
          <p:nvPr/>
        </p:nvSpPr>
        <p:spPr>
          <a:xfrm>
            <a:off x="789879" y="5935529"/>
            <a:ext cx="9792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critical strain is constant but has three different definitions that don’t seem equivalent for all microgels</a:t>
            </a:r>
          </a:p>
        </p:txBody>
      </p:sp>
    </p:spTree>
    <p:extLst>
      <p:ext uri="{BB962C8B-B14F-4D97-AF65-F5344CB8AC3E}">
        <p14:creationId xmlns:p14="http://schemas.microsoft.com/office/powerpoint/2010/main" val="24260187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19152D1-4470-42A4-891E-A2FCD00DA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32" y="147894"/>
            <a:ext cx="10515600" cy="1325563"/>
          </a:xfrm>
        </p:spPr>
        <p:txBody>
          <a:bodyPr/>
          <a:lstStyle/>
          <a:p>
            <a:r>
              <a:rPr lang="fr-CH" dirty="0" err="1"/>
              <a:t>Temperature</a:t>
            </a:r>
            <a:r>
              <a:rPr lang="fr-CH" dirty="0"/>
              <a:t> </a:t>
            </a:r>
            <a:r>
              <a:rPr lang="fr-CH" dirty="0" err="1"/>
              <a:t>effect</a:t>
            </a:r>
            <a:br>
              <a:rPr lang="fr-CH" dirty="0"/>
            </a:br>
            <a:r>
              <a:rPr lang="fr-CH" sz="2800" dirty="0" err="1"/>
              <a:t>dynamic</a:t>
            </a:r>
            <a:r>
              <a:rPr lang="fr-CH" sz="2800" dirty="0"/>
              <a:t> </a:t>
            </a:r>
            <a:r>
              <a:rPr lang="fr-CH" sz="2800" dirty="0" err="1"/>
              <a:t>yield</a:t>
            </a:r>
            <a:r>
              <a:rPr lang="fr-CH" sz="2800" dirty="0"/>
              <a:t> stress </a:t>
            </a:r>
            <a:r>
              <a:rPr lang="fr-CH" sz="2800" dirty="0" err="1"/>
              <a:t>from</a:t>
            </a:r>
            <a:r>
              <a:rPr lang="fr-CH" sz="2800" dirty="0"/>
              <a:t> TC fit</a:t>
            </a:r>
            <a:endParaRPr lang="en-US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2CF0A17F-84CC-441D-9CB7-4694C6EF32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577" y="1385530"/>
            <a:ext cx="9305579" cy="3439019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7AEDE05B-2C6C-40CC-BEF1-F0ED59B968D3}"/>
              </a:ext>
            </a:extLst>
          </p:cNvPr>
          <p:cNvSpPr txBox="1"/>
          <p:nvPr/>
        </p:nvSpPr>
        <p:spPr>
          <a:xfrm>
            <a:off x="1672046" y="5381897"/>
            <a:ext cx="4033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temperature does not impact yield stress</a:t>
            </a:r>
          </a:p>
        </p:txBody>
      </p:sp>
    </p:spTree>
    <p:extLst>
      <p:ext uri="{BB962C8B-B14F-4D97-AF65-F5344CB8AC3E}">
        <p14:creationId xmlns:p14="http://schemas.microsoft.com/office/powerpoint/2010/main" val="8301416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420D8B3-940C-4F27-838B-D4278D347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32" y="147894"/>
            <a:ext cx="10515600" cy="1325563"/>
          </a:xfrm>
        </p:spPr>
        <p:txBody>
          <a:bodyPr/>
          <a:lstStyle/>
          <a:p>
            <a:r>
              <a:rPr lang="fr-CH" dirty="0" err="1"/>
              <a:t>Temperature</a:t>
            </a:r>
            <a:r>
              <a:rPr lang="fr-CH" dirty="0"/>
              <a:t> </a:t>
            </a:r>
            <a:r>
              <a:rPr lang="fr-CH" dirty="0" err="1"/>
              <a:t>effect</a:t>
            </a:r>
            <a:br>
              <a:rPr lang="fr-CH" dirty="0"/>
            </a:br>
            <a:r>
              <a:rPr lang="fr-CH" sz="2800" dirty="0" err="1"/>
              <a:t>viscosities</a:t>
            </a:r>
            <a:endParaRPr lang="en-US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D0B6E0F0-8B87-402A-8F3B-AF27C3F228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8493" y="462421"/>
            <a:ext cx="7566675" cy="2798070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BE0393DA-A4D0-4344-9B5E-9EDCE50A4C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8493" y="3694170"/>
            <a:ext cx="7566675" cy="2798070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31ACA577-7D78-4CAB-AB4A-10AB1DDF4D38}"/>
              </a:ext>
            </a:extLst>
          </p:cNvPr>
          <p:cNvSpPr txBox="1"/>
          <p:nvPr/>
        </p:nvSpPr>
        <p:spPr>
          <a:xfrm>
            <a:off x="66832" y="1397477"/>
            <a:ext cx="38999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top: eta infinity extracted from TC fit</a:t>
            </a:r>
          </a:p>
          <a:p>
            <a:r>
              <a:rPr lang="en-US" dirty="0"/>
              <a:t>is the same for two different microgels !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4054EBAE-B3ED-4E5A-8E77-693EE951072E}"/>
              </a:ext>
            </a:extLst>
          </p:cNvPr>
          <p:cNvSpPr txBox="1"/>
          <p:nvPr/>
        </p:nvSpPr>
        <p:spPr>
          <a:xfrm>
            <a:off x="149506" y="4572705"/>
            <a:ext cx="43263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at bottom: eta infinity scales linearly with </a:t>
            </a:r>
          </a:p>
          <a:p>
            <a:r>
              <a:rPr lang="en-US" dirty="0"/>
              <a:t>the viscosity from literature for two solvents</a:t>
            </a:r>
          </a:p>
        </p:txBody>
      </p:sp>
    </p:spTree>
    <p:extLst>
      <p:ext uri="{BB962C8B-B14F-4D97-AF65-F5344CB8AC3E}">
        <p14:creationId xmlns:p14="http://schemas.microsoft.com/office/powerpoint/2010/main" val="2225655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15D238A-F768-4725-A31F-67E44DFE0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32" y="147894"/>
            <a:ext cx="10515600" cy="1325563"/>
          </a:xfrm>
        </p:spPr>
        <p:txBody>
          <a:bodyPr/>
          <a:lstStyle/>
          <a:p>
            <a:r>
              <a:rPr lang="fr-CH" dirty="0" err="1"/>
              <a:t>Temperature</a:t>
            </a:r>
            <a:r>
              <a:rPr lang="fr-CH" dirty="0"/>
              <a:t> </a:t>
            </a:r>
            <a:r>
              <a:rPr lang="fr-CH" dirty="0" err="1"/>
              <a:t>effect</a:t>
            </a:r>
            <a:br>
              <a:rPr lang="fr-CH" dirty="0"/>
            </a:br>
            <a:r>
              <a:rPr lang="fr-CH" sz="2800" dirty="0"/>
              <a:t>on </a:t>
            </a:r>
            <a:r>
              <a:rPr lang="fr-CH" sz="2800" dirty="0" err="1"/>
              <a:t>caracteristic</a:t>
            </a:r>
            <a:r>
              <a:rPr lang="fr-CH" sz="2800" dirty="0"/>
              <a:t> </a:t>
            </a:r>
            <a:r>
              <a:rPr lang="fr-CH" sz="2800" dirty="0" err="1"/>
              <a:t>shear</a:t>
            </a:r>
            <a:r>
              <a:rPr lang="fr-CH" sz="2800" dirty="0"/>
              <a:t> rate</a:t>
            </a:r>
            <a:endParaRPr lang="en-US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6348FCC3-194A-48C1-9F4F-FB92C4A110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405" y="1690331"/>
            <a:ext cx="7566675" cy="2798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6739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age 19">
            <a:extLst>
              <a:ext uri="{FF2B5EF4-FFF2-40B4-BE49-F238E27FC236}">
                <a16:creationId xmlns:a16="http://schemas.microsoft.com/office/drawing/2014/main" id="{060985D7-3879-4296-81C0-4C57E07163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87" y="0"/>
            <a:ext cx="7958709" cy="6858000"/>
          </a:xfrm>
          <a:prstGeom prst="rect">
            <a:avLst/>
          </a:prstGeom>
        </p:spPr>
      </p:pic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CCA9DFC5-2078-44D8-8A8E-7BC9845BDA8D}"/>
              </a:ext>
            </a:extLst>
          </p:cNvPr>
          <p:cNvCxnSpPr/>
          <p:nvPr/>
        </p:nvCxnSpPr>
        <p:spPr>
          <a:xfrm flipH="1">
            <a:off x="7410994" y="896983"/>
            <a:ext cx="101890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22">
            <a:extLst>
              <a:ext uri="{FF2B5EF4-FFF2-40B4-BE49-F238E27FC236}">
                <a16:creationId xmlns:a16="http://schemas.microsoft.com/office/drawing/2014/main" id="{7E01A7C0-F2A0-4998-A403-D38E36B1710A}"/>
              </a:ext>
            </a:extLst>
          </p:cNvPr>
          <p:cNvSpPr txBox="1"/>
          <p:nvPr/>
        </p:nvSpPr>
        <p:spPr>
          <a:xfrm>
            <a:off x="8429897" y="743094"/>
            <a:ext cx="213712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yield stress here,</a:t>
            </a:r>
          </a:p>
          <a:p>
            <a:r>
              <a:rPr lang="en-US" sz="1400" dirty="0"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sorry Marco for the </a:t>
            </a:r>
            <a:r>
              <a:rPr lang="en-US" sz="1400" dirty="0" err="1"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french</a:t>
            </a:r>
            <a:endParaRPr lang="en-US" sz="1400" dirty="0">
              <a:latin typeface="Linux Biolinum" panose="02000503000000000000" pitchFamily="2" charset="0"/>
              <a:ea typeface="Linux Biolinum" panose="02000503000000000000" pitchFamily="2" charset="0"/>
              <a:cs typeface="Linux Biolinum" panose="02000503000000000000" pitchFamily="2" charset="0"/>
            </a:endParaRPr>
          </a:p>
          <a:p>
            <a:r>
              <a:rPr lang="en-US" sz="1400" dirty="0"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name in my code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392FFDEA-F0B4-47E8-A7BE-F1E65BC1EC5E}"/>
              </a:ext>
            </a:extLst>
          </p:cNvPr>
          <p:cNvSpPr txBox="1"/>
          <p:nvPr/>
        </p:nvSpPr>
        <p:spPr>
          <a:xfrm>
            <a:off x="9112311" y="69669"/>
            <a:ext cx="3079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Linux Biolinum Capitals" panose="02000503000000000000" pitchFamily="2" charset="0"/>
                <a:ea typeface="Linux Biolinum Capitals" panose="02000503000000000000" pitchFamily="2" charset="0"/>
                <a:cs typeface="Linux Biolinum Capitals" panose="02000503000000000000" pitchFamily="2" charset="0"/>
              </a:rPr>
              <a:t>Scatter matrix for TC model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8602FA4-046B-4BBA-8EF1-5B334F283BFF}"/>
              </a:ext>
            </a:extLst>
          </p:cNvPr>
          <p:cNvSpPr/>
          <p:nvPr/>
        </p:nvSpPr>
        <p:spPr>
          <a:xfrm>
            <a:off x="6984274" y="3213462"/>
            <a:ext cx="1105522" cy="198064"/>
          </a:xfrm>
          <a:prstGeom prst="rect">
            <a:avLst/>
          </a:pr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BD9F342-2177-4B65-9DF4-1F5F50C5721B}"/>
              </a:ext>
            </a:extLst>
          </p:cNvPr>
          <p:cNvSpPr/>
          <p:nvPr/>
        </p:nvSpPr>
        <p:spPr>
          <a:xfrm>
            <a:off x="6988624" y="3418116"/>
            <a:ext cx="1105522" cy="198064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5FBEDB4-AE89-40A8-B76E-F22C6774F03E}"/>
              </a:ext>
            </a:extLst>
          </p:cNvPr>
          <p:cNvSpPr/>
          <p:nvPr/>
        </p:nvSpPr>
        <p:spPr>
          <a:xfrm>
            <a:off x="6975559" y="3614061"/>
            <a:ext cx="1105522" cy="198064"/>
          </a:xfrm>
          <a:prstGeom prst="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095FAAC9-A36E-47B2-9170-DC4962678E0F}"/>
              </a:ext>
            </a:extLst>
          </p:cNvPr>
          <p:cNvSpPr txBox="1"/>
          <p:nvPr/>
        </p:nvSpPr>
        <p:spPr>
          <a:xfrm>
            <a:off x="8247014" y="3196042"/>
            <a:ext cx="7072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in water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064450C4-015F-420A-A130-A5D4A548A03C}"/>
              </a:ext>
            </a:extLst>
          </p:cNvPr>
          <p:cNvSpPr txBox="1"/>
          <p:nvPr/>
        </p:nvSpPr>
        <p:spPr>
          <a:xfrm>
            <a:off x="8251367" y="3365860"/>
            <a:ext cx="12795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in propylenglycol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AB7AB25E-F4F0-40A0-8F79-8E7C277FC550}"/>
              </a:ext>
            </a:extLst>
          </p:cNvPr>
          <p:cNvSpPr txBox="1"/>
          <p:nvPr/>
        </p:nvSpPr>
        <p:spPr>
          <a:xfrm>
            <a:off x="8247011" y="3553096"/>
            <a:ext cx="12795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in propylenglycol</a:t>
            </a:r>
          </a:p>
        </p:txBody>
      </p:sp>
    </p:spTree>
    <p:extLst>
      <p:ext uri="{BB962C8B-B14F-4D97-AF65-F5344CB8AC3E}">
        <p14:creationId xmlns:p14="http://schemas.microsoft.com/office/powerpoint/2010/main" val="281001657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249</Words>
  <Application>Microsoft Office PowerPoint</Application>
  <PresentationFormat>Grand écran</PresentationFormat>
  <Paragraphs>58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Linux Biolinum</vt:lpstr>
      <vt:lpstr>Linux Biolinum Capitals</vt:lpstr>
      <vt:lpstr>Thème Office</vt:lpstr>
      <vt:lpstr>Samples presentation</vt:lpstr>
      <vt:lpstr>Light scattering</vt:lpstr>
      <vt:lpstr>Raw data of flow curves</vt:lpstr>
      <vt:lpstr>Temperature effect Critical strains from amplitude sweeps and from TC fit</vt:lpstr>
      <vt:lpstr>Temperature effect dynamic yield stress from TC fit</vt:lpstr>
      <vt:lpstr>Temperature effect viscosities</vt:lpstr>
      <vt:lpstr>Temperature effect on caracteristic shear rate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Samples presentation</dc:title>
  <dc:creator>MARCHAND Manon</dc:creator>
  <cp:lastModifiedBy>MARCHAND Manon</cp:lastModifiedBy>
  <cp:revision>9</cp:revision>
  <dcterms:created xsi:type="dcterms:W3CDTF">2022-02-02T09:37:14Z</dcterms:created>
  <dcterms:modified xsi:type="dcterms:W3CDTF">2022-02-03T08:33:32Z</dcterms:modified>
</cp:coreProperties>
</file>