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35"/>
  </p:notesMasterIdLst>
  <p:handoutMasterIdLst>
    <p:handoutMasterId r:id="rId36"/>
  </p:handoutMasterIdLst>
  <p:sldIdLst>
    <p:sldId id="2090" r:id="rId5"/>
    <p:sldId id="2063" r:id="rId6"/>
    <p:sldId id="783" r:id="rId7"/>
    <p:sldId id="2086" r:id="rId8"/>
    <p:sldId id="2088" r:id="rId9"/>
    <p:sldId id="2064" r:id="rId10"/>
    <p:sldId id="2087" r:id="rId11"/>
    <p:sldId id="2077" r:id="rId12"/>
    <p:sldId id="2065" r:id="rId13"/>
    <p:sldId id="2066" r:id="rId14"/>
    <p:sldId id="2081" r:id="rId15"/>
    <p:sldId id="2039" r:id="rId16"/>
    <p:sldId id="2040" r:id="rId17"/>
    <p:sldId id="2042" r:id="rId18"/>
    <p:sldId id="2067" r:id="rId19"/>
    <p:sldId id="2068" r:id="rId20"/>
    <p:sldId id="2069" r:id="rId21"/>
    <p:sldId id="2070" r:id="rId22"/>
    <p:sldId id="2071" r:id="rId23"/>
    <p:sldId id="2072" r:id="rId24"/>
    <p:sldId id="2073" r:id="rId25"/>
    <p:sldId id="2074" r:id="rId26"/>
    <p:sldId id="2075" r:id="rId27"/>
    <p:sldId id="2078" r:id="rId28"/>
    <p:sldId id="2079" r:id="rId29"/>
    <p:sldId id="2082" r:id="rId30"/>
    <p:sldId id="2084" r:id="rId31"/>
    <p:sldId id="2059" r:id="rId32"/>
    <p:sldId id="2076" r:id="rId33"/>
    <p:sldId id="2085" r:id="rId34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ED43D"/>
    <a:srgbClr val="990033"/>
    <a:srgbClr val="FF9933"/>
    <a:srgbClr val="2AA82A"/>
    <a:srgbClr val="339933"/>
    <a:srgbClr val="008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1231" autoAdjust="0"/>
  </p:normalViewPr>
  <p:slideViewPr>
    <p:cSldViewPr>
      <p:cViewPr varScale="1">
        <p:scale>
          <a:sx n="68" d="100"/>
          <a:sy n="68" d="100"/>
        </p:scale>
        <p:origin x="11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75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57112595940514"/>
          <c:y val="0.19843109237980408"/>
          <c:w val="0.34588646202789031"/>
          <c:h val="0.586154605049262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Sheet1!$A$2:$A$15</c:f>
              <c:strCache>
                <c:ptCount val="14"/>
                <c:pt idx="0">
                  <c:v>1)การจัดการวัตถุดิบ</c:v>
                </c:pt>
                <c:pt idx="1">
                  <c:v>2) การจัดการพลังงาน</c:v>
                </c:pt>
                <c:pt idx="2">
                  <c:v>3) การจัดการน้ำและน้ำเสีย </c:v>
                </c:pt>
                <c:pt idx="3">
                  <c:v>4) การจัดการมลพิษอากาศ</c:v>
                </c:pt>
                <c:pt idx="4">
                  <c:v>5) การจัดการก๊าซเรือนกระจก</c:v>
                </c:pt>
                <c:pt idx="5">
                  <c:v>6) การจัดการกากของเสีย</c:v>
                </c:pt>
                <c:pt idx="6">
                  <c:v>7) การจัดการสารเคมีและวัตถุอันตราย</c:v>
                </c:pt>
                <c:pt idx="7">
                  <c:v>8) การจัดการอาชีวอนามัยและความปลอดภัย</c:v>
                </c:pt>
                <c:pt idx="8">
                  <c:v>9) การจัดการระบบโลจิสติกส์</c:v>
                </c:pt>
                <c:pt idx="9">
                  <c:v>10) การจัดการโซ่อุปทานสีเขียว</c:v>
                </c:pt>
                <c:pt idx="10">
                  <c:v>11) การจัดการภูมิทัศน์สีเขียว</c:v>
                </c:pt>
                <c:pt idx="11">
                  <c:v>12) การจัดการความหลากหลายทางชีวภาพ</c:v>
                </c:pt>
                <c:pt idx="12">
                  <c:v>13) การกระจายรายได้ให้กับชุมชน</c:v>
                </c:pt>
                <c:pt idx="13">
                  <c:v>14) การอยู่ร่วมกับชุมชนโดยรอบ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FE-4ADC-97CA-3FCA30832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861120"/>
        <c:axId val="235893888"/>
      </c:radarChart>
      <c:catAx>
        <c:axId val="2358611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35893888"/>
        <c:crosses val="autoZero"/>
        <c:auto val="1"/>
        <c:lblAlgn val="ctr"/>
        <c:lblOffset val="100"/>
        <c:noMultiLvlLbl val="0"/>
      </c:catAx>
      <c:valAx>
        <c:axId val="23589388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35861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000">
          <a:latin typeface="Browallia New" pitchFamily="34" charset="-34"/>
          <a:cs typeface="Browallia New" pitchFamily="34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'[Chart in Microsoft PowerPoint]eco eff format'!$B$14</c:f>
              <c:strCache>
                <c:ptCount val="1"/>
                <c:pt idx="0">
                  <c:v>eco efficiency </c:v>
                </c:pt>
              </c:strCache>
            </c:strRef>
          </c:tx>
          <c:cat>
            <c:numLit>
              <c:formatCode>General</c:formatCode>
              <c:ptCount val="3"/>
              <c:pt idx="0">
                <c:v>2014</c:v>
              </c:pt>
              <c:pt idx="1">
                <c:v>2015</c:v>
              </c:pt>
              <c:pt idx="2">
                <c:v>2016</c:v>
              </c:pt>
            </c:numLit>
          </c:cat>
          <c:val>
            <c:numRef>
              <c:f>'[Chart in Microsoft PowerPoint]eco eff_not_TA'!$G$24:$K$24</c:f>
              <c:numCache>
                <c:formatCode>_(* #,##0.00_);_(* \(#,##0.00\);_(* "-"??_);_(@_)</c:formatCode>
                <c:ptCount val="3"/>
                <c:pt idx="0">
                  <c:v>1</c:v>
                </c:pt>
                <c:pt idx="1">
                  <c:v>1.3169050161599158</c:v>
                </c:pt>
                <c:pt idx="2">
                  <c:v>1.367880338074366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B-4A63-A3E8-6B50BD8E76FB}"/>
            </c:ext>
          </c:extLst>
        </c:ser>
        <c:ser>
          <c:idx val="1"/>
          <c:order val="1"/>
          <c:tx>
            <c:strRef>
              <c:f>'[Chart in Microsoft PowerPoint]eco eff format'!$B$36</c:f>
              <c:strCache>
                <c:ptCount val="1"/>
                <c:pt idx="0">
                  <c:v>(Environment load point)</c:v>
                </c:pt>
              </c:strCache>
            </c:strRef>
          </c:tx>
          <c:cat>
            <c:numLit>
              <c:formatCode>General</c:formatCode>
              <c:ptCount val="3"/>
              <c:pt idx="0">
                <c:v>2014</c:v>
              </c:pt>
              <c:pt idx="1">
                <c:v>2015</c:v>
              </c:pt>
              <c:pt idx="2">
                <c:v>2016</c:v>
              </c:pt>
            </c:numLit>
          </c:cat>
          <c:val>
            <c:numRef>
              <c:f>'[Chart in Microsoft PowerPoint]eco eff_not_TA'!$G$46:$K$46</c:f>
              <c:numCache>
                <c:formatCode>_(* #,##0.00_);_(* \(#,##0.00\);_(* "-"??_);_(@_)</c:formatCode>
                <c:ptCount val="3"/>
                <c:pt idx="0">
                  <c:v>1</c:v>
                </c:pt>
                <c:pt idx="1">
                  <c:v>0.94096898143983621</c:v>
                </c:pt>
                <c:pt idx="2">
                  <c:v>0.90216163936957228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B-4A63-A3E8-6B50BD8E7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00992"/>
        <c:axId val="210102528"/>
      </c:lineChart>
      <c:catAx>
        <c:axId val="21010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0102528"/>
        <c:crosses val="autoZero"/>
        <c:auto val="1"/>
        <c:lblAlgn val="ctr"/>
        <c:lblOffset val="100"/>
        <c:noMultiLvlLbl val="0"/>
      </c:catAx>
      <c:valAx>
        <c:axId val="210102528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21010099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800">
              <a:latin typeface="Browallia New" panose="020B0604020202020204" pitchFamily="34" charset="-34"/>
              <a:cs typeface="Browallia New" panose="020B0604020202020204" pitchFamily="34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'[Chart in Microsoft PowerPoint]eco eff format'!$B$14</c:f>
              <c:strCache>
                <c:ptCount val="1"/>
                <c:pt idx="0">
                  <c:v>eco efficiency </c:v>
                </c:pt>
              </c:strCache>
            </c:strRef>
          </c:tx>
          <c:cat>
            <c:numLit>
              <c:formatCode>General</c:formatCode>
              <c:ptCount val="3"/>
              <c:pt idx="0">
                <c:v>2014</c:v>
              </c:pt>
              <c:pt idx="1">
                <c:v>2015</c:v>
              </c:pt>
              <c:pt idx="2">
                <c:v>2016</c:v>
              </c:pt>
            </c:numLit>
          </c:cat>
          <c:val>
            <c:numRef>
              <c:f>'[Chart in Microsoft PowerPoint]eco eff_not_TA'!$G$24:$K$24</c:f>
              <c:numCache>
                <c:formatCode>_(* #,##0.00_);_(* \(#,##0.00\);_(* "-"??_);_(@_)</c:formatCode>
                <c:ptCount val="3"/>
                <c:pt idx="0">
                  <c:v>1</c:v>
                </c:pt>
                <c:pt idx="1">
                  <c:v>1.3169050161599158</c:v>
                </c:pt>
                <c:pt idx="2">
                  <c:v>1.367880338074366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E7-4E5D-BF0F-2BA6B7C9C719}"/>
            </c:ext>
          </c:extLst>
        </c:ser>
        <c:ser>
          <c:idx val="1"/>
          <c:order val="1"/>
          <c:tx>
            <c:strRef>
              <c:f>'[Chart in Microsoft PowerPoint]eco eff format'!$B$36</c:f>
              <c:strCache>
                <c:ptCount val="1"/>
                <c:pt idx="0">
                  <c:v>(Environment load point)</c:v>
                </c:pt>
              </c:strCache>
            </c:strRef>
          </c:tx>
          <c:cat>
            <c:numLit>
              <c:formatCode>General</c:formatCode>
              <c:ptCount val="3"/>
              <c:pt idx="0">
                <c:v>2014</c:v>
              </c:pt>
              <c:pt idx="1">
                <c:v>2015</c:v>
              </c:pt>
              <c:pt idx="2">
                <c:v>2016</c:v>
              </c:pt>
            </c:numLit>
          </c:cat>
          <c:val>
            <c:numRef>
              <c:f>'[Chart in Microsoft PowerPoint]eco eff_not_TA'!$G$46:$K$46</c:f>
              <c:numCache>
                <c:formatCode>_(* #,##0.00_);_(* \(#,##0.00\);_(* "-"??_);_(@_)</c:formatCode>
                <c:ptCount val="3"/>
                <c:pt idx="0">
                  <c:v>1</c:v>
                </c:pt>
                <c:pt idx="1">
                  <c:v>0.94096898143983621</c:v>
                </c:pt>
                <c:pt idx="2">
                  <c:v>0.90216163936957228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E7-4E5D-BF0F-2BA6B7C9C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82624"/>
        <c:axId val="210859136"/>
      </c:lineChart>
      <c:catAx>
        <c:axId val="21108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10859136"/>
        <c:crosses val="autoZero"/>
        <c:auto val="1"/>
        <c:lblAlgn val="ctr"/>
        <c:lblOffset val="100"/>
        <c:noMultiLvlLbl val="0"/>
      </c:catAx>
      <c:valAx>
        <c:axId val="210859136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211082624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800">
              <a:latin typeface="Browallia New" panose="020B0604020202020204" pitchFamily="34" charset="-34"/>
              <a:cs typeface="Browallia New" panose="020B0604020202020204" pitchFamily="34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808F-B56B-4CEC-828D-075C9DC200E3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EE05-05CA-482E-A891-0DBAF7CB7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44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E2E3-F599-40B7-BFE6-624BCA1296EC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7E12-F984-4DCB-B322-4AF4713402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สามารถเพิ่มสไลดนำเสนอได้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ไม่มีการดำเนินการได้สอดคล้องตามลำดับคะแนนนั้นๆ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0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2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4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8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9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7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5780" eaLnBrk="0" hangingPunct="0"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1pPr>
            <a:lvl2pPr marL="758580" indent="-291763" defTabSz="975780" eaLnBrk="0" hangingPunct="0"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2pPr>
            <a:lvl3pPr marL="1167046" indent="-233408" defTabSz="975780" eaLnBrk="0" hangingPunct="0"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3pPr>
            <a:lvl4pPr marL="1633864" indent="-233408" defTabSz="975780" eaLnBrk="0" hangingPunct="0"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4pPr>
            <a:lvl5pPr marL="2100684" indent="-233408" defTabSz="975780" eaLnBrk="0" hangingPunct="0"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5pPr>
            <a:lvl6pPr marL="2567500" indent="-233408" defTabSz="97578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6pPr>
            <a:lvl7pPr marL="3034319" indent="-233408" defTabSz="97578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7pPr>
            <a:lvl8pPr marL="3501138" indent="-233408" defTabSz="97578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8pPr>
            <a:lvl9pPr marL="3967957" indent="-233408" defTabSz="97578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Arial" pitchFamily="34" charset="0"/>
                <a:cs typeface="Browallia New" pitchFamily="34" charset="-34"/>
              </a:defRPr>
            </a:lvl9pPr>
          </a:lstStyle>
          <a:p>
            <a:pPr eaLnBrk="1" hangingPunct="1"/>
            <a:fld id="{CC342944-E594-4F92-AB20-DA56FBD95737}" type="slidenum">
              <a:rPr lang="en-US" sz="1300">
                <a:solidFill>
                  <a:srgbClr val="000000"/>
                </a:solidFill>
                <a:cs typeface="Angsana New" pitchFamily="18" charset="-34"/>
              </a:rPr>
              <a:pPr eaLnBrk="1" hangingPunct="1"/>
              <a:t>3</a:t>
            </a:fld>
            <a:endParaRPr lang="th-TH" sz="1300">
              <a:solidFill>
                <a:srgbClr val="000000"/>
              </a:solidFill>
              <a:cs typeface="Angsana New" pitchFamily="18" charset="-34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8" y="4690827"/>
            <a:ext cx="5438773" cy="4442938"/>
          </a:xfrm>
          <a:noFill/>
        </p:spPr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1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3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2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75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7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0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3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3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53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2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0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endParaRPr lang="th-TH" sz="1200" dirty="0">
              <a:solidFill>
                <a:srgbClr val="0033CC"/>
              </a:solidFill>
              <a:latin typeface="Browallia New" pitchFamily="34" charset="-34"/>
              <a:cs typeface="Browallia New" pitchFamily="34" charset="-34"/>
            </a:endParaRPr>
          </a:p>
          <a:p>
            <a:pPr marL="228600" indent="-228600">
              <a:buAutoNum type="arabicPeriod"/>
            </a:pP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สามารถเพิ่ม</a:t>
            </a:r>
            <a:r>
              <a:rPr lang="th-TH" sz="120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</a:t>
            </a:r>
            <a:r>
              <a:rPr lang="th-TH" sz="120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ลดนำเสนอได้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อย่างน้อย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1-2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สไลด์ ต่อข้อกำหนดฯ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โปรดใส่ข้อมูลในแต่ละข้อกำหนดฯ ให้ครบตามประเด็นของคะแนนประเมินผลที่ได้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หากข้อกำหนดฯ ใด ไม่มีการดำเนินการได้สอดคล้องตามลำดับคะแนน</a:t>
            </a:r>
            <a:r>
              <a:rPr lang="th-TH" sz="1200" baseline="0" dirty="0" err="1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นั้นๆ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ให้ลบข้อกำหนดฯ ในลำดับคะแนนนั้นออก เพื่อนำเสนอเพียงสิ่งที่โรงงานดำเนินการ  </a:t>
            </a:r>
          </a:p>
          <a:p>
            <a:pPr marL="228600" indent="-228600">
              <a:buAutoNum type="arabicPeriod"/>
            </a:pP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ให้ดำเนินการจัดทำสไลด์นำเสนอตามแบบฟอร์มนี้ โดยให้แสดงข้อมูลให้ครบทุกประเด็น ที่สอดคล้องกับข้อกำหนด แต่สามารถประยุกต์ให้เหมาะสมได้ และสามาถเปลี่ยน </a:t>
            </a:r>
            <a:r>
              <a:rPr lang="en-US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Slide Template slide </a:t>
            </a:r>
            <a:r>
              <a:rPr lang="th-TH" sz="1200" baseline="0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ได้ตามต้องการ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7E12-F984-4DCB-B322-4AF4713402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7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72AD-1954-475E-8850-2471C2DA4177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38DD-2F0C-45BD-B677-3EF7C92C594F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7F20-E32C-4824-B30A-7670B3D4C2BB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F5ED-3F9E-452B-B15C-CB0014D9DD70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3B8-4DEA-4238-8A63-3423BE20F1B3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13DF-1CF5-42AA-AC28-FC78EEFA741A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71BB-EF4B-4CAA-98C8-DD47A62C92D0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7C-0E84-4AC1-94C4-8B8BB71C67AD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805264"/>
            <a:ext cx="2133600" cy="365125"/>
          </a:xfrm>
        </p:spPr>
        <p:txBody>
          <a:bodyPr/>
          <a:lstStyle/>
          <a:p>
            <a:fld id="{3D029540-AE54-4925-B2F4-C01B3D1F69D0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2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2F07-0144-4FC4-A8D0-4D574013501A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125C-9CBB-4820-8FB4-1E19482B6C5F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77AA-5F7A-4265-B8A5-327D1513B6CD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EB2F-39AF-4527-A362-2B99F69944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20521" y="6525344"/>
            <a:ext cx="1640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rowallia New" pitchFamily="34" charset="-34"/>
                <a:cs typeface="Browallia New" pitchFamily="34" charset="-34"/>
              </a:rPr>
              <a:t>FTI/WEIS/EF-ESR-2018</a:t>
            </a:r>
          </a:p>
        </p:txBody>
      </p:sp>
    </p:spTree>
    <p:extLst>
      <p:ext uri="{BB962C8B-B14F-4D97-AF65-F5344CB8AC3E}">
        <p14:creationId xmlns:p14="http://schemas.microsoft.com/office/powerpoint/2010/main" val="15713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8119-93FB-4772-AB22-7A84C6B3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คำแนะนำในการจัดทำ </a:t>
            </a:r>
            <a:br>
              <a:rPr lang="en-US" dirty="0"/>
            </a:br>
            <a:r>
              <a:rPr lang="en-US" dirty="0"/>
              <a:t>Executive Summary Slide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DC41-8DD3-47BC-BFBD-CCDA8403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Template </a:t>
            </a:r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นี้เป็นแนวทางในการจัดทำ </a:t>
            </a:r>
            <a:r>
              <a:rPr lang="en-US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Slide </a:t>
            </a:r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เพื่อนำเสนอต่อคณะกรรมการรับรอง </a:t>
            </a:r>
            <a:r>
              <a:rPr lang="en-US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Eco Factory</a:t>
            </a:r>
          </a:p>
          <a:p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ผู้จัดทำสามารถปรับเปลี่ยนการจัดวางข้อมูลและรูปในโครงร่างสไลด์ได้ตามความเหมาะสมของข้อมูลองค์กร แต่ขอให้ระบุข้อมูลชัดเจนว่า ในแต่ละหัวข้อได้คะแนนเท่าไร และระบุเหตุผลหรือสาระของการดำเนินการที่ชัดเจนว่า ทำไมถึงได้คะแนนตามที่ระบุ</a:t>
            </a:r>
          </a:p>
          <a:p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ผู้จัดทำสามารถปรับเปลี่ยนสไลด์ตามความต้องการ แต่ขอให้มีสาระครบถ้วน สอดคล้องกับการดำเนินการที่เป็นไปข้อกำหนด</a:t>
            </a:r>
          </a:p>
          <a:p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คำอธิบายหรือข้อความ</a:t>
            </a:r>
            <a:r>
              <a:rPr lang="th-TH" dirty="0" err="1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ต่างๆ</a:t>
            </a:r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ใน ร่างสไลด์ ที่ผู้จัดทำไม่ต้องการใช้ให้ลบข้อความออก</a:t>
            </a:r>
          </a:p>
          <a:p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หากมีข้อสงสัยในการจัดทำสไลด์ให้สอบถามผู้ทวนสอบ</a:t>
            </a:r>
          </a:p>
          <a:p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ขอให้ลบหน้านี้ทิ้งก่อนส่งให้ผู้ทวนสอบตรวจสอบความถูกต้อง</a:t>
            </a:r>
            <a:r>
              <a:rPr lang="th-TH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ของข้อมูล</a:t>
            </a:r>
            <a:endParaRPr lang="th-TH" dirty="0">
              <a:solidFill>
                <a:srgbClr val="0033CC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8704A-56DF-45C6-B630-D9F37BFD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บริษัท............................................................จำกัด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C283F-C859-4F94-9078-F53FD778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596" y="44624"/>
            <a:ext cx="828680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solidFill>
                  <a:srgbClr val="0070C0"/>
                </a:solidFill>
                <a:latin typeface="Browallia New" pitchFamily="34" charset="-34"/>
                <a:cs typeface="Browallia New" pitchFamily="34" charset="-34"/>
              </a:rPr>
              <a:t>กราฟสรุปคะแนนการประเมินตาม</a:t>
            </a:r>
          </a:p>
          <a:p>
            <a:pPr algn="ctr"/>
            <a:r>
              <a:rPr lang="th-TH" sz="2400" b="1" dirty="0">
                <a:solidFill>
                  <a:srgbClr val="0070C0"/>
                </a:solidFill>
                <a:latin typeface="Browallia New" pitchFamily="34" charset="-34"/>
                <a:cs typeface="Browallia New" pitchFamily="34" charset="-34"/>
              </a:rPr>
              <a:t>ข้อกำหนดเฉพาะของมาตรฐานโรงงานอุตสาหกรรมเชิงนิเวศ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6492753"/>
              </p:ext>
            </p:extLst>
          </p:nvPr>
        </p:nvGraphicFramePr>
        <p:xfrm>
          <a:off x="-180528" y="875621"/>
          <a:ext cx="9324528" cy="598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43834" y="-27384"/>
            <a:ext cx="150016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latin typeface="Browallia New" pitchFamily="34" charset="-34"/>
                <a:cs typeface="Browallia New" pitchFamily="34" charset="-34"/>
              </a:rPr>
              <a:t>ผ่าน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-27384"/>
            <a:ext cx="7643834" cy="584775"/>
          </a:xfrm>
          <a:prstGeom prst="rect">
            <a:avLst/>
          </a:prstGeom>
          <a:solidFill>
            <a:srgbClr val="99003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Browallia New" pitchFamily="34" charset="-34"/>
                <a:ea typeface="Tahoma" panose="020B0604030504040204" pitchFamily="34" charset="0"/>
                <a:cs typeface="Browallia New" pitchFamily="34" charset="-34"/>
              </a:rPr>
              <a:t>ข้อกำหนดทั่วไป</a:t>
            </a:r>
            <a:endParaRPr lang="en-GB" sz="3200" b="1" dirty="0">
              <a:solidFill>
                <a:schemeClr val="bg1"/>
              </a:solidFill>
              <a:latin typeface="Browallia New" pitchFamily="34" charset="-34"/>
              <a:ea typeface="Tahoma" panose="020B0604030504040204" pitchFamily="34" charset="0"/>
              <a:cs typeface="Browallia New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986" y="692696"/>
            <a:ext cx="8824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ปฏิบัติตามระเบียบ ข้อกำหนดและกฎหมายที่เกี่ยวข้องกับสิ่งแวดล้อม พลังงาน อาชีวอนามัย และความปลอดภัย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มีระบบการจัดการสิ่งแวดล้อม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ไม่มีไม่มีข้อร้องเรียนทางด้านสิ่งแวดล้อมและความปลอดภัย/อุบัติเหตุร้ายแรงที่กระทบกับภายนอกองค์กร ภายในระยะเวลา 1 ปี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ได้เข้าร่วมโครงการของหน่วยงานภาครัฐ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: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โครงการ............... ปีที่เข้าร่วม................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49628" y="2276872"/>
            <a:ext cx="8429684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49628" y="2312197"/>
            <a:ext cx="8536462" cy="7078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rgbClr val="0070C0"/>
                </a:solidFill>
                <a:latin typeface="Browallia New" pitchFamily="34" charset="-34"/>
                <a:cs typeface="Browallia New" pitchFamily="34" charset="-34"/>
              </a:rPr>
              <a:t>แสดงหลักฐาน/ เอกสารประกอบ พร้อมคำอธิบายโดยสรุป (ใบรับรองควรระบุชื่อมาตรฐาน/ระบบรับรอง ระบุวันที่ได้รับรองและวันที่สิ้นอายุรับรอง / ภาพประกอบ)</a:t>
            </a:r>
            <a:endParaRPr lang="en-US" sz="2000" dirty="0">
              <a:solidFill>
                <a:srgbClr val="0070C0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013" y="5517232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prstClr val="black"/>
                </a:solidFill>
                <a:latin typeface="Browallia New" pitchFamily="34" charset="-34"/>
                <a:cs typeface="Browallia New" pitchFamily="34" charset="-34"/>
              </a:defRPr>
            </a:lvl1pPr>
          </a:lstStyle>
          <a:p>
            <a:r>
              <a:rPr lang="th-TH" sz="1600" dirty="0">
                <a:ea typeface="Segoe UI Symbol" pitchFamily="34" charset="0"/>
              </a:rPr>
              <a:t>ผลการ </a:t>
            </a:r>
            <a:r>
              <a:rPr lang="en-US" sz="1600" dirty="0">
                <a:ea typeface="Segoe UI Symbol" pitchFamily="34" charset="0"/>
              </a:rPr>
              <a:t>Audit</a:t>
            </a:r>
            <a:r>
              <a:rPr lang="th-TH" sz="1600" dirty="0">
                <a:ea typeface="Segoe UI Symbol" pitchFamily="34" charset="0"/>
              </a:rPr>
              <a:t> การปฏิบัติตามกฎหมายฯ</a:t>
            </a:r>
            <a:endParaRPr lang="en-US" sz="1600" dirty="0">
              <a:ea typeface="Segoe UI Symbol" pitchFamily="34" charset="0"/>
            </a:endParaRPr>
          </a:p>
        </p:txBody>
      </p:sp>
      <p:sp>
        <p:nvSpPr>
          <p:cNvPr id="12" name="สี่เหลี่ยมผืนผ้า 9"/>
          <p:cNvSpPr/>
          <p:nvPr/>
        </p:nvSpPr>
        <p:spPr>
          <a:xfrm>
            <a:off x="2435872" y="5517232"/>
            <a:ext cx="22136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prstClr val="black"/>
                </a:solidFill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เอกสารการได้รับรองระบบการจัดการสิ่งแวดล้อม....</a:t>
            </a:r>
          </a:p>
          <a:p>
            <a:r>
              <a:rPr lang="th-TH" sz="1600" dirty="0">
                <a:solidFill>
                  <a:prstClr val="black"/>
                </a:solidFill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ออกให้ ณ วันที่ ......</a:t>
            </a:r>
          </a:p>
          <a:p>
            <a:r>
              <a:rPr lang="th-TH" sz="1600" dirty="0">
                <a:solidFill>
                  <a:prstClr val="black"/>
                </a:solidFill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มีผลถึงวันที่ .....</a:t>
            </a:r>
            <a:endParaRPr lang="th-TH" sz="1600" dirty="0">
              <a:latin typeface="Browallia New" pitchFamily="34" charset="-34"/>
              <a:ea typeface="Segoe UI Symbol" pitchFamily="34" charset="0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5485" y="5520134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หนังสือรับรองไม่มีข้อร้องเรียน </a:t>
            </a:r>
            <a:b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</a:br>
            <a: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ย้อนหลัง ........ ปี  </a:t>
            </a:r>
            <a:b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</a:br>
            <a: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จากหน่วยงาน .........................</a:t>
            </a:r>
          </a:p>
          <a:p>
            <a: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ลงวันที่ ............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06480" y="566124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Browallia New" pitchFamily="34" charset="-34"/>
                <a:cs typeface="Browallia New" pitchFamily="34" charset="-34"/>
              </a:rPr>
              <a:t>เข้าร่วมโครงการ............... </a:t>
            </a:r>
            <a:br>
              <a:rPr lang="th-TH" dirty="0">
                <a:latin typeface="Browallia New" pitchFamily="34" charset="-34"/>
                <a:cs typeface="Browallia New" pitchFamily="34" charset="-34"/>
              </a:rPr>
            </a:br>
            <a:r>
              <a:rPr lang="th-TH" dirty="0">
                <a:latin typeface="Browallia New" pitchFamily="34" charset="-34"/>
                <a:cs typeface="Browallia New" pitchFamily="34" charset="-34"/>
              </a:rPr>
              <a:t>ปีที่เข้าร่วม................</a:t>
            </a:r>
            <a:endParaRPr lang="en-US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799" y="3147165"/>
            <a:ext cx="1693422" cy="2232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4031" y="3150067"/>
            <a:ext cx="1693422" cy="2232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7493" y="3147165"/>
            <a:ext cx="1693422" cy="2232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2994" y="3140968"/>
            <a:ext cx="1693422" cy="2232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" y="2546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1.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 การจัดการวัตถุดิบ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5141" y="2239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คะแนน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8929" y="4946196"/>
            <a:ext cx="36631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548680"/>
            <a:ext cx="9144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จัดทำบัญชีรายการวัตถุดิบหลัก วัตถุดิบรอง และทรัพยากรสนับสนุนอื่นๆ ตามระบบ 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ดำเนินกิจกรรม / โครงการ จำนวน .......... โครงการ เพื่อเพิ่มประสิทธิภาพการจัดการวัตถุดิบ หรือลดการใช้วัตถุดิบ </a:t>
            </a:r>
            <a:br>
              <a:rPr lang="th-TH" sz="2000" dirty="0">
                <a:latin typeface="Browallia New" pitchFamily="34" charset="-34"/>
                <a:cs typeface="Browallia New" pitchFamily="34" charset="-34"/>
              </a:rPr>
            </a:b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บรรลุตามค่าเป้าหมายที่องค์กรกำหนด คิดเป็น 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ของเป้าหมาย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ดำเนินการจัดการวัตถุดิบอย่างมีประสิทธิภาพตามมาตรการ.....................................  ในปี ......................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54" y="2279774"/>
            <a:ext cx="17713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6000" y="5069306"/>
            <a:ext cx="194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การจัดทำบัญชีรายการ........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4668" y="2284615"/>
            <a:ext cx="379146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ผลการดำเนินกิจกรรมหรือโครงการต่างๆ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2284615"/>
            <a:ext cx="320384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ผลการดำเนินมาตรการต่างๆ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1563" y="4932457"/>
            <a:ext cx="277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ดำเนินการมาตรการ..................................... 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ในปี ......................</a:t>
            </a:r>
            <a:endParaRPr lang="en-US" sz="1600" dirty="0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E99FAAE1-7E2A-4E72-9506-93A4E156DF0D}"/>
              </a:ext>
            </a:extLst>
          </p:cNvPr>
          <p:cNvCxnSpPr/>
          <p:nvPr/>
        </p:nvCxnSpPr>
        <p:spPr>
          <a:xfrm>
            <a:off x="246772" y="1988840"/>
            <a:ext cx="8429684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4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 การจัดการพลังงาน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5141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038" y="620688"/>
            <a:ext cx="9114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จัดทำบัญชีรายการและปริมาณการใช้พลังงาน  โดยแยกตามประเภทพลังงาน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ดำเนินกิจกรรม / โครงการ จำนวน .......... โครงการ เพื่อเพิ่มประสิทธิภาพการจัดการพลังงาน หรือลดการใช้พลังงาน </a:t>
            </a:r>
            <a:br>
              <a:rPr lang="th-TH" sz="2000" dirty="0">
                <a:latin typeface="Browallia New" pitchFamily="34" charset="-34"/>
                <a:cs typeface="Browallia New" pitchFamily="34" charset="-34"/>
              </a:rPr>
            </a:b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บรรลุตามค่าเป้าหมายที่องค์กรกำหนด คิดเป็น 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ของเป้าหมาย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ดำเนินการจัดการพลังงานอย่างมีประสิทธิภาพตามมาตรการ.....................................  ในปี ......................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8929" y="4946196"/>
            <a:ext cx="36631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54" y="2279774"/>
            <a:ext cx="17713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56000" y="5069306"/>
            <a:ext cx="194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การจัดทำบัญชีรายการ........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4668" y="2284615"/>
            <a:ext cx="379146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ผลการดำเนินกิจกรรมหรือโครงการต่างๆ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84615"/>
            <a:ext cx="320384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ผลการดำเนินมาตรการต่างๆ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01563" y="4932457"/>
            <a:ext cx="277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ดำเนินการมาตรการ..................................... 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ในปี ......................</a:t>
            </a:r>
            <a:endParaRPr lang="en-US" sz="1600" dirty="0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F4C20CD4-1150-4853-B7F4-7546AF8D612F}"/>
              </a:ext>
            </a:extLst>
          </p:cNvPr>
          <p:cNvCxnSpPr/>
          <p:nvPr/>
        </p:nvCxnSpPr>
        <p:spPr>
          <a:xfrm>
            <a:off x="249628" y="2060848"/>
            <a:ext cx="8429684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9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0" y="2546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3</a:t>
            </a:r>
            <a:r>
              <a:rPr lang="en-US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การจัดการน้ำและน้ำเสีย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15140" y="2239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38" y="548680"/>
            <a:ext cx="9114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จัดทำบัญชีรายการและปริมาณการใช้น้ำและปริมาณน้ำเสียรวมทั้งสมดุลน้ำ (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Water balance) </a:t>
            </a:r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ดำเนินกิจกรรม / โครงการ จำนวน .......... โครงการ เพื่อเพิ่มประสิทธิภาพการจัดการน้ำและน้ำเสีย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หรือลดน้ำใช้และน้ำเสีย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 </a:t>
            </a:r>
            <a:br>
              <a:rPr lang="th-TH" sz="2000" dirty="0">
                <a:latin typeface="Browallia New" pitchFamily="34" charset="-34"/>
                <a:cs typeface="Browallia New" pitchFamily="34" charset="-34"/>
              </a:rPr>
            </a:b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บรรลุตามค่าเป้าหมายที่องค์กรกำหนด คิดเป็น 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ของเป้าหมาย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ดำเนินการจัดการพลังงานอย่างมีประสิทธิภาพตามมาตรการ.....................................  ในปี ......................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929" y="4946196"/>
            <a:ext cx="36631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354" y="2279774"/>
            <a:ext cx="17713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56000" y="5069306"/>
            <a:ext cx="194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การจัดทำบัญชีรายการ........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4668" y="2284615"/>
            <a:ext cx="379146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ผลการดำเนินกิจกรรมหรือโครงการต่างๆ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2284615"/>
            <a:ext cx="320384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ผลการดำเนินมาตรการต่างๆ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563" y="4932457"/>
            <a:ext cx="277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ดำเนินการมาตรการ..................................... 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ในปี ......................</a:t>
            </a:r>
            <a:endParaRPr lang="en-US" sz="1600" dirty="0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17E9856B-85CD-4AD8-8052-112E623AAD66}"/>
              </a:ext>
            </a:extLst>
          </p:cNvPr>
          <p:cNvCxnSpPr/>
          <p:nvPr/>
        </p:nvCxnSpPr>
        <p:spPr>
          <a:xfrm>
            <a:off x="249628" y="1988840"/>
            <a:ext cx="8429684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46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4.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การจัดการมลพิษอากาศ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2239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6354" y="2143016"/>
            <a:ext cx="21313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แผนผังจุดตรวจวัดมลพิษทางอากาศ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2132856"/>
            <a:ext cx="6596365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ผลการตรวจวัดมลพิษทางอากาศที่มีนัยสำคัญขององค์กร </a:t>
            </a: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548680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จัดทำบัญชีรายการมลพิษทางอากาศ ระบุแหล่งปล่อยมลพิษอากาศชนิดของมลสารที่ปล่อย ปริมาณของมลสาร และ มาตรการควบคุม/บำบัดมลพิษอากาศ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ดำเนินมาตรการเพิ่มประสิทธิภาพการจัดการมลพิษอากาศที่มีนัยสำคัญขององค์กร และมีผลการตรวจวัดมากกว่าค่าที่กฎหมาย หรือ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EIA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กำหนด .........................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5.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การจัดการก๊าซเรือนกระจก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38" y="620688"/>
            <a:ext cx="9114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ัดทำบัญชีรายการก๊าซเรือนกระจกและประเมินปริมาณการปล่อยก๊าซเรือนกระจกจากกิจกรรมขององค์กรทั้งทางตรงและทางอ้อม 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ดำเนินกิจกรรม / โครงการ จำนวน .......... โครงการ เพื่อเพิ่มเพิ่มประสิทธิภาพการจัดการก๊าซเรือนกระจก บรรลุตามค่าเป้าหมายที่องค์กรกำหนด คิดเป็น 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ของเป้าหมาย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ดำเนินการจัดการพลังงานอย่างมีประสิทธิภาพตามมาตรการ.....................................  ในปี ......................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929" y="4946196"/>
            <a:ext cx="36631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354" y="2279774"/>
            <a:ext cx="17713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56000" y="5069306"/>
            <a:ext cx="194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การจัดทำบัญชีรายการ........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4668" y="2284615"/>
            <a:ext cx="379146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ผลการดำเนินกิจกรรมหรือโครงการต่างๆ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2284615"/>
            <a:ext cx="320384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ผลการดำเนินมาตรการต่างๆ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563" y="4932457"/>
            <a:ext cx="277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ดำเนินการมาตรการ..................................... 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ในปี ......................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46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6.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การจัดการกากของเสีย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2239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38" y="620688"/>
            <a:ext cx="9114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จัดทำบัญชีรายการของเสีย (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Waste inventory)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ประวัติของเสีย (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Waste profile)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และแผนผังการไหลของเสีย (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Waste flow diagram)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โดยขอเสียหลัก คือ.....................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ดำเนินกิจกรรม / โครงการ จำนวน .......... โครงการ เพื่อเพิ่มเพิ่มประสิทธิภาพการจัดการของเสีย บรรลุตามค่าเป้าหมายที่องค์กรกำหนด คิดเป็น 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ของเป้าหมาย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ดำเนินการจัดการพลังงานอย่างมีประสิทธิภาพตามมาตรการ.....................................  ในปี ......................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929" y="4946196"/>
            <a:ext cx="36631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354" y="2279774"/>
            <a:ext cx="17713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56000" y="5069306"/>
            <a:ext cx="194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การจัดทำบัญชีรายการ........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4668" y="2284615"/>
            <a:ext cx="379146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ผลการดำเนินกิจกรรมหรือโครงการต่างๆ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2284615"/>
            <a:ext cx="320384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ผลการดำเนินมาตรการต่างๆ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563" y="4932457"/>
            <a:ext cx="277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ดำเนินการมาตรการ..................................... 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ในปี ......................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7.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การจัดการสารเคมีและวัตถุอันตราย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38" y="548680"/>
            <a:ext cx="9114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th-TH" sz="2000" dirty="0"/>
              <a:t>จัดทำบัญชีรายการสารเคมีและวัตถุอันตราย ปริมาณครอบครอง จำนวน ..................... รายการ และมีรายละเอียดข้อมูลความปลอดภัย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th-TH" sz="2000" dirty="0"/>
              <a:t>มีระบบการจัดการสารเคมีและวัตถุอันตราย เพื่อป้องกันการเกิดอุบัติเหตุรั่วไหล อัคคีภัย อุบัติภัย 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th-TH" sz="2000" dirty="0"/>
              <a:t>มีการประเมินความเสี่ยงของสารเคมีและวัตถุอันตราย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/>
              <a:t>มีนโยบายและดำเนินการใช้สารทดแทนหรือสารที่เป็นอันตรายน้อยกว่า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/>
              <a:t>ไม่มีการเกิดอุบัติเหตุรั่วไหล อัคคีภัย และอุบัติภัย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4005064"/>
            <a:ext cx="27990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ผลการดำเนินการไม่เกิดอุบัติเหตุ</a:t>
            </a:r>
            <a:r>
              <a:rPr lang="th-TH" sz="1600" dirty="0"/>
              <a:t>รั่วไหล อัคคีภัย และอุบัติภัย กี่ปี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  <a:p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354" y="2598003"/>
            <a:ext cx="177135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38" y="3738518"/>
            <a:ext cx="194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การจัดทำบัญชีรายการ........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4668" y="2602844"/>
            <a:ext cx="379146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2338" y="2586702"/>
            <a:ext cx="320384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กราฟแสดงผล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024" y="5896229"/>
            <a:ext cx="184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นโยบายและดำเนินการใช้สารทดแทนหรือสารที่เป็นอันตรายน้อยกว่า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024" y="4221088"/>
            <a:ext cx="177135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23728" y="5085184"/>
            <a:ext cx="3779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Browallia New" pitchFamily="34" charset="-34"/>
                <a:cs typeface="Browallia New" pitchFamily="34" charset="-34"/>
              </a:rPr>
              <a:t>ระบบการจัดการสารเคมีและวัตถุอันตราย เพื่อป้องกันการเกิดอุบัติเหตุรั่วไหล อัคคีภัย อุบัติภัย และการประเมินความเสี่ยงของสารเคมีและวัตถุอันตราย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46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8. 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การจัดการอาชีวอนามัยและความปลอดภัย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2239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38" y="548680"/>
            <a:ext cx="9114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th-TH" dirty="0">
                <a:latin typeface="Browallia New" pitchFamily="34" charset="-34"/>
                <a:cs typeface="Browallia New" pitchFamily="34" charset="-34"/>
              </a:rPr>
              <a:t>มีการประเมินความเสี่ยงด้านอาชีวอนามัยและความปลอดภัย และไม่เกิดอุบัติเหตุร้ายแรงถึงขั้นเสียชีวิตหรือทุพพลภาพในปีล่าสุด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th-TH" dirty="0">
                <a:latin typeface="Browallia New" pitchFamily="34" charset="-34"/>
                <a:cs typeface="Browallia New" pitchFamily="34" charset="-34"/>
              </a:rPr>
              <a:t>จัดทำแผนการดำเนินงานด้านการจัดการอาชีวอนามัยและความปลอดภัย โดยมีผลการดำเนินงานบรรลุตามค่าเป้าหมายที่องค์กรกำหนด ......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...................% </a:t>
            </a:r>
            <a:endParaRPr lang="th-TH" dirty="0">
              <a:latin typeface="Browallia New" pitchFamily="34" charset="-34"/>
              <a:cs typeface="Browallia New" pitchFamily="34" charset="-34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th-TH" dirty="0">
                <a:latin typeface="Browallia New" pitchFamily="34" charset="-34"/>
                <a:cs typeface="Browallia New" pitchFamily="34" charset="-34"/>
              </a:rPr>
              <a:t>ได้รับการรับรองตามมาตรฐานระบบการจัดการด้านอาชีวอนามัยและความปลอดภัย ภายในระยะเวลา 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3 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ปี ย้อนหลัง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th-TH" dirty="0">
                <a:latin typeface="Browallia New" pitchFamily="34" charset="-34"/>
                <a:cs typeface="Browallia New" pitchFamily="34" charset="-34"/>
              </a:rPr>
              <a:t>ไม่เกิดอุบัติเหตุร้ายแรงที่กระทบกับภายนอกองค์กร และ ไม่เกิดอุบัติเหตุถึงขั้นหยุดงาน (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DAWC) 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ในปี................. หรือ มีอัตราความถี่ของการเกิดประสบอันตราย 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(Injury Frequency Rate ; IFR)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 ที่ 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200,000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 ชั่วโมง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  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มีอัตราลดลง .......................... ในปี.........................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th-TH" dirty="0">
                <a:latin typeface="Browallia New" pitchFamily="34" charset="-34"/>
                <a:cs typeface="Browallia New" pitchFamily="34" charset="-34"/>
              </a:rPr>
              <a:t>ดำเนินการจัดการอาชีวอนามัยและความปลอดภัยอย่างมีประสิทธิภาพ คือ  ..................</a:t>
            </a:r>
            <a:endParaRPr lang="en-US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1017" y="5373216"/>
            <a:ext cx="36631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354" y="2706781"/>
            <a:ext cx="227540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7784" y="2674655"/>
            <a:ext cx="3096344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ผลการดำเนินกิจกรรมหรือโครงการต่างๆ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2648" y="2674655"/>
            <a:ext cx="3203848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ผลการดำเนินมาตรการต่างๆ อย่างมีประสิทธิภาพ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49" y="5044534"/>
            <a:ext cx="2259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Browallia New" pitchFamily="34" charset="-34"/>
                <a:cs typeface="Browallia New" pitchFamily="34" charset="-34"/>
              </a:rPr>
              <a:t>การประเมินความเสี่ยง / กิจกรรมความปลอดภัยต่างๆ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12700" y="1340768"/>
            <a:ext cx="913130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 defTabSz="457200" eaLnBrk="1" hangingPunct="1"/>
            <a:r>
              <a:rPr lang="th-TH" sz="3600" b="1" dirty="0">
                <a:solidFill>
                  <a:prstClr val="black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บริษัท .....................................จำกัด</a:t>
            </a:r>
            <a:endParaRPr lang="th-TH" sz="3600" dirty="0">
              <a:solidFill>
                <a:prstClr val="black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6182" y="214290"/>
            <a:ext cx="185738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rowallia New" pitchFamily="34" charset="-34"/>
                <a:cs typeface="Browallia New" pitchFamily="34" charset="-34"/>
              </a:rPr>
              <a:t>Logo company</a:t>
            </a:r>
            <a:r>
              <a:rPr lang="en-US" sz="3200" dirty="0">
                <a:latin typeface="Browallia New" pitchFamily="34" charset="-34"/>
                <a:cs typeface="Browallia New" pitchFamily="34" charset="-34"/>
              </a:rPr>
              <a:t> </a:t>
            </a:r>
            <a:endParaRPr lang="th-TH" sz="3200" dirty="0">
              <a:latin typeface="Browallia New" pitchFamily="34" charset="-34"/>
              <a:cs typeface="Browallia New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63738"/>
              </p:ext>
            </p:extLst>
          </p:nvPr>
        </p:nvGraphicFramePr>
        <p:xfrm>
          <a:off x="323528" y="2161376"/>
          <a:ext cx="8496944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1. </a:t>
                      </a:r>
                      <a:r>
                        <a:rPr lang="th-TH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ประเภทธุรกิจ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2. </a:t>
                      </a:r>
                      <a:r>
                        <a:rPr lang="th-TH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เลขทะเบียนโรงงาน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3. </a:t>
                      </a: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ที่ตั้งสำนักงานใหญ่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4. </a:t>
                      </a: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ที่ตั้งสถานประกอบการ</a:t>
                      </a:r>
                      <a:b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</a:b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    (ระบุนิคมอุตสาหกรรม/เขตประกอบการ)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5. </a:t>
                      </a:r>
                      <a:r>
                        <a:rPr lang="th-TH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เริ่มดำเนินโครงการ/ประกอบกิจการ 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6. </a:t>
                      </a:r>
                      <a:r>
                        <a:rPr lang="th-TH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กำลังการผลิต (ต่อปี)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0" baseline="0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                                                                                            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7. </a:t>
                      </a:r>
                      <a:r>
                        <a:rPr lang="th-TH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ผู้ถือหุ้น	 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8. </a:t>
                      </a:r>
                      <a:r>
                        <a:rPr lang="th-TH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การจำหน่ายสินค้า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0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ขายในประเทศ .......... %                       ต่างประเทศ ...........%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9.</a:t>
                      </a:r>
                      <a:r>
                        <a:rPr lang="en-US" sz="1600" b="1" baseline="0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ขนาดสถานประกอบการ </a:t>
                      </a:r>
                      <a:b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</a:b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    (เล็ก</a:t>
                      </a:r>
                      <a:r>
                        <a:rPr lang="en-US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/</a:t>
                      </a: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กลาง</a:t>
                      </a:r>
                      <a:r>
                        <a:rPr lang="en-US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/</a:t>
                      </a: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ใหญ่</a:t>
                      </a:r>
                      <a:r>
                        <a:rPr lang="en-US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)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10. </a:t>
                      </a: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มูลค่าสินทรัพย์ถาวร (ล้านบาท) 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11. </a:t>
                      </a:r>
                      <a:r>
                        <a:rPr lang="th-TH" sz="1600" b="1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จำนวนบุคลากร (คน) 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              พนักงานประจำ </a:t>
                      </a:r>
                      <a:r>
                        <a:rPr lang="th-TH" sz="1600" b="0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..........</a:t>
                      </a:r>
                      <a:r>
                        <a:rPr lang="th-TH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คน             พนักงานคู่ธุรกิจ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(Outsource)</a:t>
                      </a:r>
                      <a:r>
                        <a:rPr lang="th-TH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lang="th-TH" sz="1600" b="0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..........</a:t>
                      </a:r>
                      <a:r>
                        <a:rPr lang="en-US" sz="1600" b="0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lang="th-TH" sz="1600" b="0" dirty="0">
                          <a:ln>
                            <a:noFill/>
                          </a:ln>
                          <a:latin typeface="Browallia New" pitchFamily="34" charset="-34"/>
                          <a:cs typeface="Browallia New" pitchFamily="34" charset="-34"/>
                        </a:rPr>
                        <a:t>คน</a:t>
                      </a:r>
                      <a:r>
                        <a:rPr lang="th-TH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60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9.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การจัดการระบบจิสติกต์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496" y="593393"/>
            <a:ext cx="9036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จัดทำข้อมูล</a:t>
            </a:r>
            <a:r>
              <a:rPr lang="th-TH" sz="2000" dirty="0" err="1">
                <a:latin typeface="Browallia New" pitchFamily="34" charset="-34"/>
                <a:cs typeface="Browallia New" pitchFamily="34" charset="-34"/>
              </a:rPr>
              <a:t>ระบบโล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จิสติกส์ของวัตถุดิบ สินค้า และพนักงานขององค์กร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การดำเนินมาตรการเพื่อเพิ่มประสิทธิภาพ ลดต้นทุน ลดผลกระทบต่อสิ่งแวดล้อมของ</a:t>
            </a:r>
            <a:r>
              <a:rPr lang="th-TH" sz="2000" dirty="0" err="1">
                <a:latin typeface="Browallia New" pitchFamily="34" charset="-34"/>
                <a:cs typeface="Browallia New" pitchFamily="34" charset="-34"/>
              </a:rPr>
              <a:t>ระบบโล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จิสติกส์ขององค์กร </a:t>
            </a:r>
            <a:br>
              <a:rPr lang="th-TH" sz="2000" dirty="0">
                <a:latin typeface="Browallia New" pitchFamily="34" charset="-34"/>
                <a:cs typeface="Browallia New" pitchFamily="34" charset="-34"/>
              </a:rPr>
            </a:b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โดยมีผลการดำเนินงานบรรลุตามค่าเป้าหมายตามที่องค์กรกำหนด ................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 %</a:t>
            </a:r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ดำเนินการจัดการการจัดการ</a:t>
            </a:r>
            <a:r>
              <a:rPr lang="th-TH" sz="2000" dirty="0" err="1">
                <a:latin typeface="Browallia New" pitchFamily="34" charset="-34"/>
                <a:cs typeface="Browallia New" pitchFamily="34" charset="-34"/>
              </a:rPr>
              <a:t>ระบบโล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จิสติกส์อย่างมีประสิทธิภาพตามมาตรการ .......................... ในปี 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8929" y="4727270"/>
            <a:ext cx="36631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354" y="2060848"/>
            <a:ext cx="17713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6512" y="4794250"/>
            <a:ext cx="19442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ข้อมูล</a:t>
            </a:r>
            <a:r>
              <a:rPr lang="th-TH" sz="1600" dirty="0" err="1">
                <a:latin typeface="Browallia New" pitchFamily="34" charset="-34"/>
                <a:cs typeface="Browallia New" pitchFamily="34" charset="-34"/>
              </a:rPr>
              <a:t>ระบบโล</a:t>
            </a:r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จิสติกส์ของวัตถุดิบ สินค้า และพนักงานขององค์กร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4668" y="2065689"/>
            <a:ext cx="379146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ผลการดำเนินกิจกรรมหรือโครงการต่างๆ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065689"/>
            <a:ext cx="320384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ผลการดำเนินมาตรการต่างๆ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01563" y="4713531"/>
            <a:ext cx="277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ดำเนินการมาตรการ..................................... 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ในปี ......................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10.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การจัดการโซ่อุปทานสีเขียว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914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มีนโยบายการจัดซื้อจัดจ้างที่เป็นมิตรต่อสิ่งแวดล้อมและจัดทำบัญชีบัญชีผู้ค้า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(Vendor list)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และบริการที่เป็นมิตรต่อสิ่งแวดล้อม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มีการจัดซื้อสินค้าและบริการที่เป็นมิตรต่อสิ่งแวดล้อม ................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ของงบประมาณการจัดการซื้อทั้งหมด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มีนโยบายการส่งเสริมการผลิตสินค้าที่เป็นมิตรต่อสิ่งแวดล้อม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มีผลิตภัณฑ์ของโรงงานได้รับรองฉลากสิ่งแวดล้อม คือฉลาก......................... จำนวน ......................... ผลิตภัณฑ์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ส่งเสริมให้ผู้ส่งมอบขั้นที่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1 (First-tier suppliers)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ให้ประกอบกิจการที่เป็นมิตรกับสิ่งแวดล้อม จำนวน ............. ราย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8929" y="4446022"/>
            <a:ext cx="36631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จัดซื้อสินค้าและบริการที่เป็นมิตรต่อสิ่งแวดล้อม ................</a:t>
            </a:r>
            <a:r>
              <a:rPr lang="en-US" sz="1600" dirty="0">
                <a:latin typeface="Browallia New" pitchFamily="34" charset="-34"/>
                <a:cs typeface="Browallia New" pitchFamily="34" charset="-34"/>
              </a:rPr>
              <a:t>%</a:t>
            </a:r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 ของงบประมาณการจัดการซื้อทั้งหมด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354" y="2564904"/>
            <a:ext cx="177135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6512" y="4446022"/>
            <a:ext cx="19442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นโยบายการจัดซื้อจัดจ้าง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4668" y="2569745"/>
            <a:ext cx="379146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ผลการดำเนินการ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2569745"/>
            <a:ext cx="320384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563" y="4365104"/>
            <a:ext cx="3034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ผลิตภัณฑ์ของโรงงานได้รับรองฉลากสิ่งแวดล้อม คือฉลาก......................... จำนวน ......................... ผลิตภัณฑ์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5013176"/>
            <a:ext cx="474280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8832" y="5589240"/>
            <a:ext cx="3213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Browallia New" pitchFamily="34" charset="-34"/>
                <a:cs typeface="Browallia New" pitchFamily="34" charset="-34"/>
              </a:rPr>
              <a:t>ส่งเสริมให้ผู้ส่งมอบขั้นที่ 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1 (First-tier suppliers)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 ให้ประกอบกิจการที่เป็นมิตรกับสิ่งแวดล้อม จำนวน ............. ราย</a:t>
            </a:r>
            <a:endParaRPr lang="en-US" dirty="0"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11. 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การจัดการภูมิทัศน์สีเขียว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04" y="570910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สถานประกอบการมีพื้นที่ จำนวน .................. ไร่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มีพื้นที่สีเขียวอ้างอิงขั้นต่ำ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(Baseline)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ภายในโรงงาน จำนวน .................. ไร่ คิดเป็น  ............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ของพื้นที่โรงงานทั้งหมด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มีพื้นที่สีเขียวทั้งภายในและภายนอกโรงงาน เพิ่มขึ้น จำนวน .................. ไร่ คิดเป็น ..............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ของ พื้นที่สีเขียวอ้างอิงขั้นต่ำ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(Baseline)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รวมแล้วมีพื้นที่สีเขียวทั้งภายในและภายนอก จำนวน .................  ไร่ คิดเป็น  ............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ของพื้นที่โรงงานทั้งหมด และมีการจัดผังบริเวณและภูมิทัศน์ที่ดี พร้อมทั้งมีการบำรุงรักษาอย่างต่อเนื่อง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378" y="2564904"/>
            <a:ext cx="508371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แผนผังโรงงาน พร้อมระบุพื้นที่สีเขียวในโรงงาน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063" y="4437112"/>
            <a:ext cx="5081875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การเพิ่มพื้นที่สีเขียวทั้งภายในและภายนอกโรงงาน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6624" y="2796610"/>
            <a:ext cx="320384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การดูพื้นที่สีเขียวและบำรุงรักษาอย่างต่อเนื่อง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12. ความหลากหลายทางชีวภาพ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87824" y="4005064"/>
            <a:ext cx="58319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5680" y="1907545"/>
            <a:ext cx="6040816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ผลการดำเนินกิจกรรมหรือโครงการต่างๆ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1921549"/>
            <a:ext cx="2843808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การประเมินผลกระทบต่อความหลากหลายทางชีวภาพขององค์กร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000" y="570910"/>
            <a:ext cx="89189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มีการประเมินผลกระทบจากการดำเนินงานขององค์กรต่อความหลากหลายทางชีวภาพ อยู่ในระดับ ......................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จัดทำแผนป้องกันผลกระทบที่จะเกิดขึ้นต่อความหลากหลายทางชีวภาพ โดย ดำเนินมาตรการเพิ่มประสิทธิภาพการจัดการความหลากหลายทางชีวภาพ จำนวน .......................... โครงการ โดยมีผลการดำเนินงานบรรลุตามค่าเป้าหมายที่องค์กรกำหนด ..........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4869160"/>
            <a:ext cx="84078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ภาพกิจกรรมต่างๆ / อธิบายใต้ภาพ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3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 การกระจายรายได้ให้ชุมชน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781" y="580618"/>
            <a:ext cx="88016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ส่งเสริมและสนับสนุนการจ้างงานคนในจังหวัด ...............  คิดเป็น  ...................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% 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ของพนักงานทั้งหมดของโรงงาน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สนับสนุนสินค้าหรือบริการจากชุมชน เช่น ............................................................................................................... คิดเป็น  ...................  บาท/ปี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ส่งเสริมกิจกรรมหรือกลุ่มอาชีพให้กับชุมชน คือ...........................................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สนับสนุนให้เกิดช่องทางการตลาด คือ...........................................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สนับสนุนให้เกิดความยั่งยืนของธุรกิจ หรือ การพัฒนาหลักสูตร ส่งเสริมอาชีพหรือทักษะแรงงานเพื่อให้สอดคล้องกับความต้องการของโรงงาน คือ...........................................  ทำให้ชุมชนมีรายได้เพิ่มขึ้น ........................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333" y="5798006"/>
            <a:ext cx="27584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ผลการดำเนินกิจกรรมหรือโครงการต่างๆ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พร้อมอธิบายใต้รูปโดยสรุป (ระบุระยะเวลาดำเนินการ เป้าหมาย และผลดำเนินการ)</a:t>
            </a:r>
            <a:endParaRPr lang="en-US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620" y="4627492"/>
            <a:ext cx="248369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แสดงรูปภาพประกอบ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2879065"/>
            <a:ext cx="2952328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สนับสนุนสินค้าหรือบริการจากชุมชน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2920876"/>
            <a:ext cx="320384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</a:t>
            </a: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สนับสนุนให้เกิดความยั่งยืนของธุรกิจ หรือ การพัฒนาหลักสูตร ส่งเสริมอาชีพหรือทักษะแรงงาน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3594" y="5412322"/>
            <a:ext cx="3088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ดำเนินโครงการ .....................................  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ในปี ........................................................</a:t>
            </a:r>
          </a:p>
          <a:p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ผลดำเนินการ............................................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1222" y="2867452"/>
            <a:ext cx="2486962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</a:t>
            </a: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สัดส่วนการจ้างงานคนในท้องถิ่น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0" y="5013176"/>
            <a:ext cx="295232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แสดงภาพกิจกรรมการส่งเสริมอาชีพต่างๆ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0880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90"/>
            <a:ext cx="6795712" cy="523220"/>
          </a:xfrm>
          <a:prstGeom prst="rect">
            <a:avLst/>
          </a:prstGeom>
          <a:solidFill>
            <a:srgbClr val="2AA82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4</a:t>
            </a:r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 การอยู่ร่วมกับชุมชนโดยรอบ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40" y="44624"/>
            <a:ext cx="24288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......... คะแนน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69914" y="6356350"/>
            <a:ext cx="2133600" cy="365125"/>
          </a:xfrm>
        </p:spPr>
        <p:txBody>
          <a:bodyPr/>
          <a:lstStyle/>
          <a:p>
            <a:fld id="{68E5EB2F-39AF-4527-A362-2B99F69944A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504" y="548680"/>
            <a:ext cx="88569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มีการสื่อสารและเผยแพร่ข้อมูลการจัดการด้านความปลอดภัย สิ่งแวดล้อม และสารเคมี ของโรงงานต่อสาธารณะ โดยผ่าน .............................................................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มีการจัดตั้งเครือข่ายภาคีระหว่างชุมชน สถานประกอบการ องค์กรปกครองส่วนท้องถิ่น รวมทั้ง จัดกระบวนการที่เปิดโอกาสให้เครือข่ายมีส่วนร่วมในการให้ข้อมูล ข้อเท็จจริง รวมทั้ง ตัดสินใจและเสนอแนะแนวทางในการตรวจสอบเฝ้าระวังคุณภาพสิ่งแวดล้อม สารเคมี และความปลอดภัยของ สถานประกอบการ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มีการดำเนินกิจกรรมส่งเสริมคุณภาพชีวิตชุมชน </a:t>
            </a:r>
            <a:r>
              <a:rPr lang="th-TH" sz="2000" dirty="0"/>
              <a:t>หรือกิจกรรมด้านสิ่งแวดล้อมของชุมชน</a:t>
            </a:r>
            <a:endParaRPr lang="th-TH" sz="2000" dirty="0">
              <a:latin typeface="Browallia New" pitchFamily="34" charset="-34"/>
              <a:cs typeface="Browallia New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ไม่มีข้อร้องเรียนย้อนหลังไม่น้อยกว่า </a:t>
            </a:r>
            <a:r>
              <a:rPr lang="en-US" sz="2000" dirty="0">
                <a:latin typeface="Browallia New" pitchFamily="34" charset="-34"/>
                <a:cs typeface="Browallia New" pitchFamily="34" charset="-34"/>
              </a:rPr>
              <a:t>3</a:t>
            </a: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 ปี และดำเนินการเพื่อสนับสนุนการอยู่ร่วมกับชุมชน </a:t>
            </a:r>
            <a:br>
              <a:rPr lang="th-TH" sz="2000" dirty="0">
                <a:latin typeface="Browallia New" pitchFamily="34" charset="-34"/>
                <a:cs typeface="Browallia New" pitchFamily="34" charset="-34"/>
              </a:rPr>
            </a:br>
            <a:r>
              <a:rPr lang="th-TH" sz="2000" dirty="0">
                <a:latin typeface="Browallia New" pitchFamily="34" charset="-34"/>
                <a:cs typeface="Browallia New" pitchFamily="34" charset="-34"/>
              </a:rPr>
              <a:t>โดยการดำเนินการ  .......................................................................................................................................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10" y="3143701"/>
            <a:ext cx="266429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แสดงภาพกิจกรรมเผยแพร่ข้อมูล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8514" y="3140968"/>
            <a:ext cx="324036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ภาพกิจกรรม </a:t>
            </a: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เปิดโอกาสให้เครือข่ายมีส่วนร่วมในการให้ข้อมูล ข้อเท็จจริง รวมทั้ง ตัดสินใจและเสนอแนะแนวทางในการตรวจสอบเฝ้าระวังคุณภาพสิ่งแวดล้อม สารเคมี และความปลอดภัยขององค์กร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0882" y="3147621"/>
            <a:ext cx="2915816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หนังสือรับรองไม่มีข้อร้องเรียน ย้อนหลังไม่น้อยกว่า </a:t>
            </a:r>
            <a:r>
              <a:rPr lang="en-US" sz="1600" dirty="0">
                <a:latin typeface="Browallia New" pitchFamily="34" charset="-34"/>
                <a:cs typeface="Browallia New" pitchFamily="34" charset="-34"/>
              </a:rPr>
              <a:t>3</a:t>
            </a:r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 ปี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22" y="5099700"/>
            <a:ext cx="265528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ภาพ / เอกสารการจัดตั้งเครือข่ายภาคีระหว่างชุมชน องค์กร องค์กรปกครองส่วนท้องถิ่น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7114" y="5085184"/>
            <a:ext cx="292372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แสดงภาพกิจกรรมการส่งเสริมคุณภาพชีวิตชุมชน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2648" y="5099700"/>
            <a:ext cx="320384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หนังสือรับรองไม่มีข้อร้องเรียน ย้อนหลังไม่เกิน </a:t>
            </a:r>
            <a:r>
              <a:rPr lang="en-US" sz="1600" dirty="0">
                <a:latin typeface="Browallia New" pitchFamily="34" charset="-34"/>
                <a:cs typeface="Browallia New" pitchFamily="34" charset="-34"/>
              </a:rPr>
              <a:t>3</a:t>
            </a:r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 ปี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9934" y="4236854"/>
            <a:ext cx="293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หนังสือรับรองไม่มีข้อร้องเรียนย้อนหลัง ........ ปี  </a:t>
            </a:r>
            <a:b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</a:br>
            <a: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ตั้งแต่ปี ......... ถึง ปี..............</a:t>
            </a:r>
            <a:b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</a:br>
            <a:r>
              <a:rPr lang="th-TH" sz="1600" dirty="0">
                <a:latin typeface="Browallia New" pitchFamily="34" charset="-34"/>
                <a:ea typeface="Segoe UI Symbol" pitchFamily="34" charset="0"/>
                <a:cs typeface="Browallia New" pitchFamily="34" charset="-34"/>
              </a:rPr>
              <a:t>จากหน่วยงาน 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202088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44624"/>
            <a:ext cx="797712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ข้อกำหนดเฉพาะเกี่ยวกับการปรับปรุงอย่างต่อเนื่อง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73" y="60205"/>
            <a:ext cx="142876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ผ่าน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548680"/>
            <a:ext cx="7125219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1. </a:t>
            </a:r>
            <a:r>
              <a:rPr lang="th-TH" sz="2400" b="1" dirty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ด้านสิ่งแวดล้อมและเศรษฐกิจ</a:t>
            </a:r>
            <a:r>
              <a:rPr lang="th-TH" sz="2400" b="1" dirty="0">
                <a:solidFill>
                  <a:schemeClr val="tx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77821"/>
              </p:ext>
            </p:extLst>
          </p:nvPr>
        </p:nvGraphicFramePr>
        <p:xfrm>
          <a:off x="251520" y="1340768"/>
          <a:ext cx="8640961" cy="546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60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รายละเอียดข้อมูล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หน่วย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ปี พ.ศ.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25</a:t>
                      </a: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....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(อ้างอิง)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25</a:t>
                      </a: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....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25</a:t>
                      </a: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....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1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ข้อมูลที่นำมาใช้ประเมิน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มูลค่าการขาย (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Net Sale Value)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ปริมาณผลิตภัณฑ์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ปริมาณการใช้วัตถุดิบ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ปริมาณการใช้พลังงาน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ปริมาณการใช้น้ำ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ปริมาณมลภาวะทางอากาศ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ปริมาณการปล่อยก๊าซเรือนกระจก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ปริมาณกากของเสีย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01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ค่าประสิทธิภาพเชิงเศรษฐนิเวศ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(Eco Efficiency)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การจัดการวัตถุดิบ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การจัดการพลังงาน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การจัดการน้ำและน้ำเสีย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การจัดการมลภาวะทางอากาศ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การปล่อยก๊าซเรือนกระจก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การจัดการกากของเสีย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01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แฟกเตอร์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(X)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การจัดการวัตถุดิบ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-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การจัดการพลังงาน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-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การจัดการน้ำและน้ำเสีย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-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การจัดการมลภาวะทางอากาศ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-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การปล่อยก๊าซเรือนกระจก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-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b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การจัดการกากของเสีย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-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49195" marR="49195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1216" y="908720"/>
            <a:ext cx="840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Browallia New" pitchFamily="34" charset="-34"/>
                <a:cs typeface="Browallia New" pitchFamily="34" charset="-34"/>
              </a:rPr>
              <a:t>ตารางแสดงข้อมูลการคำนวณค่าเชิงนิเวศเศรษฐกิจ (</a:t>
            </a:r>
            <a:r>
              <a:rPr lang="en-US" b="1" dirty="0">
                <a:latin typeface="Browallia New" pitchFamily="34" charset="-34"/>
                <a:cs typeface="Browallia New" pitchFamily="34" charset="-34"/>
              </a:rPr>
              <a:t>Eco Efficiency)</a:t>
            </a:r>
            <a:r>
              <a:rPr lang="th-TH" b="1" dirty="0">
                <a:latin typeface="Browallia New" pitchFamily="34" charset="-34"/>
                <a:cs typeface="Browallia New" pitchFamily="34" charset="-34"/>
              </a:rPr>
              <a:t> </a:t>
            </a:r>
            <a:endParaRPr lang="en-US" b="1" dirty="0"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488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85345" y="4149080"/>
            <a:ext cx="7125219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accent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กราฟแสดงผล (ตัวอย่าง)</a:t>
            </a:r>
            <a:endParaRPr lang="th-TH" sz="2000" b="1" dirty="0">
              <a:solidFill>
                <a:schemeClr val="tx2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" y="44624"/>
            <a:ext cx="797712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ข้อกำหนดเฉพาะเกี่ยวกับการปรับปรุงอย่างต่อเนื่อง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5273" y="60205"/>
            <a:ext cx="142876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ผ่าน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620688"/>
            <a:ext cx="7125219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1. </a:t>
            </a:r>
            <a:r>
              <a:rPr lang="th-TH" sz="2400" b="1" dirty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ด้านสิ่งแวดล้อมและเศรษฐกิจ</a:t>
            </a:r>
            <a:r>
              <a:rPr lang="th-TH" sz="2400" b="1" dirty="0">
                <a:solidFill>
                  <a:schemeClr val="tx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	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8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755852"/>
              </p:ext>
            </p:extLst>
          </p:nvPr>
        </p:nvGraphicFramePr>
        <p:xfrm>
          <a:off x="503692" y="4437112"/>
          <a:ext cx="7925961" cy="229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39552" y="105273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ประเด็นที่เลือกนำเสนอ </a:t>
            </a:r>
            <a:r>
              <a:rPr lang="en-US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1.1  </a:t>
            </a:r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.......................................................................................................................................................</a:t>
            </a:r>
          </a:p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เหตุผลที่เลือก เนื่องจาก .............................................................................................................................................................</a:t>
            </a:r>
          </a:p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.....................................................................................................................................................................................................</a:t>
            </a:r>
          </a:p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.....................................................................................................................................................................................................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27767"/>
              </p:ext>
            </p:extLst>
          </p:nvPr>
        </p:nvGraphicFramePr>
        <p:xfrm>
          <a:off x="253218" y="2532504"/>
          <a:ext cx="864096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รายละเอียดกิจกรรม</a:t>
                      </a:r>
                      <a:r>
                        <a:rPr lang="th-TH" sz="1800" b="0" baseline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/ โครงการที่ดำเนินการ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เป้าหมาย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ผลดำเนินการ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6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85345" y="4149080"/>
            <a:ext cx="7125219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accent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กราฟแสดงผล (ตัวอย่าง)</a:t>
            </a:r>
            <a:endParaRPr lang="th-TH" sz="2000" b="1" dirty="0">
              <a:solidFill>
                <a:schemeClr val="tx2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" y="44624"/>
            <a:ext cx="797712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ข้อกำหนดเฉพาะเกี่ยวกับการปรับปรุงอย่างต่อเนื่อง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5273" y="60205"/>
            <a:ext cx="142876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ผ่าน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620688"/>
            <a:ext cx="7125219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1. </a:t>
            </a:r>
            <a:r>
              <a:rPr lang="th-TH" sz="2400" b="1" dirty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ด้านสิ่งแวดล้อมและเศรษฐกิจ</a:t>
            </a:r>
            <a:r>
              <a:rPr lang="th-TH" sz="2400" b="1" dirty="0">
                <a:solidFill>
                  <a:schemeClr val="tx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	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8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573754"/>
              </p:ext>
            </p:extLst>
          </p:nvPr>
        </p:nvGraphicFramePr>
        <p:xfrm>
          <a:off x="503692" y="4437112"/>
          <a:ext cx="7925961" cy="229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39552" y="105273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ประเด็นที่เลือกนำเสนอ </a:t>
            </a:r>
            <a:r>
              <a:rPr lang="en-US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 1.2 </a:t>
            </a:r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......................................................................................................................................................</a:t>
            </a:r>
          </a:p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เหตุผลที่เลือก เนื่องจาก .............................................................................................................................................................</a:t>
            </a:r>
          </a:p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.....................................................................................................................................................................................................</a:t>
            </a:r>
          </a:p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.....................................................................................................................................................................................................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0711"/>
              </p:ext>
            </p:extLst>
          </p:nvPr>
        </p:nvGraphicFramePr>
        <p:xfrm>
          <a:off x="251521" y="2604512"/>
          <a:ext cx="864096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รายละเอียดกิจกรรม</a:t>
                      </a:r>
                      <a:r>
                        <a:rPr lang="th-TH" sz="1800" b="0" baseline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/ โครงการที่ดำเนินการ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เป้าหมาย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ผลดำเนินการ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09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715273" y="124990"/>
            <a:ext cx="142876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ผ่าน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085" y="752757"/>
            <a:ext cx="7125219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2. </a:t>
            </a:r>
            <a:r>
              <a:rPr lang="th-TH" sz="2400" b="1" dirty="0">
                <a:solidFill>
                  <a:schemeClr val="tx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ด้านสังคมและเศรษฐกิจ หรือสังคมและสิ่งแวดล้อม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32" y="109409"/>
            <a:ext cx="797712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เกณฑ์การปรับปรุงอย่างต่อเนื่อง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1268760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ประเด็นที่เลือกนำเสนอ </a:t>
            </a:r>
            <a:r>
              <a:rPr lang="en-US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 2.1  </a:t>
            </a:r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......................................................................................................................................................</a:t>
            </a:r>
          </a:p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เหตุผลที่เลือก เนื่องจาก .............................................................................................................................................................</a:t>
            </a:r>
          </a:p>
          <a:p>
            <a:r>
              <a:rPr lang="th-TH" b="1" dirty="0"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.....................................................................................................................................................................................................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424" y="2204864"/>
            <a:ext cx="849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latin typeface="Browallia New" pitchFamily="34" charset="-34"/>
                <a:cs typeface="Browallia New" pitchFamily="34" charset="-34"/>
              </a:rPr>
              <a:t>ชื่อโครงการ/กิจกรรม </a:t>
            </a:r>
            <a:r>
              <a:rPr lang="en-US" sz="2000" b="1" dirty="0">
                <a:latin typeface="Browallia New" pitchFamily="34" charset="-34"/>
                <a:cs typeface="Browallia New" pitchFamily="34" charset="-34"/>
              </a:rPr>
              <a:t>………………………………………………………………………………………………………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658" y="2604974"/>
            <a:ext cx="84465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Browallia New" pitchFamily="34" charset="-34"/>
                <a:cs typeface="Browallia New" pitchFamily="34" charset="-34"/>
              </a:rPr>
              <a:t>(อธิบายที่มา/หรือรายละเอียดของโครงการ/กิจกรรม)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 …………………………………………………………………………………….</a:t>
            </a:r>
          </a:p>
          <a:p>
            <a:r>
              <a:rPr lang="en-US" dirty="0">
                <a:latin typeface="Browallia New" pitchFamily="34" charset="-34"/>
                <a:cs typeface="Browallia New" pitchFamily="34" charset="-34"/>
              </a:rPr>
              <a:t>………………………………………………………………………………………………………………………………………………..</a:t>
            </a:r>
          </a:p>
          <a:p>
            <a:r>
              <a:rPr lang="en-US" dirty="0">
                <a:latin typeface="Browallia New" pitchFamily="34" charset="-34"/>
                <a:cs typeface="Browallia New" pitchFamily="34" charset="-34"/>
              </a:rPr>
              <a:t>………………………………………………………………………………………………………………………………………………...</a:t>
            </a:r>
          </a:p>
          <a:p>
            <a:endParaRPr lang="en-US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3761745"/>
            <a:ext cx="8633552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แสดงข้อมูล / กราฟแสดงผล / ตารางแสดงผล/ ภาพประกอบ </a:t>
            </a:r>
          </a:p>
          <a:p>
            <a:pPr algn="ctr"/>
            <a:r>
              <a:rPr lang="th-TH" sz="1600" dirty="0">
                <a:latin typeface="Browallia New" pitchFamily="34" charset="-34"/>
                <a:cs typeface="Browallia New" pitchFamily="34" charset="-34"/>
              </a:rPr>
              <a:t>ผลการดำเนินโครงการ</a:t>
            </a: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endParaRPr lang="th-TH" sz="1600" dirty="0"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67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3" t="13731" r="30812" b="7327"/>
          <a:stretch/>
        </p:blipFill>
        <p:spPr bwMode="auto">
          <a:xfrm>
            <a:off x="1736337" y="1772816"/>
            <a:ext cx="5811558" cy="454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4480" y="142852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prstClr val="black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แผนที่ตั้งสถานประกอบการ</a:t>
            </a:r>
            <a:endParaRPr lang="en-US" sz="3600" b="1" dirty="0">
              <a:solidFill>
                <a:prstClr val="black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785786" y="642918"/>
            <a:ext cx="75009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th-TH" sz="2400" b="1" i="1" u="sng" dirty="0">
                <a:solidFill>
                  <a:srgbClr val="0070C0"/>
                </a:solidFill>
                <a:latin typeface="Browallia New" pitchFamily="34" charset="-34"/>
                <a:ea typeface="Calibri" pitchFamily="34" charset="0"/>
                <a:cs typeface="Browallia New" pitchFamily="34" charset="-34"/>
              </a:rPr>
              <a:t>ตัวอย่าง </a:t>
            </a:r>
            <a:r>
              <a:rPr lang="th-TH" sz="2400" dirty="0">
                <a:solidFill>
                  <a:srgbClr val="0070C0"/>
                </a:solidFill>
                <a:latin typeface="Browallia New" pitchFamily="34" charset="-34"/>
                <a:ea typeface="Calibri" pitchFamily="34" charset="0"/>
                <a:cs typeface="Browallia New" pitchFamily="34" charset="-34"/>
              </a:rPr>
              <a:t>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rowallia New" pitchFamily="34" charset="-34"/>
                <a:ea typeface="Calibri" pitchFamily="34" charset="0"/>
                <a:cs typeface="Browallia New" pitchFamily="34" charset="-34"/>
              </a:rPr>
              <a:t>แผนที่แสดงตำแหน่งที่ตั้ง พร้อมทั้งแสดงตำแหน่งที่ตั้งชุมชนที่ไปดำเนินกิจกรรม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rowallia New" pitchFamily="34" charset="-34"/>
                <a:ea typeface="Calibri" pitchFamily="34" charset="0"/>
                <a:cs typeface="Browallia New" pitchFamily="34" charset="-34"/>
              </a:rPr>
              <a:t>CSR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rowallia New" pitchFamily="34" charset="-34"/>
                <a:ea typeface="Calibri" pitchFamily="34" charset="0"/>
                <a:cs typeface="Browallia New" pitchFamily="34" charset="-34"/>
              </a:rPr>
              <a:t> (สามารถถ่ายจาก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rowallia New" pitchFamily="34" charset="-34"/>
                <a:ea typeface="Calibri" pitchFamily="34" charset="0"/>
                <a:cs typeface="Browallia New" pitchFamily="34" charset="-34"/>
              </a:rPr>
              <a:t>Google Map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rowallia New" pitchFamily="34" charset="-34"/>
                <a:ea typeface="Calibri" pitchFamily="34" charset="0"/>
                <a:cs typeface="Browallia New" pitchFamily="34" charset="-34"/>
              </a:rPr>
              <a:t>)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36281" y="2840456"/>
            <a:ext cx="1109760" cy="588544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0ED43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4138812" y="2636912"/>
            <a:ext cx="3219270" cy="3078674"/>
          </a:xfrm>
          <a:prstGeom prst="ellipse">
            <a:avLst/>
          </a:prstGeom>
          <a:solidFill>
            <a:srgbClr val="FFFFFF">
              <a:alpha val="0"/>
            </a:srgbClr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638158" y="1819527"/>
            <a:ext cx="2110306" cy="428628"/>
          </a:xfrm>
          <a:prstGeom prst="wedgeRectCallout">
            <a:avLst>
              <a:gd name="adj1" fmla="val -122195"/>
              <a:gd name="adj2" fmla="val 241704"/>
            </a:avLst>
          </a:prstGeom>
          <a:solidFill>
            <a:srgbClr val="FFFFFF"/>
          </a:solidFill>
          <a:ln w="19050">
            <a:solidFill>
              <a:srgbClr val="0ED43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ตำแหน่งที่ตั้งชุมชน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xxx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th-TH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CC87F39-53A9-4C52-B7B5-198ECD0789F6}"/>
              </a:ext>
            </a:extLst>
          </p:cNvPr>
          <p:cNvSpPr txBox="1"/>
          <p:nvPr/>
        </p:nvSpPr>
        <p:spPr>
          <a:xfrm>
            <a:off x="5091161" y="4025420"/>
            <a:ext cx="19433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wallia New" pitchFamily="34" charset="-34"/>
                <a:cs typeface="Browallia New" pitchFamily="34" charset="-34"/>
              </a:rPr>
              <a:t>บริษัท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wallia New" pitchFamily="34" charset="-34"/>
                <a:cs typeface="Browallia New" pitchFamily="34" charset="-34"/>
              </a:rPr>
              <a:t>A 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688681" y="4725144"/>
            <a:ext cx="1109760" cy="588544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0ED43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890259" y="3781458"/>
            <a:ext cx="2110306" cy="428628"/>
          </a:xfrm>
          <a:prstGeom prst="wedgeRectCallout">
            <a:avLst>
              <a:gd name="adj1" fmla="val 134798"/>
              <a:gd name="adj2" fmla="val 230669"/>
            </a:avLst>
          </a:prstGeom>
          <a:solidFill>
            <a:srgbClr val="FFFFFF"/>
          </a:solidFill>
          <a:ln w="19050">
            <a:solidFill>
              <a:srgbClr val="0ED43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ตำแหน่งที่ตั้งชุมชน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xxx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th-TH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789105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15273" y="124990"/>
            <a:ext cx="142876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ผ่าน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" y="109409"/>
            <a:ext cx="797712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bg1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เกณฑ์การปรับปรุงอย่างต่อเนื่อง</a:t>
            </a:r>
            <a:endParaRPr lang="en-US" sz="2800" b="1" dirty="0">
              <a:solidFill>
                <a:schemeClr val="bg1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9675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b="1" dirty="0">
                <a:latin typeface="Browallia New" pitchFamily="34" charset="-34"/>
                <a:cs typeface="Browallia New" pitchFamily="34" charset="-34"/>
              </a:rPr>
              <a:t>ตารางการอธิบายการชี้วัดทางเศรษฐกิจและสังคม </a:t>
            </a:r>
            <a:r>
              <a:rPr lang="en-US" sz="2400" b="1" dirty="0">
                <a:latin typeface="Browallia New" pitchFamily="34" charset="-34"/>
                <a:cs typeface="Browallia New" pitchFamily="34" charset="-34"/>
              </a:rPr>
              <a:t>(Outcome</a:t>
            </a:r>
            <a:r>
              <a:rPr lang="th-TH" sz="2400" b="1" dirty="0">
                <a:latin typeface="Browallia New" pitchFamily="34" charset="-34"/>
                <a:cs typeface="Browallia New" pitchFamily="34" charset="-34"/>
              </a:rPr>
              <a:t>/</a:t>
            </a:r>
            <a:r>
              <a:rPr lang="en-US" sz="2400" b="1" dirty="0">
                <a:latin typeface="Browallia New" pitchFamily="34" charset="-34"/>
                <a:cs typeface="Browallia New" pitchFamily="34" charset="-34"/>
              </a:rPr>
              <a:t>Impact Evaluation)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59419"/>
              </p:ext>
            </p:extLst>
          </p:nvPr>
        </p:nvGraphicFramePr>
        <p:xfrm>
          <a:off x="35496" y="1772816"/>
          <a:ext cx="9036495" cy="331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ปี พ.ศ.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Input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Outcome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Impact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25…………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25…………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25…………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27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Background: 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รายได้เฉลี่ยของชุมชน หรือ จำนวนสมาชิกก่อนเข้าร่วมโครงการ .....................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cs typeface="Browallia New" pitchFamily="34" charset="-34"/>
                        </a:rPr>
                        <a:t> 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Times New Roman"/>
                        <a:cs typeface="Browallia New" pitchFamily="34" charset="-3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724634"/>
            <a:ext cx="849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latin typeface="Browallia New" pitchFamily="34" charset="-34"/>
                <a:cs typeface="Browallia New" pitchFamily="34" charset="-34"/>
              </a:rPr>
              <a:t>ชื่อโครงการ/กิจกรรม </a:t>
            </a:r>
            <a:r>
              <a:rPr lang="en-US" sz="2000" b="1" dirty="0">
                <a:latin typeface="Browallia New" pitchFamily="34" charset="-34"/>
                <a:cs typeface="Browallia New" pitchFamily="34" charset="-34"/>
              </a:rPr>
              <a:t>………………………………………………………………………………………………………</a:t>
            </a:r>
            <a:endParaRPr lang="en-US" sz="2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315" y="5517232"/>
            <a:ext cx="8322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363" indent="-741363"/>
            <a:r>
              <a:rPr lang="th-TH" i="1" dirty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หมายเหตุ </a:t>
            </a:r>
            <a:r>
              <a:rPr lang="en-US" i="1" dirty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: </a:t>
            </a:r>
            <a:r>
              <a:rPr lang="th-TH" i="1" dirty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กรณีเลือกการปรับปรุงอย่างต่อเนื่อง เรื่อง การกระจายรายได้ให้ชุมชนให้ดำเนินการแสดงตาราง </a:t>
            </a:r>
            <a:r>
              <a:rPr lang="en-US" i="1" dirty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Outcome</a:t>
            </a:r>
            <a:r>
              <a:rPr lang="th-TH" i="1" dirty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/</a:t>
            </a:r>
            <a:r>
              <a:rPr lang="en-US" i="1" dirty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Impact Evaluation</a:t>
            </a:r>
            <a:r>
              <a:rPr lang="th-TH" i="1" dirty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 ด้วย </a:t>
            </a:r>
            <a:endParaRPr lang="en-US" i="1" dirty="0">
              <a:solidFill>
                <a:srgbClr val="FF0000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823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0"/>
          </a:xfrm>
        </p:spPr>
        <p:txBody>
          <a:bodyPr>
            <a:normAutofit/>
          </a:bodyPr>
          <a:lstStyle/>
          <a:p>
            <a:r>
              <a:rPr lang="th-TH" sz="3600" b="1" dirty="0">
                <a:solidFill>
                  <a:prstClr val="black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โครงสร้างองค์กร</a:t>
            </a:r>
            <a:endParaRPr lang="en-US" sz="3600" b="1" dirty="0">
              <a:solidFill>
                <a:prstClr val="black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285860"/>
            <a:ext cx="8643998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0"/>
          </a:xfrm>
        </p:spPr>
        <p:txBody>
          <a:bodyPr>
            <a:normAutofit/>
          </a:bodyPr>
          <a:lstStyle/>
          <a:p>
            <a:r>
              <a:rPr lang="th-TH" sz="3600" b="1" dirty="0">
                <a:solidFill>
                  <a:prstClr val="black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แผนผังโรงงาน</a:t>
            </a:r>
            <a:endParaRPr lang="en-US" sz="3600" b="1" dirty="0">
              <a:solidFill>
                <a:prstClr val="black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285860"/>
            <a:ext cx="8643998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0"/>
          </a:xfrm>
        </p:spPr>
        <p:txBody>
          <a:bodyPr>
            <a:normAutofit/>
          </a:bodyPr>
          <a:lstStyle/>
          <a:p>
            <a:r>
              <a:rPr lang="th-TH" sz="3600" b="1" dirty="0">
                <a:solidFill>
                  <a:prstClr val="black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ผังกระบวนการผลิต</a:t>
            </a:r>
            <a:endParaRPr lang="en-US" sz="3600" b="1" dirty="0">
              <a:solidFill>
                <a:prstClr val="black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285860"/>
            <a:ext cx="8643998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0"/>
          </a:xfrm>
        </p:spPr>
        <p:txBody>
          <a:bodyPr>
            <a:normAutofit/>
          </a:bodyPr>
          <a:lstStyle/>
          <a:p>
            <a:r>
              <a:rPr lang="th-TH" sz="3600" b="1" dirty="0">
                <a:solidFill>
                  <a:prstClr val="black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วิสัยทัศน์ และ พันธกิจองค์กร</a:t>
            </a:r>
            <a:endParaRPr lang="en-US" sz="3600" b="1" dirty="0">
              <a:solidFill>
                <a:prstClr val="black"/>
              </a:solidFill>
              <a:latin typeface="Browallia New" pitchFamily="34" charset="-34"/>
              <a:ea typeface="Arial Unicode MS" pitchFamily="34" charset="-128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285860"/>
            <a:ext cx="8643998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AE03311-582E-418F-8728-727682CE9387}"/>
              </a:ext>
            </a:extLst>
          </p:cNvPr>
          <p:cNvSpPr txBox="1"/>
          <p:nvPr/>
        </p:nvSpPr>
        <p:spPr>
          <a:xfrm>
            <a:off x="1306878" y="2132856"/>
            <a:ext cx="6740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แสดงวิสัยทัศน์ และ พันธกิจองค์กรที่มุ่งด้านการส่งเสริม </a:t>
            </a:r>
          </a:p>
          <a:p>
            <a:pPr algn="ctr"/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การจัดการสิ่งแวดล้อม ความปลอดภัย พลังงาน และความรับผิดชอบต่อสังคม </a:t>
            </a:r>
            <a:br>
              <a:rPr lang="th-TH" sz="2400" dirty="0">
                <a:latin typeface="Browallia New" pitchFamily="34" charset="-34"/>
                <a:cs typeface="Browallia New" pitchFamily="34" charset="-34"/>
              </a:rPr>
            </a:b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รวมทั้งการสร้างการมีส่วนร่วมของพนักงาน</a:t>
            </a:r>
            <a:endParaRPr lang="en-GB" sz="2400" dirty="0"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215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prstClr val="black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ข้อมูลรายชื่อผู้ทวนสอบ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20926"/>
              </p:ext>
            </p:extLst>
          </p:nvPr>
        </p:nvGraphicFramePr>
        <p:xfrm>
          <a:off x="214282" y="1928802"/>
          <a:ext cx="8643998" cy="222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06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ลำดับที่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ชื่อ-นามสกุล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หน่วยงาน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ความเชี่ยวชาญ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1.</a:t>
                      </a:r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(หัวหน้าผู้ตรวจประเมิน)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solidFill>
                            <a:schemeClr val="tx1"/>
                          </a:solidFill>
                          <a:latin typeface="Browallia New" pitchFamily="34" charset="-34"/>
                          <a:ea typeface="+mn-ea"/>
                          <a:cs typeface="Browallia New" pitchFamily="34" charset="-34"/>
                        </a:rPr>
                        <a:t>(สถาบันหรือองค์กรที่สังกัด ถ้าเป็นนักวิชาการอิสระให้ไส่นักวิชาการอิสระ)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(เศร</a:t>
                      </a:r>
                      <a:r>
                        <a:rPr lang="th-TH" sz="1800" dirty="0" err="1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ษฐ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นิเวศ</a:t>
                      </a:r>
                      <a:br>
                        <a:rPr lang="th-TH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</a:br>
                      <a:r>
                        <a:rPr lang="th-TH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หรือสังคม</a:t>
                      </a:r>
                      <a:br>
                        <a:rPr lang="th-TH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</a:br>
                      <a:r>
                        <a:rPr lang="th-TH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หรือสิ่งแวดล้อม)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2.</a:t>
                      </a:r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3.</a:t>
                      </a:r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8596" y="4620292"/>
            <a:ext cx="842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latin typeface="Browallia New" pitchFamily="34" charset="-34"/>
                <a:cs typeface="Browallia New" pitchFamily="34" charset="-34"/>
              </a:rPr>
              <a:t>วันที่ทำการทวนสอบ</a:t>
            </a:r>
            <a:r>
              <a:rPr lang="en-US" sz="2800" b="1" dirty="0">
                <a:latin typeface="Browallia New" pitchFamily="34" charset="-34"/>
                <a:cs typeface="Browallia New" pitchFamily="34" charset="-34"/>
              </a:rPr>
              <a:t>: …………………………………………………………………</a:t>
            </a:r>
            <a:endParaRPr lang="th-TH" sz="2800" b="1" dirty="0"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21763"/>
              </p:ext>
            </p:extLst>
          </p:nvPr>
        </p:nvGraphicFramePr>
        <p:xfrm>
          <a:off x="236384" y="914690"/>
          <a:ext cx="8766477" cy="5611729"/>
        </p:xfrm>
        <a:graphic>
          <a:graphicData uri="http://schemas.openxmlformats.org/drawingml/2006/table">
            <a:tbl>
              <a:tblPr firstRow="1" bandRow="1"/>
              <a:tblGrid>
                <a:gridCol w="30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044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หัวข้อ</a:t>
                      </a: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068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ผลการประ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เ</a:t>
                      </a:r>
                      <a:r>
                        <a:rPr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มิน</a:t>
                      </a: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1</a:t>
                      </a:r>
                      <a:r>
                        <a:rPr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.</a:t>
                      </a:r>
                      <a:r>
                        <a:rPr lang="th-TH" sz="2000" b="1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+mn-ea"/>
                          <a:cs typeface="Browallia New" pitchFamily="34" charset="-34"/>
                        </a:rPr>
                        <a:t>ข้อกำหนดทั่วไป</a:t>
                      </a: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ระบุว่า ผ่าน/ไม่ผ่าน</a:t>
                      </a: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2</a:t>
                      </a:r>
                      <a:r>
                        <a:rPr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.</a:t>
                      </a:r>
                      <a:r>
                        <a:rPr lang="th-TH" sz="2000" b="1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+mn-ea"/>
                          <a:cs typeface="Browallia New" pitchFamily="34" charset="-34"/>
                        </a:rPr>
                        <a:t>ข้อกำหนดเฉพาะของมาตรฐานโรงงานอุตสาหกรรมเชิงนิเวศ</a:t>
                      </a: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25755">
                        <a:lnSpc>
                          <a:spcPct val="100000"/>
                        </a:lnSpc>
                      </a:pPr>
                      <a:r>
                        <a:rPr lang="en-US"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xx </a:t>
                      </a:r>
                      <a:r>
                        <a:rPr sz="2000" b="1" spc="0" dirty="0" err="1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คะแ</a:t>
                      </a:r>
                      <a:r>
                        <a:rPr sz="2000" b="1" spc="-10" dirty="0" err="1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น</a:t>
                      </a:r>
                      <a:r>
                        <a:rPr sz="2000" b="1" spc="0" dirty="0" err="1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น</a:t>
                      </a:r>
                      <a:r>
                        <a:rPr sz="2000" b="1" spc="-2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(</a:t>
                      </a:r>
                      <a:r>
                        <a:rPr lang="en-US" sz="2000" b="1" spc="-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 xx   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%</a:t>
                      </a:r>
                      <a:r>
                        <a:rPr lang="en-US" sz="2000" b="1" spc="-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)</a:t>
                      </a: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36">
                <a:tc>
                  <a:txBody>
                    <a:bodyPr/>
                    <a:lstStyle/>
                    <a:p>
                      <a:pPr marL="236538" lvl="0" indent="-236538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การจัดการวัตถุดิบ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8)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การจัดอาชีวอนามัยและความปลอดภัย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36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2)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การจัดการพลังงาน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9)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การจัดการระบบโลจิสติก</a:t>
                      </a:r>
                      <a:r>
                        <a:rPr lang="th-TH" sz="2000" dirty="0" err="1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ส์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36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3)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การจัดการน้ำและน้ำเสีย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10)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การจัดการโซ่อุปทานสีเขียว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36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4)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การจัดการมลพิษอากาศ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11)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การจัดการภูมิทัศน์สีเขียว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51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5)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การจัดการก๊าซเรือนกระจก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12)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การจัดการความหลากหลายทางชีวภาพ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36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6)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การจัดการกากของเสีย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13)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การกระจายรายได้ให้กับชุมชน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36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7)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การจัดการสารเคมีและวัตถุอันตราย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14)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Calibri"/>
                          <a:cs typeface="Browallia New" pitchFamily="34" charset="-34"/>
                        </a:rPr>
                        <a:t>การอยู่ร่วมกับชุมชนโดยรอบ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rowallia New" pitchFamily="34" charset="-34"/>
                        <a:ea typeface="Calibri"/>
                        <a:cs typeface="Browallia New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3</a:t>
                      </a:r>
                      <a:r>
                        <a:rPr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.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+mn-ea"/>
                          <a:cs typeface="Browallia New" pitchFamily="34" charset="-34"/>
                        </a:rPr>
                        <a:t>ข้อกำหนดเฉพาะเกี่ยวกับการปรับปรุงอย่างต่อเนื่อง</a:t>
                      </a:r>
                      <a:endParaRPr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ระบุว่า  ผ่าน/ไม่ผ่าน</a:t>
                      </a: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1610">
                <a:tc gridSpan="3"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3.1</a:t>
                      </a:r>
                      <a:r>
                        <a:rPr lang="th-TH" sz="2000" b="1" spc="-1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lang="th-TH"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ด้านสิ่งแวด</a:t>
                      </a:r>
                      <a:r>
                        <a:rPr lang="th-TH" sz="2000" b="1" spc="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ล</a:t>
                      </a:r>
                      <a:r>
                        <a:rPr lang="th-TH"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้อมแล</a:t>
                      </a:r>
                      <a:r>
                        <a:rPr lang="th-TH" sz="2000" b="1" spc="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ะ</a:t>
                      </a:r>
                      <a:r>
                        <a:rPr lang="th-TH"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เ</a:t>
                      </a:r>
                      <a:r>
                        <a:rPr lang="th-TH" sz="2000" b="1" spc="-1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ศ</a:t>
                      </a:r>
                      <a:r>
                        <a:rPr lang="th-TH"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รษฐกิจ</a:t>
                      </a:r>
                      <a:r>
                        <a:rPr lang="th-TH" sz="2000" b="1" spc="-2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pPr marL="483870">
                        <a:lnSpc>
                          <a:spcPct val="100000"/>
                        </a:lnSpc>
                      </a:pPr>
                      <a:r>
                        <a:rPr lang="en-US" sz="2000" b="1" spc="-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1</a:t>
                      </a:r>
                      <a:r>
                        <a:rPr lang="en-US"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)</a:t>
                      </a: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pPr marL="483870">
                        <a:lnSpc>
                          <a:spcPct val="100000"/>
                        </a:lnSpc>
                      </a:pPr>
                      <a:r>
                        <a:rPr lang="th-TH" sz="2000" b="1" spc="-5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2</a:t>
                      </a:r>
                      <a:r>
                        <a:rPr lang="th-TH"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)</a:t>
                      </a: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1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pPr marL="31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ระบุว่า ผ่าน/ไม่ผ่าน</a:t>
                      </a: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pPr marL="31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ระบุว่า ผ่าน/ไม่ผ่าน</a:t>
                      </a: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36">
                <a:tc gridSpan="3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3.2</a:t>
                      </a:r>
                      <a:r>
                        <a:rPr lang="th-TH" sz="2000" b="1" spc="-1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lang="en-US" sz="2000" b="1" spc="0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tx1"/>
                          </a:solidFill>
                          <a:effectLst/>
                          <a:latin typeface="Browallia New" pitchFamily="34" charset="-34"/>
                          <a:ea typeface="+mn-ea"/>
                          <a:cs typeface="Browallia New" pitchFamily="34" charset="-34"/>
                        </a:rPr>
                        <a:t>ด้านสังคมและเศรษฐกิจ หรือสังคมและสิ่งแวดล้อม</a:t>
                      </a:r>
                      <a:endParaRPr lang="th-TH" sz="2000" b="1" kern="1200" spc="0" dirty="0">
                        <a:solidFill>
                          <a:schemeClr val="tx1"/>
                        </a:solidFill>
                        <a:latin typeface="Browallia New" pitchFamily="34" charset="-34"/>
                        <a:ea typeface="+mn-ea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1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  <a:p>
                      <a:pPr marL="317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ระบุว่า ผ่าน/ไม่ผ่าน</a:t>
                      </a:r>
                      <a:endParaRPr lang="th-TH" sz="20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512" y="-2738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3200" b="1" dirty="0">
                <a:solidFill>
                  <a:prstClr val="black"/>
                </a:solidFill>
                <a:latin typeface="Browallia New" pitchFamily="34" charset="-34"/>
                <a:ea typeface="Arial Unicode MS" pitchFamily="34" charset="-128"/>
                <a:cs typeface="Browallia New" pitchFamily="34" charset="-34"/>
              </a:rPr>
              <a:t>สรุปผลการตรวจประเมิน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EB2F-39AF-4527-A362-2B99F69944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548680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ขนาดสถานประกอบการ (เล็ก/กลาง/ใหญ่</a:t>
            </a:r>
            <a:r>
              <a:rPr lang="en-US" sz="2000" b="1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)</a:t>
            </a:r>
            <a:r>
              <a:rPr lang="th-TH" sz="2000" b="1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:</a:t>
            </a:r>
            <a:r>
              <a:rPr lang="th-TH" sz="2000" b="1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...................................</a:t>
            </a:r>
            <a:r>
              <a:rPr lang="en-US" sz="2000" b="1" dirty="0">
                <a:solidFill>
                  <a:srgbClr val="0033CC"/>
                </a:solidFill>
                <a:latin typeface="Browallia New" pitchFamily="34" charset="-34"/>
                <a:cs typeface="Browallia New" pitchFamily="34" charset="-34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AF35874B19364996B8AC5CEBAB5009" ma:contentTypeVersion="0" ma:contentTypeDescription="Create a new document." ma:contentTypeScope="" ma:versionID="b15e07ab13aa58d2be2d519b499085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5982F-D427-4A1C-90F8-E5BB2AEA6D08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B3D7B02-9C51-46C1-B737-A25E581BC1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3B877-B183-44D0-B39F-B507C04A36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28020</TotalTime>
  <Words>5982</Words>
  <Application>Microsoft Office PowerPoint</Application>
  <PresentationFormat>On-screen Show (4:3)</PresentationFormat>
  <Paragraphs>865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Browallia New</vt:lpstr>
      <vt:lpstr>Calibri</vt:lpstr>
      <vt:lpstr>Wingdings</vt:lpstr>
      <vt:lpstr>Office Theme</vt:lpstr>
      <vt:lpstr>คำแนะนำในการจัดทำ  Executive Summary Slide</vt:lpstr>
      <vt:lpstr>PowerPoint Presentation</vt:lpstr>
      <vt:lpstr>PowerPoint Presentation</vt:lpstr>
      <vt:lpstr>โครงสร้างองค์กร</vt:lpstr>
      <vt:lpstr>แผนผังโรงงาน</vt:lpstr>
      <vt:lpstr>ผังกระบวนการผลิต</vt:lpstr>
      <vt:lpstr>วิสัยทัศน์ และ พันธกิจองค์กร</vt:lpstr>
      <vt:lpstr>ข้อมูลรายชื่อผู้ทวนสอบ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nessus</dc:creator>
  <cp:lastModifiedBy>woranut karikan</cp:lastModifiedBy>
  <cp:revision>1808</cp:revision>
  <cp:lastPrinted>2015-05-26T08:24:45Z</cp:lastPrinted>
  <dcterms:created xsi:type="dcterms:W3CDTF">2012-11-26T08:41:46Z</dcterms:created>
  <dcterms:modified xsi:type="dcterms:W3CDTF">2019-10-26T09:45:46Z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0x01010058AF35874B19364996B8AC5CEBAB5009</vt:lpwstr>
  </property>
</Properties>
</file>