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8288000" cy="10287000"/>
  <p:notesSz cx="6858000" cy="9144000"/>
  <p:embeddedFontLst>
    <p:embeddedFont>
      <p:font typeface="Klein Bold" charset="1" panose="02000503060000020004"/>
      <p:regular r:id="rId36"/>
    </p:embeddedFont>
    <p:embeddedFont>
      <p:font typeface="Helios" charset="1" panose="020B0504020202020204"/>
      <p:regular r:id="rId37"/>
    </p:embeddedFont>
    <p:embeddedFont>
      <p:font typeface="Helios Bold" charset="1" panose="020B0704020202020204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3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42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80065" y="-4139215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4750" y="1125837"/>
            <a:ext cx="588961" cy="618185"/>
          </a:xfrm>
          <a:custGeom>
            <a:avLst/>
            <a:gdLst/>
            <a:ahLst/>
            <a:cxnLst/>
            <a:rect r="r" b="b" t="t" l="l"/>
            <a:pathLst>
              <a:path h="618185" w="588961">
                <a:moveTo>
                  <a:pt x="0" y="0"/>
                </a:moveTo>
                <a:lnTo>
                  <a:pt x="588962" y="0"/>
                </a:lnTo>
                <a:lnTo>
                  <a:pt x="588962" y="618184"/>
                </a:lnTo>
                <a:lnTo>
                  <a:pt x="0" y="618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55152" y="4522617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6061" y="7924911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65830" y="723669"/>
            <a:ext cx="3704664" cy="4071060"/>
          </a:xfrm>
          <a:custGeom>
            <a:avLst/>
            <a:gdLst/>
            <a:ahLst/>
            <a:cxnLst/>
            <a:rect r="r" b="b" t="t" l="l"/>
            <a:pathLst>
              <a:path h="4071060" w="3704664">
                <a:moveTo>
                  <a:pt x="0" y="0"/>
                </a:moveTo>
                <a:lnTo>
                  <a:pt x="3704664" y="0"/>
                </a:lnTo>
                <a:lnTo>
                  <a:pt x="3704664" y="4071059"/>
                </a:lnTo>
                <a:lnTo>
                  <a:pt x="0" y="40710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948324" y="5500818"/>
            <a:ext cx="14339676" cy="2798894"/>
            <a:chOff x="0" y="0"/>
            <a:chExt cx="19119568" cy="373185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9119568" cy="26477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30"/>
                </a:lnSpc>
              </a:pPr>
              <a:r>
                <a:rPr lang="en-US" sz="6525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Classification of Malware Families Using the Malnet Image Dataset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775640"/>
              <a:ext cx="18551611" cy="9562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6"/>
                </a:lnSpc>
              </a:pPr>
              <a:r>
                <a:rPr lang="en-US" sz="214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Master’s Thesis Project-1 || Mid Semester 2024</a:t>
              </a:r>
            </a:p>
            <a:p>
              <a:pPr algn="l">
                <a:lnSpc>
                  <a:spcPts val="2996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948324" y="8147693"/>
            <a:ext cx="8004960" cy="1278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8"/>
              </a:lnSpc>
            </a:pPr>
            <a:r>
              <a:rPr lang="en-US" sz="2057" u="sng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Presented By:</a:t>
            </a:r>
          </a:p>
          <a:p>
            <a:pPr algn="l">
              <a:lnSpc>
                <a:spcPts val="2468"/>
              </a:lnSpc>
            </a:pPr>
            <a:r>
              <a:rPr lang="en-US" sz="2057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Manoneet Sikhwal (2023AIM1005)</a:t>
            </a:r>
          </a:p>
          <a:p>
            <a:pPr algn="l">
              <a:lnSpc>
                <a:spcPts val="2468"/>
              </a:lnSpc>
            </a:pPr>
            <a:r>
              <a:rPr lang="en-US" sz="2057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Pursuing M.Tech in Artificial Intelligence</a:t>
            </a:r>
          </a:p>
          <a:p>
            <a:pPr algn="l">
              <a:lnSpc>
                <a:spcPts val="2676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953283" y="8147693"/>
            <a:ext cx="800496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8"/>
              </a:lnSpc>
            </a:pPr>
            <a:r>
              <a:rPr lang="en-US" sz="2057" u="sng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Supervisor:</a:t>
            </a:r>
          </a:p>
          <a:p>
            <a:pPr algn="l">
              <a:lnSpc>
                <a:spcPts val="2468"/>
              </a:lnSpc>
            </a:pPr>
            <a:r>
              <a:rPr lang="en-US" sz="2057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Dr. Basant Subba</a:t>
            </a:r>
          </a:p>
          <a:p>
            <a:pPr algn="l">
              <a:lnSpc>
                <a:spcPts val="2676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885956" y="-1875912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777050"/>
            <a:ext cx="6065215" cy="1990955"/>
            <a:chOff x="0" y="0"/>
            <a:chExt cx="8086953" cy="265460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76200"/>
              <a:ext cx="8086953" cy="16303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2"/>
                </a:lnSpc>
              </a:pPr>
              <a:r>
                <a:rPr lang="en-US" sz="7671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Obje</a:t>
              </a:r>
              <a:r>
                <a:rPr lang="en-US" sz="7671" b="true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ctives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66483"/>
              <a:ext cx="7698888" cy="7881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0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561065" y="1322984"/>
            <a:ext cx="2043704" cy="2043704"/>
          </a:xfrm>
          <a:custGeom>
            <a:avLst/>
            <a:gdLst/>
            <a:ahLst/>
            <a:cxnLst/>
            <a:rect r="r" b="b" t="t" l="l"/>
            <a:pathLst>
              <a:path h="2043704" w="2043704">
                <a:moveTo>
                  <a:pt x="0" y="0"/>
                </a:moveTo>
                <a:lnTo>
                  <a:pt x="2043703" y="0"/>
                </a:lnTo>
                <a:lnTo>
                  <a:pt x="2043703" y="2043704"/>
                </a:lnTo>
                <a:lnTo>
                  <a:pt x="0" y="2043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73289" y="1535208"/>
            <a:ext cx="1619255" cy="1619255"/>
          </a:xfrm>
          <a:custGeom>
            <a:avLst/>
            <a:gdLst/>
            <a:ahLst/>
            <a:cxnLst/>
            <a:rect r="r" b="b" t="t" l="l"/>
            <a:pathLst>
              <a:path h="1619255" w="1619255">
                <a:moveTo>
                  <a:pt x="0" y="0"/>
                </a:moveTo>
                <a:lnTo>
                  <a:pt x="1619255" y="0"/>
                </a:lnTo>
                <a:lnTo>
                  <a:pt x="1619255" y="1619255"/>
                </a:lnTo>
                <a:lnTo>
                  <a:pt x="0" y="1619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44199" y="2026932"/>
            <a:ext cx="477434" cy="635809"/>
          </a:xfrm>
          <a:custGeom>
            <a:avLst/>
            <a:gdLst/>
            <a:ahLst/>
            <a:cxnLst/>
            <a:rect r="r" b="b" t="t" l="l"/>
            <a:pathLst>
              <a:path h="635809" w="477434">
                <a:moveTo>
                  <a:pt x="0" y="0"/>
                </a:moveTo>
                <a:lnTo>
                  <a:pt x="477435" y="0"/>
                </a:lnTo>
                <a:lnTo>
                  <a:pt x="477435" y="635808"/>
                </a:lnTo>
                <a:lnTo>
                  <a:pt x="0" y="6358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090543" y="1199274"/>
            <a:ext cx="6472777" cy="2291124"/>
            <a:chOff x="0" y="0"/>
            <a:chExt cx="8630369" cy="305483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8630369" cy="864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115"/>
                </a:lnSpc>
                <a:spcBef>
                  <a:spcPct val="0"/>
                </a:spcBef>
              </a:pPr>
              <a:r>
                <a:rPr lang="en-US" b="true" sz="4263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Goal # 1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035281"/>
              <a:ext cx="8630369" cy="2019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83"/>
                </a:lnSpc>
                <a:spcBef>
                  <a:spcPct val="0"/>
                </a:spcBef>
              </a:pPr>
              <a:r>
                <a:rPr lang="en-US" sz="2916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Develop an ANN for classifying various malware families from images with high accuracy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561065" y="4371146"/>
            <a:ext cx="2043704" cy="2043704"/>
          </a:xfrm>
          <a:custGeom>
            <a:avLst/>
            <a:gdLst/>
            <a:ahLst/>
            <a:cxnLst/>
            <a:rect r="r" b="b" t="t" l="l"/>
            <a:pathLst>
              <a:path h="2043704" w="2043704">
                <a:moveTo>
                  <a:pt x="0" y="0"/>
                </a:moveTo>
                <a:lnTo>
                  <a:pt x="2043703" y="0"/>
                </a:lnTo>
                <a:lnTo>
                  <a:pt x="2043703" y="2043704"/>
                </a:lnTo>
                <a:lnTo>
                  <a:pt x="0" y="20437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4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773289" y="4583370"/>
            <a:ext cx="1619255" cy="1619255"/>
          </a:xfrm>
          <a:custGeom>
            <a:avLst/>
            <a:gdLst/>
            <a:ahLst/>
            <a:cxnLst/>
            <a:rect r="r" b="b" t="t" l="l"/>
            <a:pathLst>
              <a:path h="1619255" w="1619255">
                <a:moveTo>
                  <a:pt x="0" y="0"/>
                </a:moveTo>
                <a:lnTo>
                  <a:pt x="1619255" y="0"/>
                </a:lnTo>
                <a:lnTo>
                  <a:pt x="1619255" y="1619255"/>
                </a:lnTo>
                <a:lnTo>
                  <a:pt x="0" y="1619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090543" y="4247436"/>
            <a:ext cx="6472777" cy="2291124"/>
            <a:chOff x="0" y="0"/>
            <a:chExt cx="8630369" cy="305483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8630369" cy="864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115"/>
                </a:lnSpc>
                <a:spcBef>
                  <a:spcPct val="0"/>
                </a:spcBef>
              </a:pPr>
              <a:r>
                <a:rPr lang="en-US" b="true" sz="4263" u="non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Goal # 2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035281"/>
              <a:ext cx="8630369" cy="2019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83"/>
                </a:lnSpc>
                <a:spcBef>
                  <a:spcPct val="0"/>
                </a:spcBef>
              </a:pPr>
              <a:r>
                <a:rPr lang="en-US" sz="2916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Leverage the MalNet dataset with 1.2 million images and 696 families for training.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561065" y="7415250"/>
            <a:ext cx="2043704" cy="2043704"/>
          </a:xfrm>
          <a:custGeom>
            <a:avLst/>
            <a:gdLst/>
            <a:ahLst/>
            <a:cxnLst/>
            <a:rect r="r" b="b" t="t" l="l"/>
            <a:pathLst>
              <a:path h="2043704" w="2043704">
                <a:moveTo>
                  <a:pt x="0" y="0"/>
                </a:moveTo>
                <a:lnTo>
                  <a:pt x="2043703" y="0"/>
                </a:lnTo>
                <a:lnTo>
                  <a:pt x="2043703" y="2043703"/>
                </a:lnTo>
                <a:lnTo>
                  <a:pt x="0" y="20437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4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773289" y="7627474"/>
            <a:ext cx="1619255" cy="1619255"/>
          </a:xfrm>
          <a:custGeom>
            <a:avLst/>
            <a:gdLst/>
            <a:ahLst/>
            <a:cxnLst/>
            <a:rect r="r" b="b" t="t" l="l"/>
            <a:pathLst>
              <a:path h="1619255" w="1619255">
                <a:moveTo>
                  <a:pt x="0" y="0"/>
                </a:moveTo>
                <a:lnTo>
                  <a:pt x="1619255" y="0"/>
                </a:lnTo>
                <a:lnTo>
                  <a:pt x="1619255" y="1619255"/>
                </a:lnTo>
                <a:lnTo>
                  <a:pt x="0" y="1619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1090543" y="7547997"/>
            <a:ext cx="6472777" cy="1778209"/>
            <a:chOff x="0" y="0"/>
            <a:chExt cx="8630369" cy="2370946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9525"/>
              <a:ext cx="8630369" cy="864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115"/>
                </a:lnSpc>
                <a:spcBef>
                  <a:spcPct val="0"/>
                </a:spcBef>
              </a:pPr>
              <a:r>
                <a:rPr lang="en-US" b="true" sz="4263" u="non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Goal # 3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035281"/>
              <a:ext cx="8630369" cy="1335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83"/>
                </a:lnSpc>
                <a:spcBef>
                  <a:spcPct val="0"/>
                </a:spcBef>
              </a:pPr>
              <a:r>
                <a:rPr lang="en-US" sz="2916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Improve malware detection for faster identification of variants.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9206837" y="5013468"/>
            <a:ext cx="752160" cy="759060"/>
          </a:xfrm>
          <a:custGeom>
            <a:avLst/>
            <a:gdLst/>
            <a:ahLst/>
            <a:cxnLst/>
            <a:rect r="r" b="b" t="t" l="l"/>
            <a:pathLst>
              <a:path h="759060" w="752160">
                <a:moveTo>
                  <a:pt x="0" y="0"/>
                </a:moveTo>
                <a:lnTo>
                  <a:pt x="752160" y="0"/>
                </a:lnTo>
                <a:lnTo>
                  <a:pt x="752160" y="759060"/>
                </a:lnTo>
                <a:lnTo>
                  <a:pt x="0" y="75906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344199" y="8085220"/>
            <a:ext cx="496473" cy="703763"/>
          </a:xfrm>
          <a:custGeom>
            <a:avLst/>
            <a:gdLst/>
            <a:ahLst/>
            <a:cxnLst/>
            <a:rect r="r" b="b" t="t" l="l"/>
            <a:pathLst>
              <a:path h="703763" w="496473">
                <a:moveTo>
                  <a:pt x="0" y="0"/>
                </a:moveTo>
                <a:lnTo>
                  <a:pt x="496473" y="0"/>
                </a:lnTo>
                <a:lnTo>
                  <a:pt x="496473" y="703763"/>
                </a:lnTo>
                <a:lnTo>
                  <a:pt x="0" y="70376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786523" y="1662353"/>
            <a:ext cx="6472777" cy="505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9670" y="4342344"/>
            <a:ext cx="15948660" cy="1535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3"/>
              </a:lnSpc>
            </a:pPr>
            <a:r>
              <a:rPr lang="en-US" sz="2916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1.Created customised dataset for binary and multiclass classification</a:t>
            </a:r>
          </a:p>
          <a:p>
            <a:pPr algn="l">
              <a:lnSpc>
                <a:spcPts val="4083"/>
              </a:lnSpc>
            </a:pPr>
            <a:r>
              <a:rPr lang="en-US" sz="2916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2.implemented the paper on my customized dataset</a:t>
            </a:r>
          </a:p>
          <a:p>
            <a:pPr algn="l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3.Designed and optimized a deep learning model specifically tailored for the customized dataset.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784381" y="1857437"/>
            <a:ext cx="6044810" cy="1784723"/>
            <a:chOff x="0" y="0"/>
            <a:chExt cx="8059746" cy="237963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76200"/>
              <a:ext cx="8059746" cy="1494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b="true" sz="6999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Work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672029"/>
              <a:ext cx="7143583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64776" y="2373885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64776" y="644413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144000" y="5829300"/>
            <a:ext cx="7400897" cy="4163167"/>
            <a:chOff x="0" y="0"/>
            <a:chExt cx="9867863" cy="555089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9867863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Multiclass Dataset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305068"/>
              <a:ext cx="9867863" cy="42458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1339" indent="-280669" lvl="1">
                <a:lnSpc>
                  <a:spcPts val="36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Derived from MalNet Tiny with 14 distinct classes, including various malware families and a 'benign' class.</a:t>
              </a:r>
            </a:p>
            <a:p>
              <a:pPr algn="l" marL="561339" indent="-280669" lvl="1">
                <a:lnSpc>
                  <a:spcPts val="36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Aims to identify specific malware families while maintaining a 'benign' category for comprehensive classification.</a:t>
              </a:r>
            </a:p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0"/>
            <a:ext cx="7680323" cy="10287000"/>
            <a:chOff x="0" y="0"/>
            <a:chExt cx="2022801" cy="2709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2280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22801">
                  <a:moveTo>
                    <a:pt x="0" y="0"/>
                  </a:moveTo>
                  <a:lnTo>
                    <a:pt x="2022801" y="0"/>
                  </a:lnTo>
                  <a:lnTo>
                    <a:pt x="20228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022801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3995479"/>
            <a:ext cx="6746873" cy="3259455"/>
            <a:chOff x="0" y="0"/>
            <a:chExt cx="8995831" cy="434594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76200"/>
              <a:ext cx="8995831" cy="3031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Dataset </a:t>
              </a:r>
              <a:r>
                <a:rPr lang="en-US" sz="6999" b="true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Description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638338"/>
              <a:ext cx="7058405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44000" y="1028700"/>
            <a:ext cx="7400897" cy="3705967"/>
            <a:chOff x="0" y="0"/>
            <a:chExt cx="9867863" cy="494129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9867863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Binary Dataset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305068"/>
              <a:ext cx="9867863" cy="3636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1339" indent="-280669" lvl="1">
                <a:lnSpc>
                  <a:spcPts val="36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Conta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ins two classes: 'malware' (all malware types grouped together) and 'benign'.</a:t>
              </a:r>
            </a:p>
            <a:p>
              <a:pPr algn="l" marL="561339" indent="-280669" lvl="1">
                <a:lnSpc>
                  <a:spcPts val="36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Designed for broad malware detection, focusing on distinguishing malicious from non-malicious software.</a:t>
              </a:r>
            </a:p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02257" y="2743780"/>
            <a:ext cx="8557444" cy="7044764"/>
          </a:xfrm>
          <a:custGeom>
            <a:avLst/>
            <a:gdLst/>
            <a:ahLst/>
            <a:cxnLst/>
            <a:rect r="r" b="b" t="t" l="l"/>
            <a:pathLst>
              <a:path h="7044764" w="8557444">
                <a:moveTo>
                  <a:pt x="0" y="0"/>
                </a:moveTo>
                <a:lnTo>
                  <a:pt x="8557444" y="0"/>
                </a:lnTo>
                <a:lnTo>
                  <a:pt x="8557444" y="7044764"/>
                </a:lnTo>
                <a:lnTo>
                  <a:pt x="0" y="7044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602257" y="1028700"/>
            <a:ext cx="9083485" cy="2106930"/>
            <a:chOff x="0" y="0"/>
            <a:chExt cx="12111314" cy="280924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76200"/>
              <a:ext cx="12111314" cy="1494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true">
                  <a:solidFill>
                    <a:srgbClr val="000000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Dataset </a:t>
              </a:r>
              <a:r>
                <a:rPr lang="en-US" sz="6999" b="true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example -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101638"/>
              <a:ext cx="950290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2154" y="2649985"/>
            <a:ext cx="8265611" cy="5496955"/>
          </a:xfrm>
          <a:custGeom>
            <a:avLst/>
            <a:gdLst/>
            <a:ahLst/>
            <a:cxnLst/>
            <a:rect r="r" b="b" t="t" l="l"/>
            <a:pathLst>
              <a:path h="5496955" w="8265611">
                <a:moveTo>
                  <a:pt x="0" y="0"/>
                </a:moveTo>
                <a:lnTo>
                  <a:pt x="8265611" y="0"/>
                </a:lnTo>
                <a:lnTo>
                  <a:pt x="8265611" y="5496955"/>
                </a:lnTo>
                <a:lnTo>
                  <a:pt x="0" y="54969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66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3281" y="2708394"/>
            <a:ext cx="9584719" cy="5499233"/>
          </a:xfrm>
          <a:custGeom>
            <a:avLst/>
            <a:gdLst/>
            <a:ahLst/>
            <a:cxnLst/>
            <a:rect r="r" b="b" t="t" l="l"/>
            <a:pathLst>
              <a:path h="5499233" w="9584719">
                <a:moveTo>
                  <a:pt x="0" y="0"/>
                </a:moveTo>
                <a:lnTo>
                  <a:pt x="9584719" y="0"/>
                </a:lnTo>
                <a:lnTo>
                  <a:pt x="9584719" y="5499233"/>
                </a:lnTo>
                <a:lnTo>
                  <a:pt x="0" y="54992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49779" y="885825"/>
            <a:ext cx="7581900" cy="121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Class</a:t>
            </a:r>
            <a:r>
              <a:rPr lang="en-US" b="true" sz="6999">
                <a:solidFill>
                  <a:srgbClr val="153969"/>
                </a:solidFill>
                <a:latin typeface="Helios Bold"/>
                <a:ea typeface="Helios Bold"/>
                <a:cs typeface="Helios Bold"/>
                <a:sym typeface="Helios Bold"/>
              </a:rPr>
              <a:t> Distribution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2213" y="4031744"/>
            <a:ext cx="15343575" cy="2717166"/>
            <a:chOff x="0" y="0"/>
            <a:chExt cx="20458100" cy="362288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04775"/>
              <a:ext cx="20458100" cy="22619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841"/>
                </a:lnSpc>
              </a:pPr>
              <a:r>
                <a:rPr lang="en-US" b="true" sz="10647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Result &amp; Discussion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539959"/>
              <a:ext cx="18132598" cy="1082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14"/>
                </a:lnSpc>
              </a:pPr>
              <a:r>
                <a:rPr lang="en-US" sz="4867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For Customized model-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73124" y="9018772"/>
            <a:ext cx="4175239" cy="536483"/>
          </a:xfrm>
          <a:custGeom>
            <a:avLst/>
            <a:gdLst/>
            <a:ahLst/>
            <a:cxnLst/>
            <a:rect r="r" b="b" t="t" l="l"/>
            <a:pathLst>
              <a:path h="536483" w="4175239">
                <a:moveTo>
                  <a:pt x="0" y="0"/>
                </a:moveTo>
                <a:lnTo>
                  <a:pt x="4175240" y="0"/>
                </a:lnTo>
                <a:lnTo>
                  <a:pt x="4175240" y="536483"/>
                </a:lnTo>
                <a:lnTo>
                  <a:pt x="0" y="5364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73124" y="2376035"/>
            <a:ext cx="10054818" cy="6241414"/>
          </a:xfrm>
          <a:custGeom>
            <a:avLst/>
            <a:gdLst/>
            <a:ahLst/>
            <a:cxnLst/>
            <a:rect r="r" b="b" t="t" l="l"/>
            <a:pathLst>
              <a:path h="6241414" w="10054818">
                <a:moveTo>
                  <a:pt x="0" y="0"/>
                </a:moveTo>
                <a:lnTo>
                  <a:pt x="10054818" y="0"/>
                </a:lnTo>
                <a:lnTo>
                  <a:pt x="10054818" y="6241414"/>
                </a:lnTo>
                <a:lnTo>
                  <a:pt x="0" y="62414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29400" y="1300468"/>
            <a:ext cx="6629199" cy="674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4"/>
              </a:lnSpc>
              <a:spcBef>
                <a:spcPct val="0"/>
              </a:spcBef>
            </a:pPr>
            <a:r>
              <a:rPr lang="en-US" sz="3917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Model for Binary classification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55117" y="5798530"/>
            <a:ext cx="11401320" cy="3549689"/>
          </a:xfrm>
          <a:custGeom>
            <a:avLst/>
            <a:gdLst/>
            <a:ahLst/>
            <a:cxnLst/>
            <a:rect r="r" b="b" t="t" l="l"/>
            <a:pathLst>
              <a:path h="3549689" w="11401320">
                <a:moveTo>
                  <a:pt x="0" y="0"/>
                </a:moveTo>
                <a:lnTo>
                  <a:pt x="11401320" y="0"/>
                </a:lnTo>
                <a:lnTo>
                  <a:pt x="11401320" y="3549690"/>
                </a:lnTo>
                <a:lnTo>
                  <a:pt x="0" y="3549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55117" y="1144724"/>
            <a:ext cx="11301259" cy="4365111"/>
          </a:xfrm>
          <a:custGeom>
            <a:avLst/>
            <a:gdLst/>
            <a:ahLst/>
            <a:cxnLst/>
            <a:rect r="r" b="b" t="t" l="l"/>
            <a:pathLst>
              <a:path h="4365111" w="11301259">
                <a:moveTo>
                  <a:pt x="0" y="0"/>
                </a:moveTo>
                <a:lnTo>
                  <a:pt x="11301258" y="0"/>
                </a:lnTo>
                <a:lnTo>
                  <a:pt x="11301258" y="4365111"/>
                </a:lnTo>
                <a:lnTo>
                  <a:pt x="0" y="43651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41460" y="1300468"/>
            <a:ext cx="7405081" cy="674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4"/>
              </a:lnSpc>
              <a:spcBef>
                <a:spcPct val="0"/>
              </a:spcBef>
            </a:pPr>
            <a:r>
              <a:rPr lang="en-US" sz="3917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Model for multiclass classification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116591" y="2486703"/>
            <a:ext cx="10054818" cy="6241414"/>
          </a:xfrm>
          <a:custGeom>
            <a:avLst/>
            <a:gdLst/>
            <a:ahLst/>
            <a:cxnLst/>
            <a:rect r="r" b="b" t="t" l="l"/>
            <a:pathLst>
              <a:path h="6241414" w="10054818">
                <a:moveTo>
                  <a:pt x="0" y="0"/>
                </a:moveTo>
                <a:lnTo>
                  <a:pt x="10054818" y="0"/>
                </a:lnTo>
                <a:lnTo>
                  <a:pt x="10054818" y="6241414"/>
                </a:lnTo>
                <a:lnTo>
                  <a:pt x="0" y="6241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46369" y="2733823"/>
            <a:ext cx="6913066" cy="5254826"/>
          </a:xfrm>
          <a:custGeom>
            <a:avLst/>
            <a:gdLst/>
            <a:ahLst/>
            <a:cxnLst/>
            <a:rect r="r" b="b" t="t" l="l"/>
            <a:pathLst>
              <a:path h="5254826" w="6913066">
                <a:moveTo>
                  <a:pt x="0" y="0"/>
                </a:moveTo>
                <a:lnTo>
                  <a:pt x="6913066" y="0"/>
                </a:lnTo>
                <a:lnTo>
                  <a:pt x="6913066" y="5254826"/>
                </a:lnTo>
                <a:lnTo>
                  <a:pt x="0" y="5254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61698"/>
            <a:ext cx="10199076" cy="10199076"/>
          </a:xfrm>
          <a:custGeom>
            <a:avLst/>
            <a:gdLst/>
            <a:ahLst/>
            <a:cxnLst/>
            <a:rect r="r" b="b" t="t" l="l"/>
            <a:pathLst>
              <a:path h="10199076" w="10199076">
                <a:moveTo>
                  <a:pt x="0" y="0"/>
                </a:moveTo>
                <a:lnTo>
                  <a:pt x="10199076" y="0"/>
                </a:lnTo>
                <a:lnTo>
                  <a:pt x="10199076" y="10199076"/>
                </a:lnTo>
                <a:lnTo>
                  <a:pt x="0" y="101990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0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3773114"/>
            <a:ext cx="18288000" cy="6513886"/>
            <a:chOff x="0" y="0"/>
            <a:chExt cx="4816593" cy="17155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715591"/>
            </a:xfrm>
            <a:custGeom>
              <a:avLst/>
              <a:gdLst/>
              <a:ahLst/>
              <a:cxnLst/>
              <a:rect r="r" b="b" t="t" l="l"/>
              <a:pathLst>
                <a:path h="17155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2148924" y="4645343"/>
          <a:ext cx="6604347" cy="4157105"/>
        </p:xfrm>
        <a:graphic>
          <a:graphicData uri="http://schemas.openxmlformats.org/drawingml/2006/table">
            <a:tbl>
              <a:tblPr/>
              <a:tblGrid>
                <a:gridCol w="5219898"/>
                <a:gridCol w="1384449"/>
              </a:tblGrid>
              <a:tr h="8276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Introduction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Motivation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4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Literature Review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5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Objectives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10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9647029" y="4645343"/>
          <a:ext cx="6604347" cy="4157105"/>
        </p:xfrm>
        <a:graphic>
          <a:graphicData uri="http://schemas.openxmlformats.org/drawingml/2006/table">
            <a:tbl>
              <a:tblPr/>
              <a:tblGrid>
                <a:gridCol w="5219898"/>
                <a:gridCol w="1384449"/>
              </a:tblGrid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Results &amp; Discussion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15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Future Work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27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Challenges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28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6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Conclusion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29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4639504" y="1391465"/>
            <a:ext cx="90089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Agenda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2213" y="3784917"/>
            <a:ext cx="15343575" cy="2717166"/>
            <a:chOff x="0" y="0"/>
            <a:chExt cx="20458100" cy="362288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04775"/>
              <a:ext cx="20458100" cy="22619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841"/>
                </a:lnSpc>
              </a:pPr>
              <a:r>
                <a:rPr lang="en-US" b="true" sz="10647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Result &amp; Discussion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539959"/>
              <a:ext cx="18132598" cy="1082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14"/>
                </a:lnSpc>
              </a:pPr>
              <a:r>
                <a:rPr lang="en-US" sz="4867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For Paper Implementation-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64813" y="1686797"/>
            <a:ext cx="10958374" cy="6167993"/>
          </a:xfrm>
          <a:custGeom>
            <a:avLst/>
            <a:gdLst/>
            <a:ahLst/>
            <a:cxnLst/>
            <a:rect r="r" b="b" t="t" l="l"/>
            <a:pathLst>
              <a:path h="6167993" w="10958374">
                <a:moveTo>
                  <a:pt x="0" y="0"/>
                </a:moveTo>
                <a:lnTo>
                  <a:pt x="10958374" y="0"/>
                </a:lnTo>
                <a:lnTo>
                  <a:pt x="10958374" y="6167993"/>
                </a:lnTo>
                <a:lnTo>
                  <a:pt x="0" y="6167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27" r="0" b="-44279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63275" y="582088"/>
            <a:ext cx="4223467" cy="6268426"/>
          </a:xfrm>
          <a:custGeom>
            <a:avLst/>
            <a:gdLst/>
            <a:ahLst/>
            <a:cxnLst/>
            <a:rect r="r" b="b" t="t" l="l"/>
            <a:pathLst>
              <a:path h="6268426" w="4223467">
                <a:moveTo>
                  <a:pt x="0" y="0"/>
                </a:moveTo>
                <a:lnTo>
                  <a:pt x="4223466" y="0"/>
                </a:lnTo>
                <a:lnTo>
                  <a:pt x="4223466" y="6268426"/>
                </a:lnTo>
                <a:lnTo>
                  <a:pt x="0" y="62684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07418" y="90816"/>
            <a:ext cx="4223467" cy="6268426"/>
          </a:xfrm>
          <a:custGeom>
            <a:avLst/>
            <a:gdLst/>
            <a:ahLst/>
            <a:cxnLst/>
            <a:rect r="r" b="b" t="t" l="l"/>
            <a:pathLst>
              <a:path h="6268426" w="4223467">
                <a:moveTo>
                  <a:pt x="0" y="0"/>
                </a:moveTo>
                <a:lnTo>
                  <a:pt x="4223467" y="0"/>
                </a:lnTo>
                <a:lnTo>
                  <a:pt x="4223467" y="6268425"/>
                </a:lnTo>
                <a:lnTo>
                  <a:pt x="0" y="62684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51297" y="6359241"/>
            <a:ext cx="5753746" cy="3695398"/>
          </a:xfrm>
          <a:custGeom>
            <a:avLst/>
            <a:gdLst/>
            <a:ahLst/>
            <a:cxnLst/>
            <a:rect r="r" b="b" t="t" l="l"/>
            <a:pathLst>
              <a:path h="3695398" w="5753746">
                <a:moveTo>
                  <a:pt x="0" y="0"/>
                </a:moveTo>
                <a:lnTo>
                  <a:pt x="5753746" y="0"/>
                </a:lnTo>
                <a:lnTo>
                  <a:pt x="5753746" y="3695398"/>
                </a:lnTo>
                <a:lnTo>
                  <a:pt x="0" y="36953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98719" y="7258093"/>
            <a:ext cx="6752577" cy="2000207"/>
          </a:xfrm>
          <a:custGeom>
            <a:avLst/>
            <a:gdLst/>
            <a:ahLst/>
            <a:cxnLst/>
            <a:rect r="r" b="b" t="t" l="l"/>
            <a:pathLst>
              <a:path h="2000207" w="6752577">
                <a:moveTo>
                  <a:pt x="0" y="0"/>
                </a:moveTo>
                <a:lnTo>
                  <a:pt x="6752578" y="0"/>
                </a:lnTo>
                <a:lnTo>
                  <a:pt x="6752578" y="2000207"/>
                </a:lnTo>
                <a:lnTo>
                  <a:pt x="0" y="20002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0307" y="4470082"/>
            <a:ext cx="2178526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Resnet50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16434" y="1428769"/>
            <a:ext cx="4901461" cy="7108551"/>
          </a:xfrm>
          <a:custGeom>
            <a:avLst/>
            <a:gdLst/>
            <a:ahLst/>
            <a:cxnLst/>
            <a:rect r="r" b="b" t="t" l="l"/>
            <a:pathLst>
              <a:path h="7108551" w="4901461">
                <a:moveTo>
                  <a:pt x="0" y="0"/>
                </a:moveTo>
                <a:lnTo>
                  <a:pt x="4901461" y="0"/>
                </a:lnTo>
                <a:lnTo>
                  <a:pt x="4901461" y="7108551"/>
                </a:lnTo>
                <a:lnTo>
                  <a:pt x="0" y="71085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57442" y="3729862"/>
            <a:ext cx="6752577" cy="2000207"/>
          </a:xfrm>
          <a:custGeom>
            <a:avLst/>
            <a:gdLst/>
            <a:ahLst/>
            <a:cxnLst/>
            <a:rect r="r" b="b" t="t" l="l"/>
            <a:pathLst>
              <a:path h="2000207" w="6752577">
                <a:moveTo>
                  <a:pt x="0" y="0"/>
                </a:moveTo>
                <a:lnTo>
                  <a:pt x="6752577" y="0"/>
                </a:lnTo>
                <a:lnTo>
                  <a:pt x="6752577" y="2000206"/>
                </a:lnTo>
                <a:lnTo>
                  <a:pt x="0" y="20002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3703" y="4470082"/>
            <a:ext cx="3030379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Densenet169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4056" y="1853735"/>
            <a:ext cx="10197283" cy="4206379"/>
          </a:xfrm>
          <a:custGeom>
            <a:avLst/>
            <a:gdLst/>
            <a:ahLst/>
            <a:cxnLst/>
            <a:rect r="r" b="b" t="t" l="l"/>
            <a:pathLst>
              <a:path h="4206379" w="10197283">
                <a:moveTo>
                  <a:pt x="0" y="0"/>
                </a:moveTo>
                <a:lnTo>
                  <a:pt x="10197283" y="0"/>
                </a:lnTo>
                <a:lnTo>
                  <a:pt x="10197283" y="4206380"/>
                </a:lnTo>
                <a:lnTo>
                  <a:pt x="0" y="420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45358" y="6489004"/>
            <a:ext cx="10414679" cy="2590651"/>
          </a:xfrm>
          <a:custGeom>
            <a:avLst/>
            <a:gdLst/>
            <a:ahLst/>
            <a:cxnLst/>
            <a:rect r="r" b="b" t="t" l="l"/>
            <a:pathLst>
              <a:path h="2590651" w="10414679">
                <a:moveTo>
                  <a:pt x="0" y="0"/>
                </a:moveTo>
                <a:lnTo>
                  <a:pt x="10414679" y="0"/>
                </a:lnTo>
                <a:lnTo>
                  <a:pt x="10414679" y="2590651"/>
                </a:lnTo>
                <a:lnTo>
                  <a:pt x="0" y="25906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17715" y="1159375"/>
            <a:ext cx="2269966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MobilenetV2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46234" y="3556614"/>
            <a:ext cx="6913066" cy="5254826"/>
          </a:xfrm>
          <a:custGeom>
            <a:avLst/>
            <a:gdLst/>
            <a:ahLst/>
            <a:cxnLst/>
            <a:rect r="r" b="b" t="t" l="l"/>
            <a:pathLst>
              <a:path h="5254826" w="6913066">
                <a:moveTo>
                  <a:pt x="0" y="0"/>
                </a:moveTo>
                <a:lnTo>
                  <a:pt x="6913066" y="0"/>
                </a:lnTo>
                <a:lnTo>
                  <a:pt x="6913066" y="5254826"/>
                </a:lnTo>
                <a:lnTo>
                  <a:pt x="0" y="5254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3927" y="3556614"/>
            <a:ext cx="9234139" cy="3805738"/>
          </a:xfrm>
          <a:custGeom>
            <a:avLst/>
            <a:gdLst/>
            <a:ahLst/>
            <a:cxnLst/>
            <a:rect r="r" b="b" t="t" l="l"/>
            <a:pathLst>
              <a:path h="3805738" w="9234139">
                <a:moveTo>
                  <a:pt x="0" y="0"/>
                </a:moveTo>
                <a:lnTo>
                  <a:pt x="9234139" y="0"/>
                </a:lnTo>
                <a:lnTo>
                  <a:pt x="9234139" y="3805738"/>
                </a:lnTo>
                <a:lnTo>
                  <a:pt x="0" y="3805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9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44937" y="1636960"/>
            <a:ext cx="3554730" cy="804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8"/>
              </a:lnSpc>
              <a:spcBef>
                <a:spcPct val="0"/>
              </a:spcBef>
            </a:pPr>
            <a:r>
              <a:rPr lang="en-US" sz="469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Densenet121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99321" y="2719552"/>
            <a:ext cx="3827145" cy="89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8"/>
              </a:lnSpc>
              <a:spcBef>
                <a:spcPct val="0"/>
              </a:spcBef>
            </a:pPr>
            <a:r>
              <a:rPr lang="en-US" sz="519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Key Findings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93934" y="4466551"/>
            <a:ext cx="13837920" cy="176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1121" indent="-290561" lvl="1">
              <a:lnSpc>
                <a:spcPts val="3768"/>
              </a:lnSpc>
              <a:buFont typeface="Arial"/>
              <a:buChar char="•"/>
            </a:pPr>
            <a:r>
              <a:rPr lang="en-US" sz="269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Customized models demonstrate potential for better performance in malware detection.</a:t>
            </a:r>
          </a:p>
          <a:p>
            <a:pPr algn="l" marL="581121" indent="-290561" lvl="1">
              <a:lnSpc>
                <a:spcPts val="3768"/>
              </a:lnSpc>
              <a:buFont typeface="Arial"/>
              <a:buChar char="•"/>
            </a:pPr>
            <a:r>
              <a:rPr lang="en-US" sz="269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Scope for further research to optimize model architectures.</a:t>
            </a:r>
          </a:p>
          <a:p>
            <a:pPr algn="l">
              <a:lnSpc>
                <a:spcPts val="6568"/>
              </a:lnSpc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598" y="1948831"/>
            <a:ext cx="16738803" cy="1798210"/>
            <a:chOff x="0" y="0"/>
            <a:chExt cx="22318404" cy="239761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6675"/>
              <a:ext cx="22318404" cy="1543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73"/>
                </a:lnSpc>
              </a:pPr>
              <a:r>
                <a:rPr lang="en-US" b="true" sz="7287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Future work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43351"/>
              <a:ext cx="19781439" cy="654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3271" y="3699416"/>
            <a:ext cx="17261458" cy="392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1. </a:t>
            </a: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Integrating Vision Transformers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Explore Vision Transformers (ViT) to handle malware images in a novel way, modeling global image dependencies.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2.</a:t>
            </a: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</a:t>
            </a: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Swin Transformer: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Apply the Swin Transformer, which uses hierarchical and local window attention, to efficiently process larger malware datasets while capturing both local and global patterns.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3. </a:t>
            </a: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Customized Model Extension: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Adapting existing customized model for the original MalNet dataset, incorporating Vision Transformer layers to leverage their potential for improved pattern recognition in malware images.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598" y="1948483"/>
            <a:ext cx="16738803" cy="1798557"/>
            <a:chOff x="0" y="0"/>
            <a:chExt cx="22318404" cy="239807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6675"/>
              <a:ext cx="22318404" cy="1543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73"/>
                </a:lnSpc>
              </a:pPr>
              <a:r>
                <a:rPr lang="en-US" b="true" sz="7287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Challenges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43815"/>
              <a:ext cx="19781439" cy="654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3271" y="3699416"/>
            <a:ext cx="17261458" cy="5497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1. High Imbalance in the Dataset: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 dataset exhibits a significant class imbalance, making it challenging to train models effectively and leading to potential bias towards dominant classes.</a:t>
            </a:r>
          </a:p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2. Desire for </a:t>
            </a: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Simplicity and Effectiveness: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he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 is 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n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eed 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for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a 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od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l that balances complexity with performance, ensuring it remains efficient while delivering high accuracy in classification.</a:t>
            </a:r>
          </a:p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3. </a:t>
            </a: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Limitations of Transfer Learning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Given the unique characteristics of this dataset, traditional transfer learning approaches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ay not y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ie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l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 o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ptima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l 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es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ults, necessitating tailored solutions.</a:t>
            </a:r>
          </a:p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4. </a:t>
            </a: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Slower Training Times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Extended training durations may hinder the ability to implement frequent updates, potentially slowing the response to emerging threats and evolving malware techniques.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598" y="2210734"/>
            <a:ext cx="16738803" cy="1798557"/>
            <a:chOff x="0" y="0"/>
            <a:chExt cx="22318404" cy="239807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6675"/>
              <a:ext cx="22318404" cy="1543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73"/>
                </a:lnSpc>
              </a:pPr>
              <a:r>
                <a:rPr lang="en-US" b="true" sz="7287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Conclusion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43815"/>
              <a:ext cx="19781439" cy="654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3271" y="3961319"/>
            <a:ext cx="17261458" cy="389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This project highlights the effectiveness of Convolutional Neural Networks (CNNs) in classifying malware families using the extensive MalNet Image Dataset.</a:t>
            </a:r>
          </a:p>
          <a:p>
            <a:pPr algn="l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Our experiments demonstrate how CNN models can accurately differentiate between malware families, showcasing the advantages of image-based detection.</a:t>
            </a:r>
          </a:p>
          <a:p>
            <a:pPr algn="l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The MalNet dataset significantly enhances accuracy, scalability, and resilience to obfuscation techniques compared to traditional methods. </a:t>
            </a:r>
          </a:p>
          <a:p>
            <a:pPr algn="l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employing CNNs, we establish a robust framework for advancing cybersecurity and defending against evolving threats. </a:t>
            </a:r>
          </a:p>
          <a:p>
            <a:pPr algn="l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Future research will focus on integrating sophisticated architectures like transformers to further improve detection performance in real-world scenarios.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83803" y="680835"/>
            <a:ext cx="9390862" cy="9390862"/>
            <a:chOff x="0" y="0"/>
            <a:chExt cx="12521149" cy="12521149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376671" y="1376671"/>
              <a:ext cx="9767808" cy="9767808"/>
            </a:xfrm>
            <a:custGeom>
              <a:avLst/>
              <a:gdLst/>
              <a:ahLst/>
              <a:cxnLst/>
              <a:rect r="r" b="b" t="t" l="l"/>
              <a:pathLst>
                <a:path h="9767808" w="9767808">
                  <a:moveTo>
                    <a:pt x="0" y="0"/>
                  </a:moveTo>
                  <a:lnTo>
                    <a:pt x="9767807" y="0"/>
                  </a:lnTo>
                  <a:lnTo>
                    <a:pt x="9767807" y="9767807"/>
                  </a:lnTo>
                  <a:lnTo>
                    <a:pt x="0" y="97678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49195" y="1249195"/>
              <a:ext cx="9767808" cy="9767808"/>
            </a:xfrm>
            <a:custGeom>
              <a:avLst/>
              <a:gdLst/>
              <a:ahLst/>
              <a:cxnLst/>
              <a:rect r="r" b="b" t="t" l="l"/>
              <a:pathLst>
                <a:path h="9767808" w="9767808">
                  <a:moveTo>
                    <a:pt x="0" y="0"/>
                  </a:moveTo>
                  <a:lnTo>
                    <a:pt x="9767808" y="0"/>
                  </a:lnTo>
                  <a:lnTo>
                    <a:pt x="9767808" y="9767808"/>
                  </a:lnTo>
                  <a:lnTo>
                    <a:pt x="0" y="97678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485614" y="2927699"/>
            <a:ext cx="6187239" cy="4897134"/>
          </a:xfrm>
          <a:custGeom>
            <a:avLst/>
            <a:gdLst/>
            <a:ahLst/>
            <a:cxnLst/>
            <a:rect r="r" b="b" t="t" l="l"/>
            <a:pathLst>
              <a:path h="4897134" w="6187239">
                <a:moveTo>
                  <a:pt x="0" y="0"/>
                </a:moveTo>
                <a:lnTo>
                  <a:pt x="6187240" y="0"/>
                </a:lnTo>
                <a:lnTo>
                  <a:pt x="6187240" y="4897134"/>
                </a:lnTo>
                <a:lnTo>
                  <a:pt x="0" y="4897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07944" y="1555543"/>
            <a:ext cx="9777670" cy="7641446"/>
            <a:chOff x="0" y="0"/>
            <a:chExt cx="13036894" cy="1018859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76200"/>
              <a:ext cx="13036894" cy="1315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958"/>
                </a:lnSpc>
              </a:pPr>
              <a:r>
                <a:rPr lang="en-US" sz="6121" b="true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Introduction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713544"/>
              <a:ext cx="11769976" cy="8475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59669" indent="-279835" lvl="1">
                <a:lnSpc>
                  <a:spcPts val="3629"/>
                </a:lnSpc>
                <a:buFont typeface="Arial"/>
                <a:buChar char="•"/>
              </a:pPr>
              <a:r>
                <a:rPr lang="en-US" sz="2592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Malware detection is critical for preventing cyber attacks that disrupt services and steal data.</a:t>
              </a:r>
            </a:p>
            <a:p>
              <a:pPr algn="l" marL="559669" indent="-279835" lvl="1">
                <a:lnSpc>
                  <a:spcPts val="3629"/>
                </a:lnSpc>
                <a:buFont typeface="Arial"/>
                <a:buChar char="•"/>
              </a:pPr>
              <a:r>
                <a:rPr lang="en-US" sz="2592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Traditional signature-based malware detection is increasingly ineffective against polymorphic malware.</a:t>
              </a:r>
            </a:p>
            <a:p>
              <a:pPr algn="l" marL="559669" indent="-279835" lvl="1">
                <a:lnSpc>
                  <a:spcPts val="3629"/>
                </a:lnSpc>
                <a:buFont typeface="Arial"/>
                <a:buChar char="•"/>
              </a:pPr>
              <a:r>
                <a:rPr lang="en-US" sz="2592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Malware binaries are converted into images, providing a faster and more resilient approach against obfuscation.</a:t>
              </a:r>
            </a:p>
            <a:p>
              <a:pPr algn="l" marL="559669" indent="-279835" lvl="1">
                <a:lnSpc>
                  <a:spcPts val="3629"/>
                </a:lnSpc>
                <a:buFont typeface="Arial"/>
                <a:buChar char="•"/>
              </a:pPr>
              <a:r>
                <a:rPr lang="en-US" sz="2592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Leveraging the largest public malware image dataset, MalNet, with over 1.2 million images covering 696 malware families.</a:t>
              </a:r>
            </a:p>
            <a:p>
              <a:pPr algn="l" marL="559669" indent="-279835" lvl="1">
                <a:lnSpc>
                  <a:spcPts val="3629"/>
                </a:lnSpc>
                <a:buFont typeface="Arial"/>
                <a:buChar char="•"/>
              </a:pPr>
              <a:r>
                <a:rPr lang="en-US" sz="2592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Classifying malware families using Artificial Neural Networks (ANN) for accurate and scalable detection.</a:t>
              </a:r>
            </a:p>
            <a:p>
              <a:pPr algn="l" marL="559669" indent="-279835" lvl="1">
                <a:lnSpc>
                  <a:spcPts val="3629"/>
                </a:lnSpc>
                <a:buFont typeface="Arial"/>
                <a:buChar char="•"/>
              </a:pPr>
              <a:r>
                <a:rPr lang="en-US" sz="2592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Eliminating the need for feature engineering, enhancing resilience to obfuscation, and advancing large-scale malware classification research.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598" y="4191516"/>
            <a:ext cx="16738803" cy="1903969"/>
            <a:chOff x="0" y="0"/>
            <a:chExt cx="22318404" cy="253862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00"/>
              <a:ext cx="22318404" cy="16935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383"/>
                </a:lnSpc>
              </a:pPr>
              <a:r>
                <a:rPr lang="en-US" b="true" sz="7987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THANKYOU...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84363"/>
              <a:ext cx="19781439" cy="654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30610" y="563033"/>
            <a:ext cx="6044810" cy="1784723"/>
            <a:chOff x="0" y="0"/>
            <a:chExt cx="8059746" cy="237963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00"/>
              <a:ext cx="8059746" cy="1494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true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Motivation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72029"/>
              <a:ext cx="7143583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35375" y="2052541"/>
            <a:ext cx="10087551" cy="883920"/>
            <a:chOff x="0" y="0"/>
            <a:chExt cx="13450068" cy="11785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240392"/>
              <a:ext cx="740141" cy="740141"/>
            </a:xfrm>
            <a:custGeom>
              <a:avLst/>
              <a:gdLst/>
              <a:ahLst/>
              <a:cxnLst/>
              <a:rect r="r" b="b" t="t" l="l"/>
              <a:pathLst>
                <a:path h="740141" w="740141">
                  <a:moveTo>
                    <a:pt x="0" y="0"/>
                  </a:moveTo>
                  <a:lnTo>
                    <a:pt x="740141" y="0"/>
                  </a:lnTo>
                  <a:lnTo>
                    <a:pt x="740141" y="740141"/>
                  </a:lnTo>
                  <a:lnTo>
                    <a:pt x="0" y="7401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758221" y="-66675"/>
              <a:ext cx="11691846" cy="1245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80"/>
                </a:lnSpc>
                <a:spcBef>
                  <a:spcPct val="0"/>
                </a:spcBef>
              </a:pPr>
              <a:r>
                <a:rPr lang="en-US" b="true" sz="27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Increasing Cyber Threats:</a:t>
              </a:r>
              <a:r>
                <a:rPr lang="en-US" sz="27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Growing cyber attacks demand more effective malware detection.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853014" y="3299923"/>
            <a:ext cx="9220864" cy="1360170"/>
            <a:chOff x="0" y="0"/>
            <a:chExt cx="12294485" cy="18135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568505"/>
              <a:ext cx="676551" cy="676551"/>
            </a:xfrm>
            <a:custGeom>
              <a:avLst/>
              <a:gdLst/>
              <a:ahLst/>
              <a:cxnLst/>
              <a:rect r="r" b="b" t="t" l="l"/>
              <a:pathLst>
                <a:path h="676551" w="676551">
                  <a:moveTo>
                    <a:pt x="0" y="0"/>
                  </a:moveTo>
                  <a:lnTo>
                    <a:pt x="676551" y="0"/>
                  </a:lnTo>
                  <a:lnTo>
                    <a:pt x="676551" y="676550"/>
                  </a:lnTo>
                  <a:lnTo>
                    <a:pt x="0" y="676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607161" y="-66675"/>
              <a:ext cx="10687324" cy="1880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80"/>
                </a:lnSpc>
                <a:spcBef>
                  <a:spcPct val="0"/>
                </a:spcBef>
              </a:pPr>
              <a:r>
                <a:rPr lang="en-US" b="true" sz="27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Limitations of Traditional Methods:</a:t>
              </a:r>
              <a:r>
                <a:rPr lang="en-US" sz="27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Signature-based approaches fail against evolving, polymorphic malware.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53014" y="5022042"/>
            <a:ext cx="8218977" cy="1360170"/>
            <a:chOff x="0" y="0"/>
            <a:chExt cx="10958635" cy="18135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605260"/>
              <a:ext cx="603040" cy="603040"/>
            </a:xfrm>
            <a:custGeom>
              <a:avLst/>
              <a:gdLst/>
              <a:ahLst/>
              <a:cxnLst/>
              <a:rect r="r" b="b" t="t" l="l"/>
              <a:pathLst>
                <a:path h="603040" w="603040">
                  <a:moveTo>
                    <a:pt x="0" y="0"/>
                  </a:moveTo>
                  <a:lnTo>
                    <a:pt x="603040" y="0"/>
                  </a:lnTo>
                  <a:lnTo>
                    <a:pt x="603040" y="603040"/>
                  </a:lnTo>
                  <a:lnTo>
                    <a:pt x="0" y="6030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432536" y="-66675"/>
              <a:ext cx="9526099" cy="1880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80"/>
                </a:lnSpc>
                <a:spcBef>
                  <a:spcPct val="0"/>
                </a:spcBef>
              </a:pPr>
              <a:r>
                <a:rPr lang="en-US" b="true" sz="27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Need for Scalability:</a:t>
              </a:r>
              <a:r>
                <a:rPr lang="en-US" sz="27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Advanced techniques like image-based detection offer faster, more resilient solutions.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853014" y="6744162"/>
            <a:ext cx="8218977" cy="1360170"/>
            <a:chOff x="0" y="0"/>
            <a:chExt cx="10958635" cy="18135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605260"/>
              <a:ext cx="603040" cy="603040"/>
            </a:xfrm>
            <a:custGeom>
              <a:avLst/>
              <a:gdLst/>
              <a:ahLst/>
              <a:cxnLst/>
              <a:rect r="r" b="b" t="t" l="l"/>
              <a:pathLst>
                <a:path h="603040" w="603040">
                  <a:moveTo>
                    <a:pt x="0" y="0"/>
                  </a:moveTo>
                  <a:lnTo>
                    <a:pt x="603040" y="0"/>
                  </a:lnTo>
                  <a:lnTo>
                    <a:pt x="603040" y="603040"/>
                  </a:lnTo>
                  <a:lnTo>
                    <a:pt x="0" y="6030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432536" y="-66675"/>
              <a:ext cx="9526099" cy="1880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7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Leveraging Large Datasets:</a:t>
              </a:r>
              <a:r>
                <a:rPr lang="en-US" sz="27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The MalNet dataset enables comprehensive malware family classification.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835375" y="8466282"/>
            <a:ext cx="8218977" cy="1360170"/>
            <a:chOff x="0" y="0"/>
            <a:chExt cx="10958635" cy="18135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605260"/>
              <a:ext cx="603040" cy="603040"/>
            </a:xfrm>
            <a:custGeom>
              <a:avLst/>
              <a:gdLst/>
              <a:ahLst/>
              <a:cxnLst/>
              <a:rect r="r" b="b" t="t" l="l"/>
              <a:pathLst>
                <a:path h="603040" w="603040">
                  <a:moveTo>
                    <a:pt x="0" y="0"/>
                  </a:moveTo>
                  <a:lnTo>
                    <a:pt x="603040" y="0"/>
                  </a:lnTo>
                  <a:lnTo>
                    <a:pt x="603040" y="603040"/>
                  </a:lnTo>
                  <a:lnTo>
                    <a:pt x="0" y="6030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1432536" y="-66675"/>
              <a:ext cx="9526099" cy="1880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7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Impact:</a:t>
              </a:r>
              <a:r>
                <a:rPr lang="en-US" sz="27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This project contributes to cybersecurity by enhancing detection accuracy and scalability using ANN models.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522280" y="2649208"/>
            <a:ext cx="7018261" cy="4988584"/>
          </a:xfrm>
          <a:custGeom>
            <a:avLst/>
            <a:gdLst/>
            <a:ahLst/>
            <a:cxnLst/>
            <a:rect r="r" b="b" t="t" l="l"/>
            <a:pathLst>
              <a:path h="4988584" w="7018261">
                <a:moveTo>
                  <a:pt x="0" y="0"/>
                </a:moveTo>
                <a:lnTo>
                  <a:pt x="7018261" y="0"/>
                </a:lnTo>
                <a:lnTo>
                  <a:pt x="7018261" y="4988584"/>
                </a:lnTo>
                <a:lnTo>
                  <a:pt x="0" y="4988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0751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8693" y="4135614"/>
            <a:ext cx="10770614" cy="2288278"/>
            <a:chOff x="0" y="0"/>
            <a:chExt cx="14360819" cy="305103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0"/>
              <a:ext cx="14360819" cy="1913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667"/>
                </a:lnSpc>
              </a:pPr>
              <a:r>
                <a:rPr lang="en-US" b="true" sz="8975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Literature Review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143550"/>
              <a:ext cx="12728404" cy="907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744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598" y="433093"/>
            <a:ext cx="16738803" cy="1805830"/>
            <a:chOff x="0" y="0"/>
            <a:chExt cx="22318404" cy="240777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6675"/>
              <a:ext cx="22318404" cy="1543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73"/>
                </a:lnSpc>
              </a:pPr>
              <a:r>
                <a:rPr lang="en-US" b="true" sz="7287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Paper1-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43351"/>
              <a:ext cx="19781439" cy="664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060"/>
                </a:lnSpc>
              </a:pPr>
              <a:r>
                <a:rPr lang="en-US" b="true" sz="29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Data Augmentation Based Malware Detection Using Convolutional Neural Networks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4598" y="2419273"/>
            <a:ext cx="17261458" cy="819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Authors: Ferhat Ozgur Catak, Javed Ahmed, et al.;Published Date: October 2020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1. </a:t>
            </a:r>
            <a:r>
              <a:rPr lang="en-US" b="true" sz="21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Objective and Contribution: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Obj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ective: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Use data augmentation and CNNs for detecting met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amorphic malware through image-based classification.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Key Contribution: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roposed a novel 3-channel image representation (RGB) for malware based on byte and entropy values.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Int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roduced data augmentation techniques to enhance dataset diversity.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2. </a:t>
            </a:r>
            <a:r>
              <a:rPr lang="en-US" b="true" sz="21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Methodology: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Im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age Conversion: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alware binaries converted to RGB images (each channel represents different characteristics like decimal values, entropy).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Da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ta Augmentation: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Applied Gaussian, Poisson, and Laplacian noise to increase data variability.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Mod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el Training: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Tr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ained five CNN models for malware family c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lassification.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3. </a:t>
            </a:r>
            <a:r>
              <a:rPr lang="en-US" b="true" sz="21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Results and Implications: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Resul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ts: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Augmentation improved m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alware family detection accuracy significantly.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CNN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 outperformed traditional ML models in image-based classification.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Implications: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Demonstrates effectiveness of visual malware representations for classification tasks.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598" y="295645"/>
            <a:ext cx="16738803" cy="1805830"/>
            <a:chOff x="0" y="0"/>
            <a:chExt cx="22318404" cy="240777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6675"/>
              <a:ext cx="22318404" cy="1543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73"/>
                </a:lnSpc>
              </a:pPr>
              <a:r>
                <a:rPr lang="en-US" b="true" sz="7287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Paper2-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43351"/>
              <a:ext cx="19781439" cy="664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b="true" sz="29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MSIC: Malware Spectrogram Image Classification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4598" y="2419273"/>
            <a:ext cx="17261458" cy="741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Authors: Ahmad Azab, Mahmoud Khasawneh. Published Date: June 2020</a:t>
            </a:r>
          </a:p>
          <a:p>
            <a:pPr algn="l" marL="474979" indent="-237490" lvl="1">
              <a:lnSpc>
                <a:spcPts val="3079"/>
              </a:lnSpc>
              <a:buAutoNum type="arabicPeriod" startAt="1"/>
            </a:pPr>
            <a:r>
              <a:rPr lang="en-US" b="true" sz="21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Objective and Contribution: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Objective: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Propose MSIC framework for classifying malware using spectrogram images and CNN.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Key Contribution: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Developed a method for classifying malware into families using spectrogram images.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Provided two new publicly available labeled datasets.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  2.</a:t>
            </a: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</a:t>
            </a: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Methodology: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Framework Stages: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Image Preparation: Convert malware files into spectrogram images using the Short-Time Fourier Transform (STFT).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Image Classification: Use CNN for classifying spectrogram images.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Comparison: Compared MSIC’s performance against grayscale image classification.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  3.</a:t>
            </a: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</a:t>
            </a: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Results and Analysis: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Performance Metrics: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MSIC achieved 92.8% accuracy and 91.6% F-measure for malware family classification.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Achieved 96% accuracy in distinguishing between benign and malicious files.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Advantages: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MSIC outperformed grayscale methods in both accuracy and computational time.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598" y="295645"/>
            <a:ext cx="16738803" cy="1805830"/>
            <a:chOff x="0" y="0"/>
            <a:chExt cx="22318404" cy="240777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6675"/>
              <a:ext cx="22318404" cy="1543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73"/>
                </a:lnSpc>
              </a:pPr>
              <a:r>
                <a:rPr lang="en-US" b="true" sz="7287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Paper3-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43351"/>
              <a:ext cx="19781439" cy="664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b="true" sz="29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STAMINA: Scalable Deep Learning Approach for Malware Classification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4598" y="2419273"/>
            <a:ext cx="17261458" cy="819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Authors: Li Chen, Ravi Sahita, et al.;Published Date: April 2020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1.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Objective and Contribution: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Objective: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Explore deep learning techniques, especially transfer learning, for static malware classification.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Key Contribution: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First application of transfer learning for large-scale image-based malware classification.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Achieved high accuracy by converting malware binaries into images and applying deep learning models.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2. </a:t>
            </a: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Methodology: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Image Conversion: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Malware binaries were converted into images, leveraging their structural patterns.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Transfer Learning: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Pretrained deep learning models (from ImageNet) were fine-tuned for malware classification tasks.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Evaluation Metrics: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Accuracy, F1-score, precision, recall, and ROC curves were used for evaluation.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3. </a:t>
            </a:r>
            <a:r>
              <a:rPr lang="en-US" sz="2199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Results and Challenges: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Results: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Achieved 99.07% accuracy with 2.58% false-positive rate.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Challenges: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Performance on large files degraded due to information loss during resizing.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Future work includes exploring hybrid models and improving large file handling.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598" y="616357"/>
            <a:ext cx="16738803" cy="1871076"/>
            <a:chOff x="0" y="0"/>
            <a:chExt cx="22318404" cy="249476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66675"/>
              <a:ext cx="22318404" cy="1543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73"/>
                </a:lnSpc>
              </a:pPr>
              <a:r>
                <a:rPr lang="en-US" b="true" sz="7287">
                  <a:solidFill>
                    <a:srgbClr val="153969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Paper4-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43351"/>
              <a:ext cx="19781439" cy="7514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663"/>
                </a:lnSpc>
              </a:pPr>
              <a:r>
                <a:rPr lang="en-US" b="true" sz="333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 A Benchmark API Call Dataset for Windows PE Malware Classification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969064"/>
            <a:ext cx="16230600" cy="709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Authors: Ferhat Ozgur Catak, Ahmet Faruk Yazi, et al.;Published Date: February 2021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1.</a:t>
            </a:r>
            <a:r>
              <a:rPr lang="en-US" b="true" sz="21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Objective and Contribution: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Create a benchmark dataset of Windows API calls for classifying PE-type malware.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Capture malware behavior through API call sequences using the Cuckoo Sandbox.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2. </a:t>
            </a:r>
            <a:r>
              <a:rPr lang="en-US" b="true" sz="21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Key Contribution: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First to classify metamorphic malware using sequential API calls.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Provides a dataset of 7107 malware samples across 8 families (Trojan, Virus, Worm, etc.).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3.</a:t>
            </a:r>
            <a:r>
              <a:rPr lang="en-US" b="true" sz="21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Methodology: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Dataset Generation: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Cuckoo Sandbox executed over 20,000 malware samples in isolation.Captured 342 types of API calls and indexed them.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Integrated VirusTotal for multi-antivirus analysis.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4.</a:t>
            </a:r>
            <a:r>
              <a:rPr lang="en-US" b="true" sz="21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Techniques: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API call behavior analysis.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Classification using CNN, LSTM models.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5. </a:t>
            </a:r>
            <a:r>
              <a:rPr lang="en-US" b="true" sz="21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Results and Implications: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Dataset Use Cases:</a:t>
            </a: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Evaluated in LSTM, CNN, and other classification algorithms.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Tested for detecting malware families via distinct API call patterns.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Implications:Helps improve dynamic malware analysis by focusing on API behavior.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DAGRmsyZhUs</dc:identifier>
  <dcterms:modified xsi:type="dcterms:W3CDTF">2011-08-01T06:04:30Z</dcterms:modified>
  <cp:revision>1</cp:revision>
  <dc:title>Company Profile</dc:title>
</cp:coreProperties>
</file>