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notesSlides/_rels/notesSlide9.xml.rels" ContentType="application/vnd.openxmlformats-package.relationships+xml"/>
  <Override PartName="/ppt/notesSlides/notesSlide9.xml" ContentType="application/vnd.openxmlformats-officedocument.presentationml.notes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55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27.xml" ContentType="application/vnd.openxmlformats-officedocument.presentationml.slide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49.xml.rels" ContentType="application/vnd.openxmlformats-package.relationships+xml"/>
  <Override PartName="/ppt/slides/_rels/slide48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45.xml.rels" ContentType="application/vnd.openxmlformats-package.relationships+xml"/>
  <Override PartName="/ppt/slides/_rels/slide34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50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9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51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53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1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50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6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4.png" ContentType="image/png"/>
  <Override PartName="/ppt/media/image43.png" ContentType="image/png"/>
  <Override PartName="/ppt/media/image42.png" ContentType="image/png"/>
  <Override PartName="/ppt/media/image40.png" ContentType="image/png"/>
  <Override PartName="/ppt/media/image39.png" ContentType="image/png"/>
  <Override PartName="/ppt/media/image37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8.png" ContentType="image/png"/>
  <Override PartName="/ppt/media/image23.png" ContentType="image/png"/>
  <Override PartName="/ppt/media/image7.png" ContentType="image/png"/>
  <Override PartName="/ppt/media/image22.png" ContentType="image/png"/>
  <Override PartName="/ppt/media/image20.png" ContentType="image/png"/>
  <Override PartName="/ppt/media/image19.png" ContentType="image/png"/>
  <Override PartName="/ppt/media/image31.png" ContentType="image/png"/>
  <Override PartName="/ppt/media/image17.wmf" ContentType="image/x-wmf"/>
  <Override PartName="/ppt/media/image15.wmf" ContentType="image/x-wmf"/>
  <Override PartName="/ppt/media/image14.png" ContentType="image/png"/>
  <Override PartName="/ppt/media/image47.png" ContentType="image/png"/>
  <Override PartName="/ppt/media/image13.wmf" ContentType="image/x-wmf"/>
  <Override PartName="/ppt/media/image28.png" ContentType="image/png"/>
  <Override PartName="/ppt/media/image3.jpeg" ContentType="image/jpeg"/>
  <Override PartName="/ppt/media/image18.jpeg" ContentType="image/jpeg"/>
  <Override PartName="/ppt/media/image41.png" ContentType="image/png"/>
  <Override PartName="/ppt/media/image1.jpeg" ContentType="image/jpeg"/>
  <Override PartName="/ppt/media/image45.png" ContentType="image/png"/>
  <Override PartName="/ppt/media/image11.wmf" ContentType="image/x-wmf"/>
  <Override PartName="/ppt/media/image10.png" ContentType="image/png"/>
  <Override PartName="/ppt/media/image24.png" ContentType="image/png"/>
  <Override PartName="/ppt/media/image9.png" ContentType="image/png"/>
  <Override PartName="/ppt/media/image46.png" ContentType="image/png"/>
  <Override PartName="/ppt/media/image12.wmf" ContentType="image/x-wmf"/>
  <Override PartName="/ppt/media/image6.jpeg" ContentType="image/jpeg"/>
  <Override PartName="/ppt/media/image5.jpeg" ContentType="image/jpeg"/>
  <Override PartName="/ppt/media/image38.png" ContentType="image/png"/>
  <Override PartName="/ppt/media/image4.jpeg" ContentType="image/jpeg"/>
  <Override PartName="/ppt/media/image30.png" ContentType="image/png"/>
  <Override PartName="/ppt/media/image16.wmf" ContentType="image/x-wmf"/>
  <Override PartName="/ppt/media/image21.png" ContentType="image/png"/>
  <Override PartName="/ppt/media/image2.jpeg" ContentType="image/jpeg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6EB6395-E1CD-45E6-AA7D-B2BD170676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73A6B45-E076-4B23-9FA8-2468149236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8077320" y="0"/>
            <a:ext cx="1066320" cy="821880"/>
            <a:chOff x="8077320" y="0"/>
            <a:chExt cx="1066320" cy="821880"/>
          </a:xfrm>
        </p:grpSpPr>
        <p:sp>
          <p:nvSpPr>
            <p:cNvPr id="1" name="CustomShape 2"/>
            <p:cNvSpPr/>
            <p:nvPr/>
          </p:nvSpPr>
          <p:spPr>
            <a:xfrm>
              <a:off x="8077320" y="0"/>
              <a:ext cx="1066320" cy="8218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2" name="Picture 9" descr=""/>
            <p:cNvPicPr/>
            <p:nvPr/>
          </p:nvPicPr>
          <p:blipFill>
            <a:blip r:embed="rId2"/>
            <a:stretch/>
          </p:blipFill>
          <p:spPr>
            <a:xfrm>
              <a:off x="8183880" y="109800"/>
              <a:ext cx="879840" cy="616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0" y="2644920"/>
            <a:ext cx="91436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c0000"/>
                </a:solidFill>
                <a:latin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2CCE53E-2CB7-4DA7-B51E-970414585549}" type="datetime1">
              <a:rPr b="0" lang="en-US" sz="1400" spc="-1" strike="noStrike">
                <a:solidFill>
                  <a:srgbClr val="000000"/>
                </a:solidFill>
                <a:latin typeface="Verdana"/>
              </a:rPr>
              <a:t>08/19/2020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2590920" y="6245280"/>
            <a:ext cx="396216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E30400F-2767-4C0F-95DF-49CA7A0AF4F5}" type="slidenum">
              <a:rPr b="0" lang="en-US" sz="14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0"/>
            <a:ext cx="9143640" cy="106632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cc0000"/>
              </a:gs>
            </a:gsLst>
            <a:lin ang="0"/>
          </a:gra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8" name="Picture 8" descr=""/>
          <p:cNvPicPr/>
          <p:nvPr/>
        </p:nvPicPr>
        <p:blipFill>
          <a:blip r:embed="rId3"/>
          <a:stretch/>
        </p:blipFill>
        <p:spPr>
          <a:xfrm>
            <a:off x="3962520" y="133200"/>
            <a:ext cx="1257120" cy="856800"/>
          </a:xfrm>
          <a:prstGeom prst="rect">
            <a:avLst/>
          </a:prstGeom>
          <a:ln>
            <a:noFill/>
          </a:ln>
        </p:spPr>
      </p:pic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6600"/>
                </a:solidFill>
                <a:latin typeface="Verdana"/>
              </a:rPr>
              <a:t>Second Outline Level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1"/>
          <p:cNvGrpSpPr/>
          <p:nvPr/>
        </p:nvGrpSpPr>
        <p:grpSpPr>
          <a:xfrm>
            <a:off x="8077320" y="0"/>
            <a:ext cx="1066320" cy="821880"/>
            <a:chOff x="8077320" y="0"/>
            <a:chExt cx="1066320" cy="821880"/>
          </a:xfrm>
        </p:grpSpPr>
        <p:sp>
          <p:nvSpPr>
            <p:cNvPr id="47" name="CustomShape 2"/>
            <p:cNvSpPr/>
            <p:nvPr/>
          </p:nvSpPr>
          <p:spPr>
            <a:xfrm>
              <a:off x="8077320" y="0"/>
              <a:ext cx="1066320" cy="8218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8" name="Picture 9" descr=""/>
            <p:cNvPicPr/>
            <p:nvPr/>
          </p:nvPicPr>
          <p:blipFill>
            <a:blip r:embed="rId2"/>
            <a:stretch/>
          </p:blipFill>
          <p:spPr>
            <a:xfrm>
              <a:off x="8183880" y="109800"/>
              <a:ext cx="879840" cy="616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1219320"/>
            <a:ext cx="8229240" cy="4906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Second level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3366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336600"/>
                </a:solidFill>
                <a:latin typeface="Verdana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/>
          </p:nvPr>
        </p:nvSpPr>
        <p:spPr>
          <a:xfrm>
            <a:off x="457200" y="6523200"/>
            <a:ext cx="2133360" cy="198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181A990C-3859-4C75-BF2A-32675AF4C38A}" type="datetime1">
              <a:rPr b="0" lang="en-US" sz="1050" spc="-1" strike="noStrike">
                <a:solidFill>
                  <a:srgbClr val="000000"/>
                </a:solidFill>
                <a:latin typeface="Verdana"/>
              </a:rPr>
              <a:t>08/19/2020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ftr"/>
          </p:nvPr>
        </p:nvSpPr>
        <p:spPr>
          <a:xfrm>
            <a:off x="2590920" y="6523200"/>
            <a:ext cx="3962160" cy="1980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sldNum"/>
          </p:nvPr>
        </p:nvSpPr>
        <p:spPr>
          <a:xfrm>
            <a:off x="6553080" y="6523200"/>
            <a:ext cx="2133360" cy="19800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B10A3C6B-C0B1-42B6-9BE2-EEF6CB9B465D}" type="slidenum">
              <a:rPr b="0" lang="en-US" sz="11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"/>
          <p:cNvGrpSpPr/>
          <p:nvPr/>
        </p:nvGrpSpPr>
        <p:grpSpPr>
          <a:xfrm>
            <a:off x="8077320" y="0"/>
            <a:ext cx="1066320" cy="821880"/>
            <a:chOff x="8077320" y="0"/>
            <a:chExt cx="1066320" cy="821880"/>
          </a:xfrm>
        </p:grpSpPr>
        <p:sp>
          <p:nvSpPr>
            <p:cNvPr id="91" name="CustomShape 2"/>
            <p:cNvSpPr/>
            <p:nvPr/>
          </p:nvSpPr>
          <p:spPr>
            <a:xfrm>
              <a:off x="8077320" y="0"/>
              <a:ext cx="1066320" cy="8218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2" name="Picture 9" descr=""/>
            <p:cNvPicPr/>
            <p:nvPr/>
          </p:nvPicPr>
          <p:blipFill>
            <a:blip r:embed="rId2"/>
            <a:stretch/>
          </p:blipFill>
          <p:spPr>
            <a:xfrm>
              <a:off x="8183880" y="109800"/>
              <a:ext cx="879840" cy="616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C65784D6-3949-415C-98DC-DCF6DBBC4325}" type="datetime1">
              <a:rPr b="0" lang="en-US" sz="1100" spc="-1" strike="noStrike">
                <a:solidFill>
                  <a:srgbClr val="000000"/>
                </a:solidFill>
                <a:latin typeface="Verdana"/>
              </a:rPr>
              <a:t>08/19/2020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2666880" y="6477120"/>
            <a:ext cx="3733560" cy="2440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6553080" y="6477120"/>
            <a:ext cx="213336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4D3D3E30-63AF-4E29-B805-E8AE27CDB2AC}" type="slidenum">
              <a:rPr b="0" lang="en-US" sz="11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"/>
          <p:cNvGrpSpPr/>
          <p:nvPr/>
        </p:nvGrpSpPr>
        <p:grpSpPr>
          <a:xfrm>
            <a:off x="8077320" y="0"/>
            <a:ext cx="1066320" cy="821880"/>
            <a:chOff x="8077320" y="0"/>
            <a:chExt cx="1066320" cy="821880"/>
          </a:xfrm>
        </p:grpSpPr>
        <p:sp>
          <p:nvSpPr>
            <p:cNvPr id="135" name="CustomShape 2"/>
            <p:cNvSpPr/>
            <p:nvPr/>
          </p:nvSpPr>
          <p:spPr>
            <a:xfrm>
              <a:off x="8077320" y="0"/>
              <a:ext cx="1066320" cy="8218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36" name="Picture 9" descr=""/>
            <p:cNvPicPr/>
            <p:nvPr/>
          </p:nvPicPr>
          <p:blipFill>
            <a:blip r:embed="rId2"/>
            <a:stretch/>
          </p:blipFill>
          <p:spPr>
            <a:xfrm>
              <a:off x="8183880" y="109800"/>
              <a:ext cx="879840" cy="616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7" name="PlaceHolder 3"/>
          <p:cNvSpPr>
            <a:spLocks noGrp="1"/>
          </p:cNvSpPr>
          <p:nvPr>
            <p:ph type="dt"/>
          </p:nvPr>
        </p:nvSpPr>
        <p:spPr>
          <a:xfrm>
            <a:off x="457200" y="6477120"/>
            <a:ext cx="2133360" cy="2440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FB9320D6-FFFF-4BF6-8D17-514830634E1A}" type="datetime1">
              <a:rPr b="0" lang="en-US" sz="1100" spc="-1" strike="noStrike">
                <a:solidFill>
                  <a:srgbClr val="000000"/>
                </a:solidFill>
                <a:latin typeface="Verdana"/>
              </a:rPr>
              <a:t>08/19/2020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ftr"/>
          </p:nvPr>
        </p:nvSpPr>
        <p:spPr>
          <a:xfrm>
            <a:off x="3124080" y="6477120"/>
            <a:ext cx="2895120" cy="2440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sldNum"/>
          </p:nvPr>
        </p:nvSpPr>
        <p:spPr>
          <a:xfrm>
            <a:off x="6553080" y="6477120"/>
            <a:ext cx="2133360" cy="24408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A236D7B2-9CA5-404D-9B8D-7ACD1C6499A2}" type="slidenum">
              <a:rPr b="0" lang="en-US" sz="11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336600"/>
                </a:solidFill>
                <a:latin typeface="Verdana"/>
              </a:rPr>
              <a:t>Second Outline Level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8077320" y="0"/>
            <a:ext cx="1066320" cy="821880"/>
            <a:chOff x="8077320" y="0"/>
            <a:chExt cx="1066320" cy="821880"/>
          </a:xfrm>
        </p:grpSpPr>
        <p:sp>
          <p:nvSpPr>
            <p:cNvPr id="179" name="CustomShape 2"/>
            <p:cNvSpPr/>
            <p:nvPr/>
          </p:nvSpPr>
          <p:spPr>
            <a:xfrm>
              <a:off x="8077320" y="0"/>
              <a:ext cx="1066320" cy="82188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0" name="Picture 9" descr=""/>
            <p:cNvPicPr/>
            <p:nvPr/>
          </p:nvPicPr>
          <p:blipFill>
            <a:blip r:embed="rId2"/>
            <a:stretch/>
          </p:blipFill>
          <p:spPr>
            <a:xfrm>
              <a:off x="8183880" y="109800"/>
              <a:ext cx="879840" cy="6163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1" name="PlaceHolder 3"/>
          <p:cNvSpPr>
            <a:spLocks noGrp="1"/>
          </p:cNvSpPr>
          <p:nvPr>
            <p:ph type="title"/>
          </p:nvPr>
        </p:nvSpPr>
        <p:spPr>
          <a:xfrm>
            <a:off x="0" y="0"/>
            <a:ext cx="8079840" cy="8218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1219320"/>
            <a:ext cx="4038120" cy="4906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66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66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4648320" y="1219320"/>
            <a:ext cx="4038120" cy="4906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Second level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3366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6600"/>
                </a:solidFill>
                <a:latin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fld id="{A3E8AF9B-41DE-402C-A411-307662994102}" type="datetime1">
              <a:rPr b="0" lang="en-US" sz="1400" spc="-1" strike="noStrike">
                <a:solidFill>
                  <a:srgbClr val="000000"/>
                </a:solidFill>
                <a:latin typeface="Verdana"/>
              </a:rPr>
              <a:t>08/19/2020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882178E5-80F5-4AC8-926F-CEA8CF5332E6}" type="slidenum">
              <a:rPr b="0" lang="en-US" sz="1400" spc="-1" strike="noStrike">
                <a:solidFill>
                  <a:srgbClr val="000000"/>
                </a:solidFill>
                <a:latin typeface="Verdan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wmf"/><Relationship Id="rId5" Type="http://schemas.openxmlformats.org/officeDocument/2006/relationships/image" Target="../media/image12.wmf"/><Relationship Id="rId6" Type="http://schemas.openxmlformats.org/officeDocument/2006/relationships/image" Target="../media/image13.wmf"/><Relationship Id="rId7" Type="http://schemas.openxmlformats.org/officeDocument/2006/relationships/image" Target="../media/image14.png"/><Relationship Id="rId8" Type="http://schemas.openxmlformats.org/officeDocument/2006/relationships/image" Target="../media/image15.wmf"/><Relationship Id="rId9" Type="http://schemas.openxmlformats.org/officeDocument/2006/relationships/image" Target="../media/image16.wmf"/><Relationship Id="rId10" Type="http://schemas.openxmlformats.org/officeDocument/2006/relationships/image" Target="../media/image17.wmf"/><Relationship Id="rId1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3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3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0" y="1981080"/>
            <a:ext cx="91436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cc0000"/>
                </a:solidFill>
                <a:latin typeface="Verdana"/>
              </a:rPr>
              <a:t>Scalable and Secure Architecture for Online Assessments and Evaluation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2514600" y="4495680"/>
            <a:ext cx="6400440" cy="1447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Verdana"/>
              </a:rPr>
              <a:t>Prof. Chandrashekar Ramanathan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Verdana"/>
              </a:rPr>
              <a:t>Samvaad Talk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79"/>
              </a:spcBef>
            </a:pPr>
            <a:r>
              <a:rPr b="0" i="1" lang="en-US" sz="2400" spc="-1" strike="noStrike">
                <a:solidFill>
                  <a:srgbClr val="000000"/>
                </a:solidFill>
                <a:latin typeface="Verdana"/>
              </a:rPr>
              <a:t>Oct 28, 2019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9ccff"/>
                </a:solidFill>
                <a:latin typeface="Verdana"/>
              </a:rPr>
              <a:t>Technical Architecture Principles</a:t>
            </a:r>
            <a:endParaRPr b="0" lang="en-US" sz="36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Non-centralized Operations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Centralized Monitoring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Asynchronous Data Transfer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Non-negotiable NFRs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Security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Scalability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</p:txBody>
      </p:sp>
      <p:sp>
        <p:nvSpPr>
          <p:cNvPr id="300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5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Distributed and Asynchronous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312000" y="1224000"/>
            <a:ext cx="2519640" cy="863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 Admin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88000" y="3528000"/>
            <a:ext cx="2375640" cy="719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Authoring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6432480" y="3384000"/>
            <a:ext cx="2279160" cy="935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3086640" y="5616000"/>
            <a:ext cx="2807640" cy="791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Evaluation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 flipV="1">
            <a:off x="1476000" y="1656000"/>
            <a:ext cx="1836000" cy="1872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7"/>
          <p:cNvSpPr/>
          <p:nvPr/>
        </p:nvSpPr>
        <p:spPr>
          <a:xfrm flipH="1">
            <a:off x="5894640" y="4320000"/>
            <a:ext cx="1677600" cy="1692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8"/>
          <p:cNvSpPr/>
          <p:nvPr/>
        </p:nvSpPr>
        <p:spPr>
          <a:xfrm>
            <a:off x="5832000" y="1656000"/>
            <a:ext cx="1740240" cy="1728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9"/>
          <p:cNvSpPr/>
          <p:nvPr/>
        </p:nvSpPr>
        <p:spPr>
          <a:xfrm>
            <a:off x="1476000" y="4248000"/>
            <a:ext cx="1610640" cy="1764000"/>
          </a:xfrm>
          <a:prstGeom prst="curved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0"/>
          <p:cNvSpPr/>
          <p:nvPr/>
        </p:nvSpPr>
        <p:spPr>
          <a:xfrm>
            <a:off x="1508040" y="1896840"/>
            <a:ext cx="1007640" cy="560160"/>
          </a:xfrm>
          <a:prstGeom prst="flowChartDocumen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Q-Pack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1"/>
          <p:cNvSpPr/>
          <p:nvPr/>
        </p:nvSpPr>
        <p:spPr>
          <a:xfrm>
            <a:off x="6721560" y="1872000"/>
            <a:ext cx="942840" cy="560160"/>
          </a:xfrm>
          <a:prstGeom prst="flowChartDocumen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2"/>
          <p:cNvSpPr/>
          <p:nvPr/>
        </p:nvSpPr>
        <p:spPr>
          <a:xfrm>
            <a:off x="6858000" y="5181480"/>
            <a:ext cx="976680" cy="560160"/>
          </a:xfrm>
          <a:prstGeom prst="flowChartDocumen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13"/>
          <p:cNvSpPr/>
          <p:nvPr/>
        </p:nvSpPr>
        <p:spPr>
          <a:xfrm>
            <a:off x="1208520" y="5228640"/>
            <a:ext cx="982440" cy="560160"/>
          </a:xfrm>
          <a:prstGeom prst="flowChartDocumen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Line 14"/>
          <p:cNvSpPr/>
          <p:nvPr/>
        </p:nvSpPr>
        <p:spPr>
          <a:xfrm flipV="1">
            <a:off x="4506120" y="2088000"/>
            <a:ext cx="29880" cy="3528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5"/>
          <p:cNvSpPr/>
          <p:nvPr/>
        </p:nvSpPr>
        <p:spPr>
          <a:xfrm>
            <a:off x="3978000" y="3471480"/>
            <a:ext cx="989640" cy="560160"/>
          </a:xfrm>
          <a:prstGeom prst="flowChartDocumen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M-Pack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6"/>
          <p:cNvSpPr/>
          <p:nvPr/>
        </p:nvSpPr>
        <p:spPr>
          <a:xfrm>
            <a:off x="1514880" y="1627920"/>
            <a:ext cx="100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questions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" name="CustomShape 17"/>
          <p:cNvSpPr/>
          <p:nvPr/>
        </p:nvSpPr>
        <p:spPr>
          <a:xfrm>
            <a:off x="4005360" y="3194640"/>
            <a:ext cx="100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marks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CustomShape 18"/>
          <p:cNvSpPr/>
          <p:nvPr/>
        </p:nvSpPr>
        <p:spPr>
          <a:xfrm>
            <a:off x="1208520" y="4952880"/>
            <a:ext cx="118548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Answer keys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" name="CustomShape 19"/>
          <p:cNvSpPr/>
          <p:nvPr/>
        </p:nvSpPr>
        <p:spPr>
          <a:xfrm>
            <a:off x="6705720" y="1586880"/>
            <a:ext cx="10011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Q-paper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0" name="CustomShape 20"/>
          <p:cNvSpPr/>
          <p:nvPr/>
        </p:nvSpPr>
        <p:spPr>
          <a:xfrm>
            <a:off x="6432480" y="4875120"/>
            <a:ext cx="172044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Student Responses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" name="CustomShape 21"/>
          <p:cNvSpPr/>
          <p:nvPr/>
        </p:nvSpPr>
        <p:spPr>
          <a:xfrm>
            <a:off x="228600" y="3314160"/>
            <a:ext cx="2590560" cy="11052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2"/>
          <p:cNvSpPr/>
          <p:nvPr/>
        </p:nvSpPr>
        <p:spPr>
          <a:xfrm>
            <a:off x="3312360" y="1103040"/>
            <a:ext cx="2590560" cy="11052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23"/>
          <p:cNvSpPr/>
          <p:nvPr/>
        </p:nvSpPr>
        <p:spPr>
          <a:xfrm>
            <a:off x="6324480" y="3299040"/>
            <a:ext cx="2590560" cy="11052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24"/>
          <p:cNvSpPr/>
          <p:nvPr/>
        </p:nvSpPr>
        <p:spPr>
          <a:xfrm>
            <a:off x="2971800" y="5457240"/>
            <a:ext cx="3200040" cy="110520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TextShape 25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7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8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9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Security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Verdana"/>
              </a:rPr>
              <a:t>INTRANET-ONLY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HTTPS over intranet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1" lang="en-US" sz="2400" spc="-1" strike="noStrike" u="sng">
                <a:solidFill>
                  <a:srgbClr val="990000"/>
                </a:solidFill>
                <a:uFillTx/>
                <a:latin typeface="Verdana"/>
              </a:rPr>
              <a:t>NO</a:t>
            </a: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 web application requires internet access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Verdana"/>
              </a:rPr>
              <a:t>SFTP-ONLY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For Pack Transfer Over Internet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SFTP over internet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Digitally Signed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OTP-enabled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Question and answer never “travel” together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</p:txBody>
      </p:sp>
      <p:sp>
        <p:nvSpPr>
          <p:cNvPr id="328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7" dur="5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5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5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5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7" dur="5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Scalability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Each center has its own local server for conducting online exams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Machines connected to local server over LAN (no internet required)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No need to run multi-center exams using a “central clock” (provides resilience by decoupling too)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1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313520" y="1600200"/>
            <a:ext cx="1477440" cy="43430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anchor="b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Secure SFTP Server in Internet Zone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76320" y="1600200"/>
            <a:ext cx="3885840" cy="44928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Intranet Zone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Shape 3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Final Deployment Architecture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5" name="TextShape 4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323640" y="4581000"/>
            <a:ext cx="1439640" cy="80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Item bank Management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2411640" y="4581000"/>
            <a:ext cx="1439640" cy="80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Question Paper Management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6504480" y="1523880"/>
            <a:ext cx="2486880" cy="20289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anchor="b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Intranet Zone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CustomShape 8"/>
          <p:cNvSpPr/>
          <p:nvPr/>
        </p:nvSpPr>
        <p:spPr>
          <a:xfrm>
            <a:off x="6720480" y="1658880"/>
            <a:ext cx="1223640" cy="41724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Center 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1331640" y="1989000"/>
            <a:ext cx="1439640" cy="8002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Online Evaluation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1" name="Picture 3" descr=""/>
          <p:cNvPicPr/>
          <p:nvPr/>
        </p:nvPicPr>
        <p:blipFill>
          <a:blip r:embed="rId1"/>
          <a:stretch/>
        </p:blipFill>
        <p:spPr>
          <a:xfrm>
            <a:off x="7108200" y="2363760"/>
            <a:ext cx="356400" cy="487800"/>
          </a:xfrm>
          <a:prstGeom prst="rect">
            <a:avLst/>
          </a:prstGeom>
          <a:ln>
            <a:noFill/>
          </a:ln>
        </p:spPr>
      </p:pic>
      <p:sp>
        <p:nvSpPr>
          <p:cNvPr id="342" name="CustomShape 10"/>
          <p:cNvSpPr/>
          <p:nvPr/>
        </p:nvSpPr>
        <p:spPr>
          <a:xfrm flipH="1">
            <a:off x="7464240" y="1834560"/>
            <a:ext cx="84060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343" name="Picture 2" descr=""/>
          <p:cNvPicPr/>
          <p:nvPr/>
        </p:nvPicPr>
        <p:blipFill>
          <a:blip r:embed="rId2"/>
          <a:stretch/>
        </p:blipFill>
        <p:spPr>
          <a:xfrm>
            <a:off x="1753560" y="3396600"/>
            <a:ext cx="595800" cy="814680"/>
          </a:xfrm>
          <a:prstGeom prst="rect">
            <a:avLst/>
          </a:prstGeom>
          <a:ln>
            <a:noFill/>
          </a:ln>
        </p:spPr>
      </p:pic>
      <p:sp>
        <p:nvSpPr>
          <p:cNvPr id="344" name="CustomShape 11"/>
          <p:cNvSpPr/>
          <p:nvPr/>
        </p:nvSpPr>
        <p:spPr>
          <a:xfrm flipV="1">
            <a:off x="1043640" y="3804120"/>
            <a:ext cx="709560" cy="77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45" name="CustomShape 12"/>
          <p:cNvSpPr/>
          <p:nvPr/>
        </p:nvSpPr>
        <p:spPr>
          <a:xfrm flipH="1" flipV="1">
            <a:off x="2349000" y="3804120"/>
            <a:ext cx="853560" cy="84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46" name="CustomShape 13"/>
          <p:cNvSpPr/>
          <p:nvPr/>
        </p:nvSpPr>
        <p:spPr>
          <a:xfrm flipH="1">
            <a:off x="2349000" y="3441600"/>
            <a:ext cx="2287080" cy="36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head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47" name="CustomShape 14"/>
          <p:cNvSpPr/>
          <p:nvPr/>
        </p:nvSpPr>
        <p:spPr>
          <a:xfrm flipV="1" rot="10800000">
            <a:off x="7108200" y="3132720"/>
            <a:ext cx="1708560" cy="5252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head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48" name="CustomShape 15"/>
          <p:cNvSpPr/>
          <p:nvPr/>
        </p:nvSpPr>
        <p:spPr>
          <a:xfrm flipH="1" flipV="1">
            <a:off x="2050920" y="2789640"/>
            <a:ext cx="9720" cy="68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349" name="Picture 3" descr=""/>
          <p:cNvPicPr/>
          <p:nvPr/>
        </p:nvPicPr>
        <p:blipFill>
          <a:blip r:embed="rId3"/>
          <a:stretch/>
        </p:blipFill>
        <p:spPr>
          <a:xfrm>
            <a:off x="4637160" y="2920320"/>
            <a:ext cx="761760" cy="1041480"/>
          </a:xfrm>
          <a:prstGeom prst="rect">
            <a:avLst/>
          </a:prstGeom>
          <a:ln>
            <a:noFill/>
          </a:ln>
        </p:spPr>
      </p:pic>
      <p:pic>
        <p:nvPicPr>
          <p:cNvPr id="350" name="Picture 2" descr=""/>
          <p:cNvPicPr/>
          <p:nvPr/>
        </p:nvPicPr>
        <p:blipFill>
          <a:blip r:embed="rId4"/>
          <a:stretch/>
        </p:blipFill>
        <p:spPr>
          <a:xfrm>
            <a:off x="8305920" y="1603800"/>
            <a:ext cx="451440" cy="460800"/>
          </a:xfrm>
          <a:prstGeom prst="rect">
            <a:avLst/>
          </a:prstGeom>
          <a:ln>
            <a:noFill/>
          </a:ln>
        </p:spPr>
      </p:pic>
      <p:pic>
        <p:nvPicPr>
          <p:cNvPr id="351" name="Picture 2" descr=""/>
          <p:cNvPicPr/>
          <p:nvPr/>
        </p:nvPicPr>
        <p:blipFill>
          <a:blip r:embed="rId5"/>
          <a:stretch/>
        </p:blipFill>
        <p:spPr>
          <a:xfrm>
            <a:off x="8331480" y="2133360"/>
            <a:ext cx="451440" cy="460800"/>
          </a:xfrm>
          <a:prstGeom prst="rect">
            <a:avLst/>
          </a:prstGeom>
          <a:ln>
            <a:noFill/>
          </a:ln>
        </p:spPr>
      </p:pic>
      <p:pic>
        <p:nvPicPr>
          <p:cNvPr id="352" name="Picture 2" descr=""/>
          <p:cNvPicPr/>
          <p:nvPr/>
        </p:nvPicPr>
        <p:blipFill>
          <a:blip r:embed="rId6"/>
          <a:stretch/>
        </p:blipFill>
        <p:spPr>
          <a:xfrm>
            <a:off x="8331480" y="2748240"/>
            <a:ext cx="451440" cy="460800"/>
          </a:xfrm>
          <a:prstGeom prst="rect">
            <a:avLst/>
          </a:prstGeom>
          <a:ln>
            <a:noFill/>
          </a:ln>
        </p:spPr>
      </p:pic>
      <p:sp>
        <p:nvSpPr>
          <p:cNvPr id="353" name="CustomShape 16"/>
          <p:cNvSpPr/>
          <p:nvPr/>
        </p:nvSpPr>
        <p:spPr>
          <a:xfrm flipH="1">
            <a:off x="7464960" y="2363760"/>
            <a:ext cx="866160" cy="24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54" name="CustomShape 17"/>
          <p:cNvSpPr/>
          <p:nvPr/>
        </p:nvSpPr>
        <p:spPr>
          <a:xfrm flipH="1" flipV="1">
            <a:off x="7464960" y="2607840"/>
            <a:ext cx="86616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55" name="CustomShape 18"/>
          <p:cNvSpPr/>
          <p:nvPr/>
        </p:nvSpPr>
        <p:spPr>
          <a:xfrm>
            <a:off x="6504480" y="3846600"/>
            <a:ext cx="2486880" cy="202896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anchor="b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Verdana"/>
              </a:rPr>
              <a:t>Intranet Zone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CustomShape 19"/>
          <p:cNvSpPr/>
          <p:nvPr/>
        </p:nvSpPr>
        <p:spPr>
          <a:xfrm>
            <a:off x="6720480" y="3981600"/>
            <a:ext cx="1223640" cy="41724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Verdana"/>
              </a:rPr>
              <a:t>Center 2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57" name="Picture 3" descr=""/>
          <p:cNvPicPr/>
          <p:nvPr/>
        </p:nvPicPr>
        <p:blipFill>
          <a:blip r:embed="rId7"/>
          <a:stretch/>
        </p:blipFill>
        <p:spPr>
          <a:xfrm>
            <a:off x="7108200" y="4686480"/>
            <a:ext cx="356400" cy="487800"/>
          </a:xfrm>
          <a:prstGeom prst="rect">
            <a:avLst/>
          </a:prstGeom>
          <a:ln>
            <a:noFill/>
          </a:ln>
        </p:spPr>
      </p:pic>
      <p:sp>
        <p:nvSpPr>
          <p:cNvPr id="358" name="CustomShape 20"/>
          <p:cNvSpPr/>
          <p:nvPr/>
        </p:nvSpPr>
        <p:spPr>
          <a:xfrm flipH="1">
            <a:off x="7464240" y="4157280"/>
            <a:ext cx="840600" cy="77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pic>
        <p:nvPicPr>
          <p:cNvPr id="359" name="Picture 2" descr=""/>
          <p:cNvPicPr/>
          <p:nvPr/>
        </p:nvPicPr>
        <p:blipFill>
          <a:blip r:embed="rId8"/>
          <a:stretch/>
        </p:blipFill>
        <p:spPr>
          <a:xfrm>
            <a:off x="8305920" y="3926520"/>
            <a:ext cx="451440" cy="460800"/>
          </a:xfrm>
          <a:prstGeom prst="rect">
            <a:avLst/>
          </a:prstGeom>
          <a:ln>
            <a:noFill/>
          </a:ln>
        </p:spPr>
      </p:pic>
      <p:pic>
        <p:nvPicPr>
          <p:cNvPr id="360" name="Picture 2" descr=""/>
          <p:cNvPicPr/>
          <p:nvPr/>
        </p:nvPicPr>
        <p:blipFill>
          <a:blip r:embed="rId9"/>
          <a:stretch/>
        </p:blipFill>
        <p:spPr>
          <a:xfrm>
            <a:off x="8331480" y="4456080"/>
            <a:ext cx="451440" cy="460800"/>
          </a:xfrm>
          <a:prstGeom prst="rect">
            <a:avLst/>
          </a:prstGeom>
          <a:ln>
            <a:noFill/>
          </a:ln>
        </p:spPr>
      </p:pic>
      <p:pic>
        <p:nvPicPr>
          <p:cNvPr id="361" name="Picture 2" descr=""/>
          <p:cNvPicPr/>
          <p:nvPr/>
        </p:nvPicPr>
        <p:blipFill>
          <a:blip r:embed="rId10"/>
          <a:stretch/>
        </p:blipFill>
        <p:spPr>
          <a:xfrm>
            <a:off x="8331480" y="5070960"/>
            <a:ext cx="451440" cy="460800"/>
          </a:xfrm>
          <a:prstGeom prst="rect">
            <a:avLst/>
          </a:prstGeom>
          <a:ln>
            <a:noFill/>
          </a:ln>
        </p:spPr>
      </p:pic>
      <p:sp>
        <p:nvSpPr>
          <p:cNvPr id="362" name="CustomShape 21"/>
          <p:cNvSpPr/>
          <p:nvPr/>
        </p:nvSpPr>
        <p:spPr>
          <a:xfrm flipH="1">
            <a:off x="7464960" y="4686480"/>
            <a:ext cx="866160" cy="24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63" name="CustomShape 22"/>
          <p:cNvSpPr/>
          <p:nvPr/>
        </p:nvSpPr>
        <p:spPr>
          <a:xfrm flipH="1" flipV="1">
            <a:off x="7464960" y="4930560"/>
            <a:ext cx="866160" cy="37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custDash>
              <a:ds d="300000" sp="100000"/>
            </a:custDash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364" name="CustomShape 23"/>
          <p:cNvSpPr/>
          <p:nvPr/>
        </p:nvSpPr>
        <p:spPr>
          <a:xfrm rot="10800000">
            <a:off x="7108200" y="4930560"/>
            <a:ext cx="1708560" cy="1307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ff0000"/>
            </a:solidFill>
            <a:round/>
            <a:head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0" dur="indefinite" restart="never" nodeType="tmRoot">
          <p:childTnLst>
            <p:seq>
              <p:cTn id="2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76320" y="914400"/>
            <a:ext cx="8762760" cy="297144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Authoring 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Authoring Module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0880" y="2241720"/>
            <a:ext cx="2435040" cy="9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Item Authoring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5867280" y="914400"/>
            <a:ext cx="2834280" cy="1281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Assessment Instrument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Generator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9" name="CustomShape 5"/>
          <p:cNvSpPr/>
          <p:nvPr/>
        </p:nvSpPr>
        <p:spPr>
          <a:xfrm>
            <a:off x="380880" y="1053000"/>
            <a:ext cx="243504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Assessment Pattern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Generator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CustomShape 6"/>
          <p:cNvSpPr/>
          <p:nvPr/>
        </p:nvSpPr>
        <p:spPr>
          <a:xfrm>
            <a:off x="2816280" y="2720880"/>
            <a:ext cx="764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7"/>
          <p:cNvSpPr/>
          <p:nvPr/>
        </p:nvSpPr>
        <p:spPr>
          <a:xfrm>
            <a:off x="5109840" y="1555560"/>
            <a:ext cx="75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8"/>
          <p:cNvSpPr/>
          <p:nvPr/>
        </p:nvSpPr>
        <p:spPr>
          <a:xfrm>
            <a:off x="2816280" y="1555200"/>
            <a:ext cx="804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9"/>
          <p:cNvSpPr/>
          <p:nvPr/>
        </p:nvSpPr>
        <p:spPr>
          <a:xfrm flipV="1">
            <a:off x="5283720" y="1555560"/>
            <a:ext cx="583200" cy="116496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10"/>
          <p:cNvSpPr/>
          <p:nvPr/>
        </p:nvSpPr>
        <p:spPr>
          <a:xfrm>
            <a:off x="7010280" y="4038480"/>
            <a:ext cx="18284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Q</a:t>
            </a:r>
            <a:r>
              <a:rPr b="0" lang="en-US" sz="2000" spc="-1" strike="noStrike">
                <a:latin typeface="Arial"/>
                <a:ea typeface="DejaVu Sans"/>
              </a:rPr>
              <a:t>-Pack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CustomShape 11"/>
          <p:cNvSpPr/>
          <p:nvPr/>
        </p:nvSpPr>
        <p:spPr>
          <a:xfrm>
            <a:off x="7270920" y="3153600"/>
            <a:ext cx="653400" cy="8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2"/>
          <p:cNvSpPr/>
          <p:nvPr/>
        </p:nvSpPr>
        <p:spPr>
          <a:xfrm>
            <a:off x="5141520" y="4038480"/>
            <a:ext cx="18284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en-US" sz="2000" spc="-1" strike="noStrike">
                <a:latin typeface="Arial"/>
                <a:ea typeface="DejaVu Sans"/>
              </a:rPr>
              <a:t>-Pack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7" name="CustomShape 13"/>
          <p:cNvSpPr/>
          <p:nvPr/>
        </p:nvSpPr>
        <p:spPr>
          <a:xfrm flipH="1">
            <a:off x="6055200" y="3153600"/>
            <a:ext cx="1215000" cy="88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14"/>
          <p:cNvSpPr/>
          <p:nvPr/>
        </p:nvSpPr>
        <p:spPr>
          <a:xfrm>
            <a:off x="6356520" y="2277360"/>
            <a:ext cx="1828440" cy="875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Pack Export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CustomShape 15"/>
          <p:cNvSpPr/>
          <p:nvPr/>
        </p:nvSpPr>
        <p:spPr>
          <a:xfrm flipV="1">
            <a:off x="5069520" y="2715480"/>
            <a:ext cx="1286640" cy="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6"/>
          <p:cNvSpPr/>
          <p:nvPr/>
        </p:nvSpPr>
        <p:spPr>
          <a:xfrm>
            <a:off x="3621600" y="1136520"/>
            <a:ext cx="148788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DejaVu Sans"/>
              </a:rPr>
              <a:t>Assessment Pattern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CustomShape 17"/>
          <p:cNvSpPr/>
          <p:nvPr/>
        </p:nvSpPr>
        <p:spPr>
          <a:xfrm>
            <a:off x="3581280" y="2301840"/>
            <a:ext cx="148788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00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latin typeface="Arial"/>
                <a:ea typeface="DejaVu Sans"/>
              </a:rPr>
              <a:t>Item Bank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2" name="TextShape 18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2" dur="indefinite" restart="never" nodeType="tmRoot">
          <p:childTnLst>
            <p:seq>
              <p:cTn id="2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76320" y="927720"/>
            <a:ext cx="8762760" cy="250092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Assessment Module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TextShape 2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Assessment Module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6127200" y="2286000"/>
            <a:ext cx="2435040" cy="95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R-Pack 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4572000" y="1082160"/>
            <a:ext cx="1554840" cy="94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Online Exam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380880" y="1053000"/>
            <a:ext cx="182844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Q-Pack 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 flipV="1">
            <a:off x="4038480" y="1554480"/>
            <a:ext cx="533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CustomShape 7"/>
          <p:cNvSpPr/>
          <p:nvPr/>
        </p:nvSpPr>
        <p:spPr>
          <a:xfrm>
            <a:off x="2209680" y="1555200"/>
            <a:ext cx="4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CustomShape 8"/>
          <p:cNvSpPr/>
          <p:nvPr/>
        </p:nvSpPr>
        <p:spPr>
          <a:xfrm>
            <a:off x="6127200" y="1555200"/>
            <a:ext cx="473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9"/>
          <p:cNvSpPr/>
          <p:nvPr/>
        </p:nvSpPr>
        <p:spPr>
          <a:xfrm>
            <a:off x="6430680" y="3657600"/>
            <a:ext cx="18284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latin typeface="Arial"/>
                <a:ea typeface="DejaVu Sans"/>
              </a:rPr>
              <a:t>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CustomShape 10"/>
          <p:cNvSpPr/>
          <p:nvPr/>
        </p:nvSpPr>
        <p:spPr>
          <a:xfrm>
            <a:off x="7345080" y="3244680"/>
            <a:ext cx="360" cy="412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1"/>
          <p:cNvSpPr/>
          <p:nvPr/>
        </p:nvSpPr>
        <p:spPr>
          <a:xfrm>
            <a:off x="380880" y="3657600"/>
            <a:ext cx="1828440" cy="9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latin typeface="Arial"/>
                <a:ea typeface="DejaVu Sans"/>
              </a:rPr>
              <a:t>-Pack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4" name="CustomShape 12"/>
          <p:cNvSpPr/>
          <p:nvPr/>
        </p:nvSpPr>
        <p:spPr>
          <a:xfrm flipV="1">
            <a:off x="1295280" y="2057400"/>
            <a:ext cx="360" cy="159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13"/>
          <p:cNvSpPr/>
          <p:nvPr/>
        </p:nvSpPr>
        <p:spPr>
          <a:xfrm>
            <a:off x="7345080" y="1925280"/>
            <a:ext cx="360" cy="36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4"/>
          <p:cNvSpPr/>
          <p:nvPr/>
        </p:nvSpPr>
        <p:spPr>
          <a:xfrm>
            <a:off x="2707200" y="1136880"/>
            <a:ext cx="148788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 Instrument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CustomShape 15"/>
          <p:cNvSpPr/>
          <p:nvPr/>
        </p:nvSpPr>
        <p:spPr>
          <a:xfrm>
            <a:off x="6600960" y="1136880"/>
            <a:ext cx="1487880" cy="83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17360"/>
                </a:lnTo>
                <a:cubicBezTo>
                  <a:pt x="13050" y="17220"/>
                  <a:pt x="13340" y="20770"/>
                  <a:pt x="5620" y="21600"/>
                </a:cubicBezTo>
                <a:cubicBezTo>
                  <a:pt x="2860" y="21100"/>
                  <a:pt x="1850" y="20700"/>
                  <a:pt x="0" y="20120"/>
                </a:cubicBezTo>
                <a:close/>
              </a:path>
            </a:pathLst>
          </a:cu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16"/>
          <p:cNvSpPr/>
          <p:nvPr/>
        </p:nvSpPr>
        <p:spPr>
          <a:xfrm>
            <a:off x="346680" y="4572000"/>
            <a:ext cx="2700720" cy="143280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Importing assessment instrument,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candidate details,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authenticator details,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exam center details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399" name="CustomShape 17"/>
          <p:cNvSpPr/>
          <p:nvPr/>
        </p:nvSpPr>
        <p:spPr>
          <a:xfrm>
            <a:off x="6430680" y="4617720"/>
            <a:ext cx="213156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Exporting students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responses to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evaluation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00" name="TextShape 18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4" dur="indefinite" restart="never" nodeType="tmRoot">
          <p:childTnLst>
            <p:seq>
              <p:cTn id="2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Exam Admin Module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93240" y="936000"/>
            <a:ext cx="8762400" cy="345564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"/>
          <p:cNvSpPr/>
          <p:nvPr/>
        </p:nvSpPr>
        <p:spPr>
          <a:xfrm>
            <a:off x="5191200" y="3870000"/>
            <a:ext cx="1720440" cy="44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E-Pack 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4"/>
          <p:cNvSpPr/>
          <p:nvPr/>
        </p:nvSpPr>
        <p:spPr>
          <a:xfrm>
            <a:off x="4182840" y="2861640"/>
            <a:ext cx="978840" cy="573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Exam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Center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288000" y="2119320"/>
            <a:ext cx="1765800" cy="523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Q-Pack 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CustomShape 6"/>
          <p:cNvSpPr/>
          <p:nvPr/>
        </p:nvSpPr>
        <p:spPr>
          <a:xfrm>
            <a:off x="2426040" y="2069640"/>
            <a:ext cx="1468440" cy="79164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 Instrument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7"/>
          <p:cNvSpPr/>
          <p:nvPr/>
        </p:nvSpPr>
        <p:spPr>
          <a:xfrm>
            <a:off x="5594040" y="2789640"/>
            <a:ext cx="863640" cy="64764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Exam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Line 8"/>
          <p:cNvSpPr/>
          <p:nvPr/>
        </p:nvSpPr>
        <p:spPr>
          <a:xfrm>
            <a:off x="2054160" y="2427480"/>
            <a:ext cx="3718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9"/>
          <p:cNvSpPr/>
          <p:nvPr/>
        </p:nvSpPr>
        <p:spPr>
          <a:xfrm>
            <a:off x="2166840" y="3509640"/>
            <a:ext cx="1727640" cy="57564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Authenticators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10"/>
          <p:cNvSpPr/>
          <p:nvPr/>
        </p:nvSpPr>
        <p:spPr>
          <a:xfrm>
            <a:off x="2426040" y="2938680"/>
            <a:ext cx="1468440" cy="49860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Candidates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Line 11"/>
          <p:cNvSpPr/>
          <p:nvPr/>
        </p:nvSpPr>
        <p:spPr>
          <a:xfrm>
            <a:off x="5180760" y="3149640"/>
            <a:ext cx="4132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Line 12"/>
          <p:cNvSpPr/>
          <p:nvPr/>
        </p:nvSpPr>
        <p:spPr>
          <a:xfrm>
            <a:off x="6098040" y="3365640"/>
            <a:ext cx="360" cy="504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13"/>
          <p:cNvSpPr/>
          <p:nvPr/>
        </p:nvSpPr>
        <p:spPr>
          <a:xfrm>
            <a:off x="360000" y="4824000"/>
            <a:ext cx="172764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Importing assessment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instrument from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authoring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14" name="Line 14"/>
          <p:cNvSpPr/>
          <p:nvPr/>
        </p:nvSpPr>
        <p:spPr>
          <a:xfrm>
            <a:off x="3894840" y="3149640"/>
            <a:ext cx="3312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Line 15"/>
          <p:cNvSpPr/>
          <p:nvPr/>
        </p:nvSpPr>
        <p:spPr>
          <a:xfrm>
            <a:off x="3894840" y="2285640"/>
            <a:ext cx="28800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Line 16"/>
          <p:cNvSpPr/>
          <p:nvPr/>
        </p:nvSpPr>
        <p:spPr>
          <a:xfrm flipV="1">
            <a:off x="3894840" y="3435480"/>
            <a:ext cx="288000" cy="3621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17"/>
          <p:cNvSpPr/>
          <p:nvPr/>
        </p:nvSpPr>
        <p:spPr>
          <a:xfrm>
            <a:off x="6919200" y="2664000"/>
            <a:ext cx="1720440" cy="44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Monitor Exams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CustomShape 18"/>
          <p:cNvSpPr/>
          <p:nvPr/>
        </p:nvSpPr>
        <p:spPr>
          <a:xfrm>
            <a:off x="6919200" y="3222000"/>
            <a:ext cx="1720440" cy="44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Monitor Packs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19"/>
          <p:cNvSpPr/>
          <p:nvPr/>
        </p:nvSpPr>
        <p:spPr>
          <a:xfrm>
            <a:off x="299880" y="1512000"/>
            <a:ext cx="1715760" cy="523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M-Pack 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CustomShape 20"/>
          <p:cNvSpPr/>
          <p:nvPr/>
        </p:nvSpPr>
        <p:spPr>
          <a:xfrm>
            <a:off x="6781680" y="1486800"/>
            <a:ext cx="1871640" cy="44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Publish Grades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Line 21"/>
          <p:cNvSpPr/>
          <p:nvPr/>
        </p:nvSpPr>
        <p:spPr>
          <a:xfrm>
            <a:off x="2016000" y="1728000"/>
            <a:ext cx="475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22"/>
          <p:cNvSpPr/>
          <p:nvPr/>
        </p:nvSpPr>
        <p:spPr>
          <a:xfrm>
            <a:off x="360000" y="5760000"/>
            <a:ext cx="172764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Importing students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grades from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evaluation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3" name="CustomShape 23"/>
          <p:cNvSpPr/>
          <p:nvPr/>
        </p:nvSpPr>
        <p:spPr>
          <a:xfrm>
            <a:off x="5107680" y="5155920"/>
            <a:ext cx="197856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Exporting assessment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instrument and exam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center details to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exam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24" name="CustomShape 24"/>
          <p:cNvSpPr/>
          <p:nvPr/>
        </p:nvSpPr>
        <p:spPr>
          <a:xfrm>
            <a:off x="144000" y="1368000"/>
            <a:ext cx="2015640" cy="1439640"/>
          </a:xfrm>
          <a:prstGeom prst="roundRect">
            <a:avLst>
              <a:gd name="adj" fmla="val 36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25"/>
          <p:cNvSpPr/>
          <p:nvPr/>
        </p:nvSpPr>
        <p:spPr>
          <a:xfrm>
            <a:off x="6768000" y="2520000"/>
            <a:ext cx="2015640" cy="1295640"/>
          </a:xfrm>
          <a:prstGeom prst="roundRect">
            <a:avLst>
              <a:gd name="adj" fmla="val 36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Line 26"/>
          <p:cNvSpPr/>
          <p:nvPr/>
        </p:nvSpPr>
        <p:spPr>
          <a:xfrm>
            <a:off x="1152000" y="2808000"/>
            <a:ext cx="72000" cy="201600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Line 27"/>
          <p:cNvSpPr/>
          <p:nvPr/>
        </p:nvSpPr>
        <p:spPr>
          <a:xfrm>
            <a:off x="6051600" y="4320000"/>
            <a:ext cx="45360" cy="835560"/>
          </a:xfrm>
          <a:prstGeom prst="line">
            <a:avLst/>
          </a:prstGeom>
          <a:ln w="9360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TextShape 28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6" dur="indefinite" restart="never" nodeType="tmRoot">
          <p:childTnLst>
            <p:seq>
              <p:cTn id="2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Evaluation Module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94680" y="941400"/>
            <a:ext cx="8762400" cy="250056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CustomShape 3"/>
          <p:cNvSpPr/>
          <p:nvPr/>
        </p:nvSpPr>
        <p:spPr>
          <a:xfrm>
            <a:off x="6793560" y="2749680"/>
            <a:ext cx="1720440" cy="449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M-Pack Export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4799520" y="1743840"/>
            <a:ext cx="1554480" cy="573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Evaluation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360000" y="1714680"/>
            <a:ext cx="1725120" cy="523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R-Pack 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2725560" y="1741680"/>
            <a:ext cx="1468440" cy="5619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6930360" y="1741680"/>
            <a:ext cx="1487520" cy="64764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Grades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8"/>
          <p:cNvSpPr/>
          <p:nvPr/>
        </p:nvSpPr>
        <p:spPr>
          <a:xfrm>
            <a:off x="7303320" y="4700880"/>
            <a:ext cx="158364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Exporting students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responses to 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evaluation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7" name="Line 9"/>
          <p:cNvSpPr/>
          <p:nvPr/>
        </p:nvSpPr>
        <p:spPr>
          <a:xfrm>
            <a:off x="1152000" y="3096000"/>
            <a:ext cx="360" cy="1237680"/>
          </a:xfrm>
          <a:prstGeom prst="line">
            <a:avLst/>
          </a:prstGeom>
          <a:ln cap="rnd" w="36720">
            <a:solidFill>
              <a:srgbClr val="00008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0"/>
          <p:cNvSpPr/>
          <p:nvPr/>
        </p:nvSpPr>
        <p:spPr>
          <a:xfrm>
            <a:off x="162360" y="4477680"/>
            <a:ext cx="158364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Importing students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responses from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exam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39" name="Line 11"/>
          <p:cNvSpPr/>
          <p:nvPr/>
        </p:nvSpPr>
        <p:spPr>
          <a:xfrm>
            <a:off x="2085480" y="202284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12"/>
          <p:cNvSpPr/>
          <p:nvPr/>
        </p:nvSpPr>
        <p:spPr>
          <a:xfrm>
            <a:off x="4194360" y="1872000"/>
            <a:ext cx="6051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13"/>
          <p:cNvSpPr/>
          <p:nvPr/>
        </p:nvSpPr>
        <p:spPr>
          <a:xfrm>
            <a:off x="6354360" y="2022840"/>
            <a:ext cx="576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14"/>
          <p:cNvSpPr/>
          <p:nvPr/>
        </p:nvSpPr>
        <p:spPr>
          <a:xfrm>
            <a:off x="7704000" y="2304000"/>
            <a:ext cx="360" cy="4456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15"/>
          <p:cNvSpPr/>
          <p:nvPr/>
        </p:nvSpPr>
        <p:spPr>
          <a:xfrm>
            <a:off x="360000" y="2427840"/>
            <a:ext cx="1706760" cy="523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A-Pack Import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16"/>
          <p:cNvSpPr/>
          <p:nvPr/>
        </p:nvSpPr>
        <p:spPr>
          <a:xfrm>
            <a:off x="2707200" y="2389680"/>
            <a:ext cx="1540440" cy="633960"/>
          </a:xfrm>
          <a:prstGeom prst="rect">
            <a:avLst/>
          </a:prstGeom>
          <a:solidFill>
            <a:srgbClr val="ffff99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Answer keys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Line 17"/>
          <p:cNvSpPr/>
          <p:nvPr/>
        </p:nvSpPr>
        <p:spPr>
          <a:xfrm>
            <a:off x="2067120" y="2638800"/>
            <a:ext cx="64008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Line 18"/>
          <p:cNvSpPr/>
          <p:nvPr/>
        </p:nvSpPr>
        <p:spPr>
          <a:xfrm flipV="1">
            <a:off x="4248000" y="2088000"/>
            <a:ext cx="551520" cy="576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CustomShape 19"/>
          <p:cNvSpPr/>
          <p:nvPr/>
        </p:nvSpPr>
        <p:spPr>
          <a:xfrm>
            <a:off x="216000" y="1539360"/>
            <a:ext cx="2015640" cy="1556280"/>
          </a:xfrm>
          <a:prstGeom prst="roundRect">
            <a:avLst>
              <a:gd name="adj" fmla="val 3600"/>
            </a:avLst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20"/>
          <p:cNvSpPr/>
          <p:nvPr/>
        </p:nvSpPr>
        <p:spPr>
          <a:xfrm>
            <a:off x="216000" y="5472000"/>
            <a:ext cx="1583640" cy="863640"/>
          </a:xfrm>
          <a:prstGeom prst="flowChartAlternateProcess">
            <a:avLst/>
          </a:prstGeom>
          <a:solidFill>
            <a:srgbClr val="e6e6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Importing expected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response from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authoring module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449" name="Line 21"/>
          <p:cNvSpPr/>
          <p:nvPr/>
        </p:nvSpPr>
        <p:spPr>
          <a:xfrm>
            <a:off x="7716240" y="3259440"/>
            <a:ext cx="360" cy="1237680"/>
          </a:xfrm>
          <a:prstGeom prst="line">
            <a:avLst/>
          </a:prstGeom>
          <a:ln cap="rnd" w="36720">
            <a:solidFill>
              <a:srgbClr val="000080"/>
            </a:solidFill>
            <a:custDash>
              <a:ds d="4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TextShape 22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3069000" y="1244160"/>
            <a:ext cx="3234600" cy="49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cfe7f5"/>
          </a:solidFill>
          <a:ln w="2556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990000"/>
                </a:solidFill>
                <a:latin typeface="Times New Roman"/>
                <a:ea typeface="DejaVu Sans"/>
              </a:rPr>
              <a:t>Exam Administration  Module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829440" y="2488680"/>
            <a:ext cx="1575720" cy="49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993366"/>
                </a:solidFill>
                <a:latin typeface="Times New Roman"/>
                <a:ea typeface="DejaVu Sans"/>
              </a:rPr>
              <a:t>Exam Management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497520" y="348408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Manage exam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497520" y="406476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Manage exam center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497520" y="464544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Manage candidates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3732480" y="348408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Import Q-Pack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7" name="CustomShape 7"/>
          <p:cNvSpPr/>
          <p:nvPr/>
        </p:nvSpPr>
        <p:spPr>
          <a:xfrm>
            <a:off x="3732480" y="406476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Export E-Pack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8" name="CustomShape 8"/>
          <p:cNvSpPr/>
          <p:nvPr/>
        </p:nvSpPr>
        <p:spPr>
          <a:xfrm>
            <a:off x="3732480" y="464544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Import M-Pack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9" name="CustomShape 9"/>
          <p:cNvSpPr/>
          <p:nvPr/>
        </p:nvSpPr>
        <p:spPr>
          <a:xfrm>
            <a:off x="6884280" y="406476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Exam monitoring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0" name="CustomShape 10"/>
          <p:cNvSpPr/>
          <p:nvPr/>
        </p:nvSpPr>
        <p:spPr>
          <a:xfrm>
            <a:off x="6884280" y="348408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Packs monitoring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1" name="CustomShape 11"/>
          <p:cNvSpPr/>
          <p:nvPr/>
        </p:nvSpPr>
        <p:spPr>
          <a:xfrm>
            <a:off x="3898440" y="2488680"/>
            <a:ext cx="1575720" cy="49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993366"/>
                </a:solidFill>
                <a:latin typeface="Times New Roman"/>
                <a:ea typeface="DejaVu Sans"/>
              </a:rPr>
              <a:t>Import / Export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2" name="CustomShape 12"/>
          <p:cNvSpPr/>
          <p:nvPr/>
        </p:nvSpPr>
        <p:spPr>
          <a:xfrm>
            <a:off x="7050240" y="2488680"/>
            <a:ext cx="1575720" cy="49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Remote </a:t>
            </a:r>
            <a:r>
              <a:rPr b="0" lang="en-US" sz="1600" spc="-1" strike="noStrike">
                <a:solidFill>
                  <a:srgbClr val="993366"/>
                </a:solidFill>
                <a:latin typeface="Times New Roman"/>
                <a:ea typeface="DejaVu Sans"/>
              </a:rPr>
              <a:t>Monitoring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3" name="Line 13"/>
          <p:cNvSpPr/>
          <p:nvPr/>
        </p:nvSpPr>
        <p:spPr>
          <a:xfrm flipH="1">
            <a:off x="1492920" y="1741680"/>
            <a:ext cx="2819880" cy="829800"/>
          </a:xfrm>
          <a:prstGeom prst="line">
            <a:avLst/>
          </a:prstGeom>
          <a:ln>
            <a:solidFill>
              <a:srgbClr val="6600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Line 14"/>
          <p:cNvSpPr/>
          <p:nvPr/>
        </p:nvSpPr>
        <p:spPr>
          <a:xfrm>
            <a:off x="1492920" y="2903040"/>
            <a:ext cx="360" cy="580680"/>
          </a:xfrm>
          <a:prstGeom prst="line">
            <a:avLst/>
          </a:prstGeom>
          <a:ln>
            <a:solidFill>
              <a:srgbClr val="6633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Line 15"/>
          <p:cNvSpPr/>
          <p:nvPr/>
        </p:nvSpPr>
        <p:spPr>
          <a:xfrm>
            <a:off x="4727520" y="2986200"/>
            <a:ext cx="360" cy="497520"/>
          </a:xfrm>
          <a:prstGeom prst="line">
            <a:avLst/>
          </a:prstGeom>
          <a:ln>
            <a:solidFill>
              <a:srgbClr val="6633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Line 16"/>
          <p:cNvSpPr/>
          <p:nvPr/>
        </p:nvSpPr>
        <p:spPr>
          <a:xfrm>
            <a:off x="7879680" y="2986200"/>
            <a:ext cx="360" cy="497520"/>
          </a:xfrm>
          <a:prstGeom prst="line">
            <a:avLst/>
          </a:prstGeom>
          <a:ln>
            <a:solidFill>
              <a:srgbClr val="6633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Line 17"/>
          <p:cNvSpPr/>
          <p:nvPr/>
        </p:nvSpPr>
        <p:spPr>
          <a:xfrm>
            <a:off x="4702320" y="1758240"/>
            <a:ext cx="360" cy="829440"/>
          </a:xfrm>
          <a:prstGeom prst="line">
            <a:avLst/>
          </a:prstGeom>
          <a:ln>
            <a:solidFill>
              <a:srgbClr val="6633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Line 18"/>
          <p:cNvSpPr/>
          <p:nvPr/>
        </p:nvSpPr>
        <p:spPr>
          <a:xfrm>
            <a:off x="4976640" y="1741680"/>
            <a:ext cx="2819880" cy="829800"/>
          </a:xfrm>
          <a:prstGeom prst="line">
            <a:avLst/>
          </a:prstGeom>
          <a:ln>
            <a:solidFill>
              <a:srgbClr val="660066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19"/>
          <p:cNvSpPr/>
          <p:nvPr/>
        </p:nvSpPr>
        <p:spPr>
          <a:xfrm>
            <a:off x="1492920" y="381564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20"/>
          <p:cNvSpPr/>
          <p:nvPr/>
        </p:nvSpPr>
        <p:spPr>
          <a:xfrm>
            <a:off x="1492920" y="439632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21"/>
          <p:cNvSpPr/>
          <p:nvPr/>
        </p:nvSpPr>
        <p:spPr>
          <a:xfrm>
            <a:off x="4727520" y="381564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22"/>
          <p:cNvSpPr/>
          <p:nvPr/>
        </p:nvSpPr>
        <p:spPr>
          <a:xfrm>
            <a:off x="4727520" y="439632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Line 23"/>
          <p:cNvSpPr/>
          <p:nvPr/>
        </p:nvSpPr>
        <p:spPr>
          <a:xfrm>
            <a:off x="7879680" y="381564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24"/>
          <p:cNvSpPr/>
          <p:nvPr/>
        </p:nvSpPr>
        <p:spPr>
          <a:xfrm>
            <a:off x="6884280" y="464544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View exam results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Line 25"/>
          <p:cNvSpPr/>
          <p:nvPr/>
        </p:nvSpPr>
        <p:spPr>
          <a:xfrm>
            <a:off x="7879680" y="4396320"/>
            <a:ext cx="360" cy="248760"/>
          </a:xfrm>
          <a:prstGeom prst="line">
            <a:avLst/>
          </a:prstGeom>
          <a:ln cap="rnd">
            <a:solidFill>
              <a:srgbClr val="000000"/>
            </a:solidFill>
            <a:custDash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26"/>
          <p:cNvSpPr/>
          <p:nvPr/>
        </p:nvSpPr>
        <p:spPr>
          <a:xfrm>
            <a:off x="0" y="0"/>
            <a:ext cx="8076960" cy="837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Exam Administration Module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77" name="TextShape 27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Talk Outline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232" name="Group 2"/>
          <p:cNvGrpSpPr/>
          <p:nvPr/>
        </p:nvGrpSpPr>
        <p:grpSpPr>
          <a:xfrm>
            <a:off x="1066680" y="1389960"/>
            <a:ext cx="6939720" cy="4264920"/>
            <a:chOff x="1066680" y="1389960"/>
            <a:chExt cx="6939720" cy="4264920"/>
          </a:xfrm>
        </p:grpSpPr>
        <p:sp>
          <p:nvSpPr>
            <p:cNvPr id="233" name="CustomShape 3"/>
            <p:cNvSpPr/>
            <p:nvPr/>
          </p:nvSpPr>
          <p:spPr>
            <a:xfrm>
              <a:off x="3914280" y="2220840"/>
              <a:ext cx="1717200" cy="1717200"/>
            </a:xfrm>
            <a:prstGeom prst="ellipse">
              <a:avLst/>
            </a:prstGeom>
            <a:solidFill>
              <a:schemeClr val="accent1">
                <a:alpha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4" name="CustomShape 4"/>
            <p:cNvSpPr/>
            <p:nvPr/>
          </p:nvSpPr>
          <p:spPr>
            <a:xfrm>
              <a:off x="3706200" y="1389960"/>
              <a:ext cx="1991880" cy="11527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000000"/>
                  </a:solidFill>
                  <a:latin typeface="Verdana"/>
                </a:rPr>
                <a:t>Background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235" name="CustomShape 5"/>
            <p:cNvSpPr/>
            <p:nvPr/>
          </p:nvSpPr>
          <p:spPr>
            <a:xfrm>
              <a:off x="4567680" y="2695320"/>
              <a:ext cx="1717200" cy="1717200"/>
            </a:xfrm>
            <a:prstGeom prst="ellipse">
              <a:avLst/>
            </a:prstGeom>
            <a:solidFill>
              <a:schemeClr val="accent1">
                <a:alpha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6" name="CustomShape 6"/>
            <p:cNvSpPr/>
            <p:nvPr/>
          </p:nvSpPr>
          <p:spPr>
            <a:xfrm>
              <a:off x="6220800" y="2803680"/>
              <a:ext cx="1785600" cy="125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000000"/>
                  </a:solidFill>
                  <a:latin typeface="Verdana"/>
                </a:rPr>
                <a:t>Architecture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237" name="CustomShape 7"/>
            <p:cNvSpPr/>
            <p:nvPr/>
          </p:nvSpPr>
          <p:spPr>
            <a:xfrm>
              <a:off x="4318560" y="3463920"/>
              <a:ext cx="1717200" cy="1717200"/>
            </a:xfrm>
            <a:prstGeom prst="ellipse">
              <a:avLst/>
            </a:prstGeom>
            <a:solidFill>
              <a:schemeClr val="accent1">
                <a:alpha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38" name="CustomShape 8"/>
            <p:cNvSpPr/>
            <p:nvPr/>
          </p:nvSpPr>
          <p:spPr>
            <a:xfrm>
              <a:off x="5611320" y="4327560"/>
              <a:ext cx="1785600" cy="125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000000"/>
                  </a:solidFill>
                  <a:latin typeface="Verdana"/>
                </a:rPr>
                <a:t>Modules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239" name="CustomShape 9"/>
            <p:cNvSpPr/>
            <p:nvPr/>
          </p:nvSpPr>
          <p:spPr>
            <a:xfrm>
              <a:off x="3510360" y="3463920"/>
              <a:ext cx="1717200" cy="1717200"/>
            </a:xfrm>
            <a:prstGeom prst="ellipse">
              <a:avLst/>
            </a:prstGeom>
            <a:solidFill>
              <a:schemeClr val="accent1">
                <a:alpha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0" name="CustomShape 10"/>
            <p:cNvSpPr/>
            <p:nvPr/>
          </p:nvSpPr>
          <p:spPr>
            <a:xfrm>
              <a:off x="2030040" y="4403880"/>
              <a:ext cx="1785600" cy="125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000000"/>
                  </a:solidFill>
                  <a:latin typeface="Verdana"/>
                </a:rPr>
                <a:t>Case Study</a:t>
              </a:r>
              <a:endParaRPr b="0" lang="en-US" sz="2300" spc="-1" strike="noStrike">
                <a:latin typeface="Arial"/>
              </a:endParaRPr>
            </a:p>
          </p:txBody>
        </p:sp>
        <p:sp>
          <p:nvSpPr>
            <p:cNvPr id="241" name="CustomShape 11"/>
            <p:cNvSpPr/>
            <p:nvPr/>
          </p:nvSpPr>
          <p:spPr>
            <a:xfrm>
              <a:off x="3261240" y="2695320"/>
              <a:ext cx="1717200" cy="1717200"/>
            </a:xfrm>
            <a:prstGeom prst="ellipse">
              <a:avLst/>
            </a:prstGeom>
            <a:solidFill>
              <a:schemeClr val="accent1">
                <a:alpha val="50000"/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242" name="CustomShape 12"/>
            <p:cNvSpPr/>
            <p:nvPr/>
          </p:nvSpPr>
          <p:spPr>
            <a:xfrm>
              <a:off x="1066680" y="2803680"/>
              <a:ext cx="2590560" cy="12510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/>
            <a:p>
              <a:pPr algn="ctr">
                <a:lnSpc>
                  <a:spcPct val="90000"/>
                </a:lnSpc>
                <a:spcAft>
                  <a:spcPts val="805"/>
                </a:spcAft>
              </a:pPr>
              <a:r>
                <a:rPr b="0" lang="en-US" sz="2300" spc="-1" strike="noStrike">
                  <a:solidFill>
                    <a:srgbClr val="000000"/>
                  </a:solidFill>
                  <a:latin typeface="Verdana"/>
                </a:rPr>
                <a:t>Future Work</a:t>
              </a:r>
              <a:endParaRPr b="0" lang="en-US" sz="2300" spc="-1" strike="noStrike">
                <a:latin typeface="Arial"/>
              </a:endParaRPr>
            </a:p>
          </p:txBody>
        </p:sp>
      </p:grpSp>
      <p:grpSp>
        <p:nvGrpSpPr>
          <p:cNvPr id="243" name="Group 1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44" name="TextShape 14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Assessment items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79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Concept Map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481" name="Picture 3" descr=""/>
          <p:cNvPicPr/>
          <p:nvPr/>
        </p:nvPicPr>
        <p:blipFill>
          <a:blip r:embed="rId1"/>
          <a:stretch/>
        </p:blipFill>
        <p:spPr>
          <a:xfrm>
            <a:off x="609480" y="1219320"/>
            <a:ext cx="7924320" cy="4571640"/>
          </a:xfrm>
          <a:prstGeom prst="rect">
            <a:avLst/>
          </a:prstGeom>
          <a:ln>
            <a:noFill/>
          </a:ln>
        </p:spPr>
      </p:pic>
      <p:sp>
        <p:nvSpPr>
          <p:cNvPr id="482" name="CustomShape 2"/>
          <p:cNvSpPr/>
          <p:nvPr/>
        </p:nvSpPr>
        <p:spPr>
          <a:xfrm>
            <a:off x="2485800" y="3469680"/>
            <a:ext cx="178128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CustomShape 3"/>
          <p:cNvSpPr/>
          <p:nvPr/>
        </p:nvSpPr>
        <p:spPr>
          <a:xfrm>
            <a:off x="5715000" y="3469680"/>
            <a:ext cx="190476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Shape 4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8" dur="indefinite" restart="never" nodeType="tmRoot">
          <p:childTnLst>
            <p:seq>
              <p:cTn id="239" dur="indefinite" nodeType="mainSeq">
                <p:childTnLst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44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250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Item Types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457200" y="1219320"/>
            <a:ext cx="380952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Multiple choice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True-False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Fill in the blanks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Match the Following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Short answer*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feature of package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Reorder the sequence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Compute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Complete the program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Verdana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Correct and complete the program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7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88" name="CustomShape 4"/>
          <p:cNvSpPr/>
          <p:nvPr/>
        </p:nvSpPr>
        <p:spPr>
          <a:xfrm>
            <a:off x="4651560" y="1219320"/>
            <a:ext cx="441612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Modify code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Programming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Compare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Complete the block diagram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Complete the flow chart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and complete the block diagram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Correct and complete the flow chart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Verdana"/>
              <a:buAutoNum type="arabicPeriod" startAt="11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Determine the output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9" name="CustomShape 5"/>
          <p:cNvSpPr/>
          <p:nvPr/>
        </p:nvSpPr>
        <p:spPr>
          <a:xfrm>
            <a:off x="611640" y="6019920"/>
            <a:ext cx="181476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* not what you think it is </a:t>
            </a:r>
            <a:r>
              <a:rPr b="0" lang="en-US" sz="11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Picture 1" descr=""/>
          <p:cNvPicPr/>
          <p:nvPr/>
        </p:nvPicPr>
        <p:blipFill>
          <a:blip r:embed="rId1"/>
          <a:srcRect l="0" t="0" r="0" b="20221"/>
          <a:stretch/>
        </p:blipFill>
        <p:spPr>
          <a:xfrm>
            <a:off x="457200" y="824040"/>
            <a:ext cx="8036280" cy="5195520"/>
          </a:xfrm>
          <a:prstGeom prst="rect">
            <a:avLst/>
          </a:prstGeom>
          <a:ln>
            <a:noFill/>
          </a:ln>
        </p:spPr>
      </p:pic>
      <p:sp>
        <p:nvSpPr>
          <p:cNvPr id="491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Item Meta-Data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2" name="TextShape 2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CASE STUDY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4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National-level skill dev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96" name="TextShape 2"/>
          <p:cNvSpPr txBox="1"/>
          <p:nvPr/>
        </p:nvSpPr>
        <p:spPr>
          <a:xfrm>
            <a:off x="304920" y="990720"/>
            <a:ext cx="4038120" cy="55623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Establish sound pedagogical rationale for assessment instruments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Develop fresh item banks using subject-matter experts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Automated assessment instrument generation from large item banks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Online assessment and automated evaluation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497" name="Group 3"/>
          <p:cNvGrpSpPr/>
          <p:nvPr/>
        </p:nvGrpSpPr>
        <p:grpSpPr>
          <a:xfrm>
            <a:off x="4648320" y="1233360"/>
            <a:ext cx="4038120" cy="4878720"/>
            <a:chOff x="4648320" y="1233360"/>
            <a:chExt cx="4038120" cy="4878720"/>
          </a:xfrm>
        </p:grpSpPr>
        <p:sp>
          <p:nvSpPr>
            <p:cNvPr id="498" name="CustomShape 4"/>
            <p:cNvSpPr/>
            <p:nvPr/>
          </p:nvSpPr>
          <p:spPr>
            <a:xfrm>
              <a:off x="4648320" y="1233360"/>
              <a:ext cx="4038120" cy="15512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24280" rIns="148680" tIns="224280" bIns="224640" anchor="ctr"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900" spc="-1" strike="noStrike">
                  <a:solidFill>
                    <a:srgbClr val="ffffff"/>
                  </a:solidFill>
                  <a:latin typeface="Verdana"/>
                </a:rPr>
                <a:t>40 Learning Centers</a:t>
              </a:r>
              <a:endParaRPr b="0" lang="en-US" sz="3900" spc="-1" strike="noStrike">
                <a:latin typeface="Arial"/>
              </a:endParaRPr>
            </a:p>
          </p:txBody>
        </p:sp>
        <p:sp>
          <p:nvSpPr>
            <p:cNvPr id="499" name="CustomShape 5"/>
            <p:cNvSpPr/>
            <p:nvPr/>
          </p:nvSpPr>
          <p:spPr>
            <a:xfrm>
              <a:off x="4648320" y="2896920"/>
              <a:ext cx="4038120" cy="15512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24280" rIns="148680" tIns="224280" bIns="224640" anchor="ctr"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900" spc="-1" strike="noStrike">
                  <a:solidFill>
                    <a:srgbClr val="ffffff"/>
                  </a:solidFill>
                  <a:latin typeface="Verdana"/>
                </a:rPr>
                <a:t>Over 8 Lakh learners</a:t>
              </a:r>
              <a:endParaRPr b="0" lang="en-US" sz="3900" spc="-1" strike="noStrike">
                <a:latin typeface="Arial"/>
              </a:endParaRPr>
            </a:p>
          </p:txBody>
        </p:sp>
        <p:sp>
          <p:nvSpPr>
            <p:cNvPr id="500" name="CustomShape 6"/>
            <p:cNvSpPr/>
            <p:nvPr/>
          </p:nvSpPr>
          <p:spPr>
            <a:xfrm>
              <a:off x="4648320" y="4560840"/>
              <a:ext cx="4038120" cy="15512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24280" rIns="148680" tIns="224280" bIns="224640" anchor="ctr"/>
            <a:p>
              <a:pPr>
                <a:lnSpc>
                  <a:spcPct val="90000"/>
                </a:lnSpc>
                <a:spcAft>
                  <a:spcPts val="1366"/>
                </a:spcAft>
              </a:pPr>
              <a:r>
                <a:rPr b="0" lang="en-US" sz="3900" spc="-1" strike="noStrike">
                  <a:solidFill>
                    <a:srgbClr val="ffffff"/>
                  </a:solidFill>
                  <a:latin typeface="Verdana"/>
                </a:rPr>
                <a:t>75 courses</a:t>
              </a:r>
              <a:endParaRPr b="0" lang="en-US" sz="3900" spc="-1" strike="noStrike">
                <a:latin typeface="Arial"/>
              </a:endParaRPr>
            </a:p>
          </p:txBody>
        </p:sp>
      </p:grpSp>
      <p:grpSp>
        <p:nvGrpSpPr>
          <p:cNvPr id="501" name="Group 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02" name="TextShape 8"/>
          <p:cNvSpPr txBox="1"/>
          <p:nvPr/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A Skill Dev Course in IT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457200" y="99072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Subjects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1. IT Tools and Business Systems 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2. Internet Technology and Web Design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3. Programming and Problem Solving through C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4. Application of .NET Technology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5. Introduction to Multimedia 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6. Introduction to ICT Resources 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Item bank generation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1000 items per course covering PART A and PART B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Modules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Exam Administration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Item authoring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Instrument generation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Assessment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36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990000"/>
                </a:solidFill>
                <a:latin typeface="Verdana"/>
              </a:rPr>
              <a:t>Evaluation</a:t>
            </a:r>
            <a:endParaRPr b="0" lang="en-US" sz="1800" spc="-1" strike="noStrike">
              <a:solidFill>
                <a:srgbClr val="3366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05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Status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507" name="Group 2"/>
          <p:cNvGrpSpPr/>
          <p:nvPr/>
        </p:nvGrpSpPr>
        <p:grpSpPr>
          <a:xfrm>
            <a:off x="-1973160" y="515880"/>
            <a:ext cx="10632240" cy="3082680"/>
            <a:chOff x="-1973160" y="515880"/>
            <a:chExt cx="10632240" cy="3082680"/>
          </a:xfrm>
        </p:grpSpPr>
        <p:sp>
          <p:nvSpPr>
            <p:cNvPr id="508" name="CustomShape 3"/>
            <p:cNvSpPr/>
            <p:nvPr/>
          </p:nvSpPr>
          <p:spPr>
            <a:xfrm>
              <a:off x="-1973160" y="515880"/>
              <a:ext cx="3082680" cy="3082680"/>
            </a:xfrm>
            <a:prstGeom prst="blockArc">
              <a:avLst>
                <a:gd name="adj1" fmla="val 18900000"/>
                <a:gd name="adj2" fmla="val 2700000"/>
                <a:gd name="adj3" fmla="val 701"/>
              </a:avLst>
            </a:prstGeom>
            <a:noFill/>
            <a:ln>
              <a:solidFill>
                <a:schemeClr val="accent1">
                  <a:shade val="60000"/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09" name="CustomShape 4"/>
            <p:cNvSpPr/>
            <p:nvPr/>
          </p:nvSpPr>
          <p:spPr>
            <a:xfrm>
              <a:off x="872280" y="1090080"/>
              <a:ext cx="7786800" cy="35136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7900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ffffff"/>
                  </a:solidFill>
                  <a:latin typeface="Verdana"/>
                </a:rPr>
                <a:t>Software Delivered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0" name="CustomShape 5"/>
            <p:cNvSpPr/>
            <p:nvPr/>
          </p:nvSpPr>
          <p:spPr>
            <a:xfrm>
              <a:off x="652680" y="1046160"/>
              <a:ext cx="439200" cy="439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1" name="CustomShape 6"/>
            <p:cNvSpPr/>
            <p:nvPr/>
          </p:nvSpPr>
          <p:spPr>
            <a:xfrm>
              <a:off x="1073880" y="1617840"/>
              <a:ext cx="7585200" cy="35136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7900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ffffff"/>
                  </a:solidFill>
                  <a:latin typeface="Verdana"/>
                </a:rPr>
                <a:t>Item Bank Delivered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2" name="CustomShape 7"/>
            <p:cNvSpPr/>
            <p:nvPr/>
          </p:nvSpPr>
          <p:spPr>
            <a:xfrm>
              <a:off x="854280" y="1573920"/>
              <a:ext cx="439200" cy="439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3" name="CustomShape 8"/>
            <p:cNvSpPr/>
            <p:nvPr/>
          </p:nvSpPr>
          <p:spPr>
            <a:xfrm>
              <a:off x="1073880" y="2145240"/>
              <a:ext cx="7585200" cy="35136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7900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ffffff"/>
                  </a:solidFill>
                  <a:latin typeface="Verdana"/>
                </a:rPr>
                <a:t>Independent security testing and certification done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4" name="CustomShape 9"/>
            <p:cNvSpPr/>
            <p:nvPr/>
          </p:nvSpPr>
          <p:spPr>
            <a:xfrm>
              <a:off x="854280" y="2101320"/>
              <a:ext cx="439200" cy="439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515" name="CustomShape 10"/>
            <p:cNvSpPr/>
            <p:nvPr/>
          </p:nvSpPr>
          <p:spPr>
            <a:xfrm>
              <a:off x="872280" y="2673000"/>
              <a:ext cx="7786800" cy="351360"/>
            </a:xfrm>
            <a:prstGeom prst="rect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279000" rIns="45720" anchor="ctr"/>
            <a:p>
              <a:pPr>
                <a:lnSpc>
                  <a:spcPct val="90000"/>
                </a:lnSpc>
                <a:spcAft>
                  <a:spcPts val="629"/>
                </a:spcAft>
              </a:pPr>
              <a:r>
                <a:rPr b="0" lang="en-US" sz="1800" spc="-1" strike="noStrike">
                  <a:solidFill>
                    <a:srgbClr val="ffffff"/>
                  </a:solidFill>
                  <a:latin typeface="Verdana"/>
                </a:rPr>
                <a:t>Pilot Completed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16" name="CustomShape 11"/>
            <p:cNvSpPr/>
            <p:nvPr/>
          </p:nvSpPr>
          <p:spPr>
            <a:xfrm>
              <a:off x="652680" y="2629080"/>
              <a:ext cx="439200" cy="439200"/>
            </a:xfrm>
            <a:prstGeom prst="ellipse">
              <a:avLst/>
            </a:prstGeom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</p:sp>
      </p:grpSp>
      <p:grpSp>
        <p:nvGrpSpPr>
          <p:cNvPr id="517" name="Group 1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18" name="TextShape 1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graphicFrame>
        <p:nvGraphicFramePr>
          <p:cNvPr id="519" name="Table 14"/>
          <p:cNvGraphicFramePr/>
          <p:nvPr/>
        </p:nvGraphicFramePr>
        <p:xfrm>
          <a:off x="2133720" y="3276720"/>
          <a:ext cx="6552720" cy="2819160"/>
        </p:xfrm>
        <a:graphic>
          <a:graphicData uri="http://schemas.openxmlformats.org/drawingml/2006/table">
            <a:tbl>
              <a:tblPr/>
              <a:tblGrid>
                <a:gridCol w="527760"/>
                <a:gridCol w="2870280"/>
                <a:gridCol w="709200"/>
                <a:gridCol w="808200"/>
                <a:gridCol w="923760"/>
                <a:gridCol w="713520"/>
              </a:tblGrid>
              <a:tr h="3020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SNo.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Subject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 Mark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5 Marks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10 Marks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Total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020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IT Tools and Business Systems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998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357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1500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5032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Internet Technology and Web Design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1090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235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160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1485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50328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Programming and Problem Solving through ‘C’ language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1072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384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111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1567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020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4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Application of .NET Technology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660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115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805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020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Introduction to Multimedia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410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313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73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796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0204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6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Introduction to ICT Resources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740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307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Verdana"/>
                        </a:rPr>
                        <a:t>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d0cf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1145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  <a:tr h="302400">
                <a:tc>
                  <a:txBody>
                    <a:bodyPr lIns="9360" rIns="9360" tIns="9360" bIns="0"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 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 lIns="9360" rIns="9360" tIns="9360" bIns="0" anchor="ctr"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Total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4970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1711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617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ffffff"/>
                          </a:solidFill>
                          <a:latin typeface="Verdana"/>
                        </a:rPr>
                        <a:t>7298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520" name="CustomShape 15"/>
          <p:cNvSpPr/>
          <p:nvPr/>
        </p:nvSpPr>
        <p:spPr>
          <a:xfrm>
            <a:off x="1600200" y="3270240"/>
            <a:ext cx="209520" cy="274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Item Bank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FUTURE WORK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More can be done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4" name="TextShape 2"/>
          <p:cNvSpPr txBox="1"/>
          <p:nvPr/>
        </p:nvSpPr>
        <p:spPr>
          <a:xfrm>
            <a:off x="457200" y="1219320"/>
            <a:ext cx="8229240" cy="4906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Support more “supply type” items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Drawing type, essay type, lab type etc.</a:t>
            </a:r>
            <a:endParaRPr b="0" lang="en-US" sz="20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Add more security features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Block chain for high-stakes exams??</a:t>
            </a:r>
            <a:endParaRPr b="0" lang="en-US" sz="20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Incorporate feedback mechanism in evaluation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Use it for formative as well as summative assessments</a:t>
            </a:r>
            <a:endParaRPr b="0" lang="en-US" sz="20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And you guessed it…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Use historical data to </a:t>
            </a:r>
            <a:r>
              <a:rPr b="1" lang="en-US" sz="2000" spc="-1" strike="noStrike">
                <a:solidFill>
                  <a:srgbClr val="17375e"/>
                </a:solidFill>
                <a:latin typeface="Verdana"/>
              </a:rPr>
              <a:t>personalize learners’ experience </a:t>
            </a: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and also </a:t>
            </a:r>
            <a:r>
              <a:rPr b="1" lang="en-US" sz="2000" spc="-1" strike="noStrike">
                <a:solidFill>
                  <a:srgbClr val="17375e"/>
                </a:solidFill>
                <a:latin typeface="Verdana"/>
              </a:rPr>
              <a:t>improve quality of assessment instruments and assessment </a:t>
            </a:r>
            <a:r>
              <a:rPr b="0" lang="en-US" sz="2000" spc="-1" strike="noStrike">
                <a:solidFill>
                  <a:srgbClr val="990000"/>
                </a:solidFill>
                <a:latin typeface="Verdana"/>
              </a:rPr>
              <a:t>items using Analytics/AI/ML</a:t>
            </a:r>
            <a:endParaRPr b="0" lang="en-US" sz="2000" spc="-1" strike="noStrike">
              <a:solidFill>
                <a:srgbClr val="336600"/>
              </a:solidFill>
              <a:latin typeface="Verdana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1" dur="5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6" dur="5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5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7" dur="5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2" dur="5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Background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27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4883040" y="4724280"/>
            <a:ext cx="4067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Prof. Chandrashekar Ramanathan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IIIT Bangalore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rc@iiitb.ac.in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Shape 1"/>
          <p:cNvSpPr txBox="1"/>
          <p:nvPr/>
        </p:nvSpPr>
        <p:spPr>
          <a:xfrm>
            <a:off x="0" y="2286000"/>
            <a:ext cx="9143640" cy="14475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Backup SLIDES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0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Picture 1" descr=""/>
          <p:cNvPicPr/>
          <p:nvPr/>
        </p:nvPicPr>
        <p:blipFill>
          <a:blip r:embed="rId1"/>
          <a:stretch/>
        </p:blipFill>
        <p:spPr>
          <a:xfrm>
            <a:off x="1357200" y="824040"/>
            <a:ext cx="6428880" cy="5209920"/>
          </a:xfrm>
          <a:prstGeom prst="rect">
            <a:avLst/>
          </a:prstGeom>
          <a:ln>
            <a:noFill/>
          </a:ln>
        </p:spPr>
      </p:pic>
      <p:sp>
        <p:nvSpPr>
          <p:cNvPr id="532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Picture 1" descr=""/>
          <p:cNvPicPr/>
          <p:nvPr/>
        </p:nvPicPr>
        <p:blipFill>
          <a:blip r:embed="rId1"/>
          <a:stretch/>
        </p:blipFill>
        <p:spPr>
          <a:xfrm>
            <a:off x="1595880" y="0"/>
            <a:ext cx="5951520" cy="6857640"/>
          </a:xfrm>
          <a:prstGeom prst="rect">
            <a:avLst/>
          </a:prstGeom>
          <a:ln>
            <a:noFill/>
          </a:ln>
        </p:spPr>
      </p:pic>
      <p:sp>
        <p:nvSpPr>
          <p:cNvPr id="534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Picture 1" descr=""/>
          <p:cNvPicPr/>
          <p:nvPr/>
        </p:nvPicPr>
        <p:blipFill>
          <a:blip r:embed="rId1"/>
          <a:stretch/>
        </p:blipFill>
        <p:spPr>
          <a:xfrm>
            <a:off x="809640" y="1471680"/>
            <a:ext cx="7524360" cy="3914280"/>
          </a:xfrm>
          <a:prstGeom prst="rect">
            <a:avLst/>
          </a:prstGeom>
          <a:ln>
            <a:noFill/>
          </a:ln>
        </p:spPr>
      </p:pic>
      <p:sp>
        <p:nvSpPr>
          <p:cNvPr id="536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Picture 1" descr=""/>
          <p:cNvPicPr/>
          <p:nvPr/>
        </p:nvPicPr>
        <p:blipFill>
          <a:blip r:embed="rId1"/>
          <a:stretch/>
        </p:blipFill>
        <p:spPr>
          <a:xfrm>
            <a:off x="847080" y="0"/>
            <a:ext cx="7449480" cy="6857640"/>
          </a:xfrm>
          <a:prstGeom prst="rect">
            <a:avLst/>
          </a:prstGeom>
          <a:ln>
            <a:noFill/>
          </a:ln>
        </p:spPr>
      </p:pic>
      <p:sp>
        <p:nvSpPr>
          <p:cNvPr id="538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Picture 1" descr=""/>
          <p:cNvPicPr/>
          <p:nvPr/>
        </p:nvPicPr>
        <p:blipFill>
          <a:blip r:embed="rId1"/>
          <a:stretch/>
        </p:blipFill>
        <p:spPr>
          <a:xfrm>
            <a:off x="2195280" y="0"/>
            <a:ext cx="4753080" cy="6857640"/>
          </a:xfrm>
          <a:prstGeom prst="rect">
            <a:avLst/>
          </a:prstGeom>
          <a:ln>
            <a:noFill/>
          </a:ln>
        </p:spPr>
      </p:pic>
      <p:sp>
        <p:nvSpPr>
          <p:cNvPr id="540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Picture 1" descr=""/>
          <p:cNvPicPr/>
          <p:nvPr/>
        </p:nvPicPr>
        <p:blipFill>
          <a:blip r:embed="rId1"/>
          <a:stretch/>
        </p:blipFill>
        <p:spPr>
          <a:xfrm>
            <a:off x="1766880" y="961920"/>
            <a:ext cx="5609880" cy="4933440"/>
          </a:xfrm>
          <a:prstGeom prst="rect">
            <a:avLst/>
          </a:prstGeom>
          <a:ln>
            <a:noFill/>
          </a:ln>
        </p:spPr>
      </p:pic>
      <p:sp>
        <p:nvSpPr>
          <p:cNvPr id="542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icture 1" descr=""/>
          <p:cNvPicPr/>
          <p:nvPr/>
        </p:nvPicPr>
        <p:blipFill>
          <a:blip r:embed="rId1"/>
          <a:stretch/>
        </p:blipFill>
        <p:spPr>
          <a:xfrm>
            <a:off x="1728720" y="2519280"/>
            <a:ext cx="5686200" cy="1819080"/>
          </a:xfrm>
          <a:prstGeom prst="rect">
            <a:avLst/>
          </a:prstGeom>
          <a:ln>
            <a:noFill/>
          </a:ln>
        </p:spPr>
      </p:pic>
      <p:sp>
        <p:nvSpPr>
          <p:cNvPr id="544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Picture 1" descr=""/>
          <p:cNvPicPr/>
          <p:nvPr/>
        </p:nvPicPr>
        <p:blipFill>
          <a:blip r:embed="rId1"/>
          <a:stretch/>
        </p:blipFill>
        <p:spPr>
          <a:xfrm>
            <a:off x="1676520" y="790560"/>
            <a:ext cx="5790960" cy="5276520"/>
          </a:xfrm>
          <a:prstGeom prst="rect">
            <a:avLst/>
          </a:prstGeom>
          <a:ln>
            <a:noFill/>
          </a:ln>
        </p:spPr>
      </p:pic>
      <p:sp>
        <p:nvSpPr>
          <p:cNvPr id="546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Motivation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457200" y="990720"/>
            <a:ext cx="830556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The Achilles Heel of MOOC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Manual Assessments and Evaluation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Need… Large-scale online exams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Access to much larger target population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Evaluation completed in a fraction of time compared to manual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Verdana"/>
              </a:rPr>
              <a:t>But… such assessments today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Confined to multiple choice questions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rgbClr val="990000"/>
                </a:solidFill>
                <a:latin typeface="Verdana"/>
              </a:rPr>
              <a:t>Lack sound pedagogical rationale</a:t>
            </a:r>
            <a:endParaRPr b="0" lang="en-US" sz="2800" spc="-1" strike="noStrike">
              <a:solidFill>
                <a:srgbClr val="336600"/>
              </a:solidFill>
              <a:latin typeface="Verdana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Picture 1" descr=""/>
          <p:cNvPicPr/>
          <p:nvPr/>
        </p:nvPicPr>
        <p:blipFill>
          <a:blip r:embed="rId1"/>
          <a:stretch/>
        </p:blipFill>
        <p:spPr>
          <a:xfrm>
            <a:off x="1881360" y="433440"/>
            <a:ext cx="5381280" cy="5990760"/>
          </a:xfrm>
          <a:prstGeom prst="rect">
            <a:avLst/>
          </a:prstGeom>
          <a:ln>
            <a:noFill/>
          </a:ln>
        </p:spPr>
      </p:pic>
      <p:sp>
        <p:nvSpPr>
          <p:cNvPr id="548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Picture 1" descr=""/>
          <p:cNvPicPr/>
          <p:nvPr/>
        </p:nvPicPr>
        <p:blipFill>
          <a:blip r:embed="rId1"/>
          <a:stretch/>
        </p:blipFill>
        <p:spPr>
          <a:xfrm>
            <a:off x="1905120" y="685800"/>
            <a:ext cx="5638320" cy="5181120"/>
          </a:xfrm>
          <a:prstGeom prst="rect">
            <a:avLst/>
          </a:prstGeom>
          <a:ln>
            <a:noFill/>
          </a:ln>
        </p:spPr>
      </p:pic>
      <p:sp>
        <p:nvSpPr>
          <p:cNvPr id="550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icture 1" descr=""/>
          <p:cNvPicPr/>
          <p:nvPr/>
        </p:nvPicPr>
        <p:blipFill>
          <a:blip r:embed="rId1"/>
          <a:stretch/>
        </p:blipFill>
        <p:spPr>
          <a:xfrm>
            <a:off x="2147760" y="1276200"/>
            <a:ext cx="4847760" cy="4304880"/>
          </a:xfrm>
          <a:prstGeom prst="rect">
            <a:avLst/>
          </a:prstGeom>
          <a:ln>
            <a:noFill/>
          </a:ln>
        </p:spPr>
      </p:pic>
      <p:sp>
        <p:nvSpPr>
          <p:cNvPr id="552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Picture 1" descr=""/>
          <p:cNvPicPr/>
          <p:nvPr/>
        </p:nvPicPr>
        <p:blipFill>
          <a:blip r:embed="rId1"/>
          <a:stretch/>
        </p:blipFill>
        <p:spPr>
          <a:xfrm>
            <a:off x="552600" y="428760"/>
            <a:ext cx="8038800" cy="6000480"/>
          </a:xfrm>
          <a:prstGeom prst="rect">
            <a:avLst/>
          </a:prstGeom>
          <a:ln>
            <a:noFill/>
          </a:ln>
        </p:spPr>
      </p:pic>
      <p:sp>
        <p:nvSpPr>
          <p:cNvPr id="554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Picture 1" descr=""/>
          <p:cNvPicPr/>
          <p:nvPr/>
        </p:nvPicPr>
        <p:blipFill>
          <a:blip r:embed="rId1"/>
          <a:stretch/>
        </p:blipFill>
        <p:spPr>
          <a:xfrm>
            <a:off x="1319040" y="847800"/>
            <a:ext cx="6505200" cy="5162040"/>
          </a:xfrm>
          <a:prstGeom prst="rect">
            <a:avLst/>
          </a:prstGeom>
          <a:ln>
            <a:noFill/>
          </a:ln>
        </p:spPr>
      </p:pic>
      <p:sp>
        <p:nvSpPr>
          <p:cNvPr id="556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Picture 1" descr=""/>
          <p:cNvPicPr/>
          <p:nvPr/>
        </p:nvPicPr>
        <p:blipFill>
          <a:blip r:embed="rId1"/>
          <a:stretch/>
        </p:blipFill>
        <p:spPr>
          <a:xfrm>
            <a:off x="519120" y="209520"/>
            <a:ext cx="8105400" cy="6438600"/>
          </a:xfrm>
          <a:prstGeom prst="rect">
            <a:avLst/>
          </a:prstGeom>
          <a:ln>
            <a:noFill/>
          </a:ln>
        </p:spPr>
      </p:pic>
      <p:sp>
        <p:nvSpPr>
          <p:cNvPr id="558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Picture 1" descr=""/>
          <p:cNvPicPr/>
          <p:nvPr/>
        </p:nvPicPr>
        <p:blipFill>
          <a:blip r:embed="rId1"/>
          <a:stretch/>
        </p:blipFill>
        <p:spPr>
          <a:xfrm>
            <a:off x="514440" y="318960"/>
            <a:ext cx="8115120" cy="6219360"/>
          </a:xfrm>
          <a:prstGeom prst="rect">
            <a:avLst/>
          </a:prstGeom>
          <a:ln>
            <a:noFill/>
          </a:ln>
        </p:spPr>
      </p:pic>
      <p:sp>
        <p:nvSpPr>
          <p:cNvPr id="560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Picture 1" descr=""/>
          <p:cNvPicPr/>
          <p:nvPr/>
        </p:nvPicPr>
        <p:blipFill>
          <a:blip r:embed="rId1"/>
          <a:stretch/>
        </p:blipFill>
        <p:spPr>
          <a:xfrm>
            <a:off x="2786040" y="933480"/>
            <a:ext cx="3571560" cy="4990680"/>
          </a:xfrm>
          <a:prstGeom prst="rect">
            <a:avLst/>
          </a:prstGeom>
          <a:ln>
            <a:noFill/>
          </a:ln>
        </p:spPr>
      </p:pic>
      <p:sp>
        <p:nvSpPr>
          <p:cNvPr id="562" name="TextShape 1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1905120" y="838080"/>
            <a:ext cx="56383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omic"/>
              </a:rPr>
              <a:t>Assessment pattern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4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3640" cy="5409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1219320" y="838080"/>
            <a:ext cx="68576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omic"/>
              </a:rPr>
              <a:t>Create Assessment pattern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66" name="Picture 2" descr=""/>
          <p:cNvPicPr/>
          <p:nvPr/>
        </p:nvPicPr>
        <p:blipFill>
          <a:blip r:embed="rId1"/>
          <a:stretch/>
        </p:blipFill>
        <p:spPr>
          <a:xfrm>
            <a:off x="0" y="1523880"/>
            <a:ext cx="9143640" cy="53337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Some Terminology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838080"/>
            <a:ext cx="8229240" cy="5486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Assessment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Exam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Evaluation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Grading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Item / Item Bank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Question / Question Bank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Assessment Instrument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Question Paper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Response Types 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99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990000"/>
                </a:solidFill>
                <a:latin typeface="Verdana"/>
              </a:rPr>
              <a:t>Selection type and Supply type)</a:t>
            </a:r>
            <a:endParaRPr b="0" lang="en-US" sz="2400" spc="-1" strike="noStrike">
              <a:solidFill>
                <a:srgbClr val="336600"/>
              </a:solidFill>
              <a:latin typeface="Verdana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Assessment Pattern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46" dur="1" fill="hold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50" dur="1" fill="hold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56" dur="1" fill="hold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60" dur="1" fill="hold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66" dur="1" fill="hold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70" dur="1" fill="hold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76" dur="1" fill="hold"/>
                                        <p:tgtEl>
                                          <p:spTgt spid="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80" dur="1" fill="hold"/>
                                        <p:tgtEl>
                                          <p:spTgt spid="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86" dur="1" fill="hold"/>
                                        <p:tgtEl>
                                          <p:spTgt spid="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90" dur="1" fill="hold"/>
                                        <p:tgtEl>
                                          <p:spTgt spid="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500"/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Clr clrSpc="rgb">
                                      <p:cBhvr>
                                        <p:cTn id="96" dur="1" fill="hold"/>
                                        <p:tgtEl>
                                          <p:spTgt spid="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/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Picture 2" descr=""/>
          <p:cNvPicPr/>
          <p:nvPr/>
        </p:nvPicPr>
        <p:blipFill>
          <a:blip r:embed="rId1"/>
          <a:stretch/>
        </p:blipFill>
        <p:spPr>
          <a:xfrm>
            <a:off x="0" y="990720"/>
            <a:ext cx="9143640" cy="58669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Picture 1" descr=""/>
          <p:cNvPicPr/>
          <p:nvPr/>
        </p:nvPicPr>
        <p:blipFill>
          <a:blip r:embed="rId1"/>
          <a:stretch/>
        </p:blipFill>
        <p:spPr>
          <a:xfrm>
            <a:off x="0" y="1066680"/>
            <a:ext cx="9143640" cy="57909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1523880" y="838080"/>
            <a:ext cx="65527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omic"/>
              </a:rPr>
              <a:t>empty Assessment pattern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70" name="Picture 2" descr=""/>
          <p:cNvPicPr/>
          <p:nvPr/>
        </p:nvPicPr>
        <p:blipFill>
          <a:blip r:embed="rId1"/>
          <a:stretch/>
        </p:blipFill>
        <p:spPr>
          <a:xfrm>
            <a:off x="0" y="1447920"/>
            <a:ext cx="9143640" cy="540972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685800" y="990720"/>
            <a:ext cx="82292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b050"/>
                </a:solidFill>
                <a:latin typeface="comic"/>
              </a:rPr>
              <a:t>Generate Question paper Assessment pattern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72" name="Picture 2" descr=""/>
          <p:cNvPicPr/>
          <p:nvPr/>
        </p:nvPicPr>
        <p:blipFill>
          <a:blip r:embed="rId1"/>
          <a:stretch/>
        </p:blipFill>
        <p:spPr>
          <a:xfrm>
            <a:off x="0" y="1981080"/>
            <a:ext cx="9143640" cy="48765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TextShape 1"/>
          <p:cNvSpPr txBox="1"/>
          <p:nvPr/>
        </p:nvSpPr>
        <p:spPr>
          <a:xfrm>
            <a:off x="0" y="0"/>
            <a:ext cx="8076960" cy="83772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Exam Management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574" name="Picture 2" descr=""/>
          <p:cNvPicPr/>
          <p:nvPr/>
        </p:nvPicPr>
        <p:blipFill>
          <a:blip r:embed="rId1"/>
          <a:stretch/>
        </p:blipFill>
        <p:spPr>
          <a:xfrm>
            <a:off x="165960" y="1698120"/>
            <a:ext cx="2903400" cy="4605840"/>
          </a:xfrm>
          <a:prstGeom prst="rect">
            <a:avLst/>
          </a:prstGeom>
          <a:ln>
            <a:noFill/>
          </a:ln>
        </p:spPr>
      </p:pic>
      <p:pic>
        <p:nvPicPr>
          <p:cNvPr id="575" name="Picture 3" descr=""/>
          <p:cNvPicPr/>
          <p:nvPr/>
        </p:nvPicPr>
        <p:blipFill>
          <a:blip r:embed="rId2"/>
          <a:stretch/>
        </p:blipFill>
        <p:spPr>
          <a:xfrm>
            <a:off x="3330720" y="1698120"/>
            <a:ext cx="2736720" cy="3094560"/>
          </a:xfrm>
          <a:prstGeom prst="rect">
            <a:avLst/>
          </a:prstGeom>
          <a:ln>
            <a:noFill/>
          </a:ln>
        </p:spPr>
      </p:pic>
      <p:pic>
        <p:nvPicPr>
          <p:cNvPr id="576" name="Picture 4" descr=""/>
          <p:cNvPicPr/>
          <p:nvPr/>
        </p:nvPicPr>
        <p:blipFill>
          <a:blip r:embed="rId3"/>
          <a:stretch/>
        </p:blipFill>
        <p:spPr>
          <a:xfrm>
            <a:off x="6365880" y="1704600"/>
            <a:ext cx="2691360" cy="3668400"/>
          </a:xfrm>
          <a:prstGeom prst="rect">
            <a:avLst/>
          </a:prstGeom>
          <a:ln>
            <a:noFill/>
          </a:ln>
        </p:spPr>
      </p:pic>
      <p:sp>
        <p:nvSpPr>
          <p:cNvPr id="577" name="CustomShape 2"/>
          <p:cNvSpPr/>
          <p:nvPr/>
        </p:nvSpPr>
        <p:spPr>
          <a:xfrm>
            <a:off x="687240" y="97992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1. Manage exam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3490200" y="979920"/>
            <a:ext cx="232200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2. Manage exam center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6661800" y="1023480"/>
            <a:ext cx="21560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3. Manage candidates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0" name="TextShape 5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extShape 1"/>
          <p:cNvSpPr txBox="1"/>
          <p:nvPr/>
        </p:nvSpPr>
        <p:spPr>
          <a:xfrm>
            <a:off x="0" y="0"/>
            <a:ext cx="8076960" cy="8290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Monitoring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497520" y="268164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2. Exam monitoring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497520" y="102276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1. Packs monitoring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497520" y="4506480"/>
            <a:ext cx="1990440" cy="33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2540"/>
                </a:moveTo>
                <a:lnTo>
                  <a:pt x="19060" y="0"/>
                </a:lnTo>
                <a:lnTo>
                  <a:pt x="21600" y="19060"/>
                </a:lnTo>
                <a:lnTo>
                  <a:pt x="2540" y="21600"/>
                </a:lnTo>
                <a:close/>
              </a:path>
            </a:pathLst>
          </a:custGeom>
          <a:solidFill>
            <a:srgbClr val="ffffcc"/>
          </a:solidFill>
          <a:ln w="255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3333ff"/>
                </a:solidFill>
                <a:latin typeface="Times New Roman"/>
                <a:ea typeface="DejaVu Sans"/>
              </a:rPr>
              <a:t>3. View exam results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85" name="Picture 5" descr=""/>
          <p:cNvPicPr/>
          <p:nvPr/>
        </p:nvPicPr>
        <p:blipFill>
          <a:blip r:embed="rId1"/>
          <a:stretch/>
        </p:blipFill>
        <p:spPr>
          <a:xfrm>
            <a:off x="165960" y="1518480"/>
            <a:ext cx="8791560" cy="914040"/>
          </a:xfrm>
          <a:prstGeom prst="rect">
            <a:avLst/>
          </a:prstGeom>
          <a:ln>
            <a:noFill/>
          </a:ln>
        </p:spPr>
      </p:pic>
      <p:pic>
        <p:nvPicPr>
          <p:cNvPr id="586" name="Picture 6" descr=""/>
          <p:cNvPicPr/>
          <p:nvPr/>
        </p:nvPicPr>
        <p:blipFill>
          <a:blip r:embed="rId2"/>
          <a:stretch/>
        </p:blipFill>
        <p:spPr>
          <a:xfrm>
            <a:off x="165960" y="3201840"/>
            <a:ext cx="8791560" cy="1138320"/>
          </a:xfrm>
          <a:prstGeom prst="rect">
            <a:avLst/>
          </a:prstGeom>
          <a:ln>
            <a:noFill/>
          </a:ln>
        </p:spPr>
      </p:pic>
      <p:pic>
        <p:nvPicPr>
          <p:cNvPr id="587" name="Picture 7" descr=""/>
          <p:cNvPicPr/>
          <p:nvPr/>
        </p:nvPicPr>
        <p:blipFill>
          <a:blip r:embed="rId3"/>
          <a:stretch/>
        </p:blipFill>
        <p:spPr>
          <a:xfrm>
            <a:off x="195840" y="5127120"/>
            <a:ext cx="8686080" cy="1501920"/>
          </a:xfrm>
          <a:prstGeom prst="rect">
            <a:avLst/>
          </a:prstGeom>
          <a:ln>
            <a:noFill/>
          </a:ln>
        </p:spPr>
      </p:pic>
      <p:sp>
        <p:nvSpPr>
          <p:cNvPr id="588" name="TextShape 5"/>
          <p:cNvSpPr txBox="1"/>
          <p:nvPr/>
        </p:nvSpPr>
        <p:spPr>
          <a:xfrm>
            <a:off x="3124080" y="6477120"/>
            <a:ext cx="289512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1"/>
          <p:cNvGrpSpPr/>
          <p:nvPr/>
        </p:nvGrpSpPr>
        <p:grpSpPr>
          <a:xfrm>
            <a:off x="1999800" y="1677240"/>
            <a:ext cx="4769280" cy="4128120"/>
            <a:chOff x="1999800" y="1677240"/>
            <a:chExt cx="4769280" cy="4128120"/>
          </a:xfrm>
        </p:grpSpPr>
        <p:sp>
          <p:nvSpPr>
            <p:cNvPr id="254" name="CustomShape 2"/>
            <p:cNvSpPr/>
            <p:nvPr/>
          </p:nvSpPr>
          <p:spPr>
            <a:xfrm>
              <a:off x="3696480" y="1677240"/>
              <a:ext cx="1490760" cy="4233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77760" rIns="57240" tIns="77760" bIns="7812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Verdana"/>
                </a:rPr>
                <a:t>Factual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55" name="CustomShape 3"/>
            <p:cNvSpPr/>
            <p:nvPr/>
          </p:nvSpPr>
          <p:spPr>
            <a:xfrm>
              <a:off x="2484000" y="1888920"/>
              <a:ext cx="3916440" cy="3916440"/>
            </a:xfrm>
            <a:custGeom>
              <a:avLst/>
              <a:gdLst/>
              <a:ahLst/>
              <a:rect l="l" t="t" r="r" b="b"/>
              <a:pathLst>
                <a:path w="2728537" h="1958281">
                  <a:moveTo>
                    <a:pt x="2728830" y="157925"/>
                  </a:moveTo>
                </a:path>
              </a:pathLst>
            </a:custGeom>
            <a:noFill/>
            <a:ln w="38160"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256" name="CustomShape 4"/>
            <p:cNvSpPr/>
            <p:nvPr/>
          </p:nvSpPr>
          <p:spPr>
            <a:xfrm>
              <a:off x="5506920" y="4504320"/>
              <a:ext cx="1262160" cy="644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8560" rIns="57240" tIns="88560" bIns="8892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Verdana"/>
                </a:rPr>
                <a:t>Conceptual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57" name="CustomShape 5"/>
            <p:cNvSpPr/>
            <p:nvPr/>
          </p:nvSpPr>
          <p:spPr>
            <a:xfrm>
              <a:off x="2484000" y="1888920"/>
              <a:ext cx="3916440" cy="3916440"/>
            </a:xfrm>
            <a:custGeom>
              <a:avLst/>
              <a:gdLst/>
              <a:ahLst/>
              <a:rect l="l" t="t" r="r" b="b"/>
              <a:pathLst>
                <a:path w="3402058" h="3281463">
                  <a:moveTo>
                    <a:pt x="3402101" y="3281558"/>
                  </a:moveTo>
                </a:path>
              </a:pathLst>
            </a:custGeom>
            <a:noFill/>
            <a:ln w="38160">
              <a:round/>
            </a:ln>
          </p:spPr>
          <p:style>
            <a:lnRef idx="1"/>
            <a:fillRef idx="0"/>
            <a:effectRef idx="0"/>
            <a:fontRef idx="minor"/>
          </p:style>
        </p:sp>
        <p:sp>
          <p:nvSpPr>
            <p:cNvPr id="258" name="CustomShape 6"/>
            <p:cNvSpPr/>
            <p:nvPr/>
          </p:nvSpPr>
          <p:spPr>
            <a:xfrm>
              <a:off x="1999800" y="4504320"/>
              <a:ext cx="1492920" cy="6440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88560" rIns="57240" tIns="88560" bIns="88920" anchor="ctr"/>
            <a:p>
              <a:pPr algn="ctr">
                <a:lnSpc>
                  <a:spcPct val="90000"/>
                </a:lnSpc>
                <a:spcAft>
                  <a:spcPts val="524"/>
                </a:spcAft>
              </a:pPr>
              <a:r>
                <a:rPr b="0" lang="en-US" sz="1500" spc="-1" strike="noStrike">
                  <a:solidFill>
                    <a:srgbClr val="ffffff"/>
                  </a:solidFill>
                  <a:latin typeface="Verdana"/>
                </a:rPr>
                <a:t>Procedural</a:t>
              </a:r>
              <a:endParaRPr b="0" lang="en-US" sz="1500" spc="-1" strike="noStrike">
                <a:latin typeface="Arial"/>
              </a:endParaRPr>
            </a:p>
          </p:txBody>
        </p:sp>
        <p:sp>
          <p:nvSpPr>
            <p:cNvPr id="259" name="CustomShape 7"/>
            <p:cNvSpPr/>
            <p:nvPr/>
          </p:nvSpPr>
          <p:spPr>
            <a:xfrm>
              <a:off x="2484000" y="1888920"/>
              <a:ext cx="3916440" cy="3916440"/>
            </a:xfrm>
            <a:custGeom>
              <a:avLst/>
              <a:gdLst/>
              <a:ahLst/>
              <a:rect l="l" t="t" r="r" b="b"/>
              <a:pathLst>
                <a:path w="1958206" h="2589668">
                  <a:moveTo>
                    <a:pt x="104573" y="2589754"/>
                  </a:moveTo>
                </a:path>
              </a:pathLst>
            </a:custGeom>
            <a:noFill/>
            <a:ln w="38160">
              <a:round/>
            </a:ln>
          </p:spPr>
          <p:style>
            <a:lnRef idx="1"/>
            <a:fillRef idx="0"/>
            <a:effectRef idx="0"/>
            <a:fontRef idx="minor"/>
          </p:style>
        </p:sp>
      </p:grpSp>
      <p:grpSp>
        <p:nvGrpSpPr>
          <p:cNvPr id="260" name="Group 8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61" name="TextShape 9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99ccff"/>
                </a:solidFill>
                <a:latin typeface="Verdana"/>
              </a:rPr>
              <a:t>Bloom’s Taxonomy with Knowledge Categories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262" name="Group 10"/>
          <p:cNvGrpSpPr/>
          <p:nvPr/>
        </p:nvGrpSpPr>
        <p:grpSpPr>
          <a:xfrm>
            <a:off x="2737440" y="3124800"/>
            <a:ext cx="3352320" cy="1752120"/>
            <a:chOff x="2737440" y="3124800"/>
            <a:chExt cx="3352320" cy="1752120"/>
          </a:xfrm>
        </p:grpSpPr>
        <p:sp>
          <p:nvSpPr>
            <p:cNvPr id="263" name="CustomShape 11"/>
            <p:cNvSpPr/>
            <p:nvPr/>
          </p:nvSpPr>
          <p:spPr>
            <a:xfrm rot="10800000">
              <a:off x="2737440" y="3124800"/>
              <a:ext cx="3352320" cy="291600"/>
            </a:xfrm>
            <a:prstGeom prst="trapezoid">
              <a:avLst>
                <a:gd name="adj" fmla="val 95652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c6d9f1"/>
                  </a:solidFill>
                  <a:latin typeface="Verdana"/>
                </a:rPr>
                <a:t>Remember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4" name="CustomShape 12"/>
            <p:cNvSpPr/>
            <p:nvPr/>
          </p:nvSpPr>
          <p:spPr>
            <a:xfrm rot="10800000">
              <a:off x="3016800" y="3416760"/>
              <a:ext cx="2793600" cy="291600"/>
            </a:xfrm>
            <a:prstGeom prst="trapezoid">
              <a:avLst>
                <a:gd name="adj" fmla="val 95652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ffffff"/>
                  </a:solidFill>
                  <a:latin typeface="Verdana"/>
                </a:rPr>
                <a:t>Understand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5" name="CustomShape 13"/>
            <p:cNvSpPr/>
            <p:nvPr/>
          </p:nvSpPr>
          <p:spPr>
            <a:xfrm rot="10800000">
              <a:off x="3296160" y="3708720"/>
              <a:ext cx="2234880" cy="291600"/>
            </a:xfrm>
            <a:prstGeom prst="trapezoid">
              <a:avLst>
                <a:gd name="adj" fmla="val 95652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c6d9f1"/>
                  </a:solidFill>
                  <a:latin typeface="Verdana"/>
                </a:rPr>
                <a:t>Apply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6" name="CustomShape 14"/>
            <p:cNvSpPr/>
            <p:nvPr/>
          </p:nvSpPr>
          <p:spPr>
            <a:xfrm rot="10800000">
              <a:off x="3575520" y="4001040"/>
              <a:ext cx="1676160" cy="291600"/>
            </a:xfrm>
            <a:prstGeom prst="trapezoid">
              <a:avLst>
                <a:gd name="adj" fmla="val 95652"/>
              </a:avLst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ffffff"/>
                  </a:solidFill>
                  <a:latin typeface="Verdana"/>
                </a:rPr>
                <a:t>Analyze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7" name="CustomShape 15"/>
            <p:cNvSpPr/>
            <p:nvPr/>
          </p:nvSpPr>
          <p:spPr>
            <a:xfrm rot="10800000">
              <a:off x="3855240" y="4293000"/>
              <a:ext cx="1117080" cy="291600"/>
            </a:xfrm>
            <a:prstGeom prst="trapezoid">
              <a:avLst>
                <a:gd name="adj" fmla="val 95652"/>
              </a:avLst>
            </a:prstGeom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ffffff"/>
                  </a:solidFill>
                  <a:latin typeface="Verdana"/>
                </a:rPr>
                <a:t>Evaluate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68" name="CustomShape 16"/>
            <p:cNvSpPr/>
            <p:nvPr/>
          </p:nvSpPr>
          <p:spPr>
            <a:xfrm rot="10800000">
              <a:off x="4134600" y="4585320"/>
              <a:ext cx="558360" cy="291600"/>
            </a:xfrm>
            <a:prstGeom prst="trapezoid">
              <a:avLst>
                <a:gd name="adj" fmla="val 95652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3"/>
            <a:fillRef idx="0"/>
            <a:effectRef idx="1"/>
            <a:fontRef idx="minor"/>
          </p:style>
          <p:txBody>
            <a:bodyPr lIns="15120" rIns="15120" tIns="15120" bIns="15120" anchor="ctr" rot="-10800000"/>
            <a:p>
              <a:pPr algn="ctr">
                <a:lnSpc>
                  <a:spcPct val="90000"/>
                </a:lnSpc>
                <a:spcAft>
                  <a:spcPts val="420"/>
                </a:spcAft>
              </a:pPr>
              <a:r>
                <a:rPr b="0" lang="en-US" sz="1200" spc="-1" strike="noStrike">
                  <a:solidFill>
                    <a:srgbClr val="ffffff"/>
                  </a:solidFill>
                  <a:latin typeface="Verdana"/>
                </a:rPr>
                <a:t>Create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69" name="Group 17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70" name="TextShape 18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71" name="CustomShape 19"/>
          <p:cNvSpPr/>
          <p:nvPr/>
        </p:nvSpPr>
        <p:spPr>
          <a:xfrm>
            <a:off x="3362400" y="914400"/>
            <a:ext cx="241992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* Bloom’s Taxonomy (Revised) 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0" y="1905120"/>
            <a:ext cx="9143640" cy="236196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Functional </a:t>
            </a:r>
            <a:br/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and </a:t>
            </a:r>
            <a:br/>
            <a:r>
              <a:rPr b="1" lang="en-US" sz="4000" spc="-1" strike="noStrike" cap="all">
                <a:solidFill>
                  <a:srgbClr val="99ccff"/>
                </a:solidFill>
                <a:latin typeface="Verdana"/>
              </a:rPr>
              <a:t>TECHNICAL ARCHTECTURE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2666880" y="6477120"/>
            <a:ext cx="3733560" cy="244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Functional Flow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275" name="Group 2"/>
          <p:cNvGrpSpPr/>
          <p:nvPr/>
        </p:nvGrpSpPr>
        <p:grpSpPr>
          <a:xfrm>
            <a:off x="460800" y="1219320"/>
            <a:ext cx="8222040" cy="4906440"/>
            <a:chOff x="460800" y="1219320"/>
            <a:chExt cx="8222040" cy="4906440"/>
          </a:xfrm>
        </p:grpSpPr>
        <p:sp>
          <p:nvSpPr>
            <p:cNvPr id="276" name="CustomShape 3"/>
            <p:cNvSpPr/>
            <p:nvPr/>
          </p:nvSpPr>
          <p:spPr>
            <a:xfrm>
              <a:off x="1074240" y="1219320"/>
              <a:ext cx="6994800" cy="49064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>
                <a:tint val="40000"/>
                <a:hueOff val="0"/>
                <a:satOff val="0"/>
                <a:lumOff val="0"/>
                <a:alphaOff val="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CustomShape 4"/>
            <p:cNvSpPr/>
            <p:nvPr/>
          </p:nvSpPr>
          <p:spPr>
            <a:xfrm>
              <a:off x="460800" y="2691360"/>
              <a:ext cx="1580760" cy="19623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1840" rIns="64800" tIns="141840" bIns="142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Verdana"/>
                </a:rPr>
                <a:t>Item Bank Generation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78" name="CustomShape 5"/>
            <p:cNvSpPr/>
            <p:nvPr/>
          </p:nvSpPr>
          <p:spPr>
            <a:xfrm>
              <a:off x="2121120" y="2691360"/>
              <a:ext cx="1580760" cy="19623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1840" rIns="64800" tIns="141840" bIns="142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Verdana"/>
                </a:rPr>
                <a:t>Assessment Instrument Generation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79" name="CustomShape 6"/>
            <p:cNvSpPr/>
            <p:nvPr/>
          </p:nvSpPr>
          <p:spPr>
            <a:xfrm>
              <a:off x="3781440" y="2691360"/>
              <a:ext cx="1580760" cy="19623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1840" rIns="64800" tIns="141840" bIns="142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Verdana"/>
                </a:rPr>
                <a:t>Assessment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80" name="CustomShape 7"/>
            <p:cNvSpPr/>
            <p:nvPr/>
          </p:nvSpPr>
          <p:spPr>
            <a:xfrm>
              <a:off x="5441760" y="2691360"/>
              <a:ext cx="1580760" cy="19623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1840" rIns="64800" tIns="141840" bIns="142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Verdana"/>
                </a:rPr>
                <a:t>Evaluation</a:t>
              </a: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281" name="CustomShape 8"/>
            <p:cNvSpPr/>
            <p:nvPr/>
          </p:nvSpPr>
          <p:spPr>
            <a:xfrm>
              <a:off x="7102080" y="2691360"/>
              <a:ext cx="1580760" cy="196236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round/>
            </a:ln>
          </p:spPr>
          <p:style>
            <a:lnRef idx="2"/>
            <a:fillRef idx="0"/>
            <a:effectRef idx="0"/>
            <a:fontRef idx="minor"/>
          </p:style>
          <p:txBody>
            <a:bodyPr lIns="141840" rIns="64800" tIns="141840" bIns="142200" anchor="ctr"/>
            <a:p>
              <a:pPr algn="ctr">
                <a:lnSpc>
                  <a:spcPct val="90000"/>
                </a:lnSpc>
                <a:spcAft>
                  <a:spcPts val="595"/>
                </a:spcAft>
              </a:pPr>
              <a:r>
                <a:rPr b="0" lang="en-US" sz="1700" spc="-1" strike="noStrike">
                  <a:solidFill>
                    <a:srgbClr val="ffffff"/>
                  </a:solidFill>
                  <a:latin typeface="Verdana"/>
                </a:rPr>
                <a:t>MIS</a:t>
              </a:r>
              <a:endParaRPr b="0" lang="en-US" sz="1700" spc="-1" strike="noStrike">
                <a:latin typeface="Arial"/>
              </a:endParaRPr>
            </a:p>
          </p:txBody>
        </p:sp>
      </p:grpSp>
      <p:grpSp>
        <p:nvGrpSpPr>
          <p:cNvPr id="282" name="Group 9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283" name="CustomShape 10"/>
          <p:cNvSpPr/>
          <p:nvPr/>
        </p:nvSpPr>
        <p:spPr>
          <a:xfrm>
            <a:off x="457200" y="5008320"/>
            <a:ext cx="1371240" cy="63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Item Author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1"/>
          <p:cNvSpPr/>
          <p:nvPr/>
        </p:nvSpPr>
        <p:spPr>
          <a:xfrm>
            <a:off x="2019240" y="5008320"/>
            <a:ext cx="1676160" cy="63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Question Paper Setter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12"/>
          <p:cNvSpPr/>
          <p:nvPr/>
        </p:nvSpPr>
        <p:spPr>
          <a:xfrm>
            <a:off x="3784680" y="5008320"/>
            <a:ext cx="1613160" cy="63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Examination Centers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13"/>
          <p:cNvSpPr/>
          <p:nvPr/>
        </p:nvSpPr>
        <p:spPr>
          <a:xfrm>
            <a:off x="5460480" y="5008320"/>
            <a:ext cx="1702080" cy="63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Examination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14"/>
          <p:cNvSpPr/>
          <p:nvPr/>
        </p:nvSpPr>
        <p:spPr>
          <a:xfrm>
            <a:off x="7225560" y="5008320"/>
            <a:ext cx="1689480" cy="639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Examination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TextShape 15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0" y="0"/>
            <a:ext cx="8079840" cy="821880"/>
          </a:xfrm>
          <a:prstGeom prst="rect">
            <a:avLst/>
          </a:prstGeom>
          <a:gradFill rotWithShape="0">
            <a:gsLst>
              <a:gs pos="0">
                <a:srgbClr val="003366"/>
              </a:gs>
              <a:gs pos="100000">
                <a:srgbClr val="cc0000"/>
              </a:gs>
            </a:gsLst>
            <a:lin ang="0"/>
          </a:gradFill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99ccff"/>
                </a:solidFill>
                <a:latin typeface="Verdana"/>
              </a:rPr>
              <a:t>OAES Functional Modules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71600" y="1828800"/>
            <a:ext cx="114264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3"/>
          <p:cNvSpPr/>
          <p:nvPr/>
        </p:nvSpPr>
        <p:spPr>
          <a:xfrm>
            <a:off x="4952880" y="1600200"/>
            <a:ext cx="114264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4"/>
          <p:cNvSpPr/>
          <p:nvPr/>
        </p:nvSpPr>
        <p:spPr>
          <a:xfrm>
            <a:off x="6324480" y="1309320"/>
            <a:ext cx="114264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5"/>
          <p:cNvSpPr/>
          <p:nvPr/>
        </p:nvSpPr>
        <p:spPr>
          <a:xfrm>
            <a:off x="2679840" y="3962520"/>
            <a:ext cx="1142640" cy="6854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6"/>
          <p:cNvSpPr/>
          <p:nvPr/>
        </p:nvSpPr>
        <p:spPr>
          <a:xfrm>
            <a:off x="5334120" y="3962520"/>
            <a:ext cx="2437920" cy="45684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7"/>
          <p:cNvSpPr/>
          <p:nvPr/>
        </p:nvSpPr>
        <p:spPr>
          <a:xfrm>
            <a:off x="5510160" y="4446360"/>
            <a:ext cx="966600" cy="1039680"/>
          </a:xfrm>
          <a:prstGeom prst="roundRect">
            <a:avLst>
              <a:gd name="adj" fmla="val 16667"/>
            </a:avLst>
          </a:prstGeom>
          <a:noFill/>
          <a:ln w="76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8"/>
          <p:cNvSpPr txBox="1"/>
          <p:nvPr/>
        </p:nvSpPr>
        <p:spPr>
          <a:xfrm>
            <a:off x="2590920" y="6523200"/>
            <a:ext cx="3962160" cy="1980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IIIT Bangalore Samvaad Oct 28, 2019</a:t>
            </a:r>
            <a:endParaRPr b="0" lang="en-US" sz="1100" spc="-1" strike="noStrike"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152280" y="990720"/>
            <a:ext cx="8775720" cy="533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09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50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39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iiitbtheme</Template>
  <TotalTime>386</TotalTime>
  <Application>LibreOffice/6.1.2.1$MacOSX_X86_64 LibreOffice_project/65905a128db06ba48db947242809d14d3f9a93fe</Application>
  <Words>1188</Words>
  <Paragraphs>369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2019-10-27T17:08:56Z</dcterms:created>
  <dc:creator>Prof.RC</dc:creator>
  <dc:description/>
  <dc:language>en-US</dc:language>
  <cp:lastModifiedBy/>
  <dcterms:modified xsi:type="dcterms:W3CDTF">2020-08-19T11:07:12Z</dcterms:modified>
  <cp:revision>77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55</vt:i4>
  </property>
</Properties>
</file>