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96581d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96581d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96581d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96581d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96581df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96581df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b0835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b0835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eb08350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eb08350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2a9554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2a9554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912c6bb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912c6bb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912c6bb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912c6bb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96581d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96581d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912c6bb9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912c6bb9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6581df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6581df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96581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96581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96581d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96581d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96581d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96581d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744575"/>
            <a:ext cx="8520600" cy="26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 Detection in Manga based deep neural 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604375" y="5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Bottom branch of manga face net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38" y="1985425"/>
            <a:ext cx="79533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508100" y="658525"/>
            <a:ext cx="76293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Horizonatal and vertical spatial displacement  are calculated and normalized 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83050" y="1559100"/>
            <a:ext cx="6175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Width difference     w and height difference     h are calculated 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870100" y="1719700"/>
            <a:ext cx="117300" cy="101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825325" y="1719700"/>
            <a:ext cx="117300" cy="101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2316900" y="2022475"/>
            <a:ext cx="789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72452" y="2397113"/>
            <a:ext cx="65394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Predicted value of spatial displacement and aspect ratio differences 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758225" y="3162475"/>
            <a:ext cx="65427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loss function to train the bottom branch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296575" y="3584025"/>
            <a:ext cx="117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0" y="953250"/>
            <a:ext cx="1141175" cy="4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750" y="1004950"/>
            <a:ext cx="1202800" cy="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375" y="1986913"/>
            <a:ext cx="976825" cy="3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9550" y="2025055"/>
            <a:ext cx="895775" cy="38873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3431600" y="2834100"/>
            <a:ext cx="2478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950" y="2868125"/>
            <a:ext cx="1867550" cy="2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758225" y="4330550"/>
            <a:ext cx="4377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Where N is the number of training regions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550" y="3663606"/>
            <a:ext cx="6175199" cy="4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711325" y="1141275"/>
            <a:ext cx="976800" cy="14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87125" y="60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Integrated loss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01900" y="1391400"/>
            <a:ext cx="8043600" cy="25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top branch and bottom branch of the Manga FaceNet are jointly trained by considering the integrated loss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603575" y="2907875"/>
            <a:ext cx="2034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-6871" t="0"/>
          <a:stretch/>
        </p:blipFill>
        <p:spPr>
          <a:xfrm>
            <a:off x="1942475" y="2360700"/>
            <a:ext cx="2810175" cy="4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50" y="1715300"/>
            <a:ext cx="6435899" cy="30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632950" y="618400"/>
            <a:ext cx="713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Discussion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489375" y="634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Conclusion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421950" y="1425925"/>
            <a:ext cx="78861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Detect region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Detect each region is face or not by the proposed MangaNet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Spatial displacement and aspect ratio to enhance the framework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This method outperforms due to high variation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253175" y="2045600"/>
            <a:ext cx="76887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0625" y="55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93325" y="1484800"/>
            <a:ext cx="76887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Reason for choosing manga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Differences in natural images and manga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       </a:t>
            </a:r>
            <a:r>
              <a:rPr lang="en-GB" sz="1100">
                <a:solidFill>
                  <a:srgbClr val="000000"/>
                </a:solidFill>
              </a:rPr>
              <a:t>   (a)                                            </a:t>
            </a:r>
            <a:r>
              <a:rPr lang="en-GB" sz="1100">
                <a:solidFill>
                  <a:srgbClr val="000000"/>
                </a:solidFill>
              </a:rPr>
              <a:t> </a:t>
            </a:r>
            <a:r>
              <a:rPr lang="en-GB" sz="1100">
                <a:solidFill>
                  <a:srgbClr val="000000"/>
                </a:solidFill>
              </a:rPr>
              <a:t> (b)                        </a:t>
            </a:r>
            <a:r>
              <a:rPr lang="en-GB" sz="1100">
                <a:solidFill>
                  <a:srgbClr val="000000"/>
                </a:solidFill>
              </a:rPr>
              <a:t>               </a:t>
            </a:r>
            <a:r>
              <a:rPr lang="en-GB" sz="1100">
                <a:solidFill>
                  <a:srgbClr val="000000"/>
                </a:solidFill>
              </a:rPr>
              <a:t>(c )                                          (d)                                </a:t>
            </a:r>
            <a:r>
              <a:rPr lang="en-GB" sz="1100">
                <a:solidFill>
                  <a:srgbClr val="000000"/>
                </a:solidFill>
              </a:rPr>
              <a:t>      </a:t>
            </a:r>
            <a:r>
              <a:rPr lang="en-GB" sz="1100">
                <a:solidFill>
                  <a:srgbClr val="000000"/>
                </a:solidFill>
              </a:rPr>
              <a:t>    (e)                              </a:t>
            </a:r>
            <a:r>
              <a:rPr lang="en-GB" sz="1100">
                <a:solidFill>
                  <a:srgbClr val="000000"/>
                </a:solidFill>
              </a:rPr>
              <a:t>         </a:t>
            </a:r>
            <a:r>
              <a:rPr lang="en-GB" sz="1100">
                <a:solidFill>
                  <a:srgbClr val="000000"/>
                </a:solidFill>
              </a:rPr>
              <a:t>(f)                   </a:t>
            </a:r>
            <a:r>
              <a:rPr lang="en-GB" sz="1100">
                <a:solidFill>
                  <a:srgbClr val="000000"/>
                </a:solidFill>
              </a:rPr>
              <a:t>  </a:t>
            </a:r>
            <a:r>
              <a:rPr lang="en-GB" sz="1100">
                <a:solidFill>
                  <a:srgbClr val="000000"/>
                </a:solidFill>
              </a:rPr>
              <a:t>      </a:t>
            </a:r>
            <a:endParaRPr sz="11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Related works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25" y="2355650"/>
            <a:ext cx="7621450" cy="7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0450" y="59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Overview of the framework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625" y="1419975"/>
            <a:ext cx="4800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925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75" y="1059700"/>
            <a:ext cx="88011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5635950" y="1188150"/>
            <a:ext cx="1383600" cy="333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753100" y="2337250"/>
            <a:ext cx="1461900" cy="11412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893900" y="2571750"/>
            <a:ext cx="9771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Manga Facenet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24600" y="51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Selective search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150" y="1810850"/>
            <a:ext cx="410917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642738" y="3752100"/>
            <a:ext cx="4956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     Ground truth             positive overlap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579000" y="1281975"/>
            <a:ext cx="4776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Selective search with large overlap with the ground truth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75" y="601875"/>
            <a:ext cx="5815725" cy="37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453950" y="4400900"/>
            <a:ext cx="657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marR="1041400" rtl="0" algn="just">
              <a:lnSpc>
                <a:spcPct val="156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100">
                <a:latin typeface="Merriweather"/>
                <a:ea typeface="Merriweather"/>
                <a:cs typeface="Merriweather"/>
                <a:sym typeface="Merriweather"/>
              </a:rPr>
              <a:t>Groundtruth.            Positive Samples                                       negative samples.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2675" y="62525"/>
            <a:ext cx="7937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                                Regions found by selective search  Positive and negative overlap with ground truth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11325" y="1083125"/>
            <a:ext cx="1000500" cy="2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99525" y="59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Manga FaceNet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77" y="1382875"/>
            <a:ext cx="5576876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75" y="1293700"/>
            <a:ext cx="5870450" cy="353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>
            <a:off x="6362925" y="2892200"/>
            <a:ext cx="5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 rot="10800000">
            <a:off x="6362925" y="3486350"/>
            <a:ext cx="5940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0"/>
          <p:cNvSpPr txBox="1"/>
          <p:nvPr/>
        </p:nvSpPr>
        <p:spPr>
          <a:xfrm>
            <a:off x="6917925" y="2712475"/>
            <a:ext cx="594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Face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824125" y="3337775"/>
            <a:ext cx="1352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Not Face</a:t>
            </a:r>
            <a:endParaRPr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>
            <a:off x="4471250" y="1930775"/>
            <a:ext cx="36270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4479075" y="1954225"/>
            <a:ext cx="0" cy="24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4463425" y="4377450"/>
            <a:ext cx="36036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/>
          <p:nvPr/>
        </p:nvCxnSpPr>
        <p:spPr>
          <a:xfrm>
            <a:off x="8067000" y="1969850"/>
            <a:ext cx="7800" cy="24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4502525" y="1375775"/>
            <a:ext cx="3564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Top branch of manga facenet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248650" y="551525"/>
            <a:ext cx="7388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Merriweather"/>
                <a:ea typeface="Merriweather"/>
                <a:cs typeface="Merriweather"/>
                <a:sym typeface="Merriweather"/>
              </a:rPr>
              <a:t>                         </a:t>
            </a:r>
            <a:r>
              <a:rPr b="1" lang="en-GB" sz="1800">
                <a:latin typeface="Merriweather"/>
                <a:ea typeface="Merriweather"/>
                <a:cs typeface="Merriweather"/>
                <a:sym typeface="Merriweather"/>
              </a:rPr>
              <a:t>Loss function for the Top branch: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126300" y="1965625"/>
            <a:ext cx="119025" cy="56545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882375" y="1919575"/>
            <a:ext cx="3593700" cy="9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874925" y="2023725"/>
            <a:ext cx="59400" cy="46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837725" y="2224625"/>
            <a:ext cx="201000" cy="30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2276700" y="2016300"/>
            <a:ext cx="59400" cy="46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492475" y="2046050"/>
            <a:ext cx="59400" cy="43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900275" y="2745425"/>
            <a:ext cx="66888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y</a:t>
            </a:r>
            <a:r>
              <a:rPr lang="en-GB" sz="900"/>
              <a:t>p</a:t>
            </a:r>
            <a:r>
              <a:rPr lang="en-GB"/>
              <a:t> is the predicted probability of the given data being a manga face,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y</a:t>
            </a:r>
            <a:r>
              <a:rPr lang="en-GB" sz="900"/>
              <a:t>g</a:t>
            </a:r>
            <a:r>
              <a:rPr lang="en-GB"/>
              <a:t> is the ground truth 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y</a:t>
            </a:r>
            <a:r>
              <a:rPr lang="en-GB" sz="900"/>
              <a:t>g</a:t>
            </a:r>
            <a:r>
              <a:rPr lang="en-GB"/>
              <a:t> will be 1 if the given region is really a face,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y</a:t>
            </a:r>
            <a:r>
              <a:rPr lang="en-GB" sz="900"/>
              <a:t>g</a:t>
            </a:r>
            <a:r>
              <a:rPr lang="en-GB"/>
              <a:t> will be 0 if it is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75" y="1633450"/>
            <a:ext cx="4190983" cy="5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