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7"/>
  </p:notesMasterIdLst>
  <p:handoutMasterIdLst>
    <p:handoutMasterId r:id="rId68"/>
  </p:handoutMasterIdLst>
  <p:sldIdLst>
    <p:sldId id="303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30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4" r:id="rId28"/>
    <p:sldId id="285" r:id="rId29"/>
    <p:sldId id="30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2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10" d="100"/>
          <a:sy n="110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91A2E1-6690-44DD-A229-9BAC8900F6D8}" type="slidenum"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34023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fld id="{0CBE5AAE-0E9F-4B60-9004-09092A9FE3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algn="r" rtl="0" hangingPunct="0">
      <a:tabLst/>
      <a:defRPr lang="en-US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B170DF-FA20-4F78-BE90-1F7237AC7EA6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1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DF65E6-41D9-4E38-B202-8DFEB9DA2B55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68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4FBEBE-D2AE-4596-BC2C-CB7DD910C15E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94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5BF74E-4EC7-4EB5-ABCB-CC837F72CA6A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83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EB82E6-8464-400E-8C4D-C8BE6A22A109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0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35091A-A3A1-4855-A38A-895A155FCDFF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368E35-8553-470D-A06C-CAAF6F7369EB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05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24D31F-B9AF-45D7-8E02-5CFCF4C62623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21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095F60-0D9D-4482-BC14-DDE8B648B2DE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0C65AB-37C7-4BBF-BEDC-8A6835E50FD2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4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33AAD6-2F1A-4F52-A5D9-633510258425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99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1FB2906-E30E-4F84-B5D3-19C62F12C009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6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1461AF-B5CE-4FFD-9D55-227D08FA4E27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69F5EE-E5B7-4CB9-8F8D-F47F329B9CA6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56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CA43E9-44F3-47EA-A027-F15893F24501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4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94E299-90F8-4918-A2D4-5EB7677FA9B4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4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376D30-150C-4E45-B2EF-E88B1E2FA851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12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6BD84E-64C6-4C34-9A2C-7E783D6D4E3E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83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6349D3-1428-429E-9BD4-70DB72485E7F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45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C0A06B-B4DC-496C-8DA3-E104AC122BD4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9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1BF027-9308-434A-B72B-3EE607AAD120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9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94D239-D1C0-4FB9-B00C-3A93ED3EE70F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B09565-4621-42B6-A15C-BF4801EBEFB9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39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9CC98B0-9758-419B-A596-E13F8994AC61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37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1548F50-E6E4-4611-B2BA-BF645D9D0AD0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wrap="square" anchor="t" anchorCtr="0">
            <a:noAutofit/>
          </a:bodyPr>
          <a:lstStyle/>
          <a:p>
            <a:endParaRPr lang="en-US" sz="2640"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211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BADC8E-6A29-444E-9240-E83A658F0A3B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 wrap="square" anchor="t" anchorCtr="0">
            <a:noAutofit/>
          </a:bodyPr>
          <a:lstStyle/>
          <a:p>
            <a:endParaRPr lang="en-US" sz="2640">
              <a:ea typeface="Microsoft YaHe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443323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45E57F9-3757-4A8C-830E-D0C2A1649F78}" type="slidenum">
              <a:t>36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4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1CB2E587-6FE9-48C5-B208-53F723BB2C75}" type="slidenum">
              <a:t>37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5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67904F5-9924-44AE-93F3-397953DCBDB8}" type="slidenum">
              <a:t>38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29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836C338-682C-4A19-BF3E-ABE88361F449}" type="slidenum">
              <a:t>39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36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E81BB19-68F1-4DFE-9468-7BA6920F2715}" type="slidenum">
              <a:t>40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85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5E86BCA-0B43-4419-BC6B-35621307AFEC}" type="slidenum">
              <a:t>41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032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47AEE5FF-122D-49FA-991D-8EED87F40109}" type="slidenum">
              <a:t>42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88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C555C1A-9C22-4624-9248-9496AA0BC86D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79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C91D6FD-A9BA-42C6-BAFD-DB05A22475FC}" type="slidenum">
              <a:t>44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9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B0741A3-DF97-451C-AA36-E0CFAC49C5ED}" type="slidenum">
              <a:t>45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7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26AFFCD2-9E92-45A5-BBFD-D54757CAF503}" type="slidenum">
              <a:t>46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8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2CA5999-F56C-4D00-917F-B6551E19984C}" type="slidenum">
              <a:t>47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963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61033CEB-23DE-4DFB-AF17-31C70E58FB5C}" type="slidenum">
              <a:t>48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31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B8BCD7C-37A1-4FA4-B585-1A7537D46C7E}" type="slidenum">
              <a:t>49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1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5E2B1318-8308-4D6D-9FAA-C30B2E04F01D}" type="slidenum">
              <a:t>50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9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3908F005-A053-4F3A-84E6-8A0C30F03B11}" type="slidenum">
              <a:t>51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44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9B05051-EDAB-46F8-B019-CA718563A4FD}" type="slidenum">
              <a:t>52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88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D42559E0-4C98-4A47-A0F2-AFD3315CF753}" type="slidenum">
              <a:t>53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27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5200AB-EB59-4D10-8A40-28188D0FE972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29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0C3817B-933C-4D84-9AE3-D0729F3B67DE}" type="slidenum">
              <a:t>54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440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05BFE253-99EB-46D6-A99F-BD903F74228F}" type="slidenum">
              <a:t>55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7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A3B8E74C-CF8C-4102-8529-73DFB7075307}" type="slidenum">
              <a:t>56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632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F1084912-97ED-42CF-AF09-F10CB5EC142B}" type="slidenum">
              <a:t>57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19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818C530C-B10C-4EDE-B41B-84E01DC4CC7F}" type="slidenum">
              <a:t>58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8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123455F4-F08F-4F45-85CC-6580C5BEBB2C}" type="slidenum">
              <a:t>59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76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74A2FB93-09C1-4816-8921-98569D39F59C}" type="slidenum">
              <a:t>60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21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6DF010A-F027-4B70-8055-F2FB1F064043}" type="slidenum">
              <a:t>61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271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B0DF8055-2FF6-45D1-A3A3-6964A0B98752}" type="slidenum">
              <a:t>62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742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C86C2319-7330-426E-BC64-D76B712EA028}" type="slidenum">
              <a:t>63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03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C413BD-3ED3-48BE-BED5-629946E66E66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27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wrap="square" lIns="0" tIns="0" rIns="0" bIns="0" anchor="b" anchorCtr="0">
            <a:noAutofit/>
          </a:bodyPr>
          <a:lstStyle/>
          <a:p>
            <a:pPr lvl="0"/>
            <a:fld id="{99D6BE73-EDBB-4D03-AAF2-8213B9DD9DFB}" type="slidenum">
              <a:t>64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4F81BD"/>
          </a:solidFill>
          <a:ln w="25560">
            <a:solidFill>
              <a:srgbClr val="385D8A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5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4DEF9B-AF69-49A1-89E8-74B01FB3493E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245261-8D0C-487E-8DC2-7E6C78260E0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8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A68F64-1C5D-462C-9384-2142EA7C0652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3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C96FC-E945-4704-9525-33D3D0D5C3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CE0F81-BEFB-4BB0-9650-255EAECDD4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84B4B0-02BE-4BED-A69C-D48525C7B2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4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920F4-FE59-4E17-AE0F-353B43E8C67C}" type="slidenum">
              <a:t>‹#›</a:t>
            </a:fld>
            <a:endParaRPr lang="en-US"/>
          </a:p>
        </p:txBody>
      </p:sp>
      <p:sp>
        <p:nvSpPr>
          <p:cNvPr id="5" name="Title 4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2000" cy="1261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1768680"/>
            <a:ext cx="9072000" cy="4384440"/>
          </a:xfrm>
        </p:spPr>
        <p:txBody>
          <a:bodyPr/>
          <a:lstStyle>
            <a:lvl1pPr algn="r" rtl="1">
              <a:spcAft>
                <a:spcPts val="1417"/>
              </a:spcAft>
              <a:defRPr>
                <a:ea typeface="Microsoft YaHei" pitchFamily="2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41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D9B6D4-3A1B-4C5D-A914-8BD20F3208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5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16E40C-119A-433F-B84F-53A9283F93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8B19C2-73EA-467B-8E92-A65507C2E3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9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00684F-2647-43FC-ABAF-A9E70F0763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0760DE-D858-4C75-BC8B-DFC8EAB448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79688-DFA8-4B57-B34D-683C705DB4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652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D6AA5A-F58A-4F1A-A591-61A3D88266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A012C6-1532-4ED0-AF9B-1DF40997F8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fld id="{97087BE8-D40A-4D59-84A6-E418C3CC142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lvl="0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1pPr>
      <a:lvl2pPr lvl="1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2pPr>
      <a:lvl3pPr lvl="2" algn="l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3pPr>
      <a:lvl4pPr lvl="3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4pPr>
      <a:lvl5pPr lvl="4" algn="l" rtl="0" hangingPunct="0">
        <a:spcBef>
          <a:spcPts val="0"/>
        </a:spcBef>
        <a:spcAft>
          <a:spcPts val="1417"/>
        </a:spcAft>
        <a:buSzPct val="75000"/>
        <a:buFont typeface="StarSymbol"/>
        <a:buChar char="–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5pPr>
      <a:lvl6pPr lvl="5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6pPr>
      <a:lvl7pPr lvl="6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7pPr>
      <a:lvl8pPr lvl="7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8pPr>
      <a:lvl9pPr lvl="8" algn="l" rtl="0" hangingPunct="0">
        <a:spcBef>
          <a:spcPts val="0"/>
        </a:spcBef>
        <a:spcAft>
          <a:spcPts val="1417"/>
        </a:spcAft>
        <a:buSzPct val="45000"/>
        <a:buFont typeface="StarSymbol"/>
        <a:buChar char="●"/>
        <a:tabLst/>
        <a:defRPr lang="en-US" sz="3200" b="0" i="0" u="none" strike="noStrike" kern="1200">
          <a:ln>
            <a:noFill/>
          </a:ln>
          <a:latin typeface="Arial" pitchFamily="18"/>
          <a:ea typeface="DejaVu Sans" pitchFamily="2"/>
          <a:cs typeface="Tahoma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lvl="0" algn="r" rtl="0" hangingPunct="0">
              <a:buNone/>
              <a:tabLst/>
              <a:defRPr lang="en-US" sz="2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1">
            <a:noAutofit/>
          </a:bodyPr>
          <a:lstStyle>
            <a:lvl1pPr lvl="0" algn="r" rtl="0" hangingPunct="0">
              <a:buNone/>
              <a:tabLst/>
              <a:defRPr lang="en-US" sz="2400" kern="1200"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spc="0" baseline="0">
                <a:solidFill>
                  <a:srgbClr val="000000"/>
                </a:solidFill>
                <a:latin typeface="Times New Roman" pitchFamily="18"/>
                <a:ea typeface="DejaVu Sans" pitchFamily="2"/>
                <a:cs typeface="Tahoma" pitchFamily="2"/>
              </a:defRPr>
            </a:lvl1pPr>
          </a:lstStyle>
          <a:p>
            <a:pPr lvl="0"/>
            <a:fld id="{B0E391FF-C218-49FF-BCFB-434A006F79F4}" type="slidenum">
              <a:t>‹#›</a:t>
            </a:fld>
            <a:endParaRPr lang="en-US"/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Tahoma" pitchFamily="2"/>
        </a:defRPr>
      </a:lvl1pPr>
    </p:titleStyle>
    <p:bodyStyle>
      <a:lvl1pPr marL="0" marR="0" indent="0" algn="r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21D6-71D6-394C-9137-BA45CFD6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1.1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358D-1724-864A-9081-02A3F19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77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7E1C6B-3DC2-4504-BF72-BA65E308955F}" type="slidenum">
              <a:rPr/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We choose: domain decomposition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The grid is split between processors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81440" y="3177720"/>
            <a:ext cx="1951200" cy="1816560"/>
            <a:chOff x="3781440" y="3177720"/>
            <a:chExt cx="1951200" cy="1816560"/>
          </a:xfrm>
        </p:grpSpPr>
        <p:sp>
          <p:nvSpPr>
            <p:cNvPr id="5" name="Straight Connector 4"/>
            <p:cNvSpPr/>
            <p:nvPr/>
          </p:nvSpPr>
          <p:spPr>
            <a:xfrm>
              <a:off x="4192200" y="3306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680720" y="3306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169600" y="3306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82520" y="4548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81800" y="4041359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781440" y="353412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10880" y="395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10880" y="34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6880" y="34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6880" y="395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06880" y="446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10880" y="446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14879" y="446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114879" y="395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14879" y="34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879" y="34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800" y="4040639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800" y="4581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4800" y="404135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8800" y="317772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1160" y="4041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6" name="Straight Connector 25"/>
          <p:cNvSpPr/>
          <p:nvPr/>
        </p:nvSpPr>
        <p:spPr>
          <a:xfrm>
            <a:off x="4870079" y="2841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48680" y="2656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3040" y="2656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5D40-BD01-3C42-BC6D-3BC80E10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Fundamental HW-related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E19B-5D41-7C45-95FA-C2D4375A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26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F7C34A-70B4-4BB9-BDDF-B050770CCD9C}" type="slidenum">
              <a:rPr/>
              <a:t>12</a:t>
            </a:fld>
            <a:endParaRPr lang="en-US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 dirty="0"/>
              <a:t>Issue 1. </a:t>
            </a:r>
            <a:r>
              <a:rPr lang="en-US" b="1" dirty="0"/>
              <a:t>Memory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567965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Can we access v(i+1,j) from CPU 0 as in serial program?</a:t>
            </a:r>
          </a:p>
          <a:p>
            <a:pPr lvl="0"/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81440" y="3393720"/>
            <a:ext cx="1951200" cy="1816560"/>
            <a:chOff x="3781440" y="3393720"/>
            <a:chExt cx="1951200" cy="1816560"/>
          </a:xfrm>
        </p:grpSpPr>
        <p:sp>
          <p:nvSpPr>
            <p:cNvPr id="5" name="Straight Connector 4"/>
            <p:cNvSpPr/>
            <p:nvPr/>
          </p:nvSpPr>
          <p:spPr>
            <a:xfrm>
              <a:off x="4192200" y="3522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680720" y="3522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169600" y="3522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82520" y="4764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81800" y="425736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781440" y="375012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10880" y="417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10880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6880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6880" y="417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06880" y="467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10880" y="467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14879" y="467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114879" y="417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14879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879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800" y="425664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800" y="4797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4800" y="425736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8800" y="339372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1160" y="4257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6" name="Straight Connector 25"/>
          <p:cNvSpPr/>
          <p:nvPr/>
        </p:nvSpPr>
        <p:spPr>
          <a:xfrm>
            <a:off x="4870079" y="3057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48680" y="2872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3040" y="2872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1874F-A8CA-488B-AF50-335FC6F147A2}" type="slidenum">
              <a:rPr/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-5868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It depends...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8880" y="4132440"/>
            <a:ext cx="9071640" cy="149111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NO: Distributed memory space architecture: disjoint memory space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3760" y="1275120"/>
            <a:ext cx="9071640" cy="149111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YES: Shared memory </a:t>
            </a:r>
            <a:r>
              <a:rPr lang="en-US" i="1" dirty="0"/>
              <a:t>space</a:t>
            </a:r>
            <a:r>
              <a:rPr lang="en-US" b="1" i="1" dirty="0"/>
              <a:t> </a:t>
            </a:r>
            <a:r>
              <a:rPr lang="en-US" dirty="0"/>
              <a:t>architecture: same memory space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37720" y="5004000"/>
            <a:ext cx="2804399" cy="1371599"/>
            <a:chOff x="4437720" y="5004000"/>
            <a:chExt cx="2804399" cy="1371599"/>
          </a:xfrm>
        </p:grpSpPr>
        <p:sp>
          <p:nvSpPr>
            <p:cNvPr id="6" name="TextBox 5"/>
            <p:cNvSpPr txBox="1"/>
            <p:nvPr/>
          </p:nvSpPr>
          <p:spPr>
            <a:xfrm>
              <a:off x="4437720" y="5220000"/>
              <a:ext cx="85391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CPU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6080" y="5220000"/>
              <a:ext cx="85391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CPU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40320" y="5865480"/>
              <a:ext cx="755639" cy="51011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5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Memory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4913640" y="5542920"/>
              <a:ext cx="0" cy="353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6857640" y="5543280"/>
              <a:ext cx="0" cy="353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 flipV="1">
              <a:off x="5318640" y="5383080"/>
              <a:ext cx="1005480" cy="57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86480" y="5860799"/>
              <a:ext cx="755639" cy="51011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5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Memory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2079" y="5004000"/>
              <a:ext cx="101879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Network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83800" y="246888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2160" y="246888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6399" y="3114360"/>
            <a:ext cx="2695680" cy="51011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Memory</a:t>
            </a:r>
          </a:p>
        </p:txBody>
      </p:sp>
      <p:sp>
        <p:nvSpPr>
          <p:cNvPr id="17" name="Straight Connector 16"/>
          <p:cNvSpPr/>
          <p:nvPr/>
        </p:nvSpPr>
        <p:spPr>
          <a:xfrm>
            <a:off x="4959720" y="2791800"/>
            <a:ext cx="0" cy="3531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03720" y="2792160"/>
            <a:ext cx="0" cy="3531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62A24-C4FC-44E7-B417-5103AB105A82}" type="slidenum">
              <a:rPr/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85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Someone has to pay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8880" y="4132440"/>
            <a:ext cx="9071640" cy="149111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Harder to program, easier to build hardware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73760" y="1275120"/>
            <a:ext cx="9071640" cy="149111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Easier to program, harder to build hardware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37720" y="5004000"/>
            <a:ext cx="2804399" cy="1371599"/>
            <a:chOff x="4437720" y="5004000"/>
            <a:chExt cx="2804399" cy="1371599"/>
          </a:xfrm>
        </p:grpSpPr>
        <p:sp>
          <p:nvSpPr>
            <p:cNvPr id="6" name="TextBox 5"/>
            <p:cNvSpPr txBox="1"/>
            <p:nvPr/>
          </p:nvSpPr>
          <p:spPr>
            <a:xfrm>
              <a:off x="4437720" y="5220000"/>
              <a:ext cx="85391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CPU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46080" y="5220000"/>
              <a:ext cx="85391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CPU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40320" y="5865480"/>
              <a:ext cx="755639" cy="51011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5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Memory</a:t>
              </a: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4913640" y="5542920"/>
              <a:ext cx="0" cy="353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6857640" y="5543280"/>
              <a:ext cx="0" cy="353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 flipV="1">
              <a:off x="5318640" y="5383080"/>
              <a:ext cx="1005480" cy="57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86480" y="5860799"/>
              <a:ext cx="755639" cy="51011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5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Memory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02079" y="5004000"/>
              <a:ext cx="101879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Network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483800" y="246888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2160" y="246888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86399" y="3114360"/>
            <a:ext cx="2695680" cy="510119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Memory</a:t>
            </a:r>
          </a:p>
        </p:txBody>
      </p:sp>
      <p:sp>
        <p:nvSpPr>
          <p:cNvPr id="17" name="Straight Connector 16"/>
          <p:cNvSpPr/>
          <p:nvPr/>
        </p:nvSpPr>
        <p:spPr>
          <a:xfrm>
            <a:off x="4959720" y="2791800"/>
            <a:ext cx="0" cy="3531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>
            <a:off x="6903720" y="2792160"/>
            <a:ext cx="0" cy="35315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9" name="Text Placeholder 18"/>
          <p:cNvSpPr txBox="1">
            <a:spLocks noGrp="1"/>
          </p:cNvSpPr>
          <p:nvPr>
            <p:ph type="body" idx="4294967295"/>
          </p:nvPr>
        </p:nvSpPr>
        <p:spPr>
          <a:xfrm>
            <a:off x="580086" y="6656986"/>
            <a:ext cx="9071640" cy="107675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Tradeoff: </a:t>
            </a:r>
            <a:r>
              <a:rPr lang="en-US" i="1" dirty="0" err="1"/>
              <a:t>Programability</a:t>
            </a:r>
            <a:r>
              <a:rPr lang="en-US" dirty="0"/>
              <a:t> vs. </a:t>
            </a:r>
            <a:r>
              <a:rPr lang="en-US" i="1" dirty="0"/>
              <a:t>Scalability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E59E4C-35C9-4164-93FF-FF97FAFF9EAF}" type="slidenum">
              <a:rPr/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Flynn's </a:t>
            </a:r>
            <a:r>
              <a:rPr lang="en-US" b="1"/>
              <a:t>HARDWARE</a:t>
            </a:r>
            <a:r>
              <a:rPr lang="en-US"/>
              <a:t> Taxonomy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806157" y="2105247"/>
            <a:ext cx="8657714" cy="3827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75BA52-E33C-4148-84ED-B8CD76A5DC9B}" type="slidenum">
              <a:rPr/>
              <a:t>16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lum bright="2000"/>
          </a:blip>
          <a:srcRect/>
          <a:stretch>
            <a:fillRect/>
          </a:stretch>
        </p:blipFill>
        <p:spPr>
          <a:xfrm>
            <a:off x="725759" y="1674719"/>
            <a:ext cx="4171679" cy="233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SIMD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  <a:lum bright="-4000"/>
          </a:blip>
          <a:srcRect/>
          <a:stretch>
            <a:fillRect/>
          </a:stretch>
        </p:blipFill>
        <p:spPr>
          <a:xfrm>
            <a:off x="5115959" y="3770280"/>
            <a:ext cx="3809520" cy="1399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84600" y="2396519"/>
            <a:ext cx="3041640" cy="412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1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Lock-step execution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503999" y="5622840"/>
            <a:ext cx="9071640" cy="10454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Example: vector operations (SSE)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41C73-FE1F-4ED2-BD3B-A962F4CAC308}" type="slidenum">
              <a:rPr/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MIMD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765159" y="1674718"/>
            <a:ext cx="5868477" cy="340859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74428" y="5641201"/>
            <a:ext cx="10006197" cy="150659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Example: multicores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Which of SIMD/MIMD requires </a:t>
            </a:r>
            <a:r>
              <a:rPr lang="en-US" dirty="0" err="1"/>
              <a:t>hw</a:t>
            </a:r>
            <a:r>
              <a:rPr lang="en-US" dirty="0"/>
              <a:t> shared memory?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C926E0-4892-47E8-8317-66EFEDDC2CBF}" type="slidenum">
              <a:rPr/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Memory architecture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CPU0: Time to access v(i+1,j)  = Time to access v(i-1,j)?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81440" y="3645719"/>
            <a:ext cx="1951200" cy="1816561"/>
            <a:chOff x="3781440" y="3645719"/>
            <a:chExt cx="1951200" cy="1816561"/>
          </a:xfrm>
        </p:grpSpPr>
        <p:sp>
          <p:nvSpPr>
            <p:cNvPr id="5" name="Straight Connector 4"/>
            <p:cNvSpPr/>
            <p:nvPr/>
          </p:nvSpPr>
          <p:spPr>
            <a:xfrm>
              <a:off x="4192200" y="3774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680720" y="3774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169600" y="3774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82520" y="5016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81800" y="450936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781440" y="4002119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10880" y="442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10880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6880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6880" y="442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06880" y="493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10880" y="493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14879" y="493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114879" y="442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14879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879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800" y="450864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800" y="5049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4800" y="450936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8800" y="364571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1160" y="4509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6" name="Straight Connector 25"/>
          <p:cNvSpPr/>
          <p:nvPr/>
        </p:nvSpPr>
        <p:spPr>
          <a:xfrm>
            <a:off x="4870079" y="3309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48680" y="3124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3040" y="3124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08A3D1-DEF1-4992-BD8C-0B0B149D1951}" type="slidenum">
              <a:rPr/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92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Hardware shared memory flavors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402419" y="2941425"/>
            <a:ext cx="4884011" cy="32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409040"/>
            <a:ext cx="9071640" cy="130356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Uniform memory access: </a:t>
            </a:r>
            <a:r>
              <a:rPr lang="en-US" b="1" dirty="0"/>
              <a:t>UMA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Same cost of accessing </a:t>
            </a:r>
            <a:r>
              <a:rPr lang="en-US" b="1" dirty="0"/>
              <a:t>any</a:t>
            </a:r>
            <a:r>
              <a:rPr lang="en-US" dirty="0"/>
              <a:t> data by all processors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276F3E-E8CF-457F-AF04-AFD23070B820}" type="slidenum">
              <a:rPr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Serial vs. parallel program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74120" y="1619640"/>
            <a:ext cx="5639760" cy="194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296280" y="4059000"/>
            <a:ext cx="5971320" cy="3053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759720" y="1769040"/>
            <a:ext cx="2896919" cy="1761839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One instruction at a time</a:t>
            </a:r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4294967295"/>
          </p:nvPr>
        </p:nvSpPr>
        <p:spPr>
          <a:xfrm>
            <a:off x="6760079" y="4181039"/>
            <a:ext cx="3027960" cy="2667240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Multiple instructions in parallel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F07AC8-BDBC-4208-9DD0-D54F9D38B803}" type="slidenum">
              <a:rPr/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920" y="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Hardware shared memory flavors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lum bright="2000"/>
          </a:blip>
          <a:srcRect/>
          <a:stretch>
            <a:fillRect/>
          </a:stretch>
        </p:blipFill>
        <p:spPr>
          <a:xfrm>
            <a:off x="2489040" y="2872800"/>
            <a:ext cx="5115600" cy="23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65920" y="1216079"/>
            <a:ext cx="9071640" cy="130356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 NON-Uniform memory access: </a:t>
            </a:r>
            <a:r>
              <a:rPr lang="en-US" b="1" dirty="0"/>
              <a:t>NUMA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23080" y="5886360"/>
            <a:ext cx="6348960" cy="468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7200" lvl="0" indent="-457200" algn="l" rtl="0" hangingPunct="0">
              <a:spcBef>
                <a:spcPts val="0"/>
              </a:spcBef>
              <a:spcAft>
                <a:spcPts val="1417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Tradeoff</a:t>
            </a:r>
            <a:r>
              <a:rPr lang="en-US" sz="3200" b="1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: </a:t>
            </a:r>
            <a:r>
              <a:rPr lang="en-US" sz="3200" b="0" i="1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Scalability</a:t>
            </a:r>
            <a:r>
              <a:rPr lang="en-US" sz="3200" b="0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 vs. </a:t>
            </a:r>
            <a:r>
              <a:rPr lang="en-US" sz="3200" b="0" i="1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Latency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0FE641-362C-49F7-8135-46759F103D36}" type="slidenum">
              <a:rPr/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Memory-optimized programming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5667" y="2013480"/>
            <a:ext cx="9630136" cy="483696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/>
              <a:t>Most modern systems are NUMA or distributed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Architecture is easier to </a:t>
            </a:r>
            <a:r>
              <a:rPr lang="en-US" sz="2800" i="1" dirty="0"/>
              <a:t>scale up</a:t>
            </a:r>
            <a:r>
              <a:rPr lang="en-US" sz="2800" dirty="0"/>
              <a:t> by </a:t>
            </a:r>
            <a:r>
              <a:rPr lang="en-US" sz="2800" i="1" dirty="0"/>
              <a:t>scaling out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/>
              <a:t>Access time difference: local vs. remote data: x100-10000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/>
              <a:t>Locality of accesses: </a:t>
            </a:r>
            <a:r>
              <a:rPr lang="en-US" sz="2800" b="1" dirty="0"/>
              <a:t>main optimization target in parallel and distributed programs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/>
              <a:t>Locality:</a:t>
            </a:r>
            <a:r>
              <a:rPr lang="en-US" sz="2800" b="1" dirty="0"/>
              <a:t> </a:t>
            </a:r>
            <a:r>
              <a:rPr lang="en-US" sz="2800" dirty="0"/>
              <a:t>most important parameter in program speed</a:t>
            </a:r>
            <a:r>
              <a:rPr lang="en-US" sz="2800" b="1" dirty="0"/>
              <a:t> </a:t>
            </a:r>
            <a:r>
              <a:rPr lang="en-US" sz="2800" dirty="0"/>
              <a:t>(either serial or parallel)</a:t>
            </a:r>
          </a:p>
        </p:txBody>
      </p:sp>
    </p:spTree>
    <p:extLst>
      <p:ext uri="{BB962C8B-B14F-4D97-AF65-F5344CB8AC3E}">
        <p14:creationId xmlns:p14="http://schemas.microsoft.com/office/powerpoint/2010/main" val="27018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63ECCC-3C30-4EE9-B605-5464CF65AC9E}" type="slidenum">
              <a:rPr/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9440"/>
            <a:ext cx="9071640" cy="1286280"/>
          </a:xfrm>
        </p:spPr>
        <p:txBody>
          <a:bodyPr/>
          <a:lstStyle/>
          <a:p>
            <a:pPr lvl="0"/>
            <a:r>
              <a:rPr lang="en-US"/>
              <a:t>Software Distributed Shared Memory (SDSM)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64200" y="3003840"/>
            <a:ext cx="2804399" cy="1326239"/>
            <a:chOff x="3364200" y="3003840"/>
            <a:chExt cx="2804399" cy="1326239"/>
          </a:xfrm>
        </p:grpSpPr>
        <p:sp>
          <p:nvSpPr>
            <p:cNvPr id="4" name="TextBox 3"/>
            <p:cNvSpPr txBox="1"/>
            <p:nvPr/>
          </p:nvSpPr>
          <p:spPr>
            <a:xfrm>
              <a:off x="3364200" y="3003840"/>
              <a:ext cx="85391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CPU 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272560" y="3003840"/>
              <a:ext cx="85391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CPU 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66799" y="3649319"/>
              <a:ext cx="755639" cy="51011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5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Memory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3840120" y="3326759"/>
              <a:ext cx="0" cy="3531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5784120" y="3327119"/>
              <a:ext cx="0" cy="3531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tailEnd type="arrow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4317120" y="3958920"/>
              <a:ext cx="1005480" cy="57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12960" y="3644639"/>
              <a:ext cx="755639" cy="510119"/>
            </a:xfrm>
            <a:prstGeom prst="rect">
              <a:avLst/>
            </a:pr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5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Memory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64560" y="3975839"/>
              <a:ext cx="1018799" cy="3542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Network</a:t>
              </a:r>
            </a:p>
          </p:txBody>
        </p:sp>
      </p:grpSp>
      <p:sp>
        <p:nvSpPr>
          <p:cNvPr id="12" name="Freeform 11"/>
          <p:cNvSpPr/>
          <p:nvPr/>
        </p:nvSpPr>
        <p:spPr>
          <a:xfrm>
            <a:off x="2319840" y="2611440"/>
            <a:ext cx="5347800" cy="2550240"/>
          </a:xfrm>
          <a:custGeom>
            <a:avLst/>
            <a:gdLst>
              <a:gd name="f0" fmla="val 0"/>
              <a:gd name="f1" fmla="val 884"/>
              <a:gd name="f2" fmla="val 526"/>
              <a:gd name="f3" fmla="val 794"/>
              <a:gd name="f4" fmla="val 337"/>
              <a:gd name="f5" fmla="val 800"/>
              <a:gd name="f6" fmla="val 349"/>
              <a:gd name="f7" fmla="val 806"/>
              <a:gd name="f8" fmla="val 361"/>
              <a:gd name="f9" fmla="val 812"/>
              <a:gd name="f10" fmla="val 373"/>
              <a:gd name="f11" fmla="val 390"/>
              <a:gd name="f12" fmla="val 426"/>
              <a:gd name="f13" fmla="val 776"/>
              <a:gd name="f14" fmla="val 461"/>
              <a:gd name="f15" fmla="val 740"/>
              <a:gd name="f16" fmla="val 485"/>
              <a:gd name="f17" fmla="val 693"/>
              <a:gd name="f18" fmla="val 503"/>
              <a:gd name="f19" fmla="val 639"/>
              <a:gd name="f20" fmla="val 509"/>
              <a:gd name="f21" fmla="val 609"/>
              <a:gd name="f22" fmla="val 579"/>
              <a:gd name="f23" fmla="val 555"/>
              <a:gd name="f24" fmla="val 497"/>
              <a:gd name="f25" fmla="val 531"/>
              <a:gd name="f26" fmla="val 519"/>
              <a:gd name="f27" fmla="val 501"/>
              <a:gd name="f28" fmla="val 515"/>
              <a:gd name="f29" fmla="val 484"/>
              <a:gd name="f30" fmla="val 521"/>
              <a:gd name="f31" fmla="val 460"/>
              <a:gd name="f32" fmla="val 442"/>
              <a:gd name="f33" fmla="val 418"/>
              <a:gd name="f34" fmla="val 406"/>
              <a:gd name="f35" fmla="val 394"/>
              <a:gd name="f36" fmla="val 376"/>
              <a:gd name="f37" fmla="val 491"/>
              <a:gd name="f38" fmla="val 352"/>
              <a:gd name="f39" fmla="val 334"/>
              <a:gd name="f40" fmla="val 310"/>
              <a:gd name="f41" fmla="val 263"/>
              <a:gd name="f42" fmla="val 221"/>
              <a:gd name="f43" fmla="val 185"/>
              <a:gd name="f44" fmla="val 467"/>
              <a:gd name="f45" fmla="val 161"/>
              <a:gd name="f46" fmla="val 444"/>
              <a:gd name="f47" fmla="val 143"/>
              <a:gd name="f48" fmla="val 414"/>
              <a:gd name="f49" fmla="val 137"/>
              <a:gd name="f50" fmla="val 131"/>
              <a:gd name="f51" fmla="val 90"/>
              <a:gd name="f52" fmla="val 408"/>
              <a:gd name="f53" fmla="val 54"/>
              <a:gd name="f54" fmla="val 24"/>
              <a:gd name="f55" fmla="val 6"/>
              <a:gd name="f56" fmla="val 343"/>
              <a:gd name="f57" fmla="val 308"/>
              <a:gd name="f58" fmla="val 272"/>
              <a:gd name="f59" fmla="val 30"/>
              <a:gd name="f60" fmla="val 242"/>
              <a:gd name="f61" fmla="val 60"/>
              <a:gd name="f62" fmla="val 219"/>
              <a:gd name="f63" fmla="val 101"/>
              <a:gd name="f64" fmla="val 201"/>
              <a:gd name="f65" fmla="val 107"/>
              <a:gd name="f66" fmla="val 95"/>
              <a:gd name="f67" fmla="val 189"/>
              <a:gd name="f68" fmla="val 84"/>
              <a:gd name="f69" fmla="val 177"/>
              <a:gd name="f70" fmla="val 78"/>
              <a:gd name="f71" fmla="val 160"/>
              <a:gd name="f72" fmla="val 142"/>
              <a:gd name="f73" fmla="val 100"/>
              <a:gd name="f74" fmla="val 113"/>
              <a:gd name="f75" fmla="val 71"/>
              <a:gd name="f76" fmla="val 149"/>
              <a:gd name="f77" fmla="val 47"/>
              <a:gd name="f78" fmla="val 197"/>
              <a:gd name="f79" fmla="val 35"/>
              <a:gd name="f80" fmla="val 227"/>
              <a:gd name="f81" fmla="val 41"/>
              <a:gd name="f82" fmla="val 251"/>
              <a:gd name="f83" fmla="val 275"/>
              <a:gd name="f84" fmla="val 59"/>
              <a:gd name="f85" fmla="val 293"/>
              <a:gd name="f86" fmla="val 77"/>
              <a:gd name="f87" fmla="val 298"/>
              <a:gd name="f88" fmla="val 304"/>
              <a:gd name="f89" fmla="val 322"/>
              <a:gd name="f90" fmla="val 340"/>
              <a:gd name="f91" fmla="val 53"/>
              <a:gd name="f92" fmla="val 358"/>
              <a:gd name="f93" fmla="val 382"/>
              <a:gd name="f94" fmla="val 430"/>
              <a:gd name="f95" fmla="val 436"/>
              <a:gd name="f96" fmla="val 466"/>
              <a:gd name="f97" fmla="val 29"/>
              <a:gd name="f98" fmla="val 496"/>
              <a:gd name="f99" fmla="val 12"/>
              <a:gd name="f100" fmla="val 573"/>
              <a:gd name="f101" fmla="val 621"/>
              <a:gd name="f102" fmla="val 669"/>
              <a:gd name="f103" fmla="val 699"/>
              <a:gd name="f104" fmla="val 722"/>
              <a:gd name="f105" fmla="val 728"/>
              <a:gd name="f106" fmla="val 112"/>
              <a:gd name="f107" fmla="val 118"/>
              <a:gd name="f108" fmla="val 124"/>
              <a:gd name="f109" fmla="val 130"/>
              <a:gd name="f110" fmla="val 734"/>
              <a:gd name="f111" fmla="val 746"/>
              <a:gd name="f112" fmla="val 136"/>
              <a:gd name="f113" fmla="val 830"/>
              <a:gd name="f114" fmla="val 148"/>
              <a:gd name="f115" fmla="val 860"/>
              <a:gd name="f116" fmla="val 171"/>
              <a:gd name="f117" fmla="val 878"/>
              <a:gd name="f118" fmla="val 237"/>
              <a:gd name="f119" fmla="val 296"/>
              <a:gd name="f120" fmla="val 319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884" h="526">
                <a:moveTo>
                  <a:pt x="f3" y="f4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9" y="f11"/>
                </a:lnTo>
                <a:lnTo>
                  <a:pt x="f5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18"/>
                </a:lnTo>
                <a:lnTo>
                  <a:pt x="f22" y="f18"/>
                </a:lnTo>
                <a:lnTo>
                  <a:pt x="f23" y="f24"/>
                </a:lnTo>
                <a:lnTo>
                  <a:pt x="f25" y="f16"/>
                </a:lnTo>
                <a:lnTo>
                  <a:pt x="f26" y="f18"/>
                </a:lnTo>
                <a:lnTo>
                  <a:pt x="f27" y="f28"/>
                </a:lnTo>
                <a:lnTo>
                  <a:pt x="f29" y="f30"/>
                </a:lnTo>
                <a:lnTo>
                  <a:pt x="f31" y="f2"/>
                </a:lnTo>
                <a:lnTo>
                  <a:pt x="f32" y="f30"/>
                </a:lnTo>
                <a:lnTo>
                  <a:pt x="f33" y="f28"/>
                </a:lnTo>
                <a:lnTo>
                  <a:pt x="f34" y="f18"/>
                </a:lnTo>
                <a:lnTo>
                  <a:pt x="f35" y="f16"/>
                </a:lnTo>
                <a:lnTo>
                  <a:pt x="f36" y="f37"/>
                </a:lnTo>
                <a:lnTo>
                  <a:pt x="f38" y="f24"/>
                </a:lnTo>
                <a:lnTo>
                  <a:pt x="f39" y="f24"/>
                </a:lnTo>
                <a:lnTo>
                  <a:pt x="f40" y="f18"/>
                </a:lnTo>
                <a:lnTo>
                  <a:pt x="f41" y="f24"/>
                </a:lnTo>
                <a:lnTo>
                  <a:pt x="f42" y="f16"/>
                </a:lnTo>
                <a:lnTo>
                  <a:pt x="f43" y="f44"/>
                </a:lnTo>
                <a:lnTo>
                  <a:pt x="f45" y="f46"/>
                </a:lnTo>
                <a:lnTo>
                  <a:pt x="f47" y="f48"/>
                </a:lnTo>
                <a:lnTo>
                  <a:pt x="f49" y="f48"/>
                </a:lnTo>
                <a:lnTo>
                  <a:pt x="f49" y="f48"/>
                </a:lnTo>
                <a:lnTo>
                  <a:pt x="f49" y="f48"/>
                </a:lnTo>
                <a:lnTo>
                  <a:pt x="f50" y="f48"/>
                </a:lnTo>
                <a:lnTo>
                  <a:pt x="f51" y="f52"/>
                </a:lnTo>
                <a:lnTo>
                  <a:pt x="f53" y="f11"/>
                </a:lnTo>
                <a:lnTo>
                  <a:pt x="f54" y="f10"/>
                </a:lnTo>
                <a:lnTo>
                  <a:pt x="f55" y="f56"/>
                </a:lnTo>
                <a:lnTo>
                  <a:pt x="f0" y="f57"/>
                </a:lnTo>
                <a:lnTo>
                  <a:pt x="f55" y="f58"/>
                </a:lnTo>
                <a:lnTo>
                  <a:pt x="f59" y="f60"/>
                </a:lnTo>
                <a:lnTo>
                  <a:pt x="f61" y="f62"/>
                </a:lnTo>
                <a:lnTo>
                  <a:pt x="f63" y="f64"/>
                </a:lnTo>
                <a:lnTo>
                  <a:pt x="f63" y="f64"/>
                </a:lnTo>
                <a:lnTo>
                  <a:pt x="f63" y="f64"/>
                </a:lnTo>
                <a:lnTo>
                  <a:pt x="f65" y="f64"/>
                </a:lnTo>
                <a:lnTo>
                  <a:pt x="f66" y="f67"/>
                </a:lnTo>
                <a:lnTo>
                  <a:pt x="f68" y="f69"/>
                </a:lnTo>
                <a:lnTo>
                  <a:pt x="f70" y="f71"/>
                </a:lnTo>
                <a:lnTo>
                  <a:pt x="f70" y="f72"/>
                </a:lnTo>
                <a:lnTo>
                  <a:pt x="f68" y="f73"/>
                </a:lnTo>
                <a:lnTo>
                  <a:pt x="f74" y="f75"/>
                </a:lnTo>
                <a:lnTo>
                  <a:pt x="f76" y="f77"/>
                </a:lnTo>
                <a:lnTo>
                  <a:pt x="f78" y="f79"/>
                </a:lnTo>
                <a:lnTo>
                  <a:pt x="f80" y="f81"/>
                </a:lnTo>
                <a:lnTo>
                  <a:pt x="f82" y="f77"/>
                </a:lnTo>
                <a:lnTo>
                  <a:pt x="f83" y="f84"/>
                </a:lnTo>
                <a:lnTo>
                  <a:pt x="f85" y="f86"/>
                </a:lnTo>
                <a:lnTo>
                  <a:pt x="f87" y="f86"/>
                </a:lnTo>
                <a:lnTo>
                  <a:pt x="f87" y="f86"/>
                </a:lnTo>
                <a:lnTo>
                  <a:pt x="f88" y="f86"/>
                </a:lnTo>
                <a:lnTo>
                  <a:pt x="f88" y="f86"/>
                </a:lnTo>
                <a:lnTo>
                  <a:pt x="f88" y="f86"/>
                </a:lnTo>
                <a:lnTo>
                  <a:pt x="f40" y="f86"/>
                </a:lnTo>
                <a:lnTo>
                  <a:pt x="f40" y="f86"/>
                </a:lnTo>
                <a:lnTo>
                  <a:pt x="f89" y="f84"/>
                </a:lnTo>
                <a:lnTo>
                  <a:pt x="f90" y="f91"/>
                </a:lnTo>
                <a:lnTo>
                  <a:pt x="f92" y="f77"/>
                </a:lnTo>
                <a:lnTo>
                  <a:pt x="f93" y="f81"/>
                </a:lnTo>
                <a:lnTo>
                  <a:pt x="f35" y="f81"/>
                </a:lnTo>
                <a:lnTo>
                  <a:pt x="f34" y="f77"/>
                </a:lnTo>
                <a:lnTo>
                  <a:pt x="f33" y="f91"/>
                </a:lnTo>
                <a:lnTo>
                  <a:pt x="f94" y="f91"/>
                </a:lnTo>
                <a:lnTo>
                  <a:pt x="f95" y="f91"/>
                </a:lnTo>
                <a:lnTo>
                  <a:pt x="f95" y="f91"/>
                </a:lnTo>
                <a:lnTo>
                  <a:pt x="f95" y="f91"/>
                </a:lnTo>
                <a:lnTo>
                  <a:pt x="f95" y="f77"/>
                </a:lnTo>
                <a:lnTo>
                  <a:pt x="f96" y="f97"/>
                </a:lnTo>
                <a:lnTo>
                  <a:pt x="f98" y="f99"/>
                </a:lnTo>
                <a:lnTo>
                  <a:pt x="f25" y="f55"/>
                </a:lnTo>
                <a:lnTo>
                  <a:pt x="f100" y="f0"/>
                </a:lnTo>
                <a:lnTo>
                  <a:pt x="f101" y="f55"/>
                </a:lnTo>
                <a:lnTo>
                  <a:pt x="f102" y="f54"/>
                </a:lnTo>
                <a:lnTo>
                  <a:pt x="f103" y="f77"/>
                </a:lnTo>
                <a:lnTo>
                  <a:pt x="f104" y="f86"/>
                </a:lnTo>
                <a:lnTo>
                  <a:pt x="f105" y="f106"/>
                </a:lnTo>
                <a:lnTo>
                  <a:pt x="f105" y="f107"/>
                </a:lnTo>
                <a:lnTo>
                  <a:pt x="f105" y="f107"/>
                </a:lnTo>
                <a:lnTo>
                  <a:pt x="f105" y="f108"/>
                </a:lnTo>
                <a:lnTo>
                  <a:pt x="f105" y="f109"/>
                </a:lnTo>
                <a:lnTo>
                  <a:pt x="f110" y="f109"/>
                </a:lnTo>
                <a:lnTo>
                  <a:pt x="f15" y="f109"/>
                </a:lnTo>
                <a:lnTo>
                  <a:pt x="f111" y="f109"/>
                </a:lnTo>
                <a:lnTo>
                  <a:pt x="f111" y="f109"/>
                </a:lnTo>
                <a:lnTo>
                  <a:pt x="f3" y="f112"/>
                </a:lnTo>
                <a:lnTo>
                  <a:pt x="f113" y="f114"/>
                </a:lnTo>
                <a:lnTo>
                  <a:pt x="f115" y="f116"/>
                </a:lnTo>
                <a:lnTo>
                  <a:pt x="f117" y="f64"/>
                </a:lnTo>
                <a:lnTo>
                  <a:pt x="f1" y="f118"/>
                </a:lnTo>
                <a:lnTo>
                  <a:pt x="f117" y="f58"/>
                </a:lnTo>
                <a:lnTo>
                  <a:pt x="f115" y="f119"/>
                </a:lnTo>
                <a:lnTo>
                  <a:pt x="f113" y="f120"/>
                </a:lnTo>
                <a:lnTo>
                  <a:pt x="f3" y="f4"/>
                </a:lnTo>
              </a:path>
            </a:pathLst>
          </a:cu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1640" y="2135160"/>
            <a:ext cx="1197000" cy="407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Process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3240" y="2150640"/>
            <a:ext cx="1197000" cy="408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Process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01253" y="4654800"/>
            <a:ext cx="1862347" cy="35614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SDSM daemons</a:t>
            </a:r>
          </a:p>
        </p:txBody>
      </p:sp>
      <p:sp>
        <p:nvSpPr>
          <p:cNvPr id="16" name="Freeform 15"/>
          <p:cNvSpPr/>
          <p:nvPr/>
        </p:nvSpPr>
        <p:spPr>
          <a:xfrm>
            <a:off x="6129720" y="3333600"/>
            <a:ext cx="384120" cy="3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134160" y="3364560"/>
            <a:ext cx="384120" cy="38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000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8" name="Straight Connector 17"/>
          <p:cNvSpPr/>
          <p:nvPr/>
        </p:nvSpPr>
        <p:spPr>
          <a:xfrm flipH="1" flipV="1">
            <a:off x="3364560" y="3733200"/>
            <a:ext cx="1213560" cy="9061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 flipV="1">
            <a:off x="4992840" y="3687119"/>
            <a:ext cx="1229039" cy="9676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0" name="Text Placeholder 19"/>
          <p:cNvSpPr txBox="1">
            <a:spLocks noGrp="1"/>
          </p:cNvSpPr>
          <p:nvPr>
            <p:ph type="body" idx="4294967295"/>
          </p:nvPr>
        </p:nvSpPr>
        <p:spPr>
          <a:xfrm>
            <a:off x="877140" y="5759313"/>
            <a:ext cx="9071640" cy="154476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Software - DSM: emulation of NUMA in software over distributed memory space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B568BC-CBE5-4AD4-9EF6-C3DC93D8A233}" type="slidenum">
              <a:rPr/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Issue 2: </a:t>
            </a:r>
            <a:r>
              <a:rPr lang="en-US" b="1"/>
              <a:t>Control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8640" y="145152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Can we assign one </a:t>
            </a:r>
            <a:r>
              <a:rPr lang="en-US" i="1" dirty="0"/>
              <a:t>v</a:t>
            </a:r>
            <a:r>
              <a:rPr lang="en-US" dirty="0"/>
              <a:t> per CPU?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Can we assign one </a:t>
            </a:r>
            <a:r>
              <a:rPr lang="en-US" i="1" dirty="0"/>
              <a:t>v</a:t>
            </a:r>
            <a:r>
              <a:rPr lang="en-US" dirty="0"/>
              <a:t> per process/logical task?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81440" y="3141719"/>
            <a:ext cx="1951200" cy="1816561"/>
            <a:chOff x="3781440" y="3141719"/>
            <a:chExt cx="1951200" cy="1816561"/>
          </a:xfrm>
        </p:grpSpPr>
        <p:sp>
          <p:nvSpPr>
            <p:cNvPr id="5" name="Straight Connector 4"/>
            <p:cNvSpPr/>
            <p:nvPr/>
          </p:nvSpPr>
          <p:spPr>
            <a:xfrm>
              <a:off x="4192200" y="3270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680720" y="3270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169600" y="3270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82520" y="4512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81800" y="400536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781440" y="3498119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10880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10880" y="341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6880" y="341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6880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06880" y="442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10880" y="442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14879" y="442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114879" y="392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14879" y="341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879" y="341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800" y="4004639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800" y="4545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4800" y="400536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8800" y="314171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1160" y="4005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6" name="Straight Connector 25"/>
          <p:cNvSpPr/>
          <p:nvPr/>
        </p:nvSpPr>
        <p:spPr>
          <a:xfrm>
            <a:off x="5482079" y="2805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4402440" y="2805120"/>
            <a:ext cx="15480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4978800" y="2805120"/>
            <a:ext cx="15480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3935159" y="2805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 flipV="1">
            <a:off x="3670919" y="3700440"/>
            <a:ext cx="2487241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 flipV="1">
            <a:off x="3671279" y="4276800"/>
            <a:ext cx="2487241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 flipV="1">
            <a:off x="3671640" y="4817160"/>
            <a:ext cx="2487240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 flipV="1">
            <a:off x="3671999" y="3161520"/>
            <a:ext cx="2487241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D2EB74-D754-44FB-96FC-221A02256A44}" type="slidenum">
              <a:rPr/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Task management overhead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01710" y="2117590"/>
            <a:ext cx="9071640" cy="4185193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Each task has a state that should be managed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More tasks – more state to manage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Who manages tasks?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How many tasks should be run by a </a:t>
            </a:r>
            <a:r>
              <a:rPr lang="en-US" dirty="0" err="1"/>
              <a:t>cpu</a:t>
            </a:r>
            <a:r>
              <a:rPr lang="en-US" dirty="0"/>
              <a:t>?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Does that depend on </a:t>
            </a:r>
            <a:r>
              <a:rPr lang="en-US" i="1" dirty="0"/>
              <a:t>F?</a:t>
            </a:r>
          </a:p>
          <a:p>
            <a:pPr marL="457200" lvl="3" indent="-457200">
              <a:buFont typeface="Wingdings" panose="05000000000000000000" pitchFamily="2" charset="2"/>
              <a:buChar char="v"/>
            </a:pPr>
            <a:r>
              <a:rPr lang="en-US" sz="2400" dirty="0"/>
              <a:t>Reminder: </a:t>
            </a:r>
            <a:r>
              <a:rPr lang="en-US" sz="2400" i="1" dirty="0"/>
              <a:t>v(</a:t>
            </a:r>
            <a:r>
              <a:rPr lang="en-US" sz="2400" i="1" dirty="0" err="1"/>
              <a:t>i,j</a:t>
            </a:r>
            <a:r>
              <a:rPr lang="en-US" sz="2400" i="1" dirty="0"/>
              <a:t>)= F(all v's neighbors)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871473-0544-486A-94D1-4F33BD430DD9}" type="slidenum">
              <a:rPr/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Question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Every process reads the data from its neighbors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Will it produce correct results?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81440" y="3825719"/>
            <a:ext cx="1951200" cy="1816561"/>
            <a:chOff x="3781440" y="3825719"/>
            <a:chExt cx="1951200" cy="1816561"/>
          </a:xfrm>
        </p:grpSpPr>
        <p:sp>
          <p:nvSpPr>
            <p:cNvPr id="5" name="Straight Connector 4"/>
            <p:cNvSpPr/>
            <p:nvPr/>
          </p:nvSpPr>
          <p:spPr>
            <a:xfrm>
              <a:off x="4192200" y="3954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680720" y="3954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169600" y="3954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82520" y="5196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81800" y="468936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781440" y="4182119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10880" y="460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10880" y="410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6880" y="410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6880" y="460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06880" y="511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10880" y="511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14879" y="511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114879" y="4606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14879" y="410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879" y="410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800" y="468864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800" y="5229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4800" y="468936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8800" y="382571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1160" y="4689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6" name="Straight Connector 25"/>
          <p:cNvSpPr/>
          <p:nvPr/>
        </p:nvSpPr>
        <p:spPr>
          <a:xfrm>
            <a:off x="5482079" y="3489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7" name="Straight Connector 26"/>
          <p:cNvSpPr/>
          <p:nvPr/>
        </p:nvSpPr>
        <p:spPr>
          <a:xfrm>
            <a:off x="4402440" y="3489120"/>
            <a:ext cx="15480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8" name="Straight Connector 27"/>
          <p:cNvSpPr/>
          <p:nvPr/>
        </p:nvSpPr>
        <p:spPr>
          <a:xfrm>
            <a:off x="4978800" y="3489120"/>
            <a:ext cx="15480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9" name="Straight Connector 28"/>
          <p:cNvSpPr/>
          <p:nvPr/>
        </p:nvSpPr>
        <p:spPr>
          <a:xfrm>
            <a:off x="3935159" y="3489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0" name="Straight Connector 29"/>
          <p:cNvSpPr/>
          <p:nvPr/>
        </p:nvSpPr>
        <p:spPr>
          <a:xfrm flipV="1">
            <a:off x="3670919" y="4384440"/>
            <a:ext cx="2487241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1" name="Straight Connector 30"/>
          <p:cNvSpPr/>
          <p:nvPr/>
        </p:nvSpPr>
        <p:spPr>
          <a:xfrm flipV="1">
            <a:off x="3671279" y="4960800"/>
            <a:ext cx="2487241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2" name="Straight Connector 31"/>
          <p:cNvSpPr/>
          <p:nvPr/>
        </p:nvSpPr>
        <p:spPr>
          <a:xfrm flipV="1">
            <a:off x="3671640" y="5501160"/>
            <a:ext cx="2487240" cy="900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3" name="Straight Connector 32"/>
          <p:cNvSpPr/>
          <p:nvPr/>
        </p:nvSpPr>
        <p:spPr>
          <a:xfrm flipV="1">
            <a:off x="3671999" y="3845520"/>
            <a:ext cx="2487241" cy="8999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CE1A52-C7E8-4E42-AE1A-1CDECDF5F22B}" type="slidenum">
              <a:rPr/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Synchronization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The order of reads and writes in different tasks is non-deterministic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Synchronization is required to enforce the order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Locks, semaphores, barriers, conditionals….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5229BA-B6EE-457F-A546-6465669A280D}" type="slidenum">
              <a:rPr/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Check point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10324" y="1518480"/>
            <a:ext cx="9071640" cy="4344681"/>
          </a:xfrm>
        </p:spPr>
        <p:txBody>
          <a:bodyPr/>
          <a:lstStyle/>
          <a:p>
            <a:pPr>
              <a:buNone/>
            </a:pPr>
            <a:r>
              <a:rPr lang="en-US" dirty="0"/>
              <a:t>Fundamental hardware-related issues affecting </a:t>
            </a:r>
            <a:r>
              <a:rPr lang="en-US" sz="2800" b="1" dirty="0" err="1"/>
              <a:t>Programability</a:t>
            </a:r>
            <a:r>
              <a:rPr lang="en-US" sz="2800" b="1" dirty="0"/>
              <a:t>, Correctness, Scalability, Performance</a:t>
            </a:r>
          </a:p>
          <a:p>
            <a:pPr lvl="0">
              <a:buNone/>
            </a:pPr>
            <a:endParaRPr lang="en-US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Memory accesses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Optimizing locality of accesses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Control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Overhead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Synchronization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lv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5D40-BD01-3C42-BC6D-3BC80E10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1.2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E19B-5D41-7C45-95FA-C2D4375A9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5996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BB5682-D09A-48BC-B229-DFC5A1C085F6}" type="slidenum">
              <a:rPr/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 b="1"/>
              <a:t>Parallel programming issues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45440" y="3429719"/>
            <a:ext cx="1951200" cy="1816561"/>
            <a:chOff x="3745440" y="3429719"/>
            <a:chExt cx="1951200" cy="1816561"/>
          </a:xfrm>
        </p:grpSpPr>
        <p:sp>
          <p:nvSpPr>
            <p:cNvPr id="4" name="Straight Connector 3"/>
            <p:cNvSpPr/>
            <p:nvPr/>
          </p:nvSpPr>
          <p:spPr>
            <a:xfrm>
              <a:off x="4156200" y="3558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4644720" y="3558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133600" y="3558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 flipV="1">
              <a:off x="3746520" y="480060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45800" y="429336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45440" y="378612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4574879" y="421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574879" y="3706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70880" y="3706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070880" y="421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070880" y="471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574879" y="471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078880" y="471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078880" y="4210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78880" y="3706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78880" y="3706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4800" y="429264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8800" y="4833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158800" y="429336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22799" y="342971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5160" y="4293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5" name="Straight Connector 24"/>
          <p:cNvSpPr/>
          <p:nvPr/>
        </p:nvSpPr>
        <p:spPr>
          <a:xfrm>
            <a:off x="4834080" y="3129120"/>
            <a:ext cx="15480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32680" y="2944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2160" y="29862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  <p:sp>
        <p:nvSpPr>
          <p:cNvPr id="28" name="Straight Connector 27"/>
          <p:cNvSpPr/>
          <p:nvPr/>
        </p:nvSpPr>
        <p:spPr>
          <a:xfrm>
            <a:off x="3296520" y="4125240"/>
            <a:ext cx="2489400" cy="612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06760" y="469116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39414" y="4691160"/>
            <a:ext cx="861624" cy="35614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3</a:t>
            </a:r>
          </a:p>
        </p:txBody>
      </p:sp>
      <p:sp>
        <p:nvSpPr>
          <p:cNvPr id="31" name="Text Placeholder 30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We decide to split this 3x3 grid like this: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50640" y="6037560"/>
            <a:ext cx="3902400" cy="44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Problems?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3DFF7C-5DAE-434F-B531-BE38355B6FE2}" type="slidenum">
              <a:rPr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Why parallel programming?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In general, most software will have to be written as a parallel software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Why?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552AB0-D73B-4CCB-9F29-7E7053A85A26}" type="slidenum">
              <a:rPr/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071640" cy="1262520"/>
          </a:xfrm>
        </p:spPr>
        <p:txBody>
          <a:bodyPr>
            <a:spAutoFit/>
          </a:bodyPr>
          <a:lstStyle/>
          <a:p>
            <a:pPr lvl="0"/>
            <a:r>
              <a:rPr lang="en-US"/>
              <a:t>Issue 1:</a:t>
            </a:r>
            <a:r>
              <a:rPr lang="en-US" b="1"/>
              <a:t> </a:t>
            </a:r>
            <a:r>
              <a:rPr lang="en-US"/>
              <a:t>Load balancing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115600" y="2196720"/>
            <a:ext cx="4377240" cy="21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5146560"/>
            <a:ext cx="9071640" cy="1521719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Always waiting for the slowest task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Solutions?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57439" y="2277719"/>
            <a:ext cx="1951200" cy="1816561"/>
            <a:chOff x="1657439" y="2277719"/>
            <a:chExt cx="1951200" cy="1816561"/>
          </a:xfrm>
        </p:grpSpPr>
        <p:sp>
          <p:nvSpPr>
            <p:cNvPr id="6" name="Straight Connector 5"/>
            <p:cNvSpPr/>
            <p:nvPr/>
          </p:nvSpPr>
          <p:spPr>
            <a:xfrm>
              <a:off x="2068200" y="2406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556720" y="2406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3045600" y="2406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1658519" y="3648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1657799" y="3141359"/>
              <a:ext cx="1950121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Straight Connector 10"/>
            <p:cNvSpPr/>
            <p:nvPr/>
          </p:nvSpPr>
          <p:spPr>
            <a:xfrm flipV="1">
              <a:off x="1657439" y="2634119"/>
              <a:ext cx="1950120" cy="468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86880" y="305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86880" y="25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982880" y="25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82880" y="305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82880" y="356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86880" y="356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990880" y="3562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990880" y="305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990880" y="25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990880" y="255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66800" y="3140639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70800" y="3681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70800" y="314135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34800" y="2277719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07160" y="3141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  <p:sp>
        <p:nvSpPr>
          <p:cNvPr id="27" name="Straight Connector 26"/>
          <p:cNvSpPr/>
          <p:nvPr/>
        </p:nvSpPr>
        <p:spPr>
          <a:xfrm>
            <a:off x="2746079" y="1977120"/>
            <a:ext cx="15481" cy="255024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680" y="17928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64160" y="183420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1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1208520" y="2973240"/>
            <a:ext cx="2489400" cy="6120"/>
          </a:xfrm>
          <a:prstGeom prst="line">
            <a:avLst/>
          </a:prstGeom>
          <a:noFill/>
          <a:ln w="36000">
            <a:solidFill>
              <a:srgbClr val="808000"/>
            </a:solidFill>
            <a:prstDash val="solid"/>
          </a:ln>
        </p:spPr>
        <p:txBody>
          <a:bodyPr vert="horz" wrap="none" lIns="108000" tIns="63000" rIns="108000" bIns="63000" anchor="ctr" anchorCtr="1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8759" y="3539160"/>
            <a:ext cx="853919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51415" y="3539160"/>
            <a:ext cx="861624" cy="35614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CPU 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7583B1-7B81-4026-8F00-476692FB81AD}" type="slidenum">
              <a:rPr/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80640"/>
            <a:ext cx="8944200" cy="1149840"/>
          </a:xfrm>
        </p:spPr>
        <p:txBody>
          <a:bodyPr/>
          <a:lstStyle/>
          <a:p>
            <a:pPr lvl="0"/>
            <a:r>
              <a:rPr lang="en-US"/>
              <a:t>Issue 2: Granularity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19479" y="1019879"/>
            <a:ext cx="7515360" cy="5115959"/>
          </a:xfrm>
        </p:spPr>
        <p:txBody>
          <a:bodyPr/>
          <a:lstStyle/>
          <a:p>
            <a:pPr lvl="0">
              <a:buNone/>
            </a:pPr>
            <a:r>
              <a:rPr lang="en-US" sz="2400" dirty="0"/>
              <a:t>G=Computation/Communication</a:t>
            </a:r>
          </a:p>
          <a:p>
            <a:pPr lvl="0">
              <a:buNone/>
            </a:pPr>
            <a:endParaRPr lang="en-US" sz="1000" dirty="0"/>
          </a:p>
          <a:p>
            <a:pPr lvl="0">
              <a:buNone/>
            </a:pPr>
            <a:r>
              <a:rPr lang="en-US" sz="2400" dirty="0"/>
              <a:t>Fine-grain parallelism:</a:t>
            </a:r>
            <a:endParaRPr lang="en-US" sz="1000" dirty="0"/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G is small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Good load balancing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400" i="1" dirty="0"/>
              <a:t>Potentially</a:t>
            </a:r>
            <a:r>
              <a:rPr lang="en-US" sz="2400" dirty="0"/>
              <a:t> high overhead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1000" dirty="0"/>
          </a:p>
          <a:p>
            <a:pPr lvl="0">
              <a:buNone/>
            </a:pPr>
            <a:r>
              <a:rPr lang="en-US" sz="2400" dirty="0"/>
              <a:t>Coarse-grain parallelism:</a:t>
            </a:r>
            <a:endParaRPr lang="en-US" sz="1000" dirty="0"/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G is large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400" i="1" dirty="0"/>
              <a:t>Potentially </a:t>
            </a:r>
            <a:r>
              <a:rPr lang="en-US" sz="2400" dirty="0"/>
              <a:t>bad load balancing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400" dirty="0"/>
              <a:t>Low overhead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942521" y="242709"/>
            <a:ext cx="2052519" cy="64082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2280" y="6753417"/>
            <a:ext cx="8285400" cy="643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lvl="0" algn="ctr" rtl="0" hangingPunct="0">
              <a:buNone/>
              <a:tabLst/>
            </a:pPr>
            <a:r>
              <a:rPr lang="en-US" sz="3600" b="1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What granularity works for you?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74ABFD-E531-4B93-83F4-1ABA9A793C19}" type="slidenum">
              <a:rPr/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057178"/>
          </a:xfrm>
        </p:spPr>
        <p:txBody>
          <a:bodyPr/>
          <a:lstStyle/>
          <a:p>
            <a:pPr lvl="0"/>
            <a:r>
              <a:rPr lang="en-US" dirty="0"/>
              <a:t>It depends..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01709" y="1403498"/>
            <a:ext cx="9071640" cy="5628960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For each combination of computing platform and parallel application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i="1" dirty="0"/>
              <a:t>The goal is to minimize overheads and maximize CPU utilization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endParaRPr lang="en-US" sz="1000" i="1" dirty="0"/>
          </a:p>
          <a:p>
            <a:pPr lvl="0">
              <a:buNone/>
            </a:pPr>
            <a:r>
              <a:rPr lang="en-US" dirty="0"/>
              <a:t>High performance requires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Enough parallelism to keep CPUs busy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Low </a:t>
            </a:r>
            <a:r>
              <a:rPr lang="en-US" b="1" i="1" dirty="0"/>
              <a:t>relative </a:t>
            </a:r>
            <a:r>
              <a:rPr lang="en-US" dirty="0"/>
              <a:t>overheads (communications, synchronization, task control, memory accesses versus computations)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Good load balancing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AB4BDE-140C-441E-B5B6-99BE30F18471}" type="slidenum">
              <a:rPr/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397700"/>
            <a:ext cx="9071640" cy="5610240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Parallelism and scalability do not come for free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Overhead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Memory-aware access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Synchronization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Granularity</a:t>
            </a:r>
          </a:p>
          <a:p>
            <a:pPr lvl="1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But... let's assume for one slide we did not have these issues....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535CCA-E944-445E-881C-FE5311CD22F4}" type="slidenum">
              <a:rPr/>
              <a:t>34</a:t>
            </a:fld>
            <a:endParaRPr lang="en-US"/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7440"/>
            <a:ext cx="9071640" cy="1250280"/>
          </a:xfrm>
        </p:spPr>
        <p:txBody>
          <a:bodyPr wrap="square" anchorCtr="1">
            <a:noAutofit/>
          </a:bodyPr>
          <a:lstStyle/>
          <a:p>
            <a:r>
              <a:rPr lang="en-US" dirty="0">
                <a:solidFill>
                  <a:srgbClr val="000000"/>
                </a:solidFill>
                <a:ea typeface="Microsoft YaHei" pitchFamily="2"/>
              </a:rPr>
              <a:t>Can we estimate an upper bound on speedup? </a:t>
            </a:r>
            <a:r>
              <a:rPr lang="en-US" b="1" dirty="0">
                <a:solidFill>
                  <a:srgbClr val="000000"/>
                </a:solidFill>
              </a:rPr>
              <a:t>Amdahl's law</a:t>
            </a:r>
            <a:br>
              <a:rPr lang="en-US" b="1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  <a:ea typeface="Microsoft YaHei" pitchFamily="2"/>
            </a:endParaRP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1590" y="1784565"/>
            <a:ext cx="9071640" cy="5360513"/>
          </a:xfrm>
        </p:spPr>
        <p:txBody>
          <a:bodyPr wrap="square" anchor="t" anchorCtr="0"/>
          <a:lstStyle/>
          <a:p>
            <a:pPr marL="565200" lvl="0" indent="-457200">
              <a:spcAft>
                <a:spcPts val="1414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Sequential component </a:t>
            </a:r>
            <a:r>
              <a:rPr lang="en-US" b="1" dirty="0">
                <a:solidFill>
                  <a:srgbClr val="000000"/>
                </a:solidFill>
              </a:rPr>
              <a:t>limits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the speedup</a:t>
            </a:r>
          </a:p>
          <a:p>
            <a:pPr marL="565200" lvl="0" indent="-457200">
              <a:spcAft>
                <a:spcPts val="1414"/>
              </a:spcAft>
              <a:buFont typeface="Wingdings" panose="05000000000000000000" pitchFamily="2" charset="2"/>
              <a:buChar char="v"/>
            </a:pPr>
            <a:endParaRPr lang="en-US" sz="1000" b="1" dirty="0">
              <a:solidFill>
                <a:srgbClr val="000000"/>
              </a:solidFill>
            </a:endParaRPr>
          </a:p>
          <a:p>
            <a:pPr marL="565200" lvl="0" indent="-457200">
              <a:spcAft>
                <a:spcPts val="1414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Split program serial time </a:t>
            </a:r>
            <a:r>
              <a:rPr lang="en-US" i="1" dirty="0" err="1">
                <a:solidFill>
                  <a:srgbClr val="000000"/>
                </a:solidFill>
              </a:rPr>
              <a:t>T</a:t>
            </a:r>
            <a:r>
              <a:rPr lang="en-US" sz="2200" i="1" dirty="0" err="1">
                <a:solidFill>
                  <a:srgbClr val="000000"/>
                </a:solidFill>
              </a:rPr>
              <a:t>serial</a:t>
            </a:r>
            <a:r>
              <a:rPr lang="en-US" i="1" dirty="0">
                <a:solidFill>
                  <a:srgbClr val="000000"/>
                </a:solidFill>
              </a:rPr>
              <a:t>=1</a:t>
            </a:r>
            <a:r>
              <a:rPr lang="en-US" dirty="0">
                <a:solidFill>
                  <a:srgbClr val="000000"/>
                </a:solidFill>
              </a:rPr>
              <a:t> into</a:t>
            </a:r>
          </a:p>
          <a:p>
            <a:pPr marL="997200" lvl="1" indent="-457200">
              <a:spcAft>
                <a:spcPts val="1134"/>
              </a:spcAft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000000"/>
                </a:solidFill>
              </a:rPr>
              <a:t>Ideally parallelizable: A </a:t>
            </a:r>
            <a:r>
              <a:rPr lang="en-US" sz="2800" b="1" dirty="0">
                <a:solidFill>
                  <a:srgbClr val="000000"/>
                </a:solidFill>
              </a:rPr>
              <a:t>(fraction parallel)</a:t>
            </a:r>
            <a:r>
              <a:rPr lang="en-US" sz="2800" i="1" dirty="0">
                <a:solidFill>
                  <a:srgbClr val="000000"/>
                </a:solidFill>
              </a:rPr>
              <a:t>: </a:t>
            </a:r>
            <a:r>
              <a:rPr lang="en-US" sz="2800" dirty="0">
                <a:solidFill>
                  <a:srgbClr val="000000"/>
                </a:solidFill>
              </a:rPr>
              <a:t>ideal load balancing, identical speed, no overheads</a:t>
            </a:r>
          </a:p>
          <a:p>
            <a:pPr marL="997200" lvl="1" indent="-457200">
              <a:spcAft>
                <a:spcPts val="1134"/>
              </a:spcAft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000000"/>
                </a:solidFill>
              </a:rPr>
              <a:t>Cannot be parallelized: 1-A</a:t>
            </a:r>
          </a:p>
          <a:p>
            <a:pPr marL="997200" lvl="1" indent="-457200">
              <a:spcAft>
                <a:spcPts val="1134"/>
              </a:spcAft>
              <a:buFont typeface="Wingdings" panose="05000000000000000000" pitchFamily="2" charset="2"/>
              <a:buChar char="v"/>
            </a:pPr>
            <a:r>
              <a:rPr lang="en-US" sz="2800" i="1" dirty="0">
                <a:solidFill>
                  <a:srgbClr val="000000"/>
                </a:solidFill>
              </a:rPr>
              <a:t>Parallel time </a:t>
            </a:r>
            <a:r>
              <a:rPr lang="en-US" sz="2800" i="1" dirty="0" err="1">
                <a:solidFill>
                  <a:srgbClr val="000000"/>
                </a:solidFill>
              </a:rPr>
              <a:t>T</a:t>
            </a:r>
            <a:r>
              <a:rPr lang="en-US" sz="1800" i="1" dirty="0" err="1">
                <a:solidFill>
                  <a:srgbClr val="000000"/>
                </a:solidFill>
              </a:rPr>
              <a:t>parallel</a:t>
            </a:r>
            <a:r>
              <a:rPr lang="en-US" sz="2800" i="1" dirty="0">
                <a:solidFill>
                  <a:srgbClr val="000000"/>
                </a:solidFill>
              </a:rPr>
              <a:t>= A/#CPUs+(1-A)</a:t>
            </a:r>
          </a:p>
          <a:p>
            <a:pPr marL="997200" lvl="1" indent="-457200">
              <a:spcAft>
                <a:spcPts val="1134"/>
              </a:spcAft>
              <a:buFont typeface="Wingdings" panose="05000000000000000000" pitchFamily="2" charset="2"/>
              <a:buChar char="v"/>
            </a:pPr>
            <a:endParaRPr lang="en-US" sz="1000" i="1" dirty="0">
              <a:solidFill>
                <a:srgbClr val="000000"/>
              </a:solidFill>
            </a:endParaRPr>
          </a:p>
          <a:p>
            <a:pPr marL="565200" lvl="0" indent="-457200">
              <a:spcAft>
                <a:spcPts val="1414"/>
              </a:spcAft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000000"/>
                </a:solidFill>
              </a:rPr>
              <a:t>Speedup(#CPUs)=</a:t>
            </a:r>
            <a:r>
              <a:rPr lang="en-US" i="1" dirty="0" err="1">
                <a:solidFill>
                  <a:srgbClr val="000000"/>
                </a:solidFill>
              </a:rPr>
              <a:t>T</a:t>
            </a:r>
            <a:r>
              <a:rPr lang="en-US" sz="2200" i="1" dirty="0" err="1">
                <a:solidFill>
                  <a:srgbClr val="000000"/>
                </a:solidFill>
              </a:rPr>
              <a:t>serial</a:t>
            </a:r>
            <a:r>
              <a:rPr lang="en-US" sz="2800" i="1" dirty="0">
                <a:solidFill>
                  <a:srgbClr val="000000"/>
                </a:solidFill>
              </a:rPr>
              <a:t>/</a:t>
            </a:r>
            <a:r>
              <a:rPr lang="en-US" sz="2800" i="1" dirty="0" err="1">
                <a:solidFill>
                  <a:srgbClr val="000000"/>
                </a:solidFill>
              </a:rPr>
              <a:t>T</a:t>
            </a:r>
            <a:r>
              <a:rPr lang="en-US" sz="1800" i="1" dirty="0" err="1">
                <a:solidFill>
                  <a:srgbClr val="000000"/>
                </a:solidFill>
              </a:rPr>
              <a:t>parallel</a:t>
            </a:r>
            <a:r>
              <a:rPr lang="en-US" i="1" dirty="0">
                <a:solidFill>
                  <a:srgbClr val="000000"/>
                </a:solidFill>
              </a:rPr>
              <a:t>=</a:t>
            </a:r>
          </a:p>
          <a:p>
            <a:pPr marL="540000" lvl="1" algn="ctr">
              <a:spcAft>
                <a:spcPts val="1134"/>
              </a:spcAft>
              <a:buNone/>
            </a:pPr>
            <a:r>
              <a:rPr lang="en-US" sz="4000" i="1" dirty="0">
                <a:solidFill>
                  <a:srgbClr val="000000"/>
                </a:solidFill>
              </a:rPr>
              <a:t>1 / ( </a:t>
            </a:r>
            <a:r>
              <a:rPr lang="en-US" i="1" dirty="0">
                <a:solidFill>
                  <a:srgbClr val="000000"/>
                </a:solidFill>
              </a:rPr>
              <a:t>A/#CPUs+(1-A)</a:t>
            </a:r>
            <a:r>
              <a:rPr lang="en-US" sz="3600" i="1" dirty="0">
                <a:solidFill>
                  <a:srgbClr val="000000"/>
                </a:solidFill>
              </a:rPr>
              <a:t> </a:t>
            </a:r>
            <a:r>
              <a:rPr lang="en-US" sz="4000" i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66758FF-ACAE-49CF-AE2F-CB02974286E6}" type="slidenum">
              <a:rPr/>
              <a:t>35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83600"/>
            <a:ext cx="9071640" cy="670680"/>
          </a:xfrm>
        </p:spPr>
        <p:txBody>
          <a:bodyPr wrap="square" anchorCtr="1">
            <a:spAutoFit/>
          </a:bodyPr>
          <a:lstStyle/>
          <a:p>
            <a:pPr lvl="0"/>
            <a:r>
              <a:rPr lang="en-US">
                <a:solidFill>
                  <a:srgbClr val="000000"/>
                </a:solidFill>
                <a:ea typeface="Microsoft YaHei" pitchFamily="2"/>
              </a:rPr>
              <a:t>Bad news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4215" y="1143751"/>
            <a:ext cx="219641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Source: </a:t>
            </a:r>
            <a:r>
              <a:rPr lang="en-US" sz="1800" b="0" i="0" u="none" strike="noStrike" kern="1200" spc="0" baseline="0" dirty="0" err="1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wikipedia</a:t>
            </a:r>
            <a:endParaRPr lang="en-US" sz="1800" b="0" i="0" u="none" strike="noStrike" kern="1200" spc="0" baseline="0" dirty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277368" y="6450749"/>
            <a:ext cx="9576000" cy="740335"/>
          </a:xfrm>
        </p:spPr>
        <p:txBody>
          <a:bodyPr wrap="square" anchor="t" anchorCtr="0"/>
          <a:lstStyle/>
          <a:p>
            <a:pPr marL="108000" lvl="0">
              <a:spcAft>
                <a:spcPts val="1414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So - why do we need machines with 1000x CPUs?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369360" y="1745999"/>
            <a:ext cx="9623880" cy="418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74A8246-EBB5-454B-B4FB-C988CB3CA7B0}" type="slidenum">
              <a:rPr/>
              <a:t>36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-1" y="-81630"/>
            <a:ext cx="10080625" cy="1250280"/>
          </a:xfrm>
        </p:spPr>
        <p:txBody>
          <a:bodyPr/>
          <a:lstStyle/>
          <a:p>
            <a:pPr lvl="0" rtl="0"/>
            <a:r>
              <a:rPr lang="en-US" dirty="0">
                <a:solidFill>
                  <a:srgbClr val="000000"/>
                </a:solidFill>
              </a:rPr>
              <a:t>Living with Amdahl's law: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Gustafson's law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4172" y="1168650"/>
            <a:ext cx="9976453" cy="5246370"/>
          </a:xfrm>
        </p:spPr>
        <p:txBody>
          <a:bodyPr/>
          <a:lstStyle/>
          <a:p>
            <a:pPr lvl="0">
              <a:buNone/>
            </a:pPr>
            <a:r>
              <a:rPr lang="en-US" i="1" dirty="0" err="1"/>
              <a:t>T</a:t>
            </a:r>
            <a:r>
              <a:rPr lang="en-US" i="1" baseline="-33000" dirty="0" err="1"/>
              <a:t>parallel</a:t>
            </a:r>
            <a:r>
              <a:rPr lang="en-US" i="1" baseline="-33000" dirty="0"/>
              <a:t> </a:t>
            </a:r>
            <a:r>
              <a:rPr lang="en-US" i="1" dirty="0"/>
              <a:t>= </a:t>
            </a:r>
            <a:r>
              <a:rPr lang="en-US" i="1" dirty="0" err="1"/>
              <a:t>T</a:t>
            </a:r>
            <a:r>
              <a:rPr lang="en-US" i="1" baseline="-33000" dirty="0" err="1"/>
              <a:t>parallel</a:t>
            </a:r>
            <a:r>
              <a:rPr lang="en-US" i="1" baseline="-33000" dirty="0"/>
              <a:t> </a:t>
            </a:r>
            <a:r>
              <a:rPr lang="en-US" i="1" dirty="0"/>
              <a:t>*(A+ (1-A))</a:t>
            </a:r>
          </a:p>
          <a:p>
            <a:pPr lvl="0">
              <a:buNone/>
            </a:pPr>
            <a:endParaRPr lang="en-US" sz="1400" dirty="0"/>
          </a:p>
          <a:p>
            <a:pPr>
              <a:buNone/>
            </a:pPr>
            <a:r>
              <a:rPr lang="en-US" i="1" dirty="0" err="1"/>
              <a:t>T</a:t>
            </a:r>
            <a:r>
              <a:rPr lang="en-US" i="1" baseline="-33000" dirty="0" err="1"/>
              <a:t>bestserial</a:t>
            </a:r>
            <a:r>
              <a:rPr lang="en-US" i="1" baseline="-33000" dirty="0"/>
              <a:t> </a:t>
            </a:r>
            <a:r>
              <a:rPr lang="en-US" b="1" i="1" dirty="0"/>
              <a:t>&lt;=</a:t>
            </a:r>
            <a:r>
              <a:rPr lang="en-US" i="1" dirty="0"/>
              <a:t>  </a:t>
            </a:r>
            <a:r>
              <a:rPr lang="en-US" i="1" dirty="0" err="1"/>
              <a:t>T</a:t>
            </a:r>
            <a:r>
              <a:rPr lang="en-US" i="1" baseline="-33000" dirty="0" err="1"/>
              <a:t>simulation</a:t>
            </a:r>
            <a:r>
              <a:rPr lang="en-US" i="1" baseline="-33000" dirty="0"/>
              <a:t> </a:t>
            </a:r>
            <a:r>
              <a:rPr lang="en-US" b="1" i="1" dirty="0"/>
              <a:t>=</a:t>
            </a:r>
            <a:r>
              <a:rPr lang="en-US" i="1" dirty="0"/>
              <a:t>  #CPUs *</a:t>
            </a:r>
            <a:r>
              <a:rPr lang="en-US" i="1" dirty="0" err="1"/>
              <a:t>T</a:t>
            </a:r>
            <a:r>
              <a:rPr lang="en-US" i="1" baseline="-33000" dirty="0" err="1"/>
              <a:t>parallel</a:t>
            </a:r>
            <a:r>
              <a:rPr lang="en-US" i="1" baseline="-33000" dirty="0"/>
              <a:t> </a:t>
            </a:r>
            <a:r>
              <a:rPr lang="en-US" i="1" dirty="0"/>
              <a:t>*A + </a:t>
            </a:r>
            <a:r>
              <a:rPr lang="en-US" i="1" dirty="0" err="1"/>
              <a:t>T</a:t>
            </a:r>
            <a:r>
              <a:rPr lang="en-US" i="1" baseline="-33000" dirty="0" err="1"/>
              <a:t>parallel</a:t>
            </a:r>
            <a:r>
              <a:rPr lang="en-US" i="1" dirty="0"/>
              <a:t>*(1-A)  </a:t>
            </a:r>
          </a:p>
          <a:p>
            <a:pPr>
              <a:buNone/>
            </a:pPr>
            <a:r>
              <a:rPr lang="en-US" sz="2400" i="1" dirty="0" err="1"/>
              <a:t>T</a:t>
            </a:r>
            <a:r>
              <a:rPr lang="en-US" sz="2400" i="1" baseline="-33000" dirty="0" err="1"/>
              <a:t>simulation</a:t>
            </a:r>
            <a:r>
              <a:rPr lang="en-US" sz="2400" dirty="0"/>
              <a:t> is a serial execution of </a:t>
            </a:r>
            <a:r>
              <a:rPr lang="en-US" sz="2400" i="1" dirty="0" err="1"/>
              <a:t>T</a:t>
            </a:r>
            <a:r>
              <a:rPr lang="en-US" sz="2400" i="1" baseline="-33000" dirty="0" err="1"/>
              <a:t>parallel</a:t>
            </a:r>
            <a:r>
              <a:rPr lang="en-US" sz="2400" dirty="0"/>
              <a:t>, thus providing a bound on the  							best serial program</a:t>
            </a:r>
            <a:endParaRPr lang="en-US" sz="1400" dirty="0"/>
          </a:p>
          <a:p>
            <a:pPr lvl="0">
              <a:buNone/>
            </a:pPr>
            <a:r>
              <a:rPr lang="en-US" i="1" dirty="0"/>
              <a:t>Speedup = </a:t>
            </a:r>
            <a:r>
              <a:rPr lang="en-US" i="1" dirty="0" err="1"/>
              <a:t>T</a:t>
            </a:r>
            <a:r>
              <a:rPr lang="en-US" i="1" baseline="-33000" dirty="0" err="1"/>
              <a:t>bestserial</a:t>
            </a:r>
            <a:r>
              <a:rPr lang="en-US" i="1" baseline="-33000" dirty="0"/>
              <a:t> </a:t>
            </a:r>
            <a:r>
              <a:rPr lang="en-US" i="1" dirty="0"/>
              <a:t>/ </a:t>
            </a:r>
            <a:r>
              <a:rPr lang="en-US" i="1" dirty="0" err="1"/>
              <a:t>T</a:t>
            </a:r>
            <a:r>
              <a:rPr lang="en-US" i="1" baseline="-33000" dirty="0" err="1"/>
              <a:t>parallel</a:t>
            </a:r>
            <a:r>
              <a:rPr lang="en-US" i="1" baseline="-33000" dirty="0"/>
              <a:t> </a:t>
            </a:r>
            <a:r>
              <a:rPr lang="en-US" b="1" i="1" dirty="0"/>
              <a:t>&lt;=</a:t>
            </a:r>
            <a:r>
              <a:rPr lang="en-US" i="1" dirty="0"/>
              <a:t> </a:t>
            </a:r>
            <a:r>
              <a:rPr lang="en-US" i="1" dirty="0" err="1"/>
              <a:t>T</a:t>
            </a:r>
            <a:r>
              <a:rPr lang="en-US" i="1" baseline="-33000" dirty="0" err="1"/>
              <a:t>simulation</a:t>
            </a:r>
            <a:r>
              <a:rPr lang="en-US" i="1" baseline="-33000" dirty="0"/>
              <a:t> </a:t>
            </a:r>
            <a:r>
              <a:rPr lang="en-US" i="1" dirty="0"/>
              <a:t>/ </a:t>
            </a:r>
            <a:r>
              <a:rPr lang="en-US" i="1" dirty="0" err="1"/>
              <a:t>T</a:t>
            </a:r>
            <a:r>
              <a:rPr lang="en-US" i="1" baseline="-33000" dirty="0" err="1"/>
              <a:t>parallel</a:t>
            </a:r>
            <a:r>
              <a:rPr lang="en-US" i="1" baseline="-33000" dirty="0"/>
              <a:t> </a:t>
            </a:r>
            <a:r>
              <a:rPr lang="en-US" b="1" i="1" dirty="0"/>
              <a:t>=</a:t>
            </a:r>
            <a:endParaRPr lang="en-US" i="1" dirty="0"/>
          </a:p>
          <a:p>
            <a:pPr lvl="0">
              <a:spcAft>
                <a:spcPts val="0"/>
              </a:spcAft>
              <a:buNone/>
            </a:pPr>
            <a:r>
              <a:rPr lang="en-US" i="1" dirty="0"/>
              <a:t>	#CPUs *A + (1-A) = #CPUs – (1-A)*(#CPUs-1)</a:t>
            </a:r>
          </a:p>
          <a:p>
            <a:pPr marL="457200" indent="-457200">
              <a:spcAft>
                <a:spcPts val="0"/>
              </a:spcAft>
            </a:pPr>
            <a:r>
              <a:rPr lang="en-US" sz="2400" dirty="0"/>
              <a:t>For larger problem sizes: </a:t>
            </a:r>
            <a:r>
              <a:rPr lang="en-US" sz="2400" i="1" dirty="0"/>
              <a:t>1-A </a:t>
            </a:r>
            <a:r>
              <a:rPr lang="en-US" sz="2400" i="1" dirty="0">
                <a:sym typeface="Wingdings" pitchFamily="2" charset="2"/>
              </a:rPr>
              <a:t> 0</a:t>
            </a:r>
          </a:p>
          <a:p>
            <a:pPr marL="457200" indent="-457200"/>
            <a:r>
              <a:rPr lang="en-US" sz="2400" dirty="0">
                <a:sym typeface="Wingdings" pitchFamily="2" charset="2"/>
              </a:rPr>
              <a:t>For a good parallel program: </a:t>
            </a:r>
            <a:r>
              <a:rPr lang="en-US" sz="2400" i="1" dirty="0" err="1"/>
              <a:t>T</a:t>
            </a:r>
            <a:r>
              <a:rPr lang="en-US" sz="2400" i="1" baseline="-33000" dirty="0" err="1"/>
              <a:t>simulation</a:t>
            </a:r>
            <a:r>
              <a:rPr lang="en-US" sz="2400" i="1" baseline="-33000" dirty="0"/>
              <a:t> </a:t>
            </a:r>
            <a:r>
              <a:rPr lang="en-US" sz="2400" b="1" i="1" dirty="0"/>
              <a:t>=~ </a:t>
            </a:r>
            <a:r>
              <a:rPr lang="en-US" sz="2400" i="1" dirty="0" err="1"/>
              <a:t>T</a:t>
            </a:r>
            <a:r>
              <a:rPr lang="en-US" sz="2400" i="1" baseline="-33000" dirty="0" err="1"/>
              <a:t>bestserial</a:t>
            </a:r>
            <a:endParaRPr lang="en-US" sz="2400" i="1" baseline="-33000" dirty="0"/>
          </a:p>
          <a:p>
            <a:pPr>
              <a:spcAft>
                <a:spcPts val="0"/>
              </a:spcAft>
              <a:buNone/>
            </a:pPr>
            <a:r>
              <a:rPr lang="en-US" sz="2000" b="1" dirty="0"/>
              <a:t>In the limit:  </a:t>
            </a:r>
            <a:r>
              <a:rPr lang="en-US" sz="2000" b="1" i="1" dirty="0"/>
              <a:t>Speedup = #CPUs  </a:t>
            </a:r>
            <a:r>
              <a:rPr lang="en-US" sz="2000" b="1" dirty="0">
                <a:sym typeface="Wingdings" pitchFamily="2" charset="2"/>
              </a:rPr>
              <a:t></a:t>
            </a:r>
            <a:r>
              <a:rPr lang="en-US" sz="2000" b="1" dirty="0"/>
              <a:t>linear speedup.</a:t>
            </a:r>
          </a:p>
          <a:p>
            <a:pPr>
              <a:spcAft>
                <a:spcPts val="0"/>
              </a:spcAft>
              <a:buNone/>
            </a:pPr>
            <a:endParaRPr lang="en-US" sz="2000" b="1" dirty="0"/>
          </a:p>
          <a:p>
            <a:pPr>
              <a:spcAft>
                <a:spcPts val="0"/>
              </a:spcAft>
              <a:buNone/>
            </a:pPr>
            <a:r>
              <a:rPr lang="en-US" sz="2000" b="1" dirty="0"/>
              <a:t>Crucial difference: </a:t>
            </a:r>
          </a:p>
          <a:p>
            <a:pPr>
              <a:spcAft>
                <a:spcPts val="0"/>
              </a:spcAft>
              <a:buNone/>
            </a:pPr>
            <a:r>
              <a:rPr lang="en-US" sz="2000" b="1" dirty="0"/>
              <a:t>Gustafson - for larger problem sizes A</a:t>
            </a:r>
            <a:r>
              <a:rPr lang="en-US" sz="2000" b="1" dirty="0">
                <a:sym typeface="Wingdings" pitchFamily="2" charset="2"/>
              </a:rPr>
              <a:t>1 (aka “scalability”).</a:t>
            </a:r>
          </a:p>
          <a:p>
            <a:pPr>
              <a:spcAft>
                <a:spcPts val="0"/>
              </a:spcAft>
              <a:buNone/>
            </a:pPr>
            <a:r>
              <a:rPr lang="en-US" sz="2000" b="1" dirty="0">
                <a:sym typeface="Wingdings" pitchFamily="2" charset="2"/>
              </a:rPr>
              <a:t>Amdahl - assumes fixed problem size and fixed A.</a:t>
            </a:r>
            <a:endParaRPr lang="en-US" sz="2000" b="1" dirty="0"/>
          </a:p>
          <a:p>
            <a:pPr>
              <a:spcAft>
                <a:spcPts val="0"/>
              </a:spcAft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651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2F5169A-A77A-44EC-8B9E-62A4AB9FD859}" type="slidenum">
              <a:rPr/>
              <a:t>37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Question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Can we achieve speedups higher than #CPUs?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“</a:t>
            </a:r>
            <a:r>
              <a:rPr lang="en-US" dirty="0" err="1"/>
              <a:t>Superlinear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851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DA2D9AC-711A-4B9F-B672-98EF4DA7FA8A}" type="slidenum">
              <a:rPr/>
              <a:t>38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62080"/>
            <a:ext cx="9071640" cy="134100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Fake superlinear speedup: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Serial algorithm does more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880000" y="1681920"/>
            <a:ext cx="6194879" cy="37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658992" y="5600160"/>
            <a:ext cx="9071640" cy="15476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Parallel algorithm is BFS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DFS is inefficient for this input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BFS can be</a:t>
            </a:r>
            <a:r>
              <a:rPr lang="en-US" i="1" dirty="0"/>
              <a:t> </a:t>
            </a:r>
            <a:r>
              <a:rPr lang="en-US" dirty="0"/>
              <a:t>simulated with a serial algorithm  </a:t>
            </a: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8DC2DE85-437A-C548-88DB-827234043981}"/>
              </a:ext>
            </a:extLst>
          </p:cNvPr>
          <p:cNvSpPr/>
          <p:nvPr/>
        </p:nvSpPr>
        <p:spPr>
          <a:xfrm>
            <a:off x="7986532" y="2890081"/>
            <a:ext cx="636608" cy="650880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A1CC8-6EED-D04A-A364-D6558C028ECD}"/>
              </a:ext>
            </a:extLst>
          </p:cNvPr>
          <p:cNvSpPr txBox="1"/>
          <p:nvPr/>
        </p:nvSpPr>
        <p:spPr>
          <a:xfrm>
            <a:off x="8634050" y="2753856"/>
            <a:ext cx="1096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IL" dirty="0"/>
              <a:t>earching</a:t>
            </a:r>
          </a:p>
          <a:p>
            <a:r>
              <a:rPr lang="en-US" dirty="0"/>
              <a:t>F</a:t>
            </a:r>
            <a:r>
              <a:rPr lang="en-IL" dirty="0"/>
              <a:t>or this </a:t>
            </a:r>
          </a:p>
          <a:p>
            <a:r>
              <a:rPr lang="en-IL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801628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02EB8E9-C579-4604-8A80-433CFF6E0E38}" type="slidenum">
              <a:rPr/>
              <a:t>39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07440"/>
            <a:ext cx="9071640" cy="125028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Always use best serial algorithm as a baseline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6447" y="1769040"/>
            <a:ext cx="9643730" cy="4899240"/>
          </a:xfrm>
        </p:spPr>
        <p:txBody>
          <a:bodyPr/>
          <a:lstStyle/>
          <a:p>
            <a:pPr lvl="0">
              <a:buNone/>
            </a:pPr>
            <a:endParaRPr lang="en-US" dirty="0"/>
          </a:p>
          <a:p>
            <a:pPr lvl="0">
              <a:buNone/>
            </a:pPr>
            <a:r>
              <a:rPr lang="en-US" dirty="0"/>
              <a:t>Example: sorting an array</a:t>
            </a:r>
          </a:p>
          <a:p>
            <a:pPr lvl="0">
              <a:buNone/>
            </a:pPr>
            <a:endParaRPr lang="en-US" sz="10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Efficient parallel bubble sort takes 40s, serial 150s. Speedup = 150/40?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10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b="1" dirty="0"/>
              <a:t>NO. Serial </a:t>
            </a:r>
            <a:r>
              <a:rPr lang="en-US" dirty="0"/>
              <a:t>quicksort runs in 30s. Speedup 0.75!</a:t>
            </a:r>
          </a:p>
        </p:txBody>
      </p:sp>
    </p:spTree>
    <p:extLst>
      <p:ext uri="{BB962C8B-B14F-4D97-AF65-F5344CB8AC3E}">
        <p14:creationId xmlns:p14="http://schemas.microsoft.com/office/powerpoint/2010/main" val="9388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22C4E-75B4-42E3-AA4A-80B8E313448C}" type="slidenum">
              <a:rPr/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952560"/>
          </a:xfrm>
        </p:spPr>
        <p:txBody>
          <a:bodyPr/>
          <a:lstStyle/>
          <a:p>
            <a:pPr lvl="0"/>
            <a:r>
              <a:rPr lang="en-US"/>
              <a:t>Free lunch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967680"/>
            <a:ext cx="9071640" cy="5700600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Wait 18 months – get new CPU with x2 speed</a:t>
            </a:r>
          </a:p>
          <a:p>
            <a:pPr marL="457200" lvl="3" indent="-457200">
              <a:buFont typeface="Wingdings" panose="05000000000000000000" pitchFamily="2" charset="2"/>
              <a:buChar char="v"/>
            </a:pPr>
            <a:r>
              <a:rPr lang="en-US" dirty="0"/>
              <a:t>Moore's law: #</a:t>
            </a:r>
            <a:r>
              <a:rPr lang="en-US" dirty="0" err="1"/>
              <a:t>transitors</a:t>
            </a:r>
            <a:r>
              <a:rPr lang="en-US" dirty="0"/>
              <a:t> per chip ~ 1.8</a:t>
            </a:r>
            <a:r>
              <a:rPr lang="en-US" baseline="33000" dirty="0"/>
              <a:t>(years)</a:t>
            </a:r>
          </a:p>
          <a:p>
            <a:pPr lvl="1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490769" y="2144324"/>
            <a:ext cx="7267592" cy="54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954274" y="2336609"/>
            <a:ext cx="2022840" cy="35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rPr>
              <a:t>Source: Wikipedia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F606788-4D71-4DB6-9A05-E80FD1DC6B0A}" type="slidenum">
              <a:rPr/>
              <a:t>40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True superlinear speedup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769040"/>
            <a:ext cx="9720000" cy="4899240"/>
          </a:xfrm>
        </p:spPr>
        <p:txBody>
          <a:bodyPr/>
          <a:lstStyle/>
          <a:p>
            <a:pPr lvl="0">
              <a:buNone/>
            </a:pPr>
            <a:r>
              <a:rPr lang="en-US" b="1" i="1" dirty="0"/>
              <a:t>Example: cache</a:t>
            </a:r>
          </a:p>
          <a:p>
            <a:pPr lvl="0">
              <a:buNone/>
            </a:pPr>
            <a:endParaRPr lang="en-US" sz="1000" b="1" i="1" dirty="0"/>
          </a:p>
          <a:p>
            <a:pPr lvl="3">
              <a:buNone/>
            </a:pPr>
            <a:r>
              <a:rPr lang="en-US" dirty="0"/>
              <a:t>Parallelization results in smaller problem size/CPU             	</a:t>
            </a:r>
            <a:r>
              <a:rPr lang="en-US" sz="2800" dirty="0"/>
              <a:t>=&gt;if fits the cache</a:t>
            </a:r>
          </a:p>
          <a:p>
            <a:pPr lvl="3">
              <a:buNone/>
            </a:pPr>
            <a:r>
              <a:rPr lang="en-US" sz="2800" dirty="0"/>
              <a:t>     	=&gt; non-linear performance boost!</a:t>
            </a:r>
          </a:p>
          <a:p>
            <a:pPr lvl="3">
              <a:buNone/>
            </a:pPr>
            <a:endParaRPr lang="en-US" sz="2800" dirty="0"/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Cannot be </a:t>
            </a:r>
            <a:r>
              <a:rPr lang="en-US" i="1" dirty="0"/>
              <a:t>efficiently </a:t>
            </a:r>
            <a:r>
              <a:rPr lang="en-US" dirty="0"/>
              <a:t>simulated on a serial machine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See more examples in the </a:t>
            </a:r>
            <a:r>
              <a:rPr lang="en-US" dirty="0" err="1"/>
              <a:t>Graha</a:t>
            </a:r>
            <a:r>
              <a:rPr lang="en-US" dirty="0"/>
              <a:t> book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56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F9566CD-18FD-46FA-9E09-ADA53876D5CE}" type="slidenum">
              <a:rPr/>
              <a:t>41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94320"/>
            <a:ext cx="9005760" cy="74448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Summary Amdahl Law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812159"/>
            <a:ext cx="9576000" cy="65678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dirty="0"/>
              <a:t>Parallel performance and scalability are subtle matters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Need to use a good serial program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Need to understand application scalability characteristics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endParaRPr lang="en-US" sz="800" dirty="0"/>
          </a:p>
          <a:p>
            <a:pPr lvl="0">
              <a:buNone/>
            </a:pPr>
            <a:r>
              <a:rPr lang="en-US" sz="2800" b="1" dirty="0"/>
              <a:t>Amdahl's law: understand the assumptions!!!</a:t>
            </a:r>
          </a:p>
          <a:p>
            <a:pPr lvl="0">
              <a:buNone/>
            </a:pPr>
            <a:r>
              <a:rPr lang="en-US" sz="2000" dirty="0"/>
              <a:t>Too pessimistic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Assumes fixed problem size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No relation to memory hierarchy</a:t>
            </a:r>
          </a:p>
          <a:p>
            <a:pPr lvl="0">
              <a:buNone/>
            </a:pPr>
            <a:r>
              <a:rPr lang="en-US" sz="2000" dirty="0"/>
              <a:t>Too optimistic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Assumes perfect load balancing, no idling, equal CPUs speed, no memory issues….</a:t>
            </a:r>
          </a:p>
          <a:p>
            <a:pPr lvl="1">
              <a:buNone/>
            </a:pPr>
            <a:r>
              <a:rPr lang="en-US" sz="2000" dirty="0"/>
              <a:t>See more material: refs/ on website and book</a:t>
            </a:r>
          </a:p>
        </p:txBody>
      </p:sp>
    </p:spTree>
    <p:extLst>
      <p:ext uri="{BB962C8B-B14F-4D97-AF65-F5344CB8AC3E}">
        <p14:creationId xmlns:p14="http://schemas.microsoft.com/office/powerpoint/2010/main" val="2044088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FF24D3-E22E-42E9-B630-53743E95327E}" type="slidenum">
              <a:rPr/>
              <a:t>42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Performance of parallel programs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 sz="2800" i="1">
                <a:solidFill>
                  <a:srgbClr val="000000"/>
                </a:solidFill>
              </a:rPr>
              <a:t>More details in Chapter 5 in Graha book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14000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A parallel system is a combination of a parallel algorithm and an underlying platform</a:t>
            </a:r>
          </a:p>
          <a:p>
            <a:pPr lvl="0">
              <a:buNone/>
            </a:pPr>
            <a:endParaRPr lang="en-US" sz="800" dirty="0"/>
          </a:p>
          <a:p>
            <a:pPr lvl="0">
              <a:buNone/>
            </a:pPr>
            <a:r>
              <a:rPr lang="en-US" dirty="0"/>
              <a:t>Performance measures: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Wall clock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Speedup = Serial time / Parallel 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GFLOPs/s = how well the hardware is exploited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Scalability: Speedup as a function of #CPUs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Efficiency: Speedup / #CPUs</a:t>
            </a:r>
          </a:p>
        </p:txBody>
      </p:sp>
    </p:spTree>
    <p:extLst>
      <p:ext uri="{BB962C8B-B14F-4D97-AF65-F5344CB8AC3E}">
        <p14:creationId xmlns:p14="http://schemas.microsoft.com/office/powerpoint/2010/main" val="1307009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3223-05A7-414D-A11C-86521735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1.3 Memory</a:t>
            </a:r>
            <a:r>
              <a:rPr lang="en-IL" dirty="0"/>
              <a:t>, Locality,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60263-A76F-6548-A821-23C65E49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2503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35F3B4F-C1DC-4208-BD58-9F606B3DA786}" type="slidenum">
              <a:rPr/>
              <a:t>44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8360" y="1620000"/>
            <a:ext cx="9071640" cy="1042199"/>
          </a:xfrm>
        </p:spPr>
        <p:txBody>
          <a:bodyPr/>
          <a:lstStyle/>
          <a:p>
            <a:pPr lvl="0">
              <a:buNone/>
            </a:pPr>
            <a:r>
              <a:rPr lang="en-US"/>
              <a:t>Performance characteristics</a:t>
            </a:r>
          </a:p>
          <a:p>
            <a:pPr lvl="0">
              <a:buNone/>
            </a:pPr>
            <a:r>
              <a:rPr lang="en-US" sz="2800"/>
              <a:t>Example: which drop will reach the other side first?</a:t>
            </a:r>
          </a:p>
        </p:txBody>
      </p:sp>
      <p:sp>
        <p:nvSpPr>
          <p:cNvPr id="5" name="Freeform 3"/>
          <p:cNvSpPr/>
          <p:nvPr/>
        </p:nvSpPr>
        <p:spPr>
          <a:xfrm>
            <a:off x="2391120" y="3000960"/>
            <a:ext cx="184320" cy="460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509200" y="3000960"/>
            <a:ext cx="6037560" cy="460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8403120" y="3000960"/>
            <a:ext cx="184320" cy="460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8" name="Straight Connector 6"/>
          <p:cNvSpPr/>
          <p:nvPr/>
        </p:nvSpPr>
        <p:spPr>
          <a:xfrm>
            <a:off x="2488680" y="3000960"/>
            <a:ext cx="6006960" cy="15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2488680" y="3468959"/>
            <a:ext cx="6006960" cy="15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0" name="Freeform 8"/>
          <p:cNvSpPr/>
          <p:nvPr/>
        </p:nvSpPr>
        <p:spPr>
          <a:xfrm>
            <a:off x="2334960" y="3656160"/>
            <a:ext cx="186120" cy="9345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2454119" y="3656160"/>
            <a:ext cx="6092279" cy="934559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2" name="Freeform 10"/>
          <p:cNvSpPr/>
          <p:nvPr/>
        </p:nvSpPr>
        <p:spPr>
          <a:xfrm>
            <a:off x="8401320" y="3656160"/>
            <a:ext cx="186120" cy="9345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3" name="Straight Connector 11"/>
          <p:cNvSpPr/>
          <p:nvPr/>
        </p:nvSpPr>
        <p:spPr>
          <a:xfrm>
            <a:off x="2433240" y="3656160"/>
            <a:ext cx="6061320" cy="30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4" name="Straight Connector 12"/>
          <p:cNvSpPr/>
          <p:nvPr/>
        </p:nvSpPr>
        <p:spPr>
          <a:xfrm>
            <a:off x="2433240" y="4605480"/>
            <a:ext cx="6061320" cy="30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72560" y="2880000"/>
            <a:ext cx="487440" cy="60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lum bright="-50000"/>
            <a:alphaModFix/>
          </a:blip>
          <a:srcRect/>
          <a:stretch>
            <a:fillRect/>
          </a:stretch>
        </p:blipFill>
        <p:spPr>
          <a:xfrm>
            <a:off x="1620000" y="3780000"/>
            <a:ext cx="487440" cy="60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5913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037FE7-0F07-4324-A889-6791D3BBCE59}" type="slidenum">
              <a:rPr/>
              <a:t>45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82440" cy="550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Performance characteristics</a:t>
            </a:r>
          </a:p>
        </p:txBody>
      </p:sp>
      <p:sp>
        <p:nvSpPr>
          <p:cNvPr id="5" name="Freeform 3"/>
          <p:cNvSpPr/>
          <p:nvPr/>
        </p:nvSpPr>
        <p:spPr>
          <a:xfrm>
            <a:off x="2139120" y="3576960"/>
            <a:ext cx="184320" cy="460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2257200" y="3576960"/>
            <a:ext cx="6037560" cy="4608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7" name="Freeform 5"/>
          <p:cNvSpPr/>
          <p:nvPr/>
        </p:nvSpPr>
        <p:spPr>
          <a:xfrm>
            <a:off x="8151120" y="3576960"/>
            <a:ext cx="184320" cy="4608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8" name="Straight Connector 6"/>
          <p:cNvSpPr/>
          <p:nvPr/>
        </p:nvSpPr>
        <p:spPr>
          <a:xfrm>
            <a:off x="2236680" y="3576960"/>
            <a:ext cx="6006960" cy="15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2236680" y="4044959"/>
            <a:ext cx="6006960" cy="15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719280" y="5492160"/>
            <a:ext cx="8731800" cy="10274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R="0" lvl="1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Latency – time between data request and receipt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Bandwidth – rate at which data is moved</a:t>
            </a:r>
          </a:p>
        </p:txBody>
      </p:sp>
      <p:sp>
        <p:nvSpPr>
          <p:cNvPr id="11" name="Rectangle 9"/>
          <p:cNvSpPr/>
          <p:nvPr/>
        </p:nvSpPr>
        <p:spPr>
          <a:xfrm>
            <a:off x="1029239" y="3195360"/>
            <a:ext cx="844920" cy="11368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CPU</a:t>
            </a:r>
          </a:p>
        </p:txBody>
      </p:sp>
      <p:sp>
        <p:nvSpPr>
          <p:cNvPr id="12" name="Rectangle 10"/>
          <p:cNvSpPr/>
          <p:nvPr/>
        </p:nvSpPr>
        <p:spPr>
          <a:xfrm>
            <a:off x="8480520" y="3225960"/>
            <a:ext cx="1167480" cy="11368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Memory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695120" y="3671640"/>
            <a:ext cx="127944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DATA BUS</a:t>
            </a:r>
          </a:p>
        </p:txBody>
      </p:sp>
    </p:spTree>
    <p:extLst>
      <p:ext uri="{BB962C8B-B14F-4D97-AF65-F5344CB8AC3E}">
        <p14:creationId xmlns:p14="http://schemas.microsoft.com/office/powerpoint/2010/main" val="2011040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5C2A0FF-E545-40F3-92BE-B5BF03DA644E}" type="slidenum">
              <a:rPr/>
              <a:t>46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Why latency is a problem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1GHz processor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latency=100ns.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bandwidth = Infinity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Assume 1 floating point ADD = 1 cycle (1ns)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RAW ALU performance: 1GFLOPs/s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Observed performance for adding two vectors?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22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59300DC-9EA0-4F96-B754-10B81CFC2725}" type="slidenum">
              <a:rPr/>
              <a:t>47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Why latency is a problem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5936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1GHz processor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latency=100ns.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bandwidth = Infinity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Assume 1 floating point ADD = 1 cycle (1ns)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RAW ALU performance: 1GFLOPs/s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Observed performance for adding two vectors?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We need 3 memory accesses = 300ns per 1 addition =&gt; </a:t>
            </a:r>
            <a:r>
              <a:rPr lang="en-US" b="1" dirty="0"/>
              <a:t>300 times slower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93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ED64C28-93AE-4495-8DE9-7A72A682FE56}" type="slidenum">
              <a:rPr/>
              <a:t>48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Why bandwidth is a problem - 2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1GHz processor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latency = 0 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bandwidth = 1GB/s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Assume 1 floating point ADD = 1 cycle (1ns)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RAW ALU performance: 1GFLOPs/s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Observed performance for adding two vectors?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13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0D73D9F-767F-4DCB-A155-18B9713AE5FB}" type="slidenum">
              <a:rPr/>
              <a:t>49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Why bandwidth is a problem - 2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48919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1GHz processor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latency = 0 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Memory bandwidth = 1GB/s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Assume 1 floating point ADD = 1 cycle (1ns)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RAW ALU performance: 1GFLOPs/s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Observed performance for adding two vectors?</a:t>
            </a:r>
          </a:p>
          <a:p>
            <a:pPr lvl="1">
              <a:buNone/>
            </a:pPr>
            <a:r>
              <a:rPr lang="en-US" dirty="0"/>
              <a:t>We need 12 bytes per one cycle: 12 GB/s. But we  can do only 1GB/s =&gt; 12 times slower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8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7F7C1F-3B66-4686-8D1B-4F60725E775F}" type="slidenum">
              <a:rPr/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/>
            <a:r>
              <a:rPr lang="en-US" dirty="0"/>
              <a:t>is over (circa 2011)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33039"/>
            <a:ext cx="9501238" cy="49548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More transistors = more execution units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BUT </a:t>
            </a:r>
            <a:r>
              <a:rPr lang="en-US" dirty="0">
                <a:cs typeface="Arial" pitchFamily="34"/>
              </a:rPr>
              <a:t>performance per unit does not improve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dirty="0">
              <a:cs typeface="Arial" pitchFamily="34"/>
            </a:endParaRP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b="1" dirty="0">
                <a:cs typeface="Arial" pitchFamily="34"/>
              </a:rPr>
              <a:t>Bad news: </a:t>
            </a:r>
            <a:r>
              <a:rPr lang="en-US" dirty="0">
                <a:cs typeface="Arial" pitchFamily="34"/>
              </a:rPr>
              <a:t>serial programs will not run faster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b="1" dirty="0">
                <a:cs typeface="Arial" pitchFamily="34"/>
              </a:rPr>
              <a:t>Good news: </a:t>
            </a:r>
            <a:r>
              <a:rPr lang="en-US" dirty="0">
                <a:cs typeface="Arial" pitchFamily="34"/>
              </a:rPr>
              <a:t>parallelization has high performance potential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B8D26A7-A17A-44D8-B734-6C334D427324}" type="slidenum">
              <a:rPr/>
              <a:t>50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62080"/>
            <a:ext cx="9071640" cy="134100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Coping with memory limitations</a:t>
            </a:r>
            <a:br>
              <a:rPr lang="en-US" i="1">
                <a:solidFill>
                  <a:srgbClr val="000000"/>
                </a:solidFill>
              </a:rPr>
            </a:br>
            <a:r>
              <a:rPr lang="en-US" i="1">
                <a:solidFill>
                  <a:srgbClr val="000000"/>
                </a:solidFill>
              </a:rPr>
              <a:t>Cache ($)</a:t>
            </a:r>
          </a:p>
        </p:txBody>
      </p:sp>
      <p:sp>
        <p:nvSpPr>
          <p:cNvPr id="4" name="Rectangle 2"/>
          <p:cNvSpPr/>
          <p:nvPr/>
        </p:nvSpPr>
        <p:spPr>
          <a:xfrm>
            <a:off x="6131880" y="4034519"/>
            <a:ext cx="3472200" cy="6451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CPU</a:t>
            </a:r>
          </a:p>
        </p:txBody>
      </p:sp>
      <p:sp>
        <p:nvSpPr>
          <p:cNvPr id="5" name="Rectangle 3"/>
          <p:cNvSpPr/>
          <p:nvPr/>
        </p:nvSpPr>
        <p:spPr>
          <a:xfrm>
            <a:off x="6147360" y="5212800"/>
            <a:ext cx="3471839" cy="3992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$</a:t>
            </a:r>
          </a:p>
        </p:txBody>
      </p:sp>
      <p:cxnSp>
        <p:nvCxnSpPr>
          <p:cNvPr id="6" name="Straight Arrow Connector 4"/>
          <p:cNvCxnSpPr>
            <a:stCxn id="4" idx="2"/>
            <a:endCxn id="5" idx="0"/>
          </p:cNvCxnSpPr>
          <p:nvPr/>
        </p:nvCxnSpPr>
        <p:spPr>
          <a:xfrm>
            <a:off x="7867980" y="4679639"/>
            <a:ext cx="15300" cy="53316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7" name="Rectangle 5"/>
          <p:cNvSpPr/>
          <p:nvPr/>
        </p:nvSpPr>
        <p:spPr>
          <a:xfrm>
            <a:off x="6162840" y="6057720"/>
            <a:ext cx="3425760" cy="49140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DRAM</a:t>
            </a:r>
          </a:p>
        </p:txBody>
      </p:sp>
      <p:cxnSp>
        <p:nvCxnSpPr>
          <p:cNvPr id="8" name="Straight Arrow Connector 6"/>
          <p:cNvCxnSpPr>
            <a:stCxn id="5" idx="2"/>
            <a:endCxn id="7" idx="0"/>
          </p:cNvCxnSpPr>
          <p:nvPr/>
        </p:nvCxnSpPr>
        <p:spPr>
          <a:xfrm flipH="1">
            <a:off x="7875720" y="5612040"/>
            <a:ext cx="7560" cy="44568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</p:cxnSp>
      <p:sp>
        <p:nvSpPr>
          <p:cNvPr id="9" name="Rectangle 7"/>
          <p:cNvSpPr/>
          <p:nvPr/>
        </p:nvSpPr>
        <p:spPr>
          <a:xfrm>
            <a:off x="5978160" y="5135400"/>
            <a:ext cx="3779279" cy="15055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0" name="Text Placeholder 8"/>
          <p:cNvSpPr txBox="1">
            <a:spLocks noGrp="1"/>
          </p:cNvSpPr>
          <p:nvPr>
            <p:ph type="body" idx="4294967295"/>
          </p:nvPr>
        </p:nvSpPr>
        <p:spPr>
          <a:xfrm>
            <a:off x="216000" y="1769040"/>
            <a:ext cx="950400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Observation 1: most applications </a:t>
            </a:r>
            <a:r>
              <a:rPr lang="en-US" i="1" dirty="0"/>
              <a:t>reuse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Spatial locality</a:t>
            </a:r>
            <a:r>
              <a:rPr lang="en-US" dirty="0"/>
              <a:t>: most accesses </a:t>
            </a:r>
            <a:r>
              <a:rPr lang="en-US" i="1" dirty="0"/>
              <a:t>are close in space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Temporal locality</a:t>
            </a:r>
            <a:r>
              <a:rPr lang="en-US" dirty="0"/>
              <a:t>: most accesses to the same data are </a:t>
            </a:r>
            <a:r>
              <a:rPr lang="en-US" i="1" dirty="0"/>
              <a:t>close in time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Observation 2: small is fast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Cache can be placed ON chip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Cache has low latency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Cache has high bandwidth</a:t>
            </a:r>
          </a:p>
        </p:txBody>
      </p:sp>
    </p:spTree>
    <p:extLst>
      <p:ext uri="{BB962C8B-B14F-4D97-AF65-F5344CB8AC3E}">
        <p14:creationId xmlns:p14="http://schemas.microsoft.com/office/powerpoint/2010/main" val="3928168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212FB3D-00EE-40B0-82DC-4C25EB794B9D}" type="slidenum">
              <a:rPr/>
              <a:t>51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8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Cache performance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193039"/>
            <a:ext cx="9071640" cy="546696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If data in cache (</a:t>
            </a:r>
            <a:r>
              <a:rPr lang="en-US" i="1" dirty="0"/>
              <a:t>cache hit</a:t>
            </a:r>
            <a:r>
              <a:rPr lang="en-US" dirty="0"/>
              <a:t>): latency=1 cycle, bandwidth = 100s GB/s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Otherwise – </a:t>
            </a:r>
            <a:r>
              <a:rPr lang="en-US" i="1" dirty="0"/>
              <a:t>miss penalty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Hit rate= &lt;#hits&gt;/&lt;#total accesses&gt;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Miss rate?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Example: hit rate=90%, 20% instructions access memory, miss penalty 100 cycles.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Performance? What if hit rate=99%?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Cache hierarchy follows same principles</a:t>
            </a:r>
          </a:p>
        </p:txBody>
      </p:sp>
    </p:spTree>
    <p:extLst>
      <p:ext uri="{BB962C8B-B14F-4D97-AF65-F5344CB8AC3E}">
        <p14:creationId xmlns:p14="http://schemas.microsoft.com/office/powerpoint/2010/main" val="2589636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DB0ECAC-F303-4C67-A946-C1500A65A88D}" type="slidenum">
              <a:rPr/>
              <a:t>52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1775160"/>
            <a:ext cx="9071640" cy="268164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Question: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Does cache help for adding two vectors?</a:t>
            </a:r>
          </a:p>
        </p:txBody>
      </p:sp>
    </p:spTree>
    <p:extLst>
      <p:ext uri="{BB962C8B-B14F-4D97-AF65-F5344CB8AC3E}">
        <p14:creationId xmlns:p14="http://schemas.microsoft.com/office/powerpoint/2010/main" val="752173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A8F1A6E-F81B-493C-B17F-1E7B1DCF1AFA}" type="slidenum">
              <a:rPr/>
              <a:t>53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7240"/>
            <a:ext cx="907164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NO!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21600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There is no data reuse: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Cache is populated upon first access – </a:t>
            </a:r>
            <a:r>
              <a:rPr lang="en-US" i="1" dirty="0"/>
              <a:t>compulsory </a:t>
            </a:r>
            <a:r>
              <a:rPr lang="en-US" dirty="0"/>
              <a:t>miss - slow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If the data is not reused – no benefit from cache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Almost true</a:t>
            </a:r>
          </a:p>
          <a:p>
            <a:pPr lvl="2"/>
            <a:r>
              <a:rPr lang="en-US" dirty="0"/>
              <a:t>Cache line size and prefetching help</a:t>
            </a:r>
          </a:p>
          <a:p>
            <a:pPr lvl="2"/>
            <a:r>
              <a:rPr lang="en-US" dirty="0"/>
              <a:t>Compiler prefetching</a:t>
            </a:r>
          </a:p>
          <a:p>
            <a:pPr lvl="2"/>
            <a:r>
              <a:rPr lang="en-US" dirty="0"/>
              <a:t>Memory bandwidth better utilized</a:t>
            </a:r>
          </a:p>
        </p:txBody>
      </p:sp>
    </p:spTree>
    <p:extLst>
      <p:ext uri="{BB962C8B-B14F-4D97-AF65-F5344CB8AC3E}">
        <p14:creationId xmlns:p14="http://schemas.microsoft.com/office/powerpoint/2010/main" val="41028977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4508D25C-0ED7-4A55-921C-1B85C80CBCB5}" type="slidenum">
              <a:rPr/>
              <a:t>54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1440000"/>
            <a:ext cx="9071640" cy="201132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Question:</a:t>
            </a:r>
            <a:br>
              <a:rPr lang="en-US">
                <a:solidFill>
                  <a:srgbClr val="000000"/>
                </a:solidFill>
              </a:rPr>
            </a:b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Does cache help for matrix product?</a:t>
            </a:r>
          </a:p>
        </p:txBody>
      </p:sp>
    </p:spTree>
    <p:extLst>
      <p:ext uri="{BB962C8B-B14F-4D97-AF65-F5344CB8AC3E}">
        <p14:creationId xmlns:p14="http://schemas.microsoft.com/office/powerpoint/2010/main" val="557094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A74EEBA-56F2-4E74-A0DA-1923A149E5DB}" type="slidenum">
              <a:rPr/>
              <a:t>55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7240"/>
            <a:ext cx="907164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Yes!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O(n</a:t>
            </a:r>
            <a:r>
              <a:rPr lang="en-US" baseline="33000" dirty="0"/>
              <a:t>3</a:t>
            </a:r>
            <a:r>
              <a:rPr lang="en-US" dirty="0"/>
              <a:t>) computations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O(n</a:t>
            </a:r>
            <a:r>
              <a:rPr lang="en-US" baseline="33000" dirty="0"/>
              <a:t>2</a:t>
            </a:r>
            <a:r>
              <a:rPr lang="en-US" dirty="0"/>
              <a:t>) memory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We read each datum O(n) times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Read more Chapter 2, </a:t>
            </a:r>
            <a:r>
              <a:rPr lang="en-US" dirty="0" err="1"/>
              <a:t>Grama</a:t>
            </a:r>
            <a:r>
              <a:rPr lang="en-US" dirty="0"/>
              <a:t> textbook</a:t>
            </a:r>
          </a:p>
          <a:p>
            <a:pPr lvl="0">
              <a:buFont typeface="Wingdings" panose="05000000000000000000" pitchFamily="2" charset="2"/>
              <a:buChar char="v"/>
            </a:pPr>
            <a:endParaRPr lang="en-US" dirty="0"/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Remember for discussion of GPU cache</a:t>
            </a:r>
          </a:p>
        </p:txBody>
      </p:sp>
    </p:spTree>
    <p:extLst>
      <p:ext uri="{BB962C8B-B14F-4D97-AF65-F5344CB8AC3E}">
        <p14:creationId xmlns:p14="http://schemas.microsoft.com/office/powerpoint/2010/main" val="1130137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1C517EF-A6F6-4CF8-A118-999B5221CE13}" type="slidenum">
              <a:rPr/>
              <a:t>56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81240"/>
            <a:ext cx="907164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Adding more processors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98120" cy="1031040"/>
          </a:xfrm>
        </p:spPr>
        <p:txBody>
          <a:bodyPr/>
          <a:lstStyle/>
          <a:p>
            <a:pPr lvl="0"/>
            <a:r>
              <a:rPr lang="en-US"/>
              <a:t>Shared Memory Processors (SMPs)</a:t>
            </a:r>
          </a:p>
          <a:p>
            <a:pPr lvl="1"/>
            <a:r>
              <a:rPr lang="en-US"/>
              <a:t>Single physical memory space</a:t>
            </a:r>
          </a:p>
        </p:txBody>
      </p:sp>
      <p:sp>
        <p:nvSpPr>
          <p:cNvPr id="5" name="Rectangle 3"/>
          <p:cNvSpPr/>
          <p:nvPr/>
        </p:nvSpPr>
        <p:spPr>
          <a:xfrm>
            <a:off x="2956320" y="3422520"/>
            <a:ext cx="1385999" cy="1388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CPU</a:t>
            </a:r>
          </a:p>
        </p:txBody>
      </p:sp>
      <p:sp>
        <p:nvSpPr>
          <p:cNvPr id="6" name="Rectangle 4"/>
          <p:cNvSpPr/>
          <p:nvPr/>
        </p:nvSpPr>
        <p:spPr>
          <a:xfrm>
            <a:off x="2998080" y="4356000"/>
            <a:ext cx="1307160" cy="31608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$</a:t>
            </a:r>
          </a:p>
        </p:txBody>
      </p:sp>
      <p:sp>
        <p:nvSpPr>
          <p:cNvPr id="7" name="Rectangle 5"/>
          <p:cNvSpPr/>
          <p:nvPr/>
        </p:nvSpPr>
        <p:spPr>
          <a:xfrm>
            <a:off x="4839840" y="5565240"/>
            <a:ext cx="1289880" cy="389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Memory</a:t>
            </a:r>
          </a:p>
        </p:txBody>
      </p:sp>
      <p:sp>
        <p:nvSpPr>
          <p:cNvPr id="8" name="Straight Connector 6"/>
          <p:cNvSpPr/>
          <p:nvPr/>
        </p:nvSpPr>
        <p:spPr>
          <a:xfrm>
            <a:off x="3641039" y="5103000"/>
            <a:ext cx="345672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3687119" y="4826520"/>
            <a:ext cx="15480" cy="322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0" name="Straight Connector 8"/>
          <p:cNvSpPr/>
          <p:nvPr/>
        </p:nvSpPr>
        <p:spPr>
          <a:xfrm>
            <a:off x="5515200" y="5118120"/>
            <a:ext cx="360" cy="4611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6304320" y="3422520"/>
            <a:ext cx="1385999" cy="1388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CPU</a:t>
            </a:r>
          </a:p>
        </p:txBody>
      </p:sp>
      <p:sp>
        <p:nvSpPr>
          <p:cNvPr id="12" name="Rectangle 10"/>
          <p:cNvSpPr/>
          <p:nvPr/>
        </p:nvSpPr>
        <p:spPr>
          <a:xfrm>
            <a:off x="6346080" y="4356000"/>
            <a:ext cx="1307160" cy="31608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$</a:t>
            </a:r>
          </a:p>
        </p:txBody>
      </p:sp>
      <p:sp>
        <p:nvSpPr>
          <p:cNvPr id="13" name="Straight Connector 11"/>
          <p:cNvSpPr/>
          <p:nvPr/>
        </p:nvSpPr>
        <p:spPr>
          <a:xfrm>
            <a:off x="7035119" y="4826520"/>
            <a:ext cx="15480" cy="322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28418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/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DejaVu Sans" pitchFamily="2"/>
                <a:cs typeface="Tahoma" pitchFamily="2"/>
              </a:rPr>
              <a:t>Assaf Schuster, 236370, Winter 12</a:t>
            </a:r>
          </a:p>
        </p:txBody>
      </p:sp>
      <p:sp>
        <p:nvSpPr>
          <p:cNvPr id="3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D2E9241-8CC3-4E57-B302-BE6AD01D04F9}" type="slidenum">
              <a:rPr/>
              <a:t>57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SMPs vs. Multicores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625039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SMP – different chips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Multicores (CMP) – same chip, multiple units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980000" y="2726280"/>
            <a:ext cx="5940000" cy="4833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75247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231D7B4-ED08-4E58-86A6-FC8DB20B0E8D}" type="slidenum">
              <a:rPr/>
              <a:t>58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93680"/>
            <a:ext cx="880596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Cache coherence problem</a:t>
            </a:r>
          </a:p>
        </p:txBody>
      </p:sp>
      <p:sp>
        <p:nvSpPr>
          <p:cNvPr id="4" name="Rectangle 2"/>
          <p:cNvSpPr/>
          <p:nvPr/>
        </p:nvSpPr>
        <p:spPr>
          <a:xfrm>
            <a:off x="2380319" y="3386880"/>
            <a:ext cx="1385999" cy="1388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CPU</a:t>
            </a:r>
          </a:p>
        </p:txBody>
      </p:sp>
      <p:sp>
        <p:nvSpPr>
          <p:cNvPr id="5" name="Rectangle 3"/>
          <p:cNvSpPr/>
          <p:nvPr/>
        </p:nvSpPr>
        <p:spPr>
          <a:xfrm>
            <a:off x="2422080" y="4320360"/>
            <a:ext cx="1307160" cy="31608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$</a:t>
            </a:r>
          </a:p>
        </p:txBody>
      </p:sp>
      <p:sp>
        <p:nvSpPr>
          <p:cNvPr id="6" name="Rectangle 4"/>
          <p:cNvSpPr/>
          <p:nvPr/>
        </p:nvSpPr>
        <p:spPr>
          <a:xfrm>
            <a:off x="3867839" y="5529600"/>
            <a:ext cx="2162520" cy="3891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Memory</a:t>
            </a:r>
          </a:p>
        </p:txBody>
      </p:sp>
      <p:sp>
        <p:nvSpPr>
          <p:cNvPr id="7" name="Straight Connector 5"/>
          <p:cNvSpPr/>
          <p:nvPr/>
        </p:nvSpPr>
        <p:spPr>
          <a:xfrm>
            <a:off x="3065039" y="5067360"/>
            <a:ext cx="345672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8" name="Straight Connector 6"/>
          <p:cNvSpPr/>
          <p:nvPr/>
        </p:nvSpPr>
        <p:spPr>
          <a:xfrm>
            <a:off x="3111120" y="4790880"/>
            <a:ext cx="15480" cy="322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9" name="Straight Connector 7"/>
          <p:cNvSpPr/>
          <p:nvPr/>
        </p:nvSpPr>
        <p:spPr>
          <a:xfrm>
            <a:off x="4939200" y="5082479"/>
            <a:ext cx="360" cy="4611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728320" y="3386880"/>
            <a:ext cx="1385999" cy="13885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CPU</a:t>
            </a:r>
          </a:p>
        </p:txBody>
      </p:sp>
      <p:sp>
        <p:nvSpPr>
          <p:cNvPr id="11" name="Rectangle 9"/>
          <p:cNvSpPr/>
          <p:nvPr/>
        </p:nvSpPr>
        <p:spPr>
          <a:xfrm>
            <a:off x="5770079" y="4320360"/>
            <a:ext cx="1307160" cy="31608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$</a:t>
            </a:r>
          </a:p>
        </p:txBody>
      </p:sp>
      <p:sp>
        <p:nvSpPr>
          <p:cNvPr id="12" name="Straight Connector 10"/>
          <p:cNvSpPr/>
          <p:nvPr/>
        </p:nvSpPr>
        <p:spPr>
          <a:xfrm>
            <a:off x="6459119" y="4790880"/>
            <a:ext cx="15480" cy="322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5373000" y="1507256"/>
            <a:ext cx="127512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A=0;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2333520" y="1923480"/>
            <a:ext cx="1353600" cy="8981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Tahoma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       A=1;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Arial" pitchFamily="18"/>
              <a:ea typeface="DejaVu Sans" pitchFamily="2"/>
              <a:cs typeface="Tahoma" pitchFamily="2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5838480" y="2768040"/>
            <a:ext cx="112140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print(A);</a:t>
            </a:r>
          </a:p>
        </p:txBody>
      </p:sp>
      <p:sp>
        <p:nvSpPr>
          <p:cNvPr id="16" name="Freeform 14"/>
          <p:cNvSpPr/>
          <p:nvPr/>
        </p:nvSpPr>
        <p:spPr>
          <a:xfrm>
            <a:off x="2524320" y="4352040"/>
            <a:ext cx="276480" cy="2404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solidFill>
            <a:srgbClr val="800000"/>
          </a:solidFill>
          <a:ln w="0">
            <a:solidFill>
              <a:srgbClr val="8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7" name="Straight Connector 15"/>
          <p:cNvSpPr/>
          <p:nvPr/>
        </p:nvSpPr>
        <p:spPr>
          <a:xfrm flipV="1">
            <a:off x="2258280" y="2710080"/>
            <a:ext cx="5761080" cy="30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8" name="Straight Connector 16"/>
          <p:cNvSpPr/>
          <p:nvPr/>
        </p:nvSpPr>
        <p:spPr>
          <a:xfrm flipV="1">
            <a:off x="2258640" y="1918440"/>
            <a:ext cx="5761080" cy="306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9" name="Freeform 17"/>
          <p:cNvSpPr/>
          <p:nvPr/>
        </p:nvSpPr>
        <p:spPr>
          <a:xfrm>
            <a:off x="5872320" y="4352040"/>
            <a:ext cx="276480" cy="2404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solidFill>
            <a:srgbClr val="000080"/>
          </a:solidFill>
          <a:ln w="0">
            <a:solidFill>
              <a:srgbClr val="8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1861560" y="6237360"/>
            <a:ext cx="7112880" cy="546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Which value will be printed?</a:t>
            </a:r>
          </a:p>
        </p:txBody>
      </p:sp>
      <p:sp>
        <p:nvSpPr>
          <p:cNvPr id="21" name="Freeform 19"/>
          <p:cNvSpPr/>
          <p:nvPr/>
        </p:nvSpPr>
        <p:spPr>
          <a:xfrm>
            <a:off x="3976560" y="5596560"/>
            <a:ext cx="276480" cy="2404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abs f3"/>
              <a:gd name="f9" fmla="abs f4"/>
              <a:gd name="f10" fmla="abs f5"/>
              <a:gd name="f11" fmla="val f6"/>
              <a:gd name="f12" fmla="+- 2700000 f1 0"/>
              <a:gd name="f13" fmla="?: f8 f3 1"/>
              <a:gd name="f14" fmla="?: f9 f4 1"/>
              <a:gd name="f15" fmla="?: f10 f5 1"/>
              <a:gd name="f16" fmla="*/ f12 f7 1"/>
              <a:gd name="f17" fmla="*/ f13 1 21600"/>
              <a:gd name="f18" fmla="*/ f14 1 21600"/>
              <a:gd name="f19" fmla="*/ 21600 f13 1"/>
              <a:gd name="f20" fmla="*/ 21600 f14 1"/>
              <a:gd name="f21" fmla="*/ f16 1 f0"/>
              <a:gd name="f22" fmla="min f18 f17"/>
              <a:gd name="f23" fmla="*/ f19 1 f15"/>
              <a:gd name="f24" fmla="*/ f20 1 f15"/>
              <a:gd name="f25" fmla="+- 0 0 f21"/>
              <a:gd name="f26" fmla="val f23"/>
              <a:gd name="f27" fmla="val f24"/>
              <a:gd name="f28" fmla="+- 0 0 f25"/>
              <a:gd name="f29" fmla="*/ f11 f22 1"/>
              <a:gd name="f30" fmla="+- f27 0 f11"/>
              <a:gd name="f31" fmla="+- f26 0 f11"/>
              <a:gd name="f32" fmla="*/ f28 f0 1"/>
              <a:gd name="f33" fmla="*/ f30 1 2"/>
              <a:gd name="f34" fmla="*/ f31 1 2"/>
              <a:gd name="f35" fmla="*/ f32 1 f7"/>
              <a:gd name="f36" fmla="+- f11 f33 0"/>
              <a:gd name="f37" fmla="+- f11 f34 0"/>
              <a:gd name="f38" fmla="+- f35 0 f1"/>
              <a:gd name="f39" fmla="*/ f34 f22 1"/>
              <a:gd name="f40" fmla="*/ f33 f22 1"/>
              <a:gd name="f41" fmla="cos 1 f38"/>
              <a:gd name="f42" fmla="sin 1 f38"/>
              <a:gd name="f43" fmla="*/ f36 f22 1"/>
              <a:gd name="f44" fmla="+- 0 0 f41"/>
              <a:gd name="f45" fmla="+- 0 0 f42"/>
              <a:gd name="f46" fmla="+- 0 0 f44"/>
              <a:gd name="f47" fmla="+- 0 0 f45"/>
              <a:gd name="f48" fmla="*/ f46 f34 1"/>
              <a:gd name="f49" fmla="*/ f47 f33 1"/>
              <a:gd name="f50" fmla="+- f37 0 f48"/>
              <a:gd name="f51" fmla="+- f37 f48 0"/>
              <a:gd name="f52" fmla="+- f36 0 f49"/>
              <a:gd name="f53" fmla="+- f36 f49 0"/>
              <a:gd name="f54" fmla="*/ f50 f22 1"/>
              <a:gd name="f55" fmla="*/ f52 f22 1"/>
              <a:gd name="f56" fmla="*/ f51 f22 1"/>
              <a:gd name="f57" fmla="*/ f53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4" t="f55" r="f56" b="f57"/>
            <a:pathLst>
              <a:path>
                <a:moveTo>
                  <a:pt x="f29" y="f43"/>
                </a:moveTo>
                <a:arcTo wR="f39" hR="f40" stAng="f0" swAng="f1"/>
                <a:arcTo wR="f39" hR="f40" stAng="f2" swAng="f1"/>
                <a:arcTo wR="f39" hR="f40" stAng="f6" swAng="f1"/>
                <a:arcTo wR="f39" hR="f40" stAng="f1" swAng="f1"/>
                <a:close/>
              </a:path>
            </a:pathLst>
          </a:custGeom>
          <a:solidFill>
            <a:srgbClr val="000080"/>
          </a:solidFill>
          <a:ln w="0">
            <a:solidFill>
              <a:srgbClr val="8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22" name="Straight Connector 20"/>
          <p:cNvSpPr/>
          <p:nvPr/>
        </p:nvSpPr>
        <p:spPr>
          <a:xfrm flipH="1">
            <a:off x="4741200" y="1548000"/>
            <a:ext cx="15480" cy="1816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2150999" y="1086120"/>
            <a:ext cx="52848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Thread 1			Thread 2</a:t>
            </a:r>
          </a:p>
        </p:txBody>
      </p:sp>
    </p:spTree>
    <p:extLst>
      <p:ext uri="{BB962C8B-B14F-4D97-AF65-F5344CB8AC3E}">
        <p14:creationId xmlns:p14="http://schemas.microsoft.com/office/powerpoint/2010/main" val="1014765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81B058F-AF1D-4A58-A4CE-33EBBDF0E880}" type="slidenum">
              <a:rPr/>
              <a:t>59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1090800" y="3702239"/>
            <a:ext cx="8127000" cy="8449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4" name="Title 2"/>
          <p:cNvSpPr txBox="1">
            <a:spLocks noGrp="1"/>
          </p:cNvSpPr>
          <p:nvPr>
            <p:ph type="title" idx="4294967295"/>
          </p:nvPr>
        </p:nvSpPr>
        <p:spPr>
          <a:xfrm>
            <a:off x="503999" y="597240"/>
            <a:ext cx="907164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Cache coherence protocol</a:t>
            </a:r>
          </a:p>
        </p:txBody>
      </p:sp>
      <p:sp>
        <p:nvSpPr>
          <p:cNvPr id="5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3999" y="1487160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Must ensure </a:t>
            </a:r>
            <a:r>
              <a:rPr lang="en-US" b="1" dirty="0"/>
              <a:t>serializability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There must be an equivalent global order of reads and writes that respects (is consistent with)</a:t>
            </a:r>
            <a:r>
              <a:rPr lang="en-US" i="1" dirty="0"/>
              <a:t> </a:t>
            </a:r>
            <a:r>
              <a:rPr lang="en-US" dirty="0"/>
              <a:t>the local order of each of the threads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213919" y="3763440"/>
            <a:ext cx="649836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T1: R a,#2; W a,#3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214280" y="4159440"/>
            <a:ext cx="649836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T2: W a,#2; R a,#3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224000" y="5218560"/>
            <a:ext cx="649836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T1:             R a,#2; W a,#3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1224360" y="5614560"/>
            <a:ext cx="6498360" cy="346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T2:  W a,#2;                          R a,#3</a:t>
            </a:r>
          </a:p>
        </p:txBody>
      </p:sp>
      <p:sp>
        <p:nvSpPr>
          <p:cNvPr id="10" name="Straight Connector 9"/>
          <p:cNvSpPr/>
          <p:nvPr/>
        </p:nvSpPr>
        <p:spPr>
          <a:xfrm flipV="1">
            <a:off x="2520000" y="5543280"/>
            <a:ext cx="338040" cy="21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  <p:sp>
        <p:nvSpPr>
          <p:cNvPr id="11" name="Straight Connector 10"/>
          <p:cNvSpPr/>
          <p:nvPr/>
        </p:nvSpPr>
        <p:spPr>
          <a:xfrm>
            <a:off x="3780000" y="5545080"/>
            <a:ext cx="384120" cy="214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87202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9688A2-6CD7-49B7-BE28-A6BE89069C9C}" type="slidenum">
              <a:rPr/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130320"/>
            <a:ext cx="9071640" cy="1172160"/>
          </a:xfrm>
        </p:spPr>
        <p:txBody>
          <a:bodyPr/>
          <a:lstStyle/>
          <a:p>
            <a:pPr lvl="0"/>
            <a:r>
              <a:rPr lang="en-US"/>
              <a:t>Parallel programming is hard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59488" y="1229040"/>
            <a:ext cx="9771321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Need to optimize for performance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Understand management of resources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Identify bottlenecks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No one technology fits all needs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Zoo of programming models, languages, run-times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Hardware architecture is a moving target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Parallel thinking is</a:t>
            </a:r>
            <a:r>
              <a:rPr lang="en-US" b="1" dirty="0"/>
              <a:t> </a:t>
            </a:r>
            <a:r>
              <a:rPr lang="en-US" dirty="0"/>
              <a:t>not</a:t>
            </a:r>
            <a:r>
              <a:rPr lang="en-US" b="1" dirty="0"/>
              <a:t> </a:t>
            </a:r>
            <a:r>
              <a:rPr lang="en-US" dirty="0"/>
              <a:t>intuitive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Parallel debugging is not fun</a:t>
            </a:r>
          </a:p>
          <a:p>
            <a:pPr lvl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3999" y="7017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27051" y="6560288"/>
            <a:ext cx="601802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But there is no alternative!!!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033E569-0044-487F-BF44-F12A3156CC81}" type="slidenum">
              <a:rPr/>
              <a:t>60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81240"/>
            <a:ext cx="907164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Cache coherence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5040" y="1783440"/>
            <a:ext cx="9018360" cy="2200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Snoopy cache coherence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All caches listen for other caches' reads and writes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Write: invalidates values in others</a:t>
            </a:r>
          </a:p>
          <a:p>
            <a:pPr marR="0" lvl="1" indent="-4572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Wingdings" panose="05000000000000000000" pitchFamily="2" charset="2"/>
              <a:buChar char="v"/>
              <a:tabLst/>
            </a:pPr>
            <a:r>
              <a:rPr lang="en-US" sz="2600" b="0" i="0" u="none" strike="noStrike" kern="1200" spc="0" baseline="0" dirty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DejaVu Sans" pitchFamily="2"/>
                <a:cs typeface="Tahoma" pitchFamily="2"/>
              </a:rPr>
              <a:t>Reads: get the latest version from other cache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14040" y="3555180"/>
            <a:ext cx="10080360" cy="3760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357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/>
          <p:nvPr/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400" b="0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DejaVu Sans" pitchFamily="2"/>
                <a:cs typeface="Tahoma" pitchFamily="2"/>
              </a:rPr>
              <a:t>Assaf Schuster, 236370, Winter 12</a:t>
            </a:r>
          </a:p>
        </p:txBody>
      </p:sp>
      <p:sp>
        <p:nvSpPr>
          <p:cNvPr id="3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53F2DB-11E7-4517-9144-CEBF18A6C0AC}" type="slidenum">
              <a:rPr/>
              <a:t>61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>
                <a:solidFill>
                  <a:srgbClr val="000000"/>
                </a:solidFill>
              </a:rPr>
              <a:t>Cache coherence-2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237960" y="1541880"/>
            <a:ext cx="9722880" cy="56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E4238-2122-7141-882A-4E9E6AC21565}"/>
              </a:ext>
            </a:extLst>
          </p:cNvPr>
          <p:cNvSpPr txBox="1"/>
          <p:nvPr/>
        </p:nvSpPr>
        <p:spPr>
          <a:xfrm>
            <a:off x="6090550" y="1344239"/>
            <a:ext cx="3870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 cycle of a local copy of a variable V:</a:t>
            </a:r>
          </a:p>
          <a:p>
            <a:r>
              <a:rPr lang="en-US" dirty="0"/>
              <a:t>Operations on V by local CPU.</a:t>
            </a:r>
          </a:p>
          <a:p>
            <a:r>
              <a:rPr lang="en-US" dirty="0"/>
              <a:t>C_XXX operations on V </a:t>
            </a:r>
            <a:r>
              <a:rPr lang="en-US"/>
              <a:t>by remote </a:t>
            </a:r>
            <a:r>
              <a:rPr lang="en-US" dirty="0"/>
              <a:t>CPUs</a:t>
            </a:r>
          </a:p>
          <a:p>
            <a:r>
              <a:rPr lang="en-US" dirty="0"/>
              <a:t> (heard on bus).</a:t>
            </a:r>
          </a:p>
        </p:txBody>
      </p:sp>
    </p:spTree>
    <p:extLst>
      <p:ext uri="{BB962C8B-B14F-4D97-AF65-F5344CB8AC3E}">
        <p14:creationId xmlns:p14="http://schemas.microsoft.com/office/powerpoint/2010/main" val="39352820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10999" y="6480000"/>
            <a:ext cx="9000" cy="9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00" b="0" i="0" u="none" strike="noStrike" kern="1200">
                <a:ln>
                  <a:noFill/>
                </a:ln>
                <a:solidFill>
                  <a:srgbClr val="FFFFFF"/>
                </a:solidFill>
                <a:latin typeface="Times New Roman" pitchFamily="18"/>
                <a:ea typeface="Microsoft YaHei" pitchFamily="2"/>
                <a:cs typeface="Tahoma" pitchFamily="2"/>
              </a:rPr>
              <a:t>Fixed by Amit Markel</a:t>
            </a:r>
          </a:p>
        </p:txBody>
      </p:sp>
      <p:sp>
        <p:nvSpPr>
          <p:cNvPr id="3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CB73FD2-A6D5-4B77-936B-11421453CEDE}" type="slidenum">
              <a:rPr/>
              <a:t>62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4" name="Title 3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77399" y="2340000"/>
            <a:ext cx="9924840" cy="41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7101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8567DE2-E7D2-4C59-9651-B29C937BE0CC}" type="slidenum">
              <a:rPr/>
              <a:t>63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597240"/>
            <a:ext cx="9071640" cy="670680"/>
          </a:xfrm>
        </p:spPr>
        <p:txBody>
          <a:bodyPr>
            <a:spAutoFit/>
          </a:bodyPr>
          <a:lstStyle/>
          <a:p>
            <a:pPr lvl="0" rtl="0"/>
            <a:r>
              <a:rPr lang="en-US">
                <a:solidFill>
                  <a:srgbClr val="000000"/>
                </a:solidFill>
              </a:rPr>
              <a:t>False sharing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Cache coherence is managed at cache line granularity (e.g. 4 words)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Variables on the same cache line will be invalidated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May lead to unexpected coherence traffic</a:t>
            </a:r>
          </a:p>
        </p:txBody>
      </p:sp>
    </p:spTree>
    <p:extLst>
      <p:ext uri="{BB962C8B-B14F-4D97-AF65-F5344CB8AC3E}">
        <p14:creationId xmlns:p14="http://schemas.microsoft.com/office/powerpoint/2010/main" val="24224169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1B5C2DE-FFF3-47C7-AF3A-EF6649F2DF62}" type="slidenum">
              <a:rPr/>
              <a:t>64</a:t>
            </a:fld>
            <a:endParaRPr lang="en-US" sz="1400" b="0" i="0" u="none" strike="noStrike" kern="1200" spc="0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2"/>
              <a:cs typeface="Tahoma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1172160"/>
          </a:xfrm>
        </p:spPr>
        <p:txBody>
          <a:bodyPr/>
          <a:lstStyle/>
          <a:p>
            <a:pPr lvl="0" rtl="0"/>
            <a:r>
              <a:rPr lang="en-US" dirty="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Snoopy cache coherence requires broadcasts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There are other approaches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False sharing: can generate unexpected load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/>
              <a:t>Delays memory access, </a:t>
            </a:r>
            <a:r>
              <a:rPr lang="en-US" b="1" dirty="0"/>
              <a:t>quickly grows with #processors – not scalable</a:t>
            </a:r>
          </a:p>
        </p:txBody>
      </p:sp>
    </p:spTree>
    <p:extLst>
      <p:ext uri="{BB962C8B-B14F-4D97-AF65-F5344CB8AC3E}">
        <p14:creationId xmlns:p14="http://schemas.microsoft.com/office/powerpoint/2010/main" val="376453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AC51C9-38D1-46F0-B0FD-7C1264EF9858}" type="slidenum">
              <a:rPr/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9440"/>
            <a:ext cx="9071640" cy="1286280"/>
          </a:xfrm>
        </p:spPr>
        <p:txBody>
          <a:bodyPr/>
          <a:lstStyle/>
          <a:p>
            <a:pPr lvl="0"/>
            <a:r>
              <a:rPr lang="en-US"/>
              <a:t>Concurrent and Distributed Programming Course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36120"/>
          </a:xfrm>
        </p:spPr>
        <p:txBody>
          <a:bodyPr/>
          <a:lstStyle/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basic principles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Parallel and distributed architectures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Parallel programming techniques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Basics of programming for performance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endParaRPr lang="en-US" sz="900" dirty="0"/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sz="2800" dirty="0"/>
              <a:t>No one book </a:t>
            </a:r>
            <a:r>
              <a:rPr lang="en-US" sz="2800" dirty="0">
                <a:sym typeface="Wingdings" panose="05000000000000000000" pitchFamily="2" charset="2"/>
              </a:rPr>
              <a:t> </a:t>
            </a:r>
          </a:p>
          <a:p>
            <a:pPr marL="457200" lvl="3" indent="-457200">
              <a:buFont typeface="Wingdings" panose="05000000000000000000" pitchFamily="2" charset="2"/>
              <a:buChar char="v"/>
            </a:pPr>
            <a:r>
              <a:rPr lang="en-US" sz="2800" dirty="0">
                <a:sym typeface="Wingdings" panose="05000000000000000000" pitchFamily="2" charset="2"/>
              </a:rPr>
              <a:t>Slides are comprehensive </a:t>
            </a:r>
          </a:p>
          <a:p>
            <a:pPr marL="457200" lvl="3" indent="-457200">
              <a:buFont typeface="Wingdings" panose="05000000000000000000" pitchFamily="2" charset="2"/>
              <a:buChar char="v"/>
            </a:pPr>
            <a:r>
              <a:rPr lang="en-US" sz="2800" dirty="0">
                <a:sym typeface="Wingdings" panose="05000000000000000000" pitchFamily="2" charset="2"/>
              </a:rPr>
              <a:t>Tons of material on the Internet 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endParaRPr lang="en-US" sz="900" i="1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sz="2800" i="1" dirty="0"/>
              <a:t>This is a practical course – you will fail unless you complete all home assignments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47A42F-FB91-4900-B969-ACD4EF9DF35D}" type="slidenum">
              <a:rPr/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289440"/>
            <a:ext cx="9071640" cy="1286280"/>
          </a:xfrm>
        </p:spPr>
        <p:txBody>
          <a:bodyPr/>
          <a:lstStyle/>
          <a:p>
            <a:pPr lvl="0"/>
            <a:r>
              <a:rPr lang="en-US"/>
              <a:t>Parallelizing Game of Life</a:t>
            </a:r>
            <a:br>
              <a:rPr lang="en-US"/>
            </a:br>
            <a:r>
              <a:rPr lang="en-US"/>
              <a:t>(Cellular automaton)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899240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/>
              <a:t>Given a 2D grid</a:t>
            </a:r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US" dirty="0" err="1"/>
              <a:t>v</a:t>
            </a:r>
            <a:r>
              <a:rPr lang="en-US" baseline="33000" dirty="0" err="1"/>
              <a:t>t</a:t>
            </a:r>
            <a:r>
              <a:rPr lang="en-US" dirty="0"/>
              <a:t>(</a:t>
            </a:r>
            <a:r>
              <a:rPr lang="en-US" dirty="0" err="1"/>
              <a:t>i,j</a:t>
            </a:r>
            <a:r>
              <a:rPr lang="en-US" dirty="0"/>
              <a:t>)=F(v</a:t>
            </a:r>
            <a:r>
              <a:rPr lang="en-US" baseline="33000" dirty="0"/>
              <a:t>t-1</a:t>
            </a:r>
            <a:r>
              <a:rPr lang="en-US" dirty="0"/>
              <a:t>(of all its neighbors))</a:t>
            </a:r>
          </a:p>
          <a:p>
            <a:pPr lvl="0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80720" y="3393720"/>
            <a:ext cx="1951200" cy="1816560"/>
            <a:chOff x="3780720" y="3393720"/>
            <a:chExt cx="1951200" cy="1816560"/>
          </a:xfrm>
        </p:grpSpPr>
        <p:sp>
          <p:nvSpPr>
            <p:cNvPr id="5" name="Straight Connector 4"/>
            <p:cNvSpPr/>
            <p:nvPr/>
          </p:nvSpPr>
          <p:spPr>
            <a:xfrm>
              <a:off x="4191479" y="3522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680000" y="3522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168880" y="3522960"/>
              <a:ext cx="0" cy="16873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 flipV="1">
              <a:off x="3781800" y="4764600"/>
              <a:ext cx="1950120" cy="467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 flipV="1">
              <a:off x="3781080" y="425736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 flipV="1">
              <a:off x="3780720" y="3750120"/>
              <a:ext cx="1950120" cy="468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610160" y="417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610160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106160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106160" y="417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06160" y="467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610160" y="467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114160" y="4678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114160" y="4174920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14160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160" y="3670919"/>
              <a:ext cx="123120" cy="138240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il" t="it" r="ir" b="ib"/>
              <a:pathLst>
                <a:path>
                  <a:moveTo>
                    <a:pt x="l" y="vc"/>
                  </a:moveTo>
                  <a:arcTo wR="wd2" hR="hd2" stAng="cd2" swAng="cd4"/>
                  <a:arcTo wR="wd2" hR="hd2" stAng="3cd4" swAng="cd4"/>
                  <a:arcTo wR="wd2" hR="hd2" stAng="0" swAng="cd4"/>
                  <a:arcTo wR="wd2" hR="hd2" stAng="cd4" swAng="cd4"/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DejaVu Sans" pitchFamily="2"/>
                <a:cs typeface="Tahoma" pitchFamily="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0079" y="425664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i-1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94080" y="4797000"/>
              <a:ext cx="434519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j-1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94080" y="425736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i+1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58080" y="3393720"/>
              <a:ext cx="49212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j+1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30440" y="4257000"/>
              <a:ext cx="345600" cy="37692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0" u="none" strike="noStrike" kern="1200">
                  <a:ln>
                    <a:noFill/>
                  </a:ln>
                  <a:latin typeface="Arial" pitchFamily="18"/>
                  <a:ea typeface="DejaVu Sans" pitchFamily="2"/>
                  <a:cs typeface="Tahoma" pitchFamily="2"/>
                </a:rPr>
                <a:t>i,j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C3959D-D84C-4A6F-B978-F9FC204EF6DE}" type="slidenum">
              <a:rPr/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346320"/>
            <a:ext cx="9071640" cy="646198"/>
          </a:xfrm>
        </p:spPr>
        <p:txBody>
          <a:bodyPr/>
          <a:lstStyle/>
          <a:p>
            <a:pPr lvl="0"/>
            <a:r>
              <a:rPr lang="en-US" dirty="0"/>
              <a:t>Problem partitioning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9" y="1259639"/>
            <a:ext cx="9071640" cy="5408640"/>
          </a:xfrm>
        </p:spPr>
        <p:txBody>
          <a:bodyPr/>
          <a:lstStyle/>
          <a:p>
            <a:pPr lvl="0">
              <a:buNone/>
            </a:pPr>
            <a:r>
              <a:rPr lang="en-US" dirty="0"/>
              <a:t>Domain decomposition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SPMD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Input domain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Output domain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Both</a:t>
            </a:r>
          </a:p>
          <a:p>
            <a:pPr lvl="1">
              <a:buNone/>
            </a:pPr>
            <a:endParaRPr lang="en-US" sz="1000" dirty="0"/>
          </a:p>
          <a:p>
            <a:pPr lvl="0">
              <a:buNone/>
            </a:pPr>
            <a:r>
              <a:rPr lang="en-US" dirty="0"/>
              <a:t>Functional decomposition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MPMD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Independent tasks</a:t>
            </a:r>
          </a:p>
          <a:p>
            <a:pPr marL="457200" lvl="1" indent="-457200">
              <a:buFont typeface="Wingdings" panose="05000000000000000000" pitchFamily="2" charset="2"/>
              <a:buChar char="v"/>
            </a:pPr>
            <a:r>
              <a:rPr lang="en-US" dirty="0"/>
              <a:t>Pipelining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</a:blip>
          <a:srcRect/>
          <a:stretch>
            <a:fillRect/>
          </a:stretch>
        </p:blipFill>
        <p:spPr>
          <a:xfrm>
            <a:off x="5925959" y="1258559"/>
            <a:ext cx="3695400" cy="205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alphaModFix/>
          </a:blip>
          <a:srcRect/>
          <a:stretch>
            <a:fillRect/>
          </a:stretch>
        </p:blipFill>
        <p:spPr>
          <a:xfrm>
            <a:off x="5553360" y="4086000"/>
            <a:ext cx="4408559" cy="284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yout7 blank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11575</TotalTime>
  <Words>2320</Words>
  <Application>Microsoft Macintosh PowerPoint</Application>
  <PresentationFormat>Custom</PresentationFormat>
  <Paragraphs>564</Paragraphs>
  <Slides>64</Slides>
  <Notes>60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StarSymbol</vt:lpstr>
      <vt:lpstr>Times New Roman</vt:lpstr>
      <vt:lpstr>Wingdings</vt:lpstr>
      <vt:lpstr>Default</vt:lpstr>
      <vt:lpstr>Layout7 blank Blank</vt:lpstr>
      <vt:lpstr>1.1 Introduction</vt:lpstr>
      <vt:lpstr>Serial vs. parallel program</vt:lpstr>
      <vt:lpstr>Why parallel programming?</vt:lpstr>
      <vt:lpstr>Free lunch ...</vt:lpstr>
      <vt:lpstr>is over (circa 2011)</vt:lpstr>
      <vt:lpstr>Parallel programming is hard</vt:lpstr>
      <vt:lpstr>Concurrent and Distributed Programming Course</vt:lpstr>
      <vt:lpstr>Parallelizing Game of Life (Cellular automaton)</vt:lpstr>
      <vt:lpstr>Problem partitioning</vt:lpstr>
      <vt:lpstr>We choose: domain decomposition</vt:lpstr>
      <vt:lpstr>Fundamental HW-related issues</vt:lpstr>
      <vt:lpstr>Issue 1. Memory</vt:lpstr>
      <vt:lpstr>It depends...</vt:lpstr>
      <vt:lpstr>Someone has to pay</vt:lpstr>
      <vt:lpstr>Flynn's HARDWARE Taxonomy</vt:lpstr>
      <vt:lpstr>SIMD</vt:lpstr>
      <vt:lpstr>MIMD</vt:lpstr>
      <vt:lpstr>Memory architecture</vt:lpstr>
      <vt:lpstr>Hardware shared memory flavors 1</vt:lpstr>
      <vt:lpstr>Hardware shared memory flavors 2</vt:lpstr>
      <vt:lpstr>Memory-optimized programming</vt:lpstr>
      <vt:lpstr>Software Distributed Shared Memory (SDSM)</vt:lpstr>
      <vt:lpstr>Issue 2: Control</vt:lpstr>
      <vt:lpstr>Task management overhead</vt:lpstr>
      <vt:lpstr>Question</vt:lpstr>
      <vt:lpstr>Synchronization</vt:lpstr>
      <vt:lpstr>Check point</vt:lpstr>
      <vt:lpstr>1.2 Programming</vt:lpstr>
      <vt:lpstr>Parallel programming issues</vt:lpstr>
      <vt:lpstr>Issue 1: Load balancing</vt:lpstr>
      <vt:lpstr>Issue 2: Granularity</vt:lpstr>
      <vt:lpstr>It depends..</vt:lpstr>
      <vt:lpstr>Summary</vt:lpstr>
      <vt:lpstr>Can we estimate an upper bound on speedup? Amdahl's law </vt:lpstr>
      <vt:lpstr>Bad news</vt:lpstr>
      <vt:lpstr>Living with Amdahl's law:  Gustafson's law</vt:lpstr>
      <vt:lpstr>Question</vt:lpstr>
      <vt:lpstr>Fake superlinear speedup:  Serial algorithm does more work</vt:lpstr>
      <vt:lpstr>Always use best serial algorithm as a baseline</vt:lpstr>
      <vt:lpstr>True superlinear speedup</vt:lpstr>
      <vt:lpstr>Summary Amdahl Law</vt:lpstr>
      <vt:lpstr>Performance of parallel programs  More details in Chapter 5 in Graha book</vt:lpstr>
      <vt:lpstr>1.3 Memory, Locality, Cache</vt:lpstr>
      <vt:lpstr>Memory</vt:lpstr>
      <vt:lpstr>Memory</vt:lpstr>
      <vt:lpstr>Why latency is a problem</vt:lpstr>
      <vt:lpstr>Why latency is a problem</vt:lpstr>
      <vt:lpstr>Why bandwidth is a problem - 2</vt:lpstr>
      <vt:lpstr>Why bandwidth is a problem - 2</vt:lpstr>
      <vt:lpstr>Coping with memory limitations Cache ($)</vt:lpstr>
      <vt:lpstr>Cache performance</vt:lpstr>
      <vt:lpstr>Question:  Does cache help for adding two vectors?</vt:lpstr>
      <vt:lpstr>NO!</vt:lpstr>
      <vt:lpstr>Question:  Does cache help for matrix product?</vt:lpstr>
      <vt:lpstr>Yes!</vt:lpstr>
      <vt:lpstr>Adding more processors</vt:lpstr>
      <vt:lpstr>SMPs vs. Multicores</vt:lpstr>
      <vt:lpstr>Cache coherence problem</vt:lpstr>
      <vt:lpstr>Cache coherence protocol</vt:lpstr>
      <vt:lpstr>Cache coherence</vt:lpstr>
      <vt:lpstr>Cache coherence-2</vt:lpstr>
      <vt:lpstr>Example</vt:lpstr>
      <vt:lpstr>False sharing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and Distributed Programming</dc:title>
  <dc:creator>Mark Silberstein</dc:creator>
  <cp:lastModifiedBy>Assaf Schuster</cp:lastModifiedBy>
  <cp:revision>238</cp:revision>
  <cp:lastPrinted>2010-10-16T20:25:47Z</cp:lastPrinted>
  <dcterms:created xsi:type="dcterms:W3CDTF">2010-10-09T23:37:08Z</dcterms:created>
  <dcterms:modified xsi:type="dcterms:W3CDTF">2020-10-02T10:55:16Z</dcterms:modified>
</cp:coreProperties>
</file>