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4"/>
  </p:notesMasterIdLst>
  <p:sldIdLst>
    <p:sldId id="278" r:id="rId2"/>
    <p:sldId id="305" r:id="rId3"/>
    <p:sldId id="306" r:id="rId4"/>
    <p:sldId id="308" r:id="rId5"/>
    <p:sldId id="302" r:id="rId6"/>
    <p:sldId id="301" r:id="rId7"/>
    <p:sldId id="292" r:id="rId8"/>
    <p:sldId id="293" r:id="rId9"/>
    <p:sldId id="294" r:id="rId10"/>
    <p:sldId id="295" r:id="rId11"/>
    <p:sldId id="300" r:id="rId12"/>
    <p:sldId id="309" r:id="rId13"/>
    <p:sldId id="303" r:id="rId14"/>
    <p:sldId id="256" r:id="rId15"/>
    <p:sldId id="258" r:id="rId16"/>
    <p:sldId id="274" r:id="rId17"/>
    <p:sldId id="259" r:id="rId18"/>
    <p:sldId id="280" r:id="rId19"/>
    <p:sldId id="260" r:id="rId20"/>
    <p:sldId id="281" r:id="rId21"/>
    <p:sldId id="275" r:id="rId22"/>
    <p:sldId id="276" r:id="rId23"/>
    <p:sldId id="282" r:id="rId24"/>
    <p:sldId id="261" r:id="rId25"/>
    <p:sldId id="277" r:id="rId26"/>
    <p:sldId id="262" r:id="rId27"/>
    <p:sldId id="283" r:id="rId28"/>
    <p:sldId id="263" r:id="rId29"/>
    <p:sldId id="307" r:id="rId30"/>
    <p:sldId id="284" r:id="rId31"/>
    <p:sldId id="287" r:id="rId32"/>
    <p:sldId id="265" r:id="rId33"/>
    <p:sldId id="285" r:id="rId34"/>
    <p:sldId id="286" r:id="rId35"/>
    <p:sldId id="291" r:id="rId36"/>
    <p:sldId id="268" r:id="rId37"/>
    <p:sldId id="269" r:id="rId38"/>
    <p:sldId id="272" r:id="rId39"/>
    <p:sldId id="288" r:id="rId40"/>
    <p:sldId id="290" r:id="rId41"/>
    <p:sldId id="270" r:id="rId42"/>
    <p:sldId id="271" r:id="rId43"/>
  </p:sldIdLst>
  <p:sldSz cx="9144000" cy="6858000" type="screen4x3"/>
  <p:notesSz cx="6858000" cy="9144000"/>
  <p:defaultTextStyle>
    <a:defPPr>
      <a:defRPr lang="en-US"/>
    </a:defPPr>
    <a:lvl1pPr algn="l" rtl="0" fontAlgn="base">
      <a:spcBef>
        <a:spcPct val="50000"/>
      </a:spcBef>
      <a:spcAft>
        <a:spcPct val="0"/>
      </a:spcAft>
      <a:defRPr sz="2400" i="1" kern="1200">
        <a:solidFill>
          <a:schemeClr val="tx1"/>
        </a:solidFill>
        <a:latin typeface="Times New Roman" panose="02020603050405020304" pitchFamily="18" charset="0"/>
        <a:ea typeface="+mn-ea"/>
        <a:cs typeface="Times New Roman" panose="02020603050405020304" pitchFamily="18" charset="0"/>
      </a:defRPr>
    </a:lvl1pPr>
    <a:lvl2pPr marL="457200" algn="l" rtl="0" fontAlgn="base">
      <a:spcBef>
        <a:spcPct val="50000"/>
      </a:spcBef>
      <a:spcAft>
        <a:spcPct val="0"/>
      </a:spcAft>
      <a:defRPr sz="2400" i="1" kern="1200">
        <a:solidFill>
          <a:schemeClr val="tx1"/>
        </a:solidFill>
        <a:latin typeface="Times New Roman" panose="02020603050405020304" pitchFamily="18" charset="0"/>
        <a:ea typeface="+mn-ea"/>
        <a:cs typeface="Times New Roman" panose="02020603050405020304" pitchFamily="18" charset="0"/>
      </a:defRPr>
    </a:lvl2pPr>
    <a:lvl3pPr marL="914400" algn="l" rtl="0" fontAlgn="base">
      <a:spcBef>
        <a:spcPct val="50000"/>
      </a:spcBef>
      <a:spcAft>
        <a:spcPct val="0"/>
      </a:spcAft>
      <a:defRPr sz="2400" i="1" kern="1200">
        <a:solidFill>
          <a:schemeClr val="tx1"/>
        </a:solidFill>
        <a:latin typeface="Times New Roman" panose="02020603050405020304" pitchFamily="18" charset="0"/>
        <a:ea typeface="+mn-ea"/>
        <a:cs typeface="Times New Roman" panose="02020603050405020304" pitchFamily="18" charset="0"/>
      </a:defRPr>
    </a:lvl3pPr>
    <a:lvl4pPr marL="1371600" algn="l" rtl="0" fontAlgn="base">
      <a:spcBef>
        <a:spcPct val="50000"/>
      </a:spcBef>
      <a:spcAft>
        <a:spcPct val="0"/>
      </a:spcAft>
      <a:defRPr sz="2400" i="1" kern="1200">
        <a:solidFill>
          <a:schemeClr val="tx1"/>
        </a:solidFill>
        <a:latin typeface="Times New Roman" panose="02020603050405020304" pitchFamily="18" charset="0"/>
        <a:ea typeface="+mn-ea"/>
        <a:cs typeface="Times New Roman" panose="02020603050405020304" pitchFamily="18" charset="0"/>
      </a:defRPr>
    </a:lvl4pPr>
    <a:lvl5pPr marL="1828800" algn="l" rtl="0" fontAlgn="base">
      <a:spcBef>
        <a:spcPct val="50000"/>
      </a:spcBef>
      <a:spcAft>
        <a:spcPct val="0"/>
      </a:spcAft>
      <a:defRPr sz="2400" i="1" kern="1200">
        <a:solidFill>
          <a:schemeClr val="tx1"/>
        </a:solidFill>
        <a:latin typeface="Times New Roman" panose="02020603050405020304" pitchFamily="18" charset="0"/>
        <a:ea typeface="+mn-ea"/>
        <a:cs typeface="Times New Roman" panose="02020603050405020304" pitchFamily="18" charset="0"/>
      </a:defRPr>
    </a:lvl5pPr>
    <a:lvl6pPr marL="2286000" algn="r" defTabSz="914400" rtl="1" eaLnBrk="1" latinLnBrk="0" hangingPunct="1">
      <a:defRPr sz="2400" i="1" kern="1200">
        <a:solidFill>
          <a:schemeClr val="tx1"/>
        </a:solidFill>
        <a:latin typeface="Times New Roman" panose="02020603050405020304" pitchFamily="18" charset="0"/>
        <a:ea typeface="+mn-ea"/>
        <a:cs typeface="Times New Roman" panose="02020603050405020304" pitchFamily="18" charset="0"/>
      </a:defRPr>
    </a:lvl6pPr>
    <a:lvl7pPr marL="2743200" algn="r" defTabSz="914400" rtl="1" eaLnBrk="1" latinLnBrk="0" hangingPunct="1">
      <a:defRPr sz="2400" i="1" kern="1200">
        <a:solidFill>
          <a:schemeClr val="tx1"/>
        </a:solidFill>
        <a:latin typeface="Times New Roman" panose="02020603050405020304" pitchFamily="18" charset="0"/>
        <a:ea typeface="+mn-ea"/>
        <a:cs typeface="Times New Roman" panose="02020603050405020304" pitchFamily="18" charset="0"/>
      </a:defRPr>
    </a:lvl7pPr>
    <a:lvl8pPr marL="3200400" algn="r" defTabSz="914400" rtl="1" eaLnBrk="1" latinLnBrk="0" hangingPunct="1">
      <a:defRPr sz="2400" i="1" kern="1200">
        <a:solidFill>
          <a:schemeClr val="tx1"/>
        </a:solidFill>
        <a:latin typeface="Times New Roman" panose="02020603050405020304" pitchFamily="18" charset="0"/>
        <a:ea typeface="+mn-ea"/>
        <a:cs typeface="Times New Roman" panose="02020603050405020304" pitchFamily="18" charset="0"/>
      </a:defRPr>
    </a:lvl8pPr>
    <a:lvl9pPr marL="3657600" algn="r" defTabSz="914400" rtl="1" eaLnBrk="1" latinLnBrk="0" hangingPunct="1">
      <a:defRPr sz="2400" i="1" kern="1200">
        <a:solidFill>
          <a:schemeClr val="tx1"/>
        </a:solidFill>
        <a:latin typeface="Times New Roman" panose="02020603050405020304" pitchFamily="18"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ECEFF8"/>
    <a:srgbClr val="336600"/>
    <a:srgbClr val="333300"/>
    <a:srgbClr val="008000"/>
    <a:srgbClr val="FFCCCC"/>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38" autoAdjust="0"/>
    <p:restoredTop sz="87959" autoAdjust="0"/>
  </p:normalViewPr>
  <p:slideViewPr>
    <p:cSldViewPr>
      <p:cViewPr varScale="1">
        <p:scale>
          <a:sx n="112" d="100"/>
          <a:sy n="112" d="100"/>
        </p:scale>
        <p:origin x="2144" y="1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Lst>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8" Type="http://schemas.openxmlformats.org/officeDocument/2006/relationships/slide" Target="slides/slide21.xml"/><Relationship Id="rId13" Type="http://schemas.openxmlformats.org/officeDocument/2006/relationships/slide" Target="slides/slide27.xml"/><Relationship Id="rId18" Type="http://schemas.openxmlformats.org/officeDocument/2006/relationships/slide" Target="slides/slide32.xml"/><Relationship Id="rId3" Type="http://schemas.openxmlformats.org/officeDocument/2006/relationships/slide" Target="slides/slide16.xml"/><Relationship Id="rId21" Type="http://schemas.openxmlformats.org/officeDocument/2006/relationships/slide" Target="slides/slide36.xml"/><Relationship Id="rId7" Type="http://schemas.openxmlformats.org/officeDocument/2006/relationships/slide" Target="slides/slide20.xml"/><Relationship Id="rId12" Type="http://schemas.openxmlformats.org/officeDocument/2006/relationships/slide" Target="slides/slide26.xml"/><Relationship Id="rId17" Type="http://schemas.openxmlformats.org/officeDocument/2006/relationships/slide" Target="slides/slide31.xml"/><Relationship Id="rId25" Type="http://schemas.openxmlformats.org/officeDocument/2006/relationships/slide" Target="slides/slide42.xml"/><Relationship Id="rId2" Type="http://schemas.openxmlformats.org/officeDocument/2006/relationships/slide" Target="slides/slide15.xml"/><Relationship Id="rId16" Type="http://schemas.openxmlformats.org/officeDocument/2006/relationships/slide" Target="slides/slide30.xml"/><Relationship Id="rId20" Type="http://schemas.openxmlformats.org/officeDocument/2006/relationships/slide" Target="slides/slide34.xml"/><Relationship Id="rId1" Type="http://schemas.openxmlformats.org/officeDocument/2006/relationships/slide" Target="slides/slide14.xml"/><Relationship Id="rId6" Type="http://schemas.openxmlformats.org/officeDocument/2006/relationships/slide" Target="slides/slide19.xml"/><Relationship Id="rId11" Type="http://schemas.openxmlformats.org/officeDocument/2006/relationships/slide" Target="slides/slide24.xml"/><Relationship Id="rId24" Type="http://schemas.openxmlformats.org/officeDocument/2006/relationships/slide" Target="slides/slide40.xml"/><Relationship Id="rId5" Type="http://schemas.openxmlformats.org/officeDocument/2006/relationships/slide" Target="slides/slide18.xml"/><Relationship Id="rId15" Type="http://schemas.openxmlformats.org/officeDocument/2006/relationships/slide" Target="slides/slide29.xml"/><Relationship Id="rId23" Type="http://schemas.openxmlformats.org/officeDocument/2006/relationships/slide" Target="slides/slide39.xml"/><Relationship Id="rId10" Type="http://schemas.openxmlformats.org/officeDocument/2006/relationships/slide" Target="slides/slide23.xml"/><Relationship Id="rId19" Type="http://schemas.openxmlformats.org/officeDocument/2006/relationships/slide" Target="slides/slide33.xml"/><Relationship Id="rId4" Type="http://schemas.openxmlformats.org/officeDocument/2006/relationships/slide" Target="slides/slide17.xml"/><Relationship Id="rId9" Type="http://schemas.openxmlformats.org/officeDocument/2006/relationships/slide" Target="slides/slide22.xml"/><Relationship Id="rId14" Type="http://schemas.openxmlformats.org/officeDocument/2006/relationships/slide" Target="slides/slide28.xml"/><Relationship Id="rId22"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1026"/>
          <p:cNvSpPr>
            <a:spLocks noGrp="1" noChangeArrowheads="1"/>
          </p:cNvSpPr>
          <p:nvPr>
            <p:ph type="hdr" sz="quarte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i="0"/>
            </a:lvl1pPr>
          </a:lstStyle>
          <a:p>
            <a:pPr>
              <a:defRPr/>
            </a:pPr>
            <a:endParaRPr lang="en-US"/>
          </a:p>
        </p:txBody>
      </p:sp>
      <p:sp>
        <p:nvSpPr>
          <p:cNvPr id="19459" name="Rectangle 1027"/>
          <p:cNvSpPr>
            <a:spLocks noGrp="1" noChangeArrowheads="1"/>
          </p:cNvSpPr>
          <p:nvPr>
            <p:ph type="dt" idx="1"/>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i="0"/>
            </a:lvl1pPr>
          </a:lstStyle>
          <a:p>
            <a:pPr>
              <a:defRPr/>
            </a:pPr>
            <a:endParaRPr lang="en-US"/>
          </a:p>
        </p:txBody>
      </p:sp>
      <p:sp>
        <p:nvSpPr>
          <p:cNvPr id="2355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461"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462" name="Rectangle 1030"/>
          <p:cNvSpPr>
            <a:spLocks noGrp="1" noChangeArrowheads="1"/>
          </p:cNvSpPr>
          <p:nvPr>
            <p:ph type="ftr" sz="quarter" idx="4"/>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i="0"/>
            </a:lvl1pPr>
          </a:lstStyle>
          <a:p>
            <a:pPr>
              <a:defRPr/>
            </a:pPr>
            <a:endParaRPr lang="en-US"/>
          </a:p>
        </p:txBody>
      </p:sp>
      <p:sp>
        <p:nvSpPr>
          <p:cNvPr id="19463" name="Rectangle 1031"/>
          <p:cNvSpPr>
            <a:spLocks noGrp="1" noChangeArrowheads="1"/>
          </p:cNvSpPr>
          <p:nvPr>
            <p:ph type="sldNum" sz="quarter" idx="5"/>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i="0"/>
            </a:lvl1pPr>
          </a:lstStyle>
          <a:p>
            <a:fld id="{0E38D9F9-E13A-435E-905F-C8A08C60FFD1}" type="slidenum">
              <a:rPr lang="en-US" altLang="he-IL"/>
              <a:pPr/>
              <a:t>‹#›</a:t>
            </a:fld>
            <a:endParaRPr lang="en-US" altLang="he-IL"/>
          </a:p>
        </p:txBody>
      </p:sp>
    </p:spTree>
    <p:extLst>
      <p:ext uri="{BB962C8B-B14F-4D97-AF65-F5344CB8AC3E}">
        <p14:creationId xmlns:p14="http://schemas.microsoft.com/office/powerpoint/2010/main" val="10560751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Time and Global States of Distributed Systems. </a:t>
            </a:r>
            <a:r>
              <a:rPr lang="en-US" dirty="0" err="1"/>
              <a:t>Friedemann</a:t>
            </a:r>
            <a:r>
              <a:rPr lang="en-US" dirty="0"/>
              <a:t> </a:t>
            </a:r>
            <a:r>
              <a:rPr lang="en-US" dirty="0" err="1"/>
              <a:t>Matterny</a:t>
            </a:r>
            <a:r>
              <a:rPr lang="en-US" dirty="0"/>
              <a:t>, Department of Computer Science, University of </a:t>
            </a:r>
            <a:r>
              <a:rPr lang="en-US" dirty="0" err="1"/>
              <a:t>Kaiserslautem</a:t>
            </a:r>
            <a:r>
              <a:rPr lang="en-US" dirty="0"/>
              <a:t>.</a:t>
            </a:r>
          </a:p>
          <a:p>
            <a:r>
              <a:rPr lang="en-US" dirty="0"/>
              <a:t>Abstract:</a:t>
            </a:r>
          </a:p>
          <a:p>
            <a:r>
              <a:rPr lang="en-US" dirty="0"/>
              <a:t>“A distributed system can be characterized by the fact that the global state is distributed and that a common time base does not exist. However, the notion of time is an important concept in every day life of our decentralized real world" and helps to solve problems like getting a consistent population census or determining the potential causality between events. We argue that a linearly ordered structure of time is not (always) adequate for distributed systems and propose a generalized non-standard model of time which consists of vectors of clocks. These clock-vectors are partially ordered and form a lattice. By using timestamps and a simple clock update mechanism the structure of causality is represented in an isomorphic way. The new model of time has a close analogy to </a:t>
            </a:r>
            <a:r>
              <a:rPr lang="en-US" dirty="0" err="1"/>
              <a:t>Minkowski's</a:t>
            </a:r>
            <a:r>
              <a:rPr lang="en-US" dirty="0"/>
              <a:t> relativistic </a:t>
            </a:r>
            <a:r>
              <a:rPr lang="en-US" dirty="0" err="1"/>
              <a:t>spacetime</a:t>
            </a:r>
            <a:r>
              <a:rPr lang="en-US" dirty="0"/>
              <a:t> and leads among others to an interesting characterization of the global state problem. Finally, we present a new algorithm to compute a consistent global snapshot of a distributed system where messages may be received out of order.”</a:t>
            </a:r>
            <a:endParaRPr lang="he-IL" dirty="0"/>
          </a:p>
        </p:txBody>
      </p:sp>
      <p:sp>
        <p:nvSpPr>
          <p:cNvPr id="4" name="Slide Number Placeholder 3"/>
          <p:cNvSpPr>
            <a:spLocks noGrp="1"/>
          </p:cNvSpPr>
          <p:nvPr>
            <p:ph type="sldNum" sz="quarter" idx="10"/>
          </p:nvPr>
        </p:nvSpPr>
        <p:spPr/>
        <p:txBody>
          <a:bodyPr/>
          <a:lstStyle/>
          <a:p>
            <a:fld id="{0E38D9F9-E13A-435E-905F-C8A08C60FFD1}" type="slidenum">
              <a:rPr lang="en-US" altLang="he-IL" smtClean="0"/>
              <a:pPr/>
              <a:t>1</a:t>
            </a:fld>
            <a:endParaRPr lang="en-US" altLang="he-IL"/>
          </a:p>
        </p:txBody>
      </p:sp>
    </p:spTree>
    <p:extLst>
      <p:ext uri="{BB962C8B-B14F-4D97-AF65-F5344CB8AC3E}">
        <p14:creationId xmlns:p14="http://schemas.microsoft.com/office/powerpoint/2010/main" val="2276063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pPr>
            <a:fld id="{5F7A210B-F687-41B6-838E-3A94C355DDDF}" type="slidenum">
              <a:rPr lang="en-US" altLang="en-US"/>
              <a:pPr eaLnBrk="1" hangingPunct="1">
                <a:spcBef>
                  <a:spcPct val="0"/>
                </a:spcBef>
              </a:pPr>
              <a:t>20</a:t>
            </a:fld>
            <a:endParaRPr lang="en-US" altLang="en-US"/>
          </a:p>
        </p:txBody>
      </p:sp>
      <p:sp>
        <p:nvSpPr>
          <p:cNvPr id="29699" name="Rectangle 1026"/>
          <p:cNvSpPr>
            <a:spLocks noGrp="1" noRot="1" noChangeAspect="1" noChangeArrowheads="1" noTextEdit="1"/>
          </p:cNvSpPr>
          <p:nvPr>
            <p:ph type="sldImg"/>
          </p:nvPr>
        </p:nvSpPr>
        <p:spPr>
          <a:ln/>
        </p:spPr>
      </p:sp>
      <p:sp>
        <p:nvSpPr>
          <p:cNvPr id="29700" name="Rectangle 1027"/>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28937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31"/>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pPr>
            <a:fld id="{1E7653D0-B090-4B40-8E92-44E99DD46C15}" type="slidenum">
              <a:rPr lang="en-US" altLang="en-US"/>
              <a:pPr eaLnBrk="1" hangingPunct="1">
                <a:spcBef>
                  <a:spcPct val="0"/>
                </a:spcBef>
              </a:pPr>
              <a:t>21</a:t>
            </a:fld>
            <a:endParaRPr lang="en-US" altLang="en-US"/>
          </a:p>
        </p:txBody>
      </p:sp>
      <p:sp>
        <p:nvSpPr>
          <p:cNvPr id="30723" name="Rectangle 1026"/>
          <p:cNvSpPr>
            <a:spLocks noGrp="1" noRot="1" noChangeAspect="1" noChangeArrowheads="1" noTextEdit="1"/>
          </p:cNvSpPr>
          <p:nvPr>
            <p:ph type="sldImg"/>
          </p:nvPr>
        </p:nvSpPr>
        <p:spPr>
          <a:ln/>
        </p:spPr>
      </p:sp>
      <p:sp>
        <p:nvSpPr>
          <p:cNvPr id="30724" name="Rectangle 1027"/>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389864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pPr>
            <a:fld id="{6D3A1584-03B3-4B24-A207-571BCE4E7576}" type="slidenum">
              <a:rPr lang="en-US" altLang="en-US"/>
              <a:pPr eaLnBrk="1" hangingPunct="1">
                <a:spcBef>
                  <a:spcPct val="0"/>
                </a:spcBef>
              </a:pPr>
              <a:t>22</a:t>
            </a:fld>
            <a:endParaRPr lang="en-US" altLang="en-US"/>
          </a:p>
        </p:txBody>
      </p:sp>
      <p:sp>
        <p:nvSpPr>
          <p:cNvPr id="31747" name="Rectangle 1026"/>
          <p:cNvSpPr>
            <a:spLocks noGrp="1" noRot="1" noChangeAspect="1" noChangeArrowheads="1" noTextEdit="1"/>
          </p:cNvSpPr>
          <p:nvPr>
            <p:ph type="sldImg"/>
          </p:nvPr>
        </p:nvSpPr>
        <p:spPr>
          <a:ln/>
        </p:spPr>
      </p:sp>
      <p:sp>
        <p:nvSpPr>
          <p:cNvPr id="31748" name="Rectangle 1027"/>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739523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pPr>
            <a:fld id="{6D3A1584-03B3-4B24-A207-571BCE4E7576}" type="slidenum">
              <a:rPr lang="en-US" altLang="en-US"/>
              <a:pPr eaLnBrk="1" hangingPunct="1">
                <a:spcBef>
                  <a:spcPct val="0"/>
                </a:spcBef>
              </a:pPr>
              <a:t>23</a:t>
            </a:fld>
            <a:endParaRPr lang="en-US" altLang="en-US"/>
          </a:p>
        </p:txBody>
      </p:sp>
      <p:sp>
        <p:nvSpPr>
          <p:cNvPr id="31747" name="Rectangle 1026"/>
          <p:cNvSpPr>
            <a:spLocks noGrp="1" noRot="1" noChangeAspect="1" noChangeArrowheads="1" noTextEdit="1"/>
          </p:cNvSpPr>
          <p:nvPr>
            <p:ph type="sldImg"/>
          </p:nvPr>
        </p:nvSpPr>
        <p:spPr>
          <a:ln/>
        </p:spPr>
      </p:sp>
      <p:sp>
        <p:nvSpPr>
          <p:cNvPr id="31748" name="Rectangle 1027"/>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223891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31"/>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pPr>
            <a:fld id="{A7F6A313-61B1-4E66-BD3C-235F96BF8B93}" type="slidenum">
              <a:rPr lang="en-US" altLang="en-US"/>
              <a:pPr eaLnBrk="1" hangingPunct="1">
                <a:spcBef>
                  <a:spcPct val="0"/>
                </a:spcBef>
              </a:pPr>
              <a:t>26</a:t>
            </a:fld>
            <a:endParaRPr lang="en-US"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Time, Clocks, and the Ordering of Events in a Distributed System. Leslie </a:t>
            </a:r>
            <a:r>
              <a:rPr lang="en-US" dirty="0" err="1"/>
              <a:t>Lamport</a:t>
            </a:r>
            <a:r>
              <a:rPr lang="en-US" dirty="0"/>
              <a:t>, Massachusetts Computer Associates, Inc.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Abstract:</a:t>
            </a:r>
          </a:p>
          <a:p>
            <a:pPr eaLnBrk="1" hangingPunct="1"/>
            <a:r>
              <a:rPr lang="en-US" dirty="0"/>
              <a:t>“The concept of one event happening before another in a distributed system is examined, and is shown to define a partial ordering of the events. A distributed algorithm is given for synchronizing a system of logical clocks which can be used to totally order the events. The use of the total ordering is illustrated with a method for solving synchronization problems. The algorithm is then specialized for synchronizing physical clocks, and a bound is derived on how far out of synchrony the clocks can become. Key Words and Phrases: distributed systems, computer networks, clock synchronization, </a:t>
            </a:r>
            <a:r>
              <a:rPr lang="en-US" dirty="0" err="1"/>
              <a:t>multiprocess</a:t>
            </a:r>
            <a:r>
              <a:rPr lang="en-US" dirty="0"/>
              <a:t> systems.”</a:t>
            </a:r>
            <a:endParaRPr lang="en-US" altLang="en-US" dirty="0"/>
          </a:p>
        </p:txBody>
      </p:sp>
    </p:spTree>
    <p:extLst>
      <p:ext uri="{BB962C8B-B14F-4D97-AF65-F5344CB8AC3E}">
        <p14:creationId xmlns:p14="http://schemas.microsoft.com/office/powerpoint/2010/main" val="1770413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31"/>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pPr>
            <a:fld id="{A7F6A313-61B1-4E66-BD3C-235F96BF8B93}" type="slidenum">
              <a:rPr lang="en-US" altLang="en-US"/>
              <a:pPr eaLnBrk="1" hangingPunct="1">
                <a:spcBef>
                  <a:spcPct val="0"/>
                </a:spcBef>
              </a:pPr>
              <a:t>27</a:t>
            </a:fld>
            <a:endParaRPr lang="en-US"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en-US" dirty="0"/>
          </a:p>
        </p:txBody>
      </p:sp>
    </p:spTree>
    <p:extLst>
      <p:ext uri="{BB962C8B-B14F-4D97-AF65-F5344CB8AC3E}">
        <p14:creationId xmlns:p14="http://schemas.microsoft.com/office/powerpoint/2010/main" val="4042119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1"/>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pPr>
            <a:fld id="{5B549088-6614-4CAA-985A-B40EF20CAB57}" type="slidenum">
              <a:rPr lang="en-US" altLang="en-US"/>
              <a:pPr eaLnBrk="1" hangingPunct="1">
                <a:spcBef>
                  <a:spcPct val="0"/>
                </a:spcBef>
              </a:pPr>
              <a:t>31</a:t>
            </a:fld>
            <a:endParaRPr lang="en-US" alt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r>
              <a:rPr lang="en-US" altLang="en-US"/>
              <a:t>Improved the style of arrows</a:t>
            </a:r>
          </a:p>
        </p:txBody>
      </p:sp>
    </p:spTree>
    <p:extLst>
      <p:ext uri="{BB962C8B-B14F-4D97-AF65-F5344CB8AC3E}">
        <p14:creationId xmlns:p14="http://schemas.microsoft.com/office/powerpoint/2010/main" val="3536353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31"/>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pPr>
            <a:fld id="{D329899B-346B-495A-A3D3-F54833BA06CE}" type="slidenum">
              <a:rPr lang="en-US" altLang="en-US"/>
              <a:pPr eaLnBrk="1" hangingPunct="1">
                <a:spcBef>
                  <a:spcPct val="0"/>
                </a:spcBef>
              </a:pPr>
              <a:t>32</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r>
              <a:rPr lang="en-US" altLang="en-US"/>
              <a:t> </a:t>
            </a:r>
          </a:p>
        </p:txBody>
      </p:sp>
    </p:spTree>
    <p:extLst>
      <p:ext uri="{BB962C8B-B14F-4D97-AF65-F5344CB8AC3E}">
        <p14:creationId xmlns:p14="http://schemas.microsoft.com/office/powerpoint/2010/main" val="10997804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31"/>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pPr>
            <a:fld id="{D329899B-346B-495A-A3D3-F54833BA06CE}" type="slidenum">
              <a:rPr lang="en-US" altLang="en-US"/>
              <a:pPr eaLnBrk="1" hangingPunct="1">
                <a:spcBef>
                  <a:spcPct val="0"/>
                </a:spcBef>
              </a:pPr>
              <a:t>33</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r>
              <a:rPr lang="en-US" altLang="en-US"/>
              <a:t> </a:t>
            </a:r>
          </a:p>
        </p:txBody>
      </p:sp>
    </p:spTree>
    <p:extLst>
      <p:ext uri="{BB962C8B-B14F-4D97-AF65-F5344CB8AC3E}">
        <p14:creationId xmlns:p14="http://schemas.microsoft.com/office/powerpoint/2010/main" val="785344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1"/>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pPr>
            <a:fld id="{5B549088-6614-4CAA-985A-B40EF20CAB57}" type="slidenum">
              <a:rPr lang="en-US" altLang="en-US"/>
              <a:pPr eaLnBrk="1" hangingPunct="1">
                <a:spcBef>
                  <a:spcPct val="0"/>
                </a:spcBef>
              </a:pPr>
              <a:t>34</a:t>
            </a:fld>
            <a:endParaRPr lang="en-US" alt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spcBef>
                <a:spcPct val="0"/>
              </a:spcBef>
              <a:buFontTx/>
              <a:buNone/>
            </a:pPr>
            <a:r>
              <a:rPr lang="en-US" altLang="en-US" sz="1200" i="0" dirty="0">
                <a:solidFill>
                  <a:srgbClr val="CC3300"/>
                </a:solidFill>
              </a:rPr>
              <a:t>Note: Local timestamps approximating global observer times</a:t>
            </a:r>
          </a:p>
        </p:txBody>
      </p:sp>
    </p:spTree>
    <p:extLst>
      <p:ext uri="{BB962C8B-B14F-4D97-AF65-F5344CB8AC3E}">
        <p14:creationId xmlns:p14="http://schemas.microsoft.com/office/powerpoint/2010/main" val="3955132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E38D9F9-E13A-435E-905F-C8A08C60FFD1}" type="slidenum">
              <a:rPr lang="en-US" altLang="he-IL" smtClean="0"/>
              <a:pPr/>
              <a:t>11</a:t>
            </a:fld>
            <a:endParaRPr lang="en-US" altLang="he-IL"/>
          </a:p>
        </p:txBody>
      </p:sp>
    </p:spTree>
    <p:extLst>
      <p:ext uri="{BB962C8B-B14F-4D97-AF65-F5344CB8AC3E}">
        <p14:creationId xmlns:p14="http://schemas.microsoft.com/office/powerpoint/2010/main" val="5654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pPr>
            <a:fld id="{E260D25C-93AD-47E5-B673-73CC5715BB92}" type="slidenum">
              <a:rPr lang="en-US" altLang="en-US"/>
              <a:pPr eaLnBrk="1" hangingPunct="1">
                <a:spcBef>
                  <a:spcPct val="0"/>
                </a:spcBef>
              </a:pPr>
              <a:t>35</a:t>
            </a:fld>
            <a:endParaRPr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721749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pPr>
            <a:fld id="{B8BAAED0-83E1-43D0-A545-ED0E54B864F0}" type="slidenum">
              <a:rPr lang="en-US" altLang="en-US"/>
              <a:pPr eaLnBrk="1" hangingPunct="1">
                <a:spcBef>
                  <a:spcPct val="0"/>
                </a:spcBef>
              </a:pPr>
              <a:t>37</a:t>
            </a:fld>
            <a:endParaRPr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r>
              <a:rPr lang="en-US" altLang="en-US"/>
              <a:t>Slight changes in the frame</a:t>
            </a:r>
          </a:p>
        </p:txBody>
      </p:sp>
    </p:spTree>
    <p:extLst>
      <p:ext uri="{BB962C8B-B14F-4D97-AF65-F5344CB8AC3E}">
        <p14:creationId xmlns:p14="http://schemas.microsoft.com/office/powerpoint/2010/main" val="434520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pPr>
            <a:fld id="{FC4B8701-4A45-4E7B-A36F-BF711A8B9C78}" type="slidenum">
              <a:rPr lang="en-US" altLang="en-US"/>
              <a:pPr eaLnBrk="1" hangingPunct="1">
                <a:spcBef>
                  <a:spcPct val="0"/>
                </a:spcBef>
              </a:pPr>
              <a:t>38</a:t>
            </a:fld>
            <a:endParaRPr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en-US" sz="1000" dirty="0"/>
          </a:p>
        </p:txBody>
      </p:sp>
    </p:spTree>
    <p:extLst>
      <p:ext uri="{BB962C8B-B14F-4D97-AF65-F5344CB8AC3E}">
        <p14:creationId xmlns:p14="http://schemas.microsoft.com/office/powerpoint/2010/main" val="3212026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pPr>
            <a:fld id="{FC4B8701-4A45-4E7B-A36F-BF711A8B9C78}" type="slidenum">
              <a:rPr lang="en-US" altLang="en-US"/>
              <a:pPr eaLnBrk="1" hangingPunct="1">
                <a:spcBef>
                  <a:spcPct val="0"/>
                </a:spcBef>
              </a:pPr>
              <a:t>39</a:t>
            </a:fld>
            <a:endParaRPr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r>
              <a:rPr lang="en-US" altLang="en-US"/>
              <a:t>FIXME: The proof is given only for the claim that “C</a:t>
            </a:r>
            <a:r>
              <a:rPr lang="en-US" altLang="en-US" sz="1000"/>
              <a:t>(e) &lt; C(e’)  iff  e &lt; e’”. It should be specified in the slide.</a:t>
            </a:r>
          </a:p>
        </p:txBody>
      </p:sp>
    </p:spTree>
    <p:extLst>
      <p:ext uri="{BB962C8B-B14F-4D97-AF65-F5344CB8AC3E}">
        <p14:creationId xmlns:p14="http://schemas.microsoft.com/office/powerpoint/2010/main" val="11758051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pPr>
            <a:fld id="{FC4B8701-4A45-4E7B-A36F-BF711A8B9C78}" type="slidenum">
              <a:rPr lang="en-US" altLang="en-US"/>
              <a:pPr eaLnBrk="1" hangingPunct="1">
                <a:spcBef>
                  <a:spcPct val="0"/>
                </a:spcBef>
              </a:pPr>
              <a:t>40</a:t>
            </a:fld>
            <a:endParaRPr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en-US" sz="1000" dirty="0"/>
          </a:p>
        </p:txBody>
      </p:sp>
    </p:spTree>
    <p:extLst>
      <p:ext uri="{BB962C8B-B14F-4D97-AF65-F5344CB8AC3E}">
        <p14:creationId xmlns:p14="http://schemas.microsoft.com/office/powerpoint/2010/main" val="97000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An</a:t>
                </a:r>
                <a:r>
                  <a:rPr lang="en-US" baseline="0" dirty="0"/>
                  <a:t> invariant: </a:t>
                </a:r>
                <a14:m>
                  <m:oMath xmlns:m="http://schemas.openxmlformats.org/officeDocument/2006/math">
                    <m:sSub>
                      <m:sSubPr>
                        <m:ctrlPr>
                          <a:rPr lang="en-US" altLang="en-US" sz="1200" b="0" i="1" dirty="0" smtClean="0">
                            <a:latin typeface="Cambria Math" panose="02040503050406030204" pitchFamily="18" charset="0"/>
                          </a:rPr>
                        </m:ctrlPr>
                      </m:sSubPr>
                      <m:e>
                        <m:r>
                          <a:rPr lang="en-US" altLang="en-US" sz="1200" i="1" dirty="0" smtClean="0">
                            <a:latin typeface="Cambria Math" panose="02040503050406030204" pitchFamily="18" charset="0"/>
                          </a:rPr>
                          <m:t>𝐶</m:t>
                        </m:r>
                      </m:e>
                      <m:sub>
                        <m:r>
                          <a:rPr lang="en-US" altLang="en-US" sz="1200" i="1" dirty="0" smtClean="0">
                            <a:latin typeface="Cambria Math" panose="02040503050406030204" pitchFamily="18" charset="0"/>
                          </a:rPr>
                          <m:t>𝑖</m:t>
                        </m:r>
                      </m:sub>
                    </m:sSub>
                    <m:d>
                      <m:dPr>
                        <m:begChr m:val="["/>
                        <m:endChr m:val="]"/>
                        <m:ctrlPr>
                          <a:rPr lang="en-US" altLang="en-US" sz="1200" i="1" dirty="0" smtClean="0">
                            <a:latin typeface="Cambria Math" panose="02040503050406030204" pitchFamily="18" charset="0"/>
                          </a:rPr>
                        </m:ctrlPr>
                      </m:dPr>
                      <m:e>
                        <m:r>
                          <a:rPr lang="en-US" altLang="en-US" sz="1200" i="1" dirty="0" err="1">
                            <a:latin typeface="Cambria Math" panose="02040503050406030204" pitchFamily="18" charset="0"/>
                          </a:rPr>
                          <m:t>𝑖</m:t>
                        </m:r>
                      </m:e>
                    </m:d>
                    <m:r>
                      <a:rPr lang="en-US" altLang="en-US" sz="1200" i="1" dirty="0" smtClean="0">
                        <a:latin typeface="Cambria Math" panose="02040503050406030204" pitchFamily="18" charset="0"/>
                      </a:rPr>
                      <m:t>≥</m:t>
                    </m:r>
                    <m:r>
                      <a:rPr lang="en-US" altLang="en-US" sz="1200" i="1" dirty="0">
                        <a:latin typeface="Cambria Math" panose="02040503050406030204" pitchFamily="18" charset="0"/>
                      </a:rPr>
                      <m:t> </m:t>
                    </m:r>
                    <m:sSub>
                      <m:sSubPr>
                        <m:ctrlPr>
                          <a:rPr lang="en-US" altLang="en-US" sz="1200" b="0" i="1" dirty="0" smtClean="0">
                            <a:latin typeface="Cambria Math" panose="02040503050406030204" pitchFamily="18" charset="0"/>
                          </a:rPr>
                        </m:ctrlPr>
                      </m:sSubPr>
                      <m:e>
                        <m:r>
                          <a:rPr lang="en-US" altLang="en-US" sz="1200" i="1" dirty="0" err="1">
                            <a:latin typeface="Cambria Math" panose="02040503050406030204" pitchFamily="18" charset="0"/>
                          </a:rPr>
                          <m:t>𝐶</m:t>
                        </m:r>
                      </m:e>
                      <m:sub>
                        <m:r>
                          <a:rPr lang="en-US" altLang="en-US" sz="1200" i="1" dirty="0" err="1">
                            <a:latin typeface="Cambria Math" panose="02040503050406030204" pitchFamily="18" charset="0"/>
                          </a:rPr>
                          <m:t>𝑗</m:t>
                        </m:r>
                      </m:sub>
                    </m:sSub>
                    <m:r>
                      <a:rPr lang="en-US" altLang="en-US" sz="1200" i="1" dirty="0">
                        <a:latin typeface="Cambria Math" panose="02040503050406030204" pitchFamily="18" charset="0"/>
                      </a:rPr>
                      <m:t>[</m:t>
                    </m:r>
                    <m:r>
                      <a:rPr lang="en-US" altLang="en-US" sz="1200" i="1" dirty="0" err="1">
                        <a:latin typeface="Cambria Math" panose="02040503050406030204" pitchFamily="18" charset="0"/>
                      </a:rPr>
                      <m:t>𝑖</m:t>
                    </m:r>
                    <m:r>
                      <a:rPr lang="en-US" altLang="en-US" sz="1200" i="1" dirty="0">
                        <a:latin typeface="Cambria Math" panose="02040503050406030204" pitchFamily="18" charset="0"/>
                      </a:rPr>
                      <m:t>]</m:t>
                    </m:r>
                  </m:oMath>
                </a14:m>
                <a:endParaRPr lang="en-US" altLang="en-US" sz="1200" i="0"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An</a:t>
                </a:r>
                <a:r>
                  <a:rPr lang="en-US" baseline="0" dirty="0" smtClean="0"/>
                  <a:t> invariant: </a:t>
                </a:r>
                <a:r>
                  <a:rPr lang="en-US" altLang="en-US" sz="1200" i="0" dirty="0" smtClean="0">
                    <a:latin typeface="Cambria Math" panose="02040503050406030204" pitchFamily="18" charset="0"/>
                  </a:rPr>
                  <a:t>𝐶</a:t>
                </a:r>
                <a:r>
                  <a:rPr lang="en-US" altLang="en-US" sz="1200" b="0" i="0" dirty="0" smtClean="0">
                    <a:latin typeface="Cambria Math" panose="02040503050406030204" pitchFamily="18" charset="0"/>
                  </a:rPr>
                  <a:t>_</a:t>
                </a:r>
                <a:r>
                  <a:rPr lang="en-US" altLang="en-US" sz="1200" i="0" dirty="0" smtClean="0">
                    <a:latin typeface="Cambria Math" panose="02040503050406030204" pitchFamily="18" charset="0"/>
                  </a:rPr>
                  <a:t>𝑖 [</a:t>
                </a:r>
                <a:r>
                  <a:rPr lang="en-US" altLang="en-US" sz="1200" i="0" dirty="0" err="1">
                    <a:latin typeface="Cambria Math" panose="02040503050406030204" pitchFamily="18" charset="0"/>
                  </a:rPr>
                  <a:t>𝑖]</a:t>
                </a:r>
                <a:r>
                  <a:rPr lang="en-US" altLang="en-US" sz="1200" i="0" dirty="0" smtClean="0">
                    <a:latin typeface="Cambria Math" panose="02040503050406030204" pitchFamily="18" charset="0"/>
                  </a:rPr>
                  <a:t>≥</a:t>
                </a:r>
                <a:r>
                  <a:rPr lang="en-US" altLang="en-US" sz="1200" i="0" dirty="0">
                    <a:latin typeface="Cambria Math" panose="02040503050406030204" pitchFamily="18" charset="0"/>
                  </a:rPr>
                  <a:t> </a:t>
                </a:r>
                <a:r>
                  <a:rPr lang="en-US" altLang="en-US" sz="1200" i="0" dirty="0" err="1">
                    <a:latin typeface="Cambria Math" panose="02040503050406030204" pitchFamily="18" charset="0"/>
                  </a:rPr>
                  <a:t>𝐶</a:t>
                </a:r>
                <a:r>
                  <a:rPr lang="en-US" altLang="en-US" sz="1200" b="0" i="0" dirty="0" smtClean="0">
                    <a:latin typeface="Cambria Math" panose="02040503050406030204" pitchFamily="18" charset="0"/>
                  </a:rPr>
                  <a:t>_</a:t>
                </a:r>
                <a:r>
                  <a:rPr lang="en-US" altLang="en-US" sz="1200" i="0" dirty="0" err="1">
                    <a:latin typeface="Cambria Math" panose="02040503050406030204" pitchFamily="18" charset="0"/>
                  </a:rPr>
                  <a:t>𝑗</a:t>
                </a:r>
                <a:r>
                  <a:rPr lang="en-US" altLang="en-US" sz="1200" i="0" dirty="0">
                    <a:latin typeface="Cambria Math" panose="02040503050406030204" pitchFamily="18" charset="0"/>
                  </a:rPr>
                  <a:t> [</a:t>
                </a:r>
                <a:r>
                  <a:rPr lang="en-US" altLang="en-US" sz="1200" i="0" dirty="0" err="1">
                    <a:latin typeface="Cambria Math" panose="02040503050406030204" pitchFamily="18" charset="0"/>
                  </a:rPr>
                  <a:t>𝑖</a:t>
                </a:r>
                <a:r>
                  <a:rPr lang="en-US" altLang="en-US" sz="1200" i="0" dirty="0">
                    <a:latin typeface="Cambria Math" panose="02040503050406030204" pitchFamily="18" charset="0"/>
                  </a:rPr>
                  <a:t>]</a:t>
                </a:r>
                <a:endParaRPr lang="en-US" altLang="en-US" sz="1200" i="0" dirty="0"/>
              </a:p>
            </p:txBody>
          </p:sp>
        </mc:Fallback>
      </mc:AlternateContent>
      <p:sp>
        <p:nvSpPr>
          <p:cNvPr id="4" name="Slide Number Placeholder 3"/>
          <p:cNvSpPr>
            <a:spLocks noGrp="1"/>
          </p:cNvSpPr>
          <p:nvPr>
            <p:ph type="sldNum" sz="quarter" idx="10"/>
          </p:nvPr>
        </p:nvSpPr>
        <p:spPr/>
        <p:txBody>
          <a:bodyPr/>
          <a:lstStyle/>
          <a:p>
            <a:fld id="{0E38D9F9-E13A-435E-905F-C8A08C60FFD1}" type="slidenum">
              <a:rPr lang="en-US" altLang="he-IL" smtClean="0"/>
              <a:pPr/>
              <a:t>42</a:t>
            </a:fld>
            <a:endParaRPr lang="en-US" altLang="he-IL"/>
          </a:p>
        </p:txBody>
      </p:sp>
    </p:spTree>
    <p:extLst>
      <p:ext uri="{BB962C8B-B14F-4D97-AF65-F5344CB8AC3E}">
        <p14:creationId xmlns:p14="http://schemas.microsoft.com/office/powerpoint/2010/main" val="1650969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0E38D9F9-E13A-435E-905F-C8A08C60FFD1}" type="slidenum">
              <a:rPr lang="en-US" altLang="he-IL" smtClean="0"/>
              <a:pPr/>
              <a:t>12</a:t>
            </a:fld>
            <a:endParaRPr lang="en-US" altLang="he-IL"/>
          </a:p>
        </p:txBody>
      </p:sp>
    </p:spTree>
    <p:extLst>
      <p:ext uri="{BB962C8B-B14F-4D97-AF65-F5344CB8AC3E}">
        <p14:creationId xmlns:p14="http://schemas.microsoft.com/office/powerpoint/2010/main" val="209059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31"/>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pPr>
            <a:fld id="{4AEC8964-6C70-4752-A09B-C8175A415002}" type="slidenum">
              <a:rPr lang="en-US" altLang="en-US"/>
              <a:pPr eaLnBrk="1" hangingPunct="1">
                <a:spcBef>
                  <a:spcPct val="0"/>
                </a:spcBef>
              </a:pPr>
              <a:t>14</a:t>
            </a:fld>
            <a:endParaRPr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r>
              <a:rPr lang="en-US" altLang="en-US" dirty="0"/>
              <a:t>Style change of the paper title</a:t>
            </a:r>
          </a:p>
          <a:p>
            <a:pPr eaLnBrk="1" hangingPunct="1"/>
            <a:r>
              <a:rPr lang="en-US" altLang="en-US" dirty="0"/>
              <a:t>Added </a:t>
            </a:r>
            <a:r>
              <a:rPr lang="en-US" altLang="en-US" dirty="0" err="1"/>
              <a:t>checkpointing</a:t>
            </a:r>
            <a:r>
              <a:rPr lang="en-US" altLang="en-US" dirty="0"/>
              <a:t> in the examples of applications (at the bottom)</a:t>
            </a:r>
          </a:p>
        </p:txBody>
      </p:sp>
    </p:spTree>
    <p:extLst>
      <p:ext uri="{BB962C8B-B14F-4D97-AF65-F5344CB8AC3E}">
        <p14:creationId xmlns:p14="http://schemas.microsoft.com/office/powerpoint/2010/main" val="2663167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31"/>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pPr>
            <a:fld id="{EABE6AD3-C171-45FF-90DF-097DDE3301E0}" type="slidenum">
              <a:rPr lang="en-US" altLang="en-US"/>
              <a:pPr eaLnBrk="1" hangingPunct="1">
                <a:spcBef>
                  <a:spcPct val="0"/>
                </a:spcBef>
              </a:pPr>
              <a:t>15</a:t>
            </a:fld>
            <a:endParaRPr lang="en-US" altLang="en-US"/>
          </a:p>
        </p:txBody>
      </p:sp>
      <p:sp>
        <p:nvSpPr>
          <p:cNvPr id="26627" name="Rectangle 1026"/>
          <p:cNvSpPr>
            <a:spLocks noGrp="1" noRot="1" noChangeAspect="1" noChangeArrowheads="1" noTextEdit="1"/>
          </p:cNvSpPr>
          <p:nvPr>
            <p:ph type="sldImg"/>
          </p:nvPr>
        </p:nvSpPr>
        <p:spPr>
          <a:ln/>
        </p:spPr>
      </p:sp>
      <p:sp>
        <p:nvSpPr>
          <p:cNvPr id="26628" name="Rectangle 1027"/>
          <p:cNvSpPr>
            <a:spLocks noGrp="1" noChangeArrowheads="1"/>
          </p:cNvSpPr>
          <p:nvPr>
            <p:ph type="body" idx="1"/>
          </p:nvPr>
        </p:nvSpPr>
        <p:spPr>
          <a:noFill/>
        </p:spPr>
        <p:txBody>
          <a:bodyPr/>
          <a:lstStyle/>
          <a:p>
            <a:pPr eaLnBrk="1" hangingPunct="1"/>
            <a:r>
              <a:rPr lang="en-US" altLang="en-US" dirty="0"/>
              <a:t>Made changes the description of 3 types of events</a:t>
            </a:r>
          </a:p>
          <a:p>
            <a:pPr eaLnBrk="1" hangingPunct="1"/>
            <a:r>
              <a:rPr lang="en-US" altLang="en-US" dirty="0"/>
              <a:t>Added the last sentence and </a:t>
            </a:r>
          </a:p>
          <a:p>
            <a:pPr eaLnBrk="1" hangingPunct="1"/>
            <a:r>
              <a:rPr lang="en-US" altLang="en-US" dirty="0"/>
              <a:t>Split the slide to the current and next slides</a:t>
            </a:r>
          </a:p>
          <a:p>
            <a:pPr eaLnBrk="1" hangingPunct="1"/>
            <a:endParaRPr lang="en-US" altLang="en-US" dirty="0"/>
          </a:p>
        </p:txBody>
      </p:sp>
    </p:spTree>
    <p:extLst>
      <p:ext uri="{BB962C8B-B14F-4D97-AF65-F5344CB8AC3E}">
        <p14:creationId xmlns:p14="http://schemas.microsoft.com/office/powerpoint/2010/main" val="863882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31"/>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pPr>
            <a:fld id="{6BF00461-AB97-42D7-9C39-A1927DC074E4}" type="slidenum">
              <a:rPr lang="en-US" altLang="en-US"/>
              <a:pPr eaLnBrk="1" hangingPunct="1">
                <a:spcBef>
                  <a:spcPct val="0"/>
                </a:spcBef>
              </a:pPr>
              <a:t>16</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r>
              <a:rPr lang="en-US" altLang="en-US"/>
              <a:t>This is the new slide</a:t>
            </a:r>
          </a:p>
          <a:p>
            <a:pPr eaLnBrk="1" hangingPunct="1"/>
            <a:r>
              <a:rPr lang="en-US" altLang="en-US"/>
              <a:t>Addition of the example</a:t>
            </a:r>
          </a:p>
        </p:txBody>
      </p:sp>
    </p:spTree>
    <p:extLst>
      <p:ext uri="{BB962C8B-B14F-4D97-AF65-F5344CB8AC3E}">
        <p14:creationId xmlns:p14="http://schemas.microsoft.com/office/powerpoint/2010/main" val="1852457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1"/>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pPr>
            <a:fld id="{4C26963D-93B6-42F3-A767-6C2394AF6FC2}" type="slidenum">
              <a:rPr lang="en-US" altLang="en-US"/>
              <a:pPr eaLnBrk="1" hangingPunct="1">
                <a:spcBef>
                  <a:spcPct val="0"/>
                </a:spcBef>
              </a:pPr>
              <a:t>17</a:t>
            </a:fld>
            <a:endParaRPr lang="en-US" altLang="en-US"/>
          </a:p>
        </p:txBody>
      </p:sp>
      <p:sp>
        <p:nvSpPr>
          <p:cNvPr id="28675" name="Rectangle 1026"/>
          <p:cNvSpPr>
            <a:spLocks noGrp="1" noRot="1" noChangeAspect="1" noChangeArrowheads="1" noTextEdit="1"/>
          </p:cNvSpPr>
          <p:nvPr>
            <p:ph type="sldImg"/>
          </p:nvPr>
        </p:nvSpPr>
        <p:spPr>
          <a:ln/>
        </p:spPr>
      </p:sp>
      <p:sp>
        <p:nvSpPr>
          <p:cNvPr id="28676" name="Rectangle 1027"/>
          <p:cNvSpPr>
            <a:spLocks noGrp="1" noChangeArrowheads="1"/>
          </p:cNvSpPr>
          <p:nvPr>
            <p:ph type="body" idx="1"/>
          </p:nvPr>
        </p:nvSpPr>
        <p:spPr>
          <a:noFill/>
        </p:spPr>
        <p:txBody>
          <a:bodyPr/>
          <a:lstStyle/>
          <a:p>
            <a:pPr eaLnBrk="1" hangingPunct="1"/>
            <a:r>
              <a:rPr lang="en-US" altLang="en-US" dirty="0"/>
              <a:t>A slight style change of the diagram</a:t>
            </a:r>
          </a:p>
          <a:p>
            <a:pPr eaLnBrk="1" hangingPunct="1"/>
            <a:r>
              <a:rPr lang="en-US" altLang="en-US" dirty="0"/>
              <a:t>Slight change in the definition at the bottom; </a:t>
            </a:r>
            <a:r>
              <a:rPr lang="en-US" altLang="en-US" dirty="0" err="1"/>
              <a:t>ommited</a:t>
            </a:r>
            <a:r>
              <a:rPr lang="en-US" altLang="en-US" dirty="0"/>
              <a:t> the word Definition because it doesn’t appear in any of the other definitions</a:t>
            </a:r>
          </a:p>
          <a:p>
            <a:pPr eaLnBrk="1" hangingPunct="1"/>
            <a:endParaRPr lang="en-US" altLang="en-US" dirty="0"/>
          </a:p>
        </p:txBody>
      </p:sp>
    </p:spTree>
    <p:extLst>
      <p:ext uri="{BB962C8B-B14F-4D97-AF65-F5344CB8AC3E}">
        <p14:creationId xmlns:p14="http://schemas.microsoft.com/office/powerpoint/2010/main" val="3849005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1"/>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pPr>
            <a:fld id="{4C26963D-93B6-42F3-A767-6C2394AF6FC2}" type="slidenum">
              <a:rPr lang="en-US" altLang="en-US"/>
              <a:pPr eaLnBrk="1" hangingPunct="1">
                <a:spcBef>
                  <a:spcPct val="0"/>
                </a:spcBef>
              </a:pPr>
              <a:t>18</a:t>
            </a:fld>
            <a:endParaRPr lang="en-US" altLang="en-US"/>
          </a:p>
        </p:txBody>
      </p:sp>
      <p:sp>
        <p:nvSpPr>
          <p:cNvPr id="28675" name="Rectangle 1026"/>
          <p:cNvSpPr>
            <a:spLocks noGrp="1" noRot="1" noChangeAspect="1" noChangeArrowheads="1" noTextEdit="1"/>
          </p:cNvSpPr>
          <p:nvPr>
            <p:ph type="sldImg"/>
          </p:nvPr>
        </p:nvSpPr>
        <p:spPr>
          <a:ln/>
        </p:spPr>
      </p:sp>
      <p:sp>
        <p:nvSpPr>
          <p:cNvPr id="28676" name="Rectangle 1027"/>
          <p:cNvSpPr>
            <a:spLocks noGrp="1" noChangeArrowheads="1"/>
          </p:cNvSpPr>
          <p:nvPr>
            <p:ph type="body" idx="1"/>
          </p:nvPr>
        </p:nvSpPr>
        <p:spPr>
          <a:noFill/>
        </p:spPr>
        <p:txBody>
          <a:bodyPr/>
          <a:lstStyle/>
          <a:p>
            <a:pPr eaLnBrk="1" hangingPunct="1"/>
            <a:r>
              <a:rPr lang="en-US" altLang="en-US" dirty="0"/>
              <a:t>A slight style change of the diagram</a:t>
            </a:r>
          </a:p>
          <a:p>
            <a:pPr eaLnBrk="1" hangingPunct="1"/>
            <a:r>
              <a:rPr lang="en-US" altLang="en-US" dirty="0"/>
              <a:t>Slight change in the definition at the bottom; </a:t>
            </a:r>
            <a:r>
              <a:rPr lang="en-US" altLang="en-US" dirty="0" err="1"/>
              <a:t>ommited</a:t>
            </a:r>
            <a:r>
              <a:rPr lang="en-US" altLang="en-US" dirty="0"/>
              <a:t> the word Definition because it doesn’t appear in any of the other definitions</a:t>
            </a:r>
          </a:p>
          <a:p>
            <a:pPr eaLnBrk="1" hangingPunct="1"/>
            <a:endParaRPr lang="en-US" altLang="en-US" dirty="0"/>
          </a:p>
        </p:txBody>
      </p:sp>
    </p:spTree>
    <p:extLst>
      <p:ext uri="{BB962C8B-B14F-4D97-AF65-F5344CB8AC3E}">
        <p14:creationId xmlns:p14="http://schemas.microsoft.com/office/powerpoint/2010/main" val="1797355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pPr>
            <a:fld id="{5F7A210B-F687-41B6-838E-3A94C355DDDF}" type="slidenum">
              <a:rPr lang="en-US" altLang="en-US"/>
              <a:pPr eaLnBrk="1" hangingPunct="1">
                <a:spcBef>
                  <a:spcPct val="0"/>
                </a:spcBef>
              </a:pPr>
              <a:t>19</a:t>
            </a:fld>
            <a:endParaRPr lang="en-US" altLang="en-US"/>
          </a:p>
        </p:txBody>
      </p:sp>
      <p:sp>
        <p:nvSpPr>
          <p:cNvPr id="29699" name="Rectangle 1026"/>
          <p:cNvSpPr>
            <a:spLocks noGrp="1" noRot="1" noChangeAspect="1" noChangeArrowheads="1" noTextEdit="1"/>
          </p:cNvSpPr>
          <p:nvPr>
            <p:ph type="sldImg"/>
          </p:nvPr>
        </p:nvSpPr>
        <p:spPr>
          <a:ln/>
        </p:spPr>
      </p:sp>
      <p:sp>
        <p:nvSpPr>
          <p:cNvPr id="29700" name="Rectangle 1027"/>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585534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he-IL"/>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55A23B1E-CC54-4FDF-B9E3-8508EE06F71F}" type="slidenum">
              <a:rPr lang="en-US" altLang="he-IL" smtClean="0"/>
              <a:pPr/>
              <a:t>‹#›</a:t>
            </a:fld>
            <a:endParaRPr lang="en-US" altLang="he-IL"/>
          </a:p>
        </p:txBody>
      </p:sp>
    </p:spTree>
    <p:extLst>
      <p:ext uri="{BB962C8B-B14F-4D97-AF65-F5344CB8AC3E}">
        <p14:creationId xmlns:p14="http://schemas.microsoft.com/office/powerpoint/2010/main" val="3045437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DF18AFE-CD90-4B62-997F-5BF5967F7027}" type="slidenum">
              <a:rPr lang="en-US" altLang="he-IL" smtClean="0"/>
              <a:pPr/>
              <a:t>‹#›</a:t>
            </a:fld>
            <a:endParaRPr lang="en-US" altLang="he-IL"/>
          </a:p>
        </p:txBody>
      </p:sp>
    </p:spTree>
    <p:extLst>
      <p:ext uri="{BB962C8B-B14F-4D97-AF65-F5344CB8AC3E}">
        <p14:creationId xmlns:p14="http://schemas.microsoft.com/office/powerpoint/2010/main" val="256501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F4A0FF9-8DDC-4790-A2FE-ADB0DC9C42A1}" type="slidenum">
              <a:rPr lang="en-US" altLang="he-IL" smtClean="0"/>
              <a:pPr/>
              <a:t>‹#›</a:t>
            </a:fld>
            <a:endParaRPr lang="en-US" altLang="he-IL"/>
          </a:p>
        </p:txBody>
      </p:sp>
    </p:spTree>
    <p:extLst>
      <p:ext uri="{BB962C8B-B14F-4D97-AF65-F5344CB8AC3E}">
        <p14:creationId xmlns:p14="http://schemas.microsoft.com/office/powerpoint/2010/main" val="1231938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445CB3DC-5A6C-4939-9B8B-355BD5CAB9BC}" type="slidenum">
              <a:rPr lang="en-US" altLang="he-IL"/>
              <a:pPr/>
              <a:t>‹#›</a:t>
            </a:fld>
            <a:endParaRPr lang="en-US" altLang="he-IL"/>
          </a:p>
        </p:txBody>
      </p:sp>
    </p:spTree>
    <p:extLst>
      <p:ext uri="{BB962C8B-B14F-4D97-AF65-F5344CB8AC3E}">
        <p14:creationId xmlns:p14="http://schemas.microsoft.com/office/powerpoint/2010/main" val="323122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5043B5C-E59E-4C20-84E1-50103EC3268E}" type="slidenum">
              <a:rPr lang="en-US" altLang="he-IL" smtClean="0"/>
              <a:pPr/>
              <a:t>‹#›</a:t>
            </a:fld>
            <a:endParaRPr lang="en-US" altLang="he-IL"/>
          </a:p>
        </p:txBody>
      </p:sp>
    </p:spTree>
    <p:extLst>
      <p:ext uri="{BB962C8B-B14F-4D97-AF65-F5344CB8AC3E}">
        <p14:creationId xmlns:p14="http://schemas.microsoft.com/office/powerpoint/2010/main" val="3699957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he-IL"/>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A958144-4523-4B81-A649-D10CDA284ECC}" type="slidenum">
              <a:rPr lang="en-US" altLang="he-IL" smtClean="0"/>
              <a:pPr/>
              <a:t>‹#›</a:t>
            </a:fld>
            <a:endParaRPr lang="en-US" altLang="he-IL"/>
          </a:p>
        </p:txBody>
      </p:sp>
    </p:spTree>
    <p:extLst>
      <p:ext uri="{BB962C8B-B14F-4D97-AF65-F5344CB8AC3E}">
        <p14:creationId xmlns:p14="http://schemas.microsoft.com/office/powerpoint/2010/main" val="834732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E75B19BA-F757-4D08-B326-6CCA031BF7D2}" type="slidenum">
              <a:rPr lang="en-US" altLang="he-IL" smtClean="0"/>
              <a:pPr/>
              <a:t>‹#›</a:t>
            </a:fld>
            <a:endParaRPr lang="en-US" altLang="he-IL"/>
          </a:p>
        </p:txBody>
      </p:sp>
    </p:spTree>
    <p:extLst>
      <p:ext uri="{BB962C8B-B14F-4D97-AF65-F5344CB8AC3E}">
        <p14:creationId xmlns:p14="http://schemas.microsoft.com/office/powerpoint/2010/main" val="4110295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5414D038-6383-4E5A-9F9F-596EB0B404DB}" type="slidenum">
              <a:rPr lang="en-US" altLang="he-IL" smtClean="0"/>
              <a:pPr/>
              <a:t>‹#›</a:t>
            </a:fld>
            <a:endParaRPr lang="en-US" altLang="he-IL"/>
          </a:p>
        </p:txBody>
      </p:sp>
    </p:spTree>
    <p:extLst>
      <p:ext uri="{BB962C8B-B14F-4D97-AF65-F5344CB8AC3E}">
        <p14:creationId xmlns:p14="http://schemas.microsoft.com/office/powerpoint/2010/main" val="3597488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BA89981A-5E85-414A-8133-F94180C394F4}" type="slidenum">
              <a:rPr lang="en-US" altLang="he-IL" smtClean="0"/>
              <a:pPr/>
              <a:t>‹#›</a:t>
            </a:fld>
            <a:endParaRPr lang="en-US" altLang="he-IL"/>
          </a:p>
        </p:txBody>
      </p:sp>
    </p:spTree>
    <p:extLst>
      <p:ext uri="{BB962C8B-B14F-4D97-AF65-F5344CB8AC3E}">
        <p14:creationId xmlns:p14="http://schemas.microsoft.com/office/powerpoint/2010/main" val="172123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DF1A87AB-4327-40C1-843D-5DC1B63F09DD}" type="slidenum">
              <a:rPr lang="en-US" altLang="he-IL" smtClean="0"/>
              <a:pPr/>
              <a:t>‹#›</a:t>
            </a:fld>
            <a:endParaRPr lang="en-US" altLang="he-IL"/>
          </a:p>
        </p:txBody>
      </p:sp>
    </p:spTree>
    <p:extLst>
      <p:ext uri="{BB962C8B-B14F-4D97-AF65-F5344CB8AC3E}">
        <p14:creationId xmlns:p14="http://schemas.microsoft.com/office/powerpoint/2010/main" val="171532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he-IL"/>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7F0A1E1A-5C31-457B-B624-F41E192AC412}" type="slidenum">
              <a:rPr lang="en-US" altLang="he-IL" smtClean="0"/>
              <a:pPr/>
              <a:t>‹#›</a:t>
            </a:fld>
            <a:endParaRPr lang="en-US" altLang="he-IL"/>
          </a:p>
        </p:txBody>
      </p:sp>
    </p:spTree>
    <p:extLst>
      <p:ext uri="{BB962C8B-B14F-4D97-AF65-F5344CB8AC3E}">
        <p14:creationId xmlns:p14="http://schemas.microsoft.com/office/powerpoint/2010/main" val="76989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he-IL"/>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he-IL"/>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95D9E10-DC76-41E0-945A-5AC8AEC8C93C}" type="slidenum">
              <a:rPr lang="en-US" altLang="he-IL" smtClean="0"/>
              <a:pPr/>
              <a:t>‹#›</a:t>
            </a:fld>
            <a:endParaRPr lang="en-US" altLang="he-IL"/>
          </a:p>
        </p:txBody>
      </p:sp>
    </p:spTree>
    <p:extLst>
      <p:ext uri="{BB962C8B-B14F-4D97-AF65-F5344CB8AC3E}">
        <p14:creationId xmlns:p14="http://schemas.microsoft.com/office/powerpoint/2010/main" val="4215219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1" anchor="ctr">
            <a:normAutofit/>
          </a:bodyPr>
          <a:lstStyle/>
          <a:p>
            <a:r>
              <a:rPr lang="en-US"/>
              <a:t>Click to edit Master title style</a:t>
            </a:r>
            <a:endParaRPr lang="he-IL"/>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6457950" y="6356351"/>
            <a:ext cx="2057400" cy="365125"/>
          </a:xfrm>
          <a:prstGeom prst="rect">
            <a:avLst/>
          </a:prstGeom>
        </p:spPr>
        <p:txBody>
          <a:bodyPr vert="horz" lIns="91440" tIns="45720" rIns="91440" bIns="45720" rtlCol="1" anchor="ctr"/>
          <a:lstStyle>
            <a:lvl1pPr algn="r">
              <a:defRPr sz="900" i="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1" anchor="ctr"/>
          <a:lstStyle>
            <a:lvl1pPr algn="ctr">
              <a:defRPr sz="900" i="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28650" y="6356351"/>
            <a:ext cx="2057400" cy="365125"/>
          </a:xfrm>
          <a:prstGeom prst="rect">
            <a:avLst/>
          </a:prstGeom>
        </p:spPr>
        <p:txBody>
          <a:bodyPr vert="horz" lIns="91440" tIns="45720" rIns="91440" bIns="45720" rtlCol="1" anchor="ctr"/>
          <a:lstStyle>
            <a:lvl1pPr algn="l">
              <a:defRPr sz="900" i="0">
                <a:solidFill>
                  <a:schemeClr val="tx1">
                    <a:tint val="75000"/>
                  </a:schemeClr>
                </a:solidFill>
              </a:defRPr>
            </a:lvl1pPr>
          </a:lstStyle>
          <a:p>
            <a:fld id="{E5C37C1F-83D6-441D-93EB-0E4AF0410A33}" type="slidenum">
              <a:rPr lang="en-US" altLang="he-IL" smtClean="0"/>
              <a:pPr/>
              <a:t>‹#›</a:t>
            </a:fld>
            <a:endParaRPr lang="en-US" altLang="he-IL"/>
          </a:p>
        </p:txBody>
      </p:sp>
    </p:spTree>
    <p:extLst>
      <p:ext uri="{BB962C8B-B14F-4D97-AF65-F5344CB8AC3E}">
        <p14:creationId xmlns:p14="http://schemas.microsoft.com/office/powerpoint/2010/main" val="9367472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he-IL"/>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17.png"/><Relationship Id="rId7"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8.pn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17.png"/><Relationship Id="rId7"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8.pn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a:t>Virtual Time</a:t>
            </a:r>
            <a:endParaRPr lang="he-IL" dirty="0"/>
          </a:p>
        </p:txBody>
      </p:sp>
      <p:sp>
        <p:nvSpPr>
          <p:cNvPr id="5" name="Subtitle 4"/>
          <p:cNvSpPr>
            <a:spLocks noGrp="1"/>
          </p:cNvSpPr>
          <p:nvPr>
            <p:ph type="subTitle" idx="1"/>
          </p:nvPr>
        </p:nvSpPr>
        <p:spPr/>
        <p:txBody>
          <a:bodyPr/>
          <a:lstStyle/>
          <a:p>
            <a:r>
              <a:rPr lang="en-US" altLang="en-US" dirty="0"/>
              <a:t>“Virtual Time and Global States of Distributed Systems”</a:t>
            </a:r>
          </a:p>
          <a:p>
            <a:r>
              <a:rPr lang="en-US" altLang="en-US" dirty="0" err="1"/>
              <a:t>Friedmann</a:t>
            </a:r>
            <a:r>
              <a:rPr lang="en-US" altLang="en-US" dirty="0"/>
              <a:t> </a:t>
            </a:r>
            <a:r>
              <a:rPr lang="en-US" altLang="en-US" dirty="0" err="1"/>
              <a:t>Mattern</a:t>
            </a:r>
            <a:r>
              <a:rPr lang="en-US" altLang="en-US" dirty="0"/>
              <a:t>, 1989</a:t>
            </a:r>
          </a:p>
        </p:txBody>
      </p:sp>
      <p:sp>
        <p:nvSpPr>
          <p:cNvPr id="8" name="Slide Number Placeholder 7"/>
          <p:cNvSpPr>
            <a:spLocks noGrp="1"/>
          </p:cNvSpPr>
          <p:nvPr>
            <p:ph type="sldNum" sz="quarter" idx="12"/>
          </p:nvPr>
        </p:nvSpPr>
        <p:spPr/>
        <p:txBody>
          <a:bodyPr/>
          <a:lstStyle/>
          <a:p>
            <a:fld id="{55A23B1E-CC54-4FDF-B9E3-8508EE06F71F}" type="slidenum">
              <a:rPr lang="en-US" altLang="he-IL" smtClean="0"/>
              <a:pPr/>
              <a:t>1</a:t>
            </a:fld>
            <a:endParaRPr lang="en-US" altLang="he-IL"/>
          </a:p>
        </p:txBody>
      </p:sp>
    </p:spTree>
    <p:extLst>
      <p:ext uri="{BB962C8B-B14F-4D97-AF65-F5344CB8AC3E}">
        <p14:creationId xmlns:p14="http://schemas.microsoft.com/office/powerpoint/2010/main" val="383564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F1A87AB-4327-40C1-843D-5DC1B63F09DD}" type="slidenum">
              <a:rPr lang="en-US" altLang="he-IL" smtClean="0"/>
              <a:pPr/>
              <a:t>10</a:t>
            </a:fld>
            <a:endParaRPr lang="en-US" altLang="he-IL"/>
          </a:p>
        </p:txBody>
      </p:sp>
      <p:grpSp>
        <p:nvGrpSpPr>
          <p:cNvPr id="6" name="Group 5"/>
          <p:cNvGrpSpPr/>
          <p:nvPr/>
        </p:nvGrpSpPr>
        <p:grpSpPr>
          <a:xfrm>
            <a:off x="107504" y="0"/>
            <a:ext cx="8856984" cy="3240360"/>
            <a:chOff x="0" y="620688"/>
            <a:chExt cx="8856984" cy="3240360"/>
          </a:xfrm>
        </p:grpSpPr>
        <p:pic>
          <p:nvPicPr>
            <p:cNvPr id="3" name="Picture 2"/>
            <p:cNvPicPr>
              <a:picLocks noChangeAspect="1"/>
            </p:cNvPicPr>
            <p:nvPr/>
          </p:nvPicPr>
          <p:blipFill rotWithShape="1">
            <a:blip r:embed="rId2"/>
            <a:srcRect l="16240" t="29329" r="15688" b="26375"/>
            <a:stretch/>
          </p:blipFill>
          <p:spPr>
            <a:xfrm>
              <a:off x="0" y="620688"/>
              <a:ext cx="8856984" cy="324036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080" y="732384"/>
              <a:ext cx="1085056" cy="108505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3648" y="2348880"/>
              <a:ext cx="648000" cy="648000"/>
            </a:xfrm>
            <a:prstGeom prst="rect">
              <a:avLst/>
            </a:prstGeom>
          </p:spPr>
        </p:pic>
      </p:grpSp>
    </p:spTree>
    <p:extLst>
      <p:ext uri="{BB962C8B-B14F-4D97-AF65-F5344CB8AC3E}">
        <p14:creationId xmlns:p14="http://schemas.microsoft.com/office/powerpoint/2010/main" val="3129737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7296199" y="1752016"/>
            <a:ext cx="540533" cy="1015663"/>
          </a:xfrm>
          <a:prstGeom prst="rect">
            <a:avLst/>
          </a:prstGeom>
          <a:noFill/>
        </p:spPr>
        <p:txBody>
          <a:bodyPr wrap="none" rtlCol="1">
            <a:spAutoFit/>
          </a:bodyPr>
          <a:lstStyle/>
          <a:p>
            <a:r>
              <a:rPr lang="en-US" sz="6000" b="1" i="0" dirty="0">
                <a:solidFill>
                  <a:srgbClr val="002060"/>
                </a:solidFill>
                <a:latin typeface="+mn-lt"/>
              </a:rPr>
              <a:t>?</a:t>
            </a:r>
            <a:endParaRPr lang="he-IL" sz="6000" b="1" i="0" dirty="0">
              <a:solidFill>
                <a:srgbClr val="002060"/>
              </a:solidFill>
              <a:latin typeface="+mn-lt"/>
            </a:endParaRPr>
          </a:p>
        </p:txBody>
      </p:sp>
      <p:sp>
        <p:nvSpPr>
          <p:cNvPr id="2" name="Slide Number Placeholder 1"/>
          <p:cNvSpPr>
            <a:spLocks noGrp="1"/>
          </p:cNvSpPr>
          <p:nvPr>
            <p:ph type="sldNum" sz="quarter" idx="12"/>
          </p:nvPr>
        </p:nvSpPr>
        <p:spPr/>
        <p:txBody>
          <a:bodyPr/>
          <a:lstStyle/>
          <a:p>
            <a:fld id="{DF1A87AB-4327-40C1-843D-5DC1B63F09DD}" type="slidenum">
              <a:rPr lang="en-US" altLang="he-IL" smtClean="0"/>
              <a:pPr/>
              <a:t>11</a:t>
            </a:fld>
            <a:endParaRPr lang="en-US" altLang="he-IL"/>
          </a:p>
        </p:txBody>
      </p:sp>
      <p:pic>
        <p:nvPicPr>
          <p:cNvPr id="6" name="Picture 5"/>
          <p:cNvPicPr>
            <a:picLocks noChangeAspect="1"/>
          </p:cNvPicPr>
          <p:nvPr/>
        </p:nvPicPr>
        <p:blipFill rotWithShape="1">
          <a:blip r:embed="rId3"/>
          <a:srcRect l="3512" t="17516" r="43359" b="8657"/>
          <a:stretch/>
        </p:blipFill>
        <p:spPr>
          <a:xfrm>
            <a:off x="93788" y="71198"/>
            <a:ext cx="5115394" cy="399643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504" y="116632"/>
            <a:ext cx="1085056" cy="1085056"/>
          </a:xfrm>
          <a:prstGeom prst="rect">
            <a:avLst/>
          </a:prstGeom>
        </p:spPr>
      </p:pic>
      <p:grpSp>
        <p:nvGrpSpPr>
          <p:cNvPr id="15" name="Group 14"/>
          <p:cNvGrpSpPr/>
          <p:nvPr/>
        </p:nvGrpSpPr>
        <p:grpSpPr>
          <a:xfrm>
            <a:off x="3131840" y="5100304"/>
            <a:ext cx="3851722" cy="905853"/>
            <a:chOff x="5184774" y="2069418"/>
            <a:chExt cx="3851722" cy="905853"/>
          </a:xfrm>
        </p:grpSpPr>
        <p:pic>
          <p:nvPicPr>
            <p:cNvPr id="5" name="Picture 4"/>
            <p:cNvPicPr>
              <a:picLocks noChangeAspect="1"/>
            </p:cNvPicPr>
            <p:nvPr/>
          </p:nvPicPr>
          <p:blipFill rotWithShape="1">
            <a:blip r:embed="rId5"/>
            <a:srcRect l="15520" t="48031" r="44476" b="35235"/>
            <a:stretch/>
          </p:blipFill>
          <p:spPr>
            <a:xfrm>
              <a:off x="5184774" y="2069418"/>
              <a:ext cx="3851722" cy="905853"/>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20269" y="2135864"/>
              <a:ext cx="648000" cy="648000"/>
            </a:xfrm>
            <a:prstGeom prst="rect">
              <a:avLst/>
            </a:prstGeom>
          </p:spPr>
        </p:pic>
      </p:grpSp>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33350" y="1628800"/>
            <a:ext cx="648000" cy="648000"/>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33350" y="2564904"/>
            <a:ext cx="660998" cy="648000"/>
          </a:xfrm>
          <a:prstGeom prst="rect">
            <a:avLst/>
          </a:prstGeom>
        </p:spPr>
      </p:pic>
      <p:cxnSp>
        <p:nvCxnSpPr>
          <p:cNvPr id="14" name="Straight Connector 13"/>
          <p:cNvCxnSpPr/>
          <p:nvPr/>
        </p:nvCxnSpPr>
        <p:spPr>
          <a:xfrm>
            <a:off x="1475656" y="2492896"/>
            <a:ext cx="3851424" cy="0"/>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475656" y="3429000"/>
            <a:ext cx="3851424" cy="0"/>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475656" y="1556792"/>
            <a:ext cx="3851424" cy="0"/>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7492789" y="2403911"/>
            <a:ext cx="116047" cy="116047"/>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6" name="Straight Arrow Connector 15"/>
          <p:cNvCxnSpPr>
            <a:stCxn id="3" idx="2"/>
          </p:cNvCxnSpPr>
          <p:nvPr/>
        </p:nvCxnSpPr>
        <p:spPr>
          <a:xfrm flipH="1">
            <a:off x="5327082" y="2461935"/>
            <a:ext cx="2165707" cy="96706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3" idx="2"/>
          </p:cNvCxnSpPr>
          <p:nvPr/>
        </p:nvCxnSpPr>
        <p:spPr>
          <a:xfrm flipH="1">
            <a:off x="5327080" y="2461935"/>
            <a:ext cx="2165709" cy="3096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 idx="2"/>
          </p:cNvCxnSpPr>
          <p:nvPr/>
        </p:nvCxnSpPr>
        <p:spPr>
          <a:xfrm flipH="1" flipV="1">
            <a:off x="5327080" y="1556792"/>
            <a:ext cx="2165709" cy="905143"/>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5" idx="3"/>
            <a:endCxn id="3" idx="6"/>
          </p:cNvCxnSpPr>
          <p:nvPr/>
        </p:nvCxnSpPr>
        <p:spPr>
          <a:xfrm flipV="1">
            <a:off x="6983562" y="2461935"/>
            <a:ext cx="625274" cy="3091296"/>
          </a:xfrm>
          <a:prstGeom prst="bentConnector3">
            <a:avLst>
              <a:gd name="adj1" fmla="val 213742"/>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546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7296199" y="1752016"/>
            <a:ext cx="540533" cy="1015663"/>
          </a:xfrm>
          <a:prstGeom prst="rect">
            <a:avLst/>
          </a:prstGeom>
          <a:noFill/>
        </p:spPr>
        <p:txBody>
          <a:bodyPr wrap="none" rtlCol="1">
            <a:spAutoFit/>
          </a:bodyPr>
          <a:lstStyle/>
          <a:p>
            <a:r>
              <a:rPr lang="en-US" sz="6000" b="1" i="0" dirty="0">
                <a:solidFill>
                  <a:srgbClr val="002060"/>
                </a:solidFill>
                <a:latin typeface="+mn-lt"/>
              </a:rPr>
              <a:t>?</a:t>
            </a:r>
            <a:endParaRPr lang="he-IL" sz="6000" b="1" i="0" dirty="0">
              <a:solidFill>
                <a:srgbClr val="002060"/>
              </a:solidFill>
              <a:latin typeface="+mn-lt"/>
            </a:endParaRPr>
          </a:p>
        </p:txBody>
      </p:sp>
      <p:sp>
        <p:nvSpPr>
          <p:cNvPr id="2" name="Slide Number Placeholder 1"/>
          <p:cNvSpPr>
            <a:spLocks noGrp="1"/>
          </p:cNvSpPr>
          <p:nvPr>
            <p:ph type="sldNum" sz="quarter" idx="12"/>
          </p:nvPr>
        </p:nvSpPr>
        <p:spPr/>
        <p:txBody>
          <a:bodyPr/>
          <a:lstStyle/>
          <a:p>
            <a:fld id="{DF1A87AB-4327-40C1-843D-5DC1B63F09DD}" type="slidenum">
              <a:rPr lang="en-US" altLang="he-IL" smtClean="0"/>
              <a:pPr/>
              <a:t>12</a:t>
            </a:fld>
            <a:endParaRPr lang="en-US" altLang="he-IL"/>
          </a:p>
        </p:txBody>
      </p:sp>
      <p:pic>
        <p:nvPicPr>
          <p:cNvPr id="6" name="Picture 5"/>
          <p:cNvPicPr>
            <a:picLocks noChangeAspect="1"/>
          </p:cNvPicPr>
          <p:nvPr/>
        </p:nvPicPr>
        <p:blipFill rotWithShape="1">
          <a:blip r:embed="rId3"/>
          <a:srcRect l="3512" t="17516" r="43359" b="8657"/>
          <a:stretch/>
        </p:blipFill>
        <p:spPr>
          <a:xfrm>
            <a:off x="93788" y="71198"/>
            <a:ext cx="5115394" cy="399643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504" y="116632"/>
            <a:ext cx="1085056" cy="1085056"/>
          </a:xfrm>
          <a:prstGeom prst="rect">
            <a:avLst/>
          </a:prstGeom>
        </p:spPr>
      </p:pic>
      <p:grpSp>
        <p:nvGrpSpPr>
          <p:cNvPr id="15" name="Group 14"/>
          <p:cNvGrpSpPr/>
          <p:nvPr/>
        </p:nvGrpSpPr>
        <p:grpSpPr>
          <a:xfrm>
            <a:off x="3131840" y="5100304"/>
            <a:ext cx="3851722" cy="905853"/>
            <a:chOff x="5184774" y="2069418"/>
            <a:chExt cx="3851722" cy="905853"/>
          </a:xfrm>
        </p:grpSpPr>
        <p:pic>
          <p:nvPicPr>
            <p:cNvPr id="5" name="Picture 4"/>
            <p:cNvPicPr>
              <a:picLocks noChangeAspect="1"/>
            </p:cNvPicPr>
            <p:nvPr/>
          </p:nvPicPr>
          <p:blipFill rotWithShape="1">
            <a:blip r:embed="rId5"/>
            <a:srcRect l="15520" t="48031" r="44476" b="35235"/>
            <a:stretch/>
          </p:blipFill>
          <p:spPr>
            <a:xfrm>
              <a:off x="5184774" y="2069418"/>
              <a:ext cx="3851722" cy="905853"/>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20269" y="2135864"/>
              <a:ext cx="648000" cy="648000"/>
            </a:xfrm>
            <a:prstGeom prst="rect">
              <a:avLst/>
            </a:prstGeom>
          </p:spPr>
        </p:pic>
      </p:grpSp>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33350" y="1628800"/>
            <a:ext cx="648000" cy="648000"/>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33350" y="2564904"/>
            <a:ext cx="660998" cy="648000"/>
          </a:xfrm>
          <a:prstGeom prst="rect">
            <a:avLst/>
          </a:prstGeom>
        </p:spPr>
      </p:pic>
      <p:cxnSp>
        <p:nvCxnSpPr>
          <p:cNvPr id="14" name="Straight Connector 13"/>
          <p:cNvCxnSpPr/>
          <p:nvPr/>
        </p:nvCxnSpPr>
        <p:spPr>
          <a:xfrm>
            <a:off x="1475656" y="2492896"/>
            <a:ext cx="3851424" cy="0"/>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475656" y="3429000"/>
            <a:ext cx="3851424" cy="0"/>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475656" y="1556792"/>
            <a:ext cx="3851424" cy="0"/>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7492789" y="2403911"/>
            <a:ext cx="116047" cy="116047"/>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6" name="Straight Arrow Connector 15"/>
          <p:cNvCxnSpPr>
            <a:stCxn id="3" idx="2"/>
          </p:cNvCxnSpPr>
          <p:nvPr/>
        </p:nvCxnSpPr>
        <p:spPr>
          <a:xfrm flipH="1">
            <a:off x="5327082" y="2461935"/>
            <a:ext cx="2165707" cy="96706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3" idx="2"/>
          </p:cNvCxnSpPr>
          <p:nvPr/>
        </p:nvCxnSpPr>
        <p:spPr>
          <a:xfrm flipH="1">
            <a:off x="5327080" y="2461935"/>
            <a:ext cx="2165709" cy="3096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 idx="2"/>
          </p:cNvCxnSpPr>
          <p:nvPr/>
        </p:nvCxnSpPr>
        <p:spPr>
          <a:xfrm flipH="1" flipV="1">
            <a:off x="5327080" y="1556792"/>
            <a:ext cx="2165709" cy="905143"/>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5" idx="3"/>
            <a:endCxn id="3" idx="6"/>
          </p:cNvCxnSpPr>
          <p:nvPr/>
        </p:nvCxnSpPr>
        <p:spPr>
          <a:xfrm flipV="1">
            <a:off x="6983562" y="2461935"/>
            <a:ext cx="625274" cy="3091296"/>
          </a:xfrm>
          <a:prstGeom prst="bentConnector3">
            <a:avLst>
              <a:gd name="adj1" fmla="val 213742"/>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B65DFB5-D16A-E349-BDF0-73ED77439E4D}"/>
              </a:ext>
            </a:extLst>
          </p:cNvPr>
          <p:cNvSpPr txBox="1"/>
          <p:nvPr/>
        </p:nvSpPr>
        <p:spPr>
          <a:xfrm>
            <a:off x="2112248" y="2852936"/>
            <a:ext cx="2027704" cy="461665"/>
          </a:xfrm>
          <a:prstGeom prst="rect">
            <a:avLst/>
          </a:prstGeom>
          <a:solidFill>
            <a:schemeClr val="bg1"/>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0396A7A0-AC51-2441-B32B-EF89E96BDEC1}"/>
              </a:ext>
            </a:extLst>
          </p:cNvPr>
          <p:cNvSpPr txBox="1"/>
          <p:nvPr/>
        </p:nvSpPr>
        <p:spPr>
          <a:xfrm>
            <a:off x="3768728" y="2564904"/>
            <a:ext cx="299216" cy="461665"/>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812563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Facebook as an Example - Conclusions</a:t>
            </a:r>
            <a:endParaRPr lang="he-IL" dirty="0"/>
          </a:p>
        </p:txBody>
      </p:sp>
      <p:sp>
        <p:nvSpPr>
          <p:cNvPr id="4" name="Content Placeholder 3"/>
          <p:cNvSpPr>
            <a:spLocks noGrp="1"/>
          </p:cNvSpPr>
          <p:nvPr>
            <p:ph idx="1"/>
          </p:nvPr>
        </p:nvSpPr>
        <p:spPr/>
        <p:txBody>
          <a:bodyPr/>
          <a:lstStyle/>
          <a:p>
            <a:r>
              <a:rPr lang="en-US" dirty="0"/>
              <a:t>A post should appear after all the posts that were already visible to the sender at the moment it was sent</a:t>
            </a:r>
          </a:p>
          <a:p>
            <a:r>
              <a:rPr lang="en-US" dirty="0"/>
              <a:t>This preserves </a:t>
            </a:r>
            <a:r>
              <a:rPr lang="en-US" b="1" dirty="0"/>
              <a:t>Causality</a:t>
            </a:r>
          </a:p>
          <a:p>
            <a:pPr lvl="1"/>
            <a:r>
              <a:rPr lang="en-US" dirty="0"/>
              <a:t>Formal definition will be given later in the course</a:t>
            </a:r>
          </a:p>
          <a:p>
            <a:endParaRPr lang="en-US" dirty="0"/>
          </a:p>
          <a:p>
            <a:r>
              <a:rPr lang="en-US" dirty="0"/>
              <a:t>Once causality is defined:</a:t>
            </a:r>
          </a:p>
          <a:p>
            <a:r>
              <a:rPr lang="en-US" dirty="0"/>
              <a:t>Some posts can appear in any order and the thread will still make sense</a:t>
            </a:r>
            <a:endParaRPr lang="he-IL" dirty="0"/>
          </a:p>
        </p:txBody>
      </p:sp>
      <p:sp>
        <p:nvSpPr>
          <p:cNvPr id="2" name="Slide Number Placeholder 1"/>
          <p:cNvSpPr>
            <a:spLocks noGrp="1"/>
          </p:cNvSpPr>
          <p:nvPr>
            <p:ph type="sldNum" sz="quarter" idx="12"/>
          </p:nvPr>
        </p:nvSpPr>
        <p:spPr/>
        <p:txBody>
          <a:bodyPr/>
          <a:lstStyle/>
          <a:p>
            <a:fld id="{DF1A87AB-4327-40C1-843D-5DC1B63F09DD}" type="slidenum">
              <a:rPr lang="en-US" altLang="he-IL" smtClean="0"/>
              <a:pPr/>
              <a:t>13</a:t>
            </a:fld>
            <a:endParaRPr lang="en-US" altLang="he-IL"/>
          </a:p>
        </p:txBody>
      </p:sp>
    </p:spTree>
    <p:extLst>
      <p:ext uri="{BB962C8B-B14F-4D97-AF65-F5344CB8AC3E}">
        <p14:creationId xmlns:p14="http://schemas.microsoft.com/office/powerpoint/2010/main" val="1977879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lgn="l" defTabSz="685800" rtl="1" eaLnBrk="1" latinLnBrk="0" hangingPunct="1">
              <a:lnSpc>
                <a:spcPct val="90000"/>
              </a:lnSpc>
              <a:spcBef>
                <a:spcPct val="0"/>
              </a:spcBef>
              <a:buNone/>
            </a:pPr>
            <a:r>
              <a:rPr lang="en-US" altLang="en-US" dirty="0"/>
              <a:t>Observer Types</a:t>
            </a:r>
          </a:p>
        </p:txBody>
      </p:sp>
      <p:sp>
        <p:nvSpPr>
          <p:cNvPr id="2051" name="Rectangle 3"/>
          <p:cNvSpPr>
            <a:spLocks noGrp="1" noChangeArrowheads="1"/>
          </p:cNvSpPr>
          <p:nvPr>
            <p:ph idx="1"/>
          </p:nvPr>
        </p:nvSpPr>
        <p:spPr/>
        <p:txBody>
          <a:bodyPr>
            <a:normAutofit fontScale="92500" lnSpcReduction="10000"/>
          </a:bodyPr>
          <a:lstStyle/>
          <a:p>
            <a:r>
              <a:rPr lang="en-US" altLang="en-US" dirty="0"/>
              <a:t>The model: </a:t>
            </a:r>
            <a:r>
              <a:rPr lang="en-US" altLang="en-US" b="1" dirty="0">
                <a:solidFill>
                  <a:srgbClr val="7030A0"/>
                </a:solidFill>
              </a:rPr>
              <a:t>asynchronous distributed system</a:t>
            </a:r>
          </a:p>
          <a:p>
            <a:pPr lvl="1"/>
            <a:r>
              <a:rPr lang="en-US" altLang="en-US" dirty="0"/>
              <a:t>A set of processes having no shared memory, communicating by message transfer.</a:t>
            </a:r>
          </a:p>
          <a:p>
            <a:r>
              <a:rPr lang="en-US" altLang="en-US" dirty="0"/>
              <a:t>Message delay &gt; 0, but is not known in advance.</a:t>
            </a:r>
          </a:p>
          <a:p>
            <a:endParaRPr lang="en-US" altLang="en-US" dirty="0"/>
          </a:p>
          <a:p>
            <a:r>
              <a:rPr lang="en-US" altLang="en-US" dirty="0"/>
              <a:t>A </a:t>
            </a:r>
            <a:r>
              <a:rPr lang="en-US" altLang="en-US" b="1" dirty="0"/>
              <a:t>global observer </a:t>
            </a:r>
            <a:r>
              <a:rPr lang="en-US" altLang="en-US" dirty="0"/>
              <a:t>– sees the global state at certain points in time.</a:t>
            </a:r>
          </a:p>
          <a:p>
            <a:pPr lvl="1"/>
            <a:r>
              <a:rPr lang="en-US" altLang="en-US" dirty="0"/>
              <a:t>It can be said to “take a snapshot” of the global state.</a:t>
            </a:r>
          </a:p>
          <a:p>
            <a:r>
              <a:rPr lang="en-US" altLang="en-US" dirty="0"/>
              <a:t>A </a:t>
            </a:r>
            <a:r>
              <a:rPr lang="en-US" altLang="en-US" b="1" dirty="0"/>
              <a:t>local observer </a:t>
            </a:r>
            <a:r>
              <a:rPr lang="en-US" altLang="en-US" dirty="0"/>
              <a:t>– (one of the processes in the system) sees the local state.</a:t>
            </a:r>
          </a:p>
          <a:p>
            <a:pPr lvl="1"/>
            <a:r>
              <a:rPr lang="en-US" altLang="en-US" dirty="0"/>
              <a:t>Because of the asynchrony, a local observer can only gather local views to an </a:t>
            </a:r>
            <a:r>
              <a:rPr lang="en-US" altLang="en-US" b="1" dirty="0"/>
              <a:t>approximate</a:t>
            </a:r>
            <a:r>
              <a:rPr lang="en-US" altLang="en-US" dirty="0"/>
              <a:t> global view. </a:t>
            </a:r>
          </a:p>
          <a:p>
            <a:endParaRPr lang="en-US" altLang="en-US" dirty="0"/>
          </a:p>
          <a:p>
            <a:r>
              <a:rPr lang="en-US" altLang="en-US" dirty="0"/>
              <a:t>The lack of a global observer is an obstacle for many management and control problems:</a:t>
            </a:r>
          </a:p>
          <a:p>
            <a:pPr lvl="1"/>
            <a:r>
              <a:rPr lang="en-US" altLang="en-US" dirty="0"/>
              <a:t>mutual exclusion, deadlock detection, distributed contracts, leader election, load sharing, </a:t>
            </a:r>
            <a:r>
              <a:rPr lang="en-US" altLang="en-US" dirty="0" err="1"/>
              <a:t>checkpointing</a:t>
            </a:r>
            <a:r>
              <a:rPr lang="en-US" altLang="en-US" dirty="0"/>
              <a:t> etc.</a:t>
            </a:r>
          </a:p>
        </p:txBody>
      </p:sp>
      <p:sp>
        <p:nvSpPr>
          <p:cNvPr id="6" name="Slide Number Placeholder 5"/>
          <p:cNvSpPr>
            <a:spLocks noGrp="1"/>
          </p:cNvSpPr>
          <p:nvPr>
            <p:ph type="sldNum" sz="quarter" idx="12"/>
          </p:nvPr>
        </p:nvSpPr>
        <p:spPr/>
        <p:txBody>
          <a:bodyPr/>
          <a:lstStyle/>
          <a:p>
            <a:fld id="{85043B5C-E59E-4C20-84E1-50103EC3268E}" type="slidenum">
              <a:rPr lang="en-US" altLang="he-IL" smtClean="0"/>
              <a:pPr/>
              <a:t>14</a:t>
            </a:fld>
            <a:endParaRPr lang="en-US" altLang="he-IL"/>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a:t>Events</a:t>
            </a:r>
          </a:p>
        </p:txBody>
      </p:sp>
      <p:sp>
        <p:nvSpPr>
          <p:cNvPr id="4099" name="Rectangle 3"/>
          <p:cNvSpPr>
            <a:spLocks noGrp="1" noChangeArrowheads="1"/>
          </p:cNvSpPr>
          <p:nvPr>
            <p:ph idx="1"/>
          </p:nvPr>
        </p:nvSpPr>
        <p:spPr/>
        <p:txBody>
          <a:bodyPr>
            <a:normAutofit/>
          </a:bodyPr>
          <a:lstStyle/>
          <a:p>
            <a:r>
              <a:rPr lang="en-US" altLang="en-US" dirty="0"/>
              <a:t>An event is a change in the process state.</a:t>
            </a:r>
          </a:p>
          <a:p>
            <a:r>
              <a:rPr lang="en-US" altLang="en-US" dirty="0"/>
              <a:t>An event happens instantly, it does not “take time”.</a:t>
            </a:r>
          </a:p>
          <a:p>
            <a:r>
              <a:rPr lang="en-US" altLang="en-US" dirty="0"/>
              <a:t>A process is a sequence of events</a:t>
            </a:r>
          </a:p>
          <a:p>
            <a:r>
              <a:rPr lang="en-US" altLang="en-US" dirty="0"/>
              <a:t>There are 3 types of events: </a:t>
            </a:r>
          </a:p>
          <a:p>
            <a:pPr lvl="1"/>
            <a:r>
              <a:rPr lang="en-US" altLang="en-US" b="1" dirty="0"/>
              <a:t>send event </a:t>
            </a:r>
            <a:r>
              <a:rPr lang="en-US" altLang="en-US" dirty="0"/>
              <a:t>– causes a message to be sent</a:t>
            </a:r>
          </a:p>
          <a:p>
            <a:pPr lvl="1"/>
            <a:r>
              <a:rPr lang="en-US" altLang="en-US" b="1" dirty="0"/>
              <a:t>receive event </a:t>
            </a:r>
            <a:r>
              <a:rPr lang="en-US" altLang="en-US" dirty="0"/>
              <a:t>– causes a message to be received</a:t>
            </a:r>
          </a:p>
          <a:p>
            <a:pPr lvl="1"/>
            <a:r>
              <a:rPr lang="en-US" altLang="en-US" b="1" dirty="0"/>
              <a:t>local event </a:t>
            </a:r>
            <a:r>
              <a:rPr lang="en-US" altLang="en-US" dirty="0"/>
              <a:t>– only causes an internal change of state </a:t>
            </a:r>
          </a:p>
          <a:p>
            <a:endParaRPr lang="en-US" altLang="en-US" dirty="0"/>
          </a:p>
          <a:p>
            <a:r>
              <a:rPr lang="en-US" altLang="en-US" dirty="0"/>
              <a:t>Events correspond to each other as follows:</a:t>
            </a:r>
          </a:p>
          <a:p>
            <a:pPr lvl="1"/>
            <a:r>
              <a:rPr lang="en-US" altLang="en-US" dirty="0"/>
              <a:t>All events in the same process happen sequentially, one after the other.</a:t>
            </a:r>
          </a:p>
          <a:p>
            <a:pPr lvl="1"/>
            <a:r>
              <a:rPr lang="en-US" altLang="en-US" dirty="0"/>
              <a:t>Each send event has a corresponding receive event</a:t>
            </a:r>
          </a:p>
          <a:p>
            <a:r>
              <a:rPr lang="en-US" altLang="en-US" dirty="0"/>
              <a:t>This allows us to define the </a:t>
            </a:r>
            <a:r>
              <a:rPr lang="en-US" altLang="en-US" b="1" dirty="0">
                <a:solidFill>
                  <a:srgbClr val="0070C0"/>
                </a:solidFill>
              </a:rPr>
              <a:t>happened before </a:t>
            </a:r>
            <a:r>
              <a:rPr lang="en-US" altLang="en-US" dirty="0"/>
              <a:t>relation among events.</a:t>
            </a:r>
          </a:p>
          <a:p>
            <a:endParaRPr lang="en-US" altLang="en-US" dirty="0"/>
          </a:p>
        </p:txBody>
      </p:sp>
      <p:sp>
        <p:nvSpPr>
          <p:cNvPr id="4" name="Slide Number Placeholder 3"/>
          <p:cNvSpPr>
            <a:spLocks noGrp="1"/>
          </p:cNvSpPr>
          <p:nvPr>
            <p:ph type="sldNum" sz="quarter" idx="12"/>
          </p:nvPr>
        </p:nvSpPr>
        <p:spPr/>
        <p:txBody>
          <a:bodyPr/>
          <a:lstStyle/>
          <a:p>
            <a:fld id="{85043B5C-E59E-4C20-84E1-50103EC3268E}" type="slidenum">
              <a:rPr lang="en-US" altLang="he-IL" smtClean="0"/>
              <a:pPr/>
              <a:t>15</a:t>
            </a:fld>
            <a:endParaRPr lang="en-US" altLang="he-IL"/>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ext Box 1095"/>
          <p:cNvSpPr txBox="1">
            <a:spLocks noChangeArrowheads="1"/>
          </p:cNvSpPr>
          <p:nvPr/>
        </p:nvSpPr>
        <p:spPr bwMode="auto">
          <a:xfrm>
            <a:off x="1011796" y="2459112"/>
            <a:ext cx="7272808" cy="926804"/>
          </a:xfrm>
          <a:prstGeom prst="rect">
            <a:avLst/>
          </a:prstGeom>
          <a:noFill/>
          <a:ln w="38100" cmpd="sng">
            <a:solidFill>
              <a:srgbClr val="0070C0"/>
            </a:solidFill>
            <a:miter lim="800000"/>
            <a:headEnd/>
            <a:tailEnd/>
          </a:ln>
          <a:effec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buFontTx/>
              <a:buNone/>
            </a:pPr>
            <a:endParaRPr lang="en-US" altLang="en-US" sz="2400" i="0" dirty="0"/>
          </a:p>
        </p:txBody>
      </p:sp>
      <p:sp>
        <p:nvSpPr>
          <p:cNvPr id="5" name="Content Placeholder 4"/>
          <p:cNvSpPr>
            <a:spLocks noGrp="1"/>
          </p:cNvSpPr>
          <p:nvPr>
            <p:ph idx="1"/>
          </p:nvPr>
        </p:nvSpPr>
        <p:spPr/>
        <p:txBody>
          <a:bodyPr/>
          <a:lstStyle/>
          <a:p>
            <a:r>
              <a:rPr lang="en-US" altLang="en-US" dirty="0"/>
              <a:t>We say that event </a:t>
            </a:r>
            <a:r>
              <a:rPr lang="en-US" altLang="en-US" i="1" dirty="0"/>
              <a:t>e</a:t>
            </a:r>
            <a:r>
              <a:rPr lang="en-US" altLang="en-US" dirty="0"/>
              <a:t> </a:t>
            </a:r>
            <a:r>
              <a:rPr lang="en-US" altLang="en-US" b="1" dirty="0">
                <a:solidFill>
                  <a:srgbClr val="0070C0"/>
                </a:solidFill>
              </a:rPr>
              <a:t>happened before </a:t>
            </a:r>
            <a:r>
              <a:rPr lang="en-US" altLang="en-US" dirty="0"/>
              <a:t>event </a:t>
            </a:r>
            <a:r>
              <a:rPr lang="en-US" altLang="en-US" i="1" dirty="0"/>
              <a:t>e’</a:t>
            </a:r>
            <a:r>
              <a:rPr lang="en-US" altLang="en-US" dirty="0"/>
              <a:t> </a:t>
            </a:r>
            <a:r>
              <a:rPr lang="en-US" altLang="en-US" dirty="0">
                <a:sym typeface="Wingdings" panose="05000000000000000000" pitchFamily="2" charset="2"/>
              </a:rPr>
              <a:t>if one of the following properties holds:</a:t>
            </a:r>
          </a:p>
          <a:p>
            <a:pPr lvl="1"/>
            <a:r>
              <a:rPr lang="en-US" altLang="en-US" b="1" i="0" dirty="0">
                <a:solidFill>
                  <a:schemeClr val="accent6">
                    <a:lumMod val="50000"/>
                  </a:schemeClr>
                </a:solidFill>
              </a:rPr>
              <a:t>Process Order</a:t>
            </a:r>
            <a:r>
              <a:rPr lang="en-US" altLang="en-US" b="1" i="0" dirty="0"/>
              <a:t>: </a:t>
            </a:r>
            <a:r>
              <a:rPr lang="en-US" altLang="en-US" i="1" dirty="0"/>
              <a:t>e</a:t>
            </a:r>
            <a:r>
              <a:rPr lang="en-US" altLang="en-US" i="0" dirty="0"/>
              <a:t> precedes </a:t>
            </a:r>
            <a:r>
              <a:rPr lang="en-US" altLang="en-US" i="1" dirty="0"/>
              <a:t>e’ </a:t>
            </a:r>
            <a:r>
              <a:rPr lang="en-US" altLang="en-US" i="0" dirty="0"/>
              <a:t>in the same process</a:t>
            </a:r>
          </a:p>
          <a:p>
            <a:pPr lvl="1"/>
            <a:r>
              <a:rPr lang="en-US" altLang="en-US" b="1" i="0" dirty="0">
                <a:solidFill>
                  <a:srgbClr val="0070C0"/>
                </a:solidFill>
              </a:rPr>
              <a:t>Send-Receive</a:t>
            </a:r>
            <a:r>
              <a:rPr lang="en-US" altLang="en-US" b="1" i="0" dirty="0"/>
              <a:t>:</a:t>
            </a:r>
            <a:r>
              <a:rPr lang="en-US" altLang="en-US" i="0" dirty="0"/>
              <a:t> </a:t>
            </a:r>
            <a:r>
              <a:rPr lang="en-US" altLang="en-US" i="1" dirty="0"/>
              <a:t>e</a:t>
            </a:r>
            <a:r>
              <a:rPr lang="en-US" altLang="en-US" i="0" dirty="0"/>
              <a:t> is a send and </a:t>
            </a:r>
            <a:r>
              <a:rPr lang="en-US" altLang="en-US" i="1" dirty="0"/>
              <a:t>e’</a:t>
            </a:r>
            <a:r>
              <a:rPr lang="en-US" altLang="en-US" i="0" dirty="0"/>
              <a:t> is the corresponding receive</a:t>
            </a:r>
          </a:p>
          <a:p>
            <a:pPr lvl="1"/>
            <a:r>
              <a:rPr lang="en-US" altLang="en-US" b="1" i="0" dirty="0">
                <a:solidFill>
                  <a:srgbClr val="C00000"/>
                </a:solidFill>
              </a:rPr>
              <a:t>Transitivity</a:t>
            </a:r>
            <a:r>
              <a:rPr lang="en-US" altLang="en-US" b="1" i="0" dirty="0"/>
              <a:t>:</a:t>
            </a:r>
            <a:r>
              <a:rPr lang="en-US" altLang="en-US" i="0" dirty="0"/>
              <a:t> exists </a:t>
            </a:r>
            <a:r>
              <a:rPr lang="en-US" altLang="en-US" i="1" dirty="0"/>
              <a:t>e’’</a:t>
            </a:r>
            <a:r>
              <a:rPr lang="en-US" altLang="en-US" i="0" dirty="0"/>
              <a:t> such that </a:t>
            </a:r>
            <a:r>
              <a:rPr lang="en-US" altLang="en-US" i="1" dirty="0"/>
              <a:t>e</a:t>
            </a:r>
            <a:r>
              <a:rPr lang="en-US" altLang="en-US" i="0" dirty="0"/>
              <a:t> &lt; </a:t>
            </a:r>
            <a:r>
              <a:rPr lang="en-US" altLang="en-US" i="1" dirty="0"/>
              <a:t>e’’</a:t>
            </a:r>
            <a:r>
              <a:rPr lang="en-US" altLang="en-US" i="0" dirty="0"/>
              <a:t> and </a:t>
            </a:r>
            <a:r>
              <a:rPr lang="en-US" altLang="en-US" i="1" dirty="0"/>
              <a:t>e’’</a:t>
            </a:r>
            <a:r>
              <a:rPr lang="en-US" altLang="en-US" i="0" dirty="0"/>
              <a:t>&lt; </a:t>
            </a:r>
            <a:r>
              <a:rPr lang="en-US" altLang="en-US" i="1" dirty="0"/>
              <a:t>e’</a:t>
            </a:r>
            <a:endParaRPr lang="en-US" altLang="en-US" i="1" dirty="0">
              <a:sym typeface="Wingdings" panose="05000000000000000000" pitchFamily="2" charset="2"/>
            </a:endParaRPr>
          </a:p>
          <a:p>
            <a:r>
              <a:rPr lang="en-US" altLang="en-US" dirty="0"/>
              <a:t>Denoted by </a:t>
            </a:r>
            <a:r>
              <a:rPr lang="en-US" altLang="en-US" i="1" dirty="0"/>
              <a:t>e</a:t>
            </a:r>
            <a:r>
              <a:rPr lang="en-US" altLang="en-US" dirty="0"/>
              <a:t> </a:t>
            </a:r>
            <a:r>
              <a:rPr lang="en-US" altLang="en-US" dirty="0">
                <a:sym typeface="Wingdings" panose="05000000000000000000" pitchFamily="2" charset="2"/>
              </a:rPr>
              <a:t> </a:t>
            </a:r>
            <a:r>
              <a:rPr lang="en-US" altLang="en-US" i="1" dirty="0">
                <a:sym typeface="Wingdings" panose="05000000000000000000" pitchFamily="2" charset="2"/>
              </a:rPr>
              <a:t>e’</a:t>
            </a:r>
            <a:r>
              <a:rPr lang="en-US" altLang="en-US" dirty="0">
                <a:sym typeface="Wingdings" panose="05000000000000000000" pitchFamily="2" charset="2"/>
              </a:rPr>
              <a:t> or </a:t>
            </a:r>
            <a:r>
              <a:rPr lang="en-US" altLang="en-US" i="1" dirty="0">
                <a:sym typeface="Wingdings" panose="05000000000000000000" pitchFamily="2" charset="2"/>
              </a:rPr>
              <a:t>e</a:t>
            </a:r>
            <a:r>
              <a:rPr lang="en-US" altLang="en-US" dirty="0">
                <a:sym typeface="Wingdings" panose="05000000000000000000" pitchFamily="2" charset="2"/>
              </a:rPr>
              <a:t> &lt; </a:t>
            </a:r>
            <a:r>
              <a:rPr lang="en-US" altLang="en-US" i="1" dirty="0">
                <a:sym typeface="Wingdings" panose="05000000000000000000" pitchFamily="2" charset="2"/>
              </a:rPr>
              <a:t>e’</a:t>
            </a:r>
            <a:endParaRPr lang="en-US" altLang="en-US" dirty="0">
              <a:sym typeface="Wingdings" panose="05000000000000000000" pitchFamily="2" charset="2"/>
            </a:endParaRPr>
          </a:p>
        </p:txBody>
      </p:sp>
      <p:sp>
        <p:nvSpPr>
          <p:cNvPr id="5122" name="Rectangle 1027"/>
          <p:cNvSpPr>
            <a:spLocks noChangeArrowheads="1"/>
          </p:cNvSpPr>
          <p:nvPr/>
        </p:nvSpPr>
        <p:spPr bwMode="auto">
          <a:xfrm>
            <a:off x="762000" y="152400"/>
            <a:ext cx="7772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endParaRPr lang="en-US" altLang="en-US" b="1" i="0" dirty="0">
              <a:solidFill>
                <a:schemeClr val="tx2"/>
              </a:solidFill>
            </a:endParaRPr>
          </a:p>
        </p:txBody>
      </p:sp>
      <p:grpSp>
        <p:nvGrpSpPr>
          <p:cNvPr id="5124" name="Group 1094"/>
          <p:cNvGrpSpPr>
            <a:grpSpLocks/>
          </p:cNvGrpSpPr>
          <p:nvPr/>
        </p:nvGrpSpPr>
        <p:grpSpPr bwMode="auto">
          <a:xfrm>
            <a:off x="393700" y="3861048"/>
            <a:ext cx="8509000" cy="2557462"/>
            <a:chOff x="250" y="2435"/>
            <a:chExt cx="5360" cy="1611"/>
          </a:xfrm>
        </p:grpSpPr>
        <p:sp>
          <p:nvSpPr>
            <p:cNvPr id="5127" name="Line 1030"/>
            <p:cNvSpPr>
              <a:spLocks noChangeShapeType="1"/>
            </p:cNvSpPr>
            <p:nvPr/>
          </p:nvSpPr>
          <p:spPr bwMode="auto">
            <a:xfrm>
              <a:off x="788" y="2990"/>
              <a:ext cx="258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128" name="Line 1031"/>
            <p:cNvSpPr>
              <a:spLocks noChangeShapeType="1"/>
            </p:cNvSpPr>
            <p:nvPr/>
          </p:nvSpPr>
          <p:spPr bwMode="auto">
            <a:xfrm>
              <a:off x="788" y="3433"/>
              <a:ext cx="258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129" name="Line 1032"/>
            <p:cNvSpPr>
              <a:spLocks noChangeShapeType="1"/>
            </p:cNvSpPr>
            <p:nvPr/>
          </p:nvSpPr>
          <p:spPr bwMode="auto">
            <a:xfrm>
              <a:off x="788" y="3913"/>
              <a:ext cx="258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130" name="Text Box 1033"/>
            <p:cNvSpPr txBox="1">
              <a:spLocks noChangeArrowheads="1"/>
            </p:cNvSpPr>
            <p:nvPr/>
          </p:nvSpPr>
          <p:spPr bwMode="auto">
            <a:xfrm>
              <a:off x="250" y="2776"/>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dirty="0"/>
                <a:t>P1</a:t>
              </a:r>
            </a:p>
          </p:txBody>
        </p:sp>
        <p:sp>
          <p:nvSpPr>
            <p:cNvPr id="5131" name="Text Box 1034"/>
            <p:cNvSpPr txBox="1">
              <a:spLocks noChangeArrowheads="1"/>
            </p:cNvSpPr>
            <p:nvPr/>
          </p:nvSpPr>
          <p:spPr bwMode="auto">
            <a:xfrm>
              <a:off x="260" y="3278"/>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a:t>P2</a:t>
              </a:r>
            </a:p>
          </p:txBody>
        </p:sp>
        <p:sp>
          <p:nvSpPr>
            <p:cNvPr id="5132" name="Text Box 1035"/>
            <p:cNvSpPr txBox="1">
              <a:spLocks noChangeArrowheads="1"/>
            </p:cNvSpPr>
            <p:nvPr/>
          </p:nvSpPr>
          <p:spPr bwMode="auto">
            <a:xfrm>
              <a:off x="260" y="3758"/>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a:t>P3</a:t>
              </a:r>
            </a:p>
          </p:txBody>
        </p:sp>
        <p:sp>
          <p:nvSpPr>
            <p:cNvPr id="5133" name="Text Box 1036"/>
            <p:cNvSpPr txBox="1">
              <a:spLocks noChangeArrowheads="1"/>
            </p:cNvSpPr>
            <p:nvPr/>
          </p:nvSpPr>
          <p:spPr bwMode="auto">
            <a:xfrm>
              <a:off x="836" y="3182"/>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a:t>e21</a:t>
              </a:r>
            </a:p>
          </p:txBody>
        </p:sp>
        <p:sp>
          <p:nvSpPr>
            <p:cNvPr id="5134" name="Text Box 1037"/>
            <p:cNvSpPr txBox="1">
              <a:spLocks noChangeArrowheads="1"/>
            </p:cNvSpPr>
            <p:nvPr/>
          </p:nvSpPr>
          <p:spPr bwMode="auto">
            <a:xfrm>
              <a:off x="836" y="2750"/>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a:t>e11</a:t>
              </a:r>
            </a:p>
          </p:txBody>
        </p:sp>
        <p:sp>
          <p:nvSpPr>
            <p:cNvPr id="5135" name="Text Box 1038"/>
            <p:cNvSpPr txBox="1">
              <a:spLocks noChangeArrowheads="1"/>
            </p:cNvSpPr>
            <p:nvPr/>
          </p:nvSpPr>
          <p:spPr bwMode="auto">
            <a:xfrm>
              <a:off x="1047" y="3625"/>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a:t>e31</a:t>
              </a:r>
            </a:p>
          </p:txBody>
        </p:sp>
        <p:sp>
          <p:nvSpPr>
            <p:cNvPr id="5136" name="Text Box 1039"/>
            <p:cNvSpPr txBox="1">
              <a:spLocks noChangeArrowheads="1"/>
            </p:cNvSpPr>
            <p:nvPr/>
          </p:nvSpPr>
          <p:spPr bwMode="auto">
            <a:xfrm>
              <a:off x="1427" y="3182"/>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a:t>e22</a:t>
              </a:r>
            </a:p>
          </p:txBody>
        </p:sp>
        <p:sp>
          <p:nvSpPr>
            <p:cNvPr id="5137" name="Text Box 1047"/>
            <p:cNvSpPr txBox="1">
              <a:spLocks noChangeArrowheads="1"/>
            </p:cNvSpPr>
            <p:nvPr/>
          </p:nvSpPr>
          <p:spPr bwMode="auto">
            <a:xfrm>
              <a:off x="2468" y="2752"/>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a:t>e13</a:t>
              </a:r>
            </a:p>
          </p:txBody>
        </p:sp>
        <p:sp>
          <p:nvSpPr>
            <p:cNvPr id="5138" name="Line 1048"/>
            <p:cNvSpPr>
              <a:spLocks noChangeShapeType="1"/>
            </p:cNvSpPr>
            <p:nvPr/>
          </p:nvSpPr>
          <p:spPr bwMode="auto">
            <a:xfrm>
              <a:off x="1076" y="2990"/>
              <a:ext cx="403" cy="443"/>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139" name="Line 1050"/>
            <p:cNvSpPr>
              <a:spLocks noChangeShapeType="1"/>
            </p:cNvSpPr>
            <p:nvPr/>
          </p:nvSpPr>
          <p:spPr bwMode="auto">
            <a:xfrm flipV="1">
              <a:off x="2055" y="2977"/>
              <a:ext cx="311" cy="456"/>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140" name="Line 1052"/>
            <p:cNvSpPr>
              <a:spLocks noChangeShapeType="1"/>
            </p:cNvSpPr>
            <p:nvPr/>
          </p:nvSpPr>
          <p:spPr bwMode="auto">
            <a:xfrm>
              <a:off x="2919" y="3001"/>
              <a:ext cx="310" cy="912"/>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141" name="Text Box 1053"/>
            <p:cNvSpPr txBox="1">
              <a:spLocks noChangeArrowheads="1"/>
            </p:cNvSpPr>
            <p:nvPr/>
          </p:nvSpPr>
          <p:spPr bwMode="auto">
            <a:xfrm>
              <a:off x="1207" y="2435"/>
              <a:ext cx="8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global time</a:t>
              </a:r>
            </a:p>
          </p:txBody>
        </p:sp>
        <p:sp>
          <p:nvSpPr>
            <p:cNvPr id="5142" name="Line 1054"/>
            <p:cNvSpPr>
              <a:spLocks noChangeShapeType="1"/>
            </p:cNvSpPr>
            <p:nvPr/>
          </p:nvSpPr>
          <p:spPr bwMode="auto">
            <a:xfrm>
              <a:off x="1198" y="2712"/>
              <a:ext cx="960" cy="0"/>
            </a:xfrm>
            <a:prstGeom prst="line">
              <a:avLst/>
            </a:prstGeom>
            <a:noFill/>
            <a:ln w="38100" cmpd="dbl">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143" name="Text Box 1055"/>
            <p:cNvSpPr txBox="1">
              <a:spLocks noChangeArrowheads="1"/>
            </p:cNvSpPr>
            <p:nvPr/>
          </p:nvSpPr>
          <p:spPr bwMode="auto">
            <a:xfrm>
              <a:off x="2118" y="2753"/>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a:t>e12</a:t>
              </a:r>
            </a:p>
          </p:txBody>
        </p:sp>
        <p:sp>
          <p:nvSpPr>
            <p:cNvPr id="5144" name="Text Box 1057"/>
            <p:cNvSpPr txBox="1">
              <a:spLocks noChangeArrowheads="1"/>
            </p:cNvSpPr>
            <p:nvPr/>
          </p:nvSpPr>
          <p:spPr bwMode="auto">
            <a:xfrm>
              <a:off x="1815" y="3193"/>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a:t>e23</a:t>
              </a:r>
            </a:p>
          </p:txBody>
        </p:sp>
        <p:sp>
          <p:nvSpPr>
            <p:cNvPr id="5145" name="Text Box 1058"/>
            <p:cNvSpPr txBox="1">
              <a:spLocks noChangeArrowheads="1"/>
            </p:cNvSpPr>
            <p:nvPr/>
          </p:nvSpPr>
          <p:spPr bwMode="auto">
            <a:xfrm>
              <a:off x="2823" y="3673"/>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a:t>e32</a:t>
              </a:r>
            </a:p>
          </p:txBody>
        </p:sp>
        <p:sp>
          <p:nvSpPr>
            <p:cNvPr id="5146" name="Oval 1060"/>
            <p:cNvSpPr>
              <a:spLocks noChangeAspect="1" noChangeArrowheads="1"/>
            </p:cNvSpPr>
            <p:nvPr/>
          </p:nvSpPr>
          <p:spPr bwMode="auto">
            <a:xfrm>
              <a:off x="1219" y="3890"/>
              <a:ext cx="39" cy="3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5147" name="Oval 1062"/>
            <p:cNvSpPr>
              <a:spLocks noChangeAspect="1" noChangeArrowheads="1"/>
            </p:cNvSpPr>
            <p:nvPr/>
          </p:nvSpPr>
          <p:spPr bwMode="auto">
            <a:xfrm>
              <a:off x="973" y="3407"/>
              <a:ext cx="39" cy="3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5148" name="Text Box 1063"/>
            <p:cNvSpPr txBox="1">
              <a:spLocks noChangeArrowheads="1"/>
            </p:cNvSpPr>
            <p:nvPr/>
          </p:nvSpPr>
          <p:spPr bwMode="auto">
            <a:xfrm>
              <a:off x="2823" y="2761"/>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a:t>e14</a:t>
              </a:r>
            </a:p>
          </p:txBody>
        </p:sp>
        <p:sp>
          <p:nvSpPr>
            <p:cNvPr id="5149" name="Oval 1064"/>
            <p:cNvSpPr>
              <a:spLocks noChangeAspect="1" noChangeArrowheads="1"/>
            </p:cNvSpPr>
            <p:nvPr/>
          </p:nvSpPr>
          <p:spPr bwMode="auto">
            <a:xfrm>
              <a:off x="2623" y="2981"/>
              <a:ext cx="39" cy="3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5150" name="Text Box 1065"/>
            <p:cNvSpPr txBox="1">
              <a:spLocks noChangeArrowheads="1"/>
            </p:cNvSpPr>
            <p:nvPr/>
          </p:nvSpPr>
          <p:spPr bwMode="auto">
            <a:xfrm>
              <a:off x="3498" y="3036"/>
              <a:ext cx="2112"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altLang="en-US" sz="2000" b="1" i="0" dirty="0">
                  <a:solidFill>
                    <a:schemeClr val="accent6">
                      <a:lumMod val="75000"/>
                    </a:schemeClr>
                  </a:solidFill>
                  <a:latin typeface="+mn-lt"/>
                </a:rPr>
                <a:t>Process order:</a:t>
              </a:r>
              <a:r>
                <a:rPr lang="en-US" altLang="en-US" sz="2000" i="0" dirty="0">
                  <a:latin typeface="+mn-lt"/>
                </a:rPr>
                <a:t>	e13 &lt; e14</a:t>
              </a:r>
            </a:p>
            <a:p>
              <a:pPr eaLnBrk="1" hangingPunct="1">
                <a:spcBef>
                  <a:spcPct val="50000"/>
                </a:spcBef>
                <a:buFontTx/>
                <a:buNone/>
              </a:pPr>
              <a:r>
                <a:rPr lang="en-US" altLang="en-US" sz="2000" b="1" i="0" dirty="0">
                  <a:solidFill>
                    <a:schemeClr val="accent1">
                      <a:lumMod val="75000"/>
                    </a:schemeClr>
                  </a:solidFill>
                  <a:latin typeface="+mn-lt"/>
                </a:rPr>
                <a:t>Send-Receive:</a:t>
              </a:r>
              <a:r>
                <a:rPr lang="en-US" altLang="en-US" sz="2000" b="1" i="0" dirty="0">
                  <a:latin typeface="+mn-lt"/>
                </a:rPr>
                <a:t> </a:t>
              </a:r>
              <a:r>
                <a:rPr lang="en-US" altLang="en-US" sz="2000" i="0" dirty="0">
                  <a:latin typeface="+mn-lt"/>
                </a:rPr>
                <a:t>	e23 &lt; e12</a:t>
              </a:r>
            </a:p>
            <a:p>
              <a:pPr eaLnBrk="1" hangingPunct="1">
                <a:spcBef>
                  <a:spcPct val="50000"/>
                </a:spcBef>
                <a:buFontTx/>
                <a:buNone/>
              </a:pPr>
              <a:r>
                <a:rPr lang="en-US" altLang="en-US" sz="2000" b="1" i="0" dirty="0">
                  <a:solidFill>
                    <a:srgbClr val="C00000"/>
                  </a:solidFill>
                  <a:latin typeface="+mn-lt"/>
                </a:rPr>
                <a:t>Transitivity</a:t>
              </a:r>
              <a:r>
                <a:rPr lang="en-US" altLang="en-US" sz="2000" b="1" i="0" dirty="0">
                  <a:solidFill>
                    <a:schemeClr val="accent2">
                      <a:lumMod val="50000"/>
                    </a:schemeClr>
                  </a:solidFill>
                  <a:latin typeface="+mn-lt"/>
                </a:rPr>
                <a:t>:</a:t>
              </a:r>
              <a:r>
                <a:rPr lang="en-US" altLang="en-US" sz="2000" i="0" dirty="0">
                  <a:latin typeface="+mn-lt"/>
                </a:rPr>
                <a:t>	e21 &lt; e32</a:t>
              </a:r>
            </a:p>
          </p:txBody>
        </p:sp>
      </p:grpSp>
      <p:sp>
        <p:nvSpPr>
          <p:cNvPr id="4" name="Title 3"/>
          <p:cNvSpPr>
            <a:spLocks noGrp="1"/>
          </p:cNvSpPr>
          <p:nvPr>
            <p:ph type="title"/>
          </p:nvPr>
        </p:nvSpPr>
        <p:spPr/>
        <p:txBody>
          <a:bodyPr/>
          <a:lstStyle/>
          <a:p>
            <a:r>
              <a:rPr lang="en-US" altLang="en-US" dirty="0"/>
              <a:t>The Happened Before Relation</a:t>
            </a:r>
            <a:endParaRPr lang="he-IL" dirty="0"/>
          </a:p>
        </p:txBody>
      </p:sp>
      <p:cxnSp>
        <p:nvCxnSpPr>
          <p:cNvPr id="11" name="Straight Arrow Connector 10"/>
          <p:cNvCxnSpPr>
            <a:stCxn id="5149" idx="6"/>
            <a:endCxn id="5140" idx="0"/>
          </p:cNvCxnSpPr>
          <p:nvPr/>
        </p:nvCxnSpPr>
        <p:spPr>
          <a:xfrm>
            <a:off x="4222751" y="4758779"/>
            <a:ext cx="407987" cy="794"/>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779912" y="4751729"/>
            <a:ext cx="407987" cy="794"/>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Oval 1060"/>
          <p:cNvSpPr>
            <a:spLocks noChangeAspect="1" noChangeArrowheads="1"/>
          </p:cNvSpPr>
          <p:nvPr/>
        </p:nvSpPr>
        <p:spPr bwMode="auto">
          <a:xfrm>
            <a:off x="2312641" y="5412035"/>
            <a:ext cx="61913" cy="619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46" name="Oval 1060"/>
          <p:cNvSpPr>
            <a:spLocks noChangeAspect="1" noChangeArrowheads="1"/>
          </p:cNvSpPr>
          <p:nvPr/>
        </p:nvSpPr>
        <p:spPr bwMode="auto">
          <a:xfrm>
            <a:off x="3706812" y="4702424"/>
            <a:ext cx="61913" cy="619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47" name="Oval 1060"/>
          <p:cNvSpPr>
            <a:spLocks noChangeAspect="1" noChangeArrowheads="1"/>
          </p:cNvSpPr>
          <p:nvPr/>
        </p:nvSpPr>
        <p:spPr bwMode="auto">
          <a:xfrm>
            <a:off x="5096793" y="6177211"/>
            <a:ext cx="61913" cy="619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cxnSp>
        <p:nvCxnSpPr>
          <p:cNvPr id="41" name="Straight Arrow Connector 40"/>
          <p:cNvCxnSpPr>
            <a:endCxn id="5139" idx="1"/>
          </p:cNvCxnSpPr>
          <p:nvPr/>
        </p:nvCxnSpPr>
        <p:spPr>
          <a:xfrm flipV="1">
            <a:off x="3278780" y="4721473"/>
            <a:ext cx="474071" cy="722312"/>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5140" idx="0"/>
            <a:endCxn id="5140" idx="1"/>
          </p:cNvCxnSpPr>
          <p:nvPr/>
        </p:nvCxnSpPr>
        <p:spPr>
          <a:xfrm>
            <a:off x="4630738" y="4759573"/>
            <a:ext cx="492125" cy="144780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381251" y="5440292"/>
            <a:ext cx="869603"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1599406" y="5442991"/>
            <a:ext cx="726412"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Slide Number Placeholder 22"/>
          <p:cNvSpPr>
            <a:spLocks noGrp="1"/>
          </p:cNvSpPr>
          <p:nvPr>
            <p:ph type="sldNum" sz="quarter" idx="12"/>
          </p:nvPr>
        </p:nvSpPr>
        <p:spPr/>
        <p:txBody>
          <a:bodyPr/>
          <a:lstStyle/>
          <a:p>
            <a:fld id="{85043B5C-E59E-4C20-84E1-50103EC3268E}" type="slidenum">
              <a:rPr lang="en-US" altLang="he-IL" smtClean="0"/>
              <a:pPr/>
              <a:t>16</a:t>
            </a:fld>
            <a:endParaRPr lang="en-US" alt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t>Independent/Concurrent Events (1)</a:t>
            </a:r>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r>
                  <a:rPr lang="en-US" altLang="en-US" dirty="0"/>
                  <a:t>Two events </a:t>
                </a:r>
                <a:r>
                  <a:rPr lang="en-US" altLang="en-US" i="1" dirty="0"/>
                  <a:t>e</a:t>
                </a:r>
                <a:r>
                  <a:rPr lang="en-US" altLang="en-US" dirty="0"/>
                  <a:t>, </a:t>
                </a:r>
                <a:r>
                  <a:rPr lang="en-US" altLang="en-US" i="1" dirty="0"/>
                  <a:t>e’</a:t>
                </a:r>
                <a:r>
                  <a:rPr lang="en-US" altLang="en-US" dirty="0"/>
                  <a:t> are said to be </a:t>
                </a:r>
                <a:r>
                  <a:rPr lang="en-US" altLang="en-US" b="1" dirty="0">
                    <a:solidFill>
                      <a:schemeClr val="accent2">
                        <a:lumMod val="75000"/>
                      </a:schemeClr>
                    </a:solidFill>
                  </a:rPr>
                  <a:t>independent</a:t>
                </a:r>
                <a:r>
                  <a:rPr lang="en-US" altLang="en-US" dirty="0">
                    <a:solidFill>
                      <a:schemeClr val="accent2">
                        <a:lumMod val="75000"/>
                      </a:schemeClr>
                    </a:solidFill>
                  </a:rPr>
                  <a:t> </a:t>
                </a:r>
                <a:r>
                  <a:rPr lang="en-US" altLang="en-US" dirty="0"/>
                  <a:t>or </a:t>
                </a:r>
                <a:r>
                  <a:rPr lang="en-US" altLang="en-US" b="1" dirty="0">
                    <a:solidFill>
                      <a:schemeClr val="accent2">
                        <a:lumMod val="75000"/>
                      </a:schemeClr>
                    </a:solidFill>
                  </a:rPr>
                  <a:t>concurrent </a:t>
                </a:r>
                <a:r>
                  <a:rPr lang="en-US" altLang="en-US" dirty="0"/>
                  <a:t>if not </a:t>
                </a:r>
                <a:r>
                  <a:rPr lang="en-US" altLang="en-US" i="1" dirty="0"/>
                  <a:t>e</a:t>
                </a:r>
                <a:r>
                  <a:rPr lang="en-US" altLang="en-US" dirty="0"/>
                  <a:t> &lt; </a:t>
                </a:r>
                <a:r>
                  <a:rPr lang="en-US" altLang="en-US" i="1" dirty="0"/>
                  <a:t>e’</a:t>
                </a:r>
                <a:r>
                  <a:rPr lang="en-US" altLang="en-US" dirty="0"/>
                  <a:t> and not </a:t>
                </a:r>
                <a:r>
                  <a:rPr lang="en-US" altLang="en-US" i="1" dirty="0"/>
                  <a:t>e’</a:t>
                </a:r>
                <a:r>
                  <a:rPr lang="en-US" altLang="en-US" dirty="0"/>
                  <a:t> &lt; </a:t>
                </a:r>
                <a:r>
                  <a:rPr lang="en-US" altLang="en-US" i="1" dirty="0"/>
                  <a:t>e</a:t>
                </a:r>
                <a:r>
                  <a:rPr lang="en-US" altLang="en-US" dirty="0"/>
                  <a:t>. </a:t>
                </a:r>
                <a:endParaRPr lang="en-US" altLang="en-US" dirty="0">
                  <a:solidFill>
                    <a:schemeClr val="accent2">
                      <a:lumMod val="75000"/>
                    </a:schemeClr>
                  </a:solidFill>
                </a:endParaRPr>
              </a:p>
              <a:p>
                <a:r>
                  <a:rPr lang="en-US" altLang="en-US" dirty="0"/>
                  <a:t>Denoted by </a:t>
                </a:r>
                <a14:m>
                  <m:oMath xmlns:m="http://schemas.openxmlformats.org/officeDocument/2006/math">
                    <m:r>
                      <a:rPr lang="en-US" altLang="en-US" i="1" dirty="0" smtClean="0">
                        <a:latin typeface="Cambria Math" panose="02040503050406030204" pitchFamily="18" charset="0"/>
                      </a:rPr>
                      <m:t>𝑒</m:t>
                    </m:r>
                    <m:r>
                      <a:rPr lang="en-US" altLang="en-US" i="1" dirty="0" smtClean="0">
                        <a:latin typeface="Cambria Math" panose="02040503050406030204" pitchFamily="18" charset="0"/>
                        <a:ea typeface="Cambria Math" panose="02040503050406030204" pitchFamily="18" charset="0"/>
                      </a:rPr>
                      <m:t>∥</m:t>
                    </m:r>
                    <m:r>
                      <a:rPr lang="en-US" altLang="en-US" i="1" dirty="0" smtClean="0">
                        <a:latin typeface="Cambria Math" panose="02040503050406030204" pitchFamily="18" charset="0"/>
                      </a:rPr>
                      <m:t>𝑒</m:t>
                    </m:r>
                    <m:r>
                      <a:rPr lang="en-US" altLang="en-US" i="1" dirty="0" smtClean="0">
                        <a:latin typeface="Cambria Math" panose="02040503050406030204" pitchFamily="18" charset="0"/>
                      </a:rPr>
                      <m:t>’</m:t>
                    </m:r>
                  </m:oMath>
                </a14:m>
                <a:endParaRPr lang="en-US" altLang="en-US" i="1"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3"/>
                <a:stretch>
                  <a:fillRect l="-773" t="-1541"/>
                </a:stretch>
              </a:blipFill>
            </p:spPr>
            <p:txBody>
              <a:bodyPr/>
              <a:lstStyle/>
              <a:p>
                <a:r>
                  <a:rPr lang="he-IL">
                    <a:noFill/>
                  </a:rPr>
                  <a:t> </a:t>
                </a:r>
              </a:p>
            </p:txBody>
          </p:sp>
        </mc:Fallback>
      </mc:AlternateContent>
      <p:sp>
        <p:nvSpPr>
          <p:cNvPr id="6148" name="Text Box 31"/>
          <p:cNvSpPr txBox="1">
            <a:spLocks noChangeArrowheads="1"/>
          </p:cNvSpPr>
          <p:nvPr/>
        </p:nvSpPr>
        <p:spPr bwMode="auto">
          <a:xfrm>
            <a:off x="228600" y="58674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2400" i="0"/>
          </a:p>
        </p:txBody>
      </p:sp>
      <p:grpSp>
        <p:nvGrpSpPr>
          <p:cNvPr id="6150" name="Group 39"/>
          <p:cNvGrpSpPr>
            <a:grpSpLocks/>
          </p:cNvGrpSpPr>
          <p:nvPr/>
        </p:nvGrpSpPr>
        <p:grpSpPr bwMode="auto">
          <a:xfrm>
            <a:off x="906462" y="3317875"/>
            <a:ext cx="7334250" cy="2549525"/>
            <a:chOff x="480" y="624"/>
            <a:chExt cx="4620" cy="1606"/>
          </a:xfrm>
        </p:grpSpPr>
        <p:sp>
          <p:nvSpPr>
            <p:cNvPr id="6151" name="Line 4"/>
            <p:cNvSpPr>
              <a:spLocks noChangeShapeType="1"/>
            </p:cNvSpPr>
            <p:nvPr/>
          </p:nvSpPr>
          <p:spPr bwMode="auto">
            <a:xfrm>
              <a:off x="1018" y="1174"/>
              <a:ext cx="408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152" name="Line 5"/>
            <p:cNvSpPr>
              <a:spLocks noChangeShapeType="1"/>
            </p:cNvSpPr>
            <p:nvPr/>
          </p:nvSpPr>
          <p:spPr bwMode="auto">
            <a:xfrm>
              <a:off x="1018" y="1606"/>
              <a:ext cx="408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153" name="Line 6"/>
            <p:cNvSpPr>
              <a:spLocks noChangeShapeType="1"/>
            </p:cNvSpPr>
            <p:nvPr/>
          </p:nvSpPr>
          <p:spPr bwMode="auto">
            <a:xfrm>
              <a:off x="1018" y="2086"/>
              <a:ext cx="408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154" name="Text Box 7"/>
            <p:cNvSpPr txBox="1">
              <a:spLocks noChangeArrowheads="1"/>
            </p:cNvSpPr>
            <p:nvPr/>
          </p:nvSpPr>
          <p:spPr bwMode="auto">
            <a:xfrm>
              <a:off x="480" y="960"/>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dirty="0"/>
                <a:t>P1</a:t>
              </a:r>
            </a:p>
          </p:txBody>
        </p:sp>
        <p:sp>
          <p:nvSpPr>
            <p:cNvPr id="6155" name="Text Box 8"/>
            <p:cNvSpPr txBox="1">
              <a:spLocks noChangeArrowheads="1"/>
            </p:cNvSpPr>
            <p:nvPr/>
          </p:nvSpPr>
          <p:spPr bwMode="auto">
            <a:xfrm>
              <a:off x="490" y="1462"/>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dirty="0"/>
                <a:t>P2</a:t>
              </a:r>
            </a:p>
          </p:txBody>
        </p:sp>
        <p:sp>
          <p:nvSpPr>
            <p:cNvPr id="6156" name="Text Box 9"/>
            <p:cNvSpPr txBox="1">
              <a:spLocks noChangeArrowheads="1"/>
            </p:cNvSpPr>
            <p:nvPr/>
          </p:nvSpPr>
          <p:spPr bwMode="auto">
            <a:xfrm>
              <a:off x="490" y="1942"/>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a:t>P3</a:t>
              </a:r>
            </a:p>
          </p:txBody>
        </p:sp>
        <p:sp>
          <p:nvSpPr>
            <p:cNvPr id="6157" name="Text Box 10"/>
            <p:cNvSpPr txBox="1">
              <a:spLocks noChangeArrowheads="1"/>
            </p:cNvSpPr>
            <p:nvPr/>
          </p:nvSpPr>
          <p:spPr bwMode="auto">
            <a:xfrm>
              <a:off x="1066" y="1366"/>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a:t>e21</a:t>
              </a:r>
            </a:p>
          </p:txBody>
        </p:sp>
        <p:sp>
          <p:nvSpPr>
            <p:cNvPr id="6158" name="Text Box 11"/>
            <p:cNvSpPr txBox="1">
              <a:spLocks noChangeArrowheads="1"/>
            </p:cNvSpPr>
            <p:nvPr/>
          </p:nvSpPr>
          <p:spPr bwMode="auto">
            <a:xfrm>
              <a:off x="1066" y="934"/>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a:t>e11</a:t>
              </a:r>
            </a:p>
          </p:txBody>
        </p:sp>
        <p:sp>
          <p:nvSpPr>
            <p:cNvPr id="6159" name="Text Box 12"/>
            <p:cNvSpPr txBox="1">
              <a:spLocks noChangeArrowheads="1"/>
            </p:cNvSpPr>
            <p:nvPr/>
          </p:nvSpPr>
          <p:spPr bwMode="auto">
            <a:xfrm>
              <a:off x="1066" y="1798"/>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a:t>e31</a:t>
              </a:r>
            </a:p>
          </p:txBody>
        </p:sp>
        <p:sp>
          <p:nvSpPr>
            <p:cNvPr id="6160" name="Text Box 13"/>
            <p:cNvSpPr txBox="1">
              <a:spLocks noChangeArrowheads="1"/>
            </p:cNvSpPr>
            <p:nvPr/>
          </p:nvSpPr>
          <p:spPr bwMode="auto">
            <a:xfrm>
              <a:off x="1738" y="1366"/>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a:t>e22</a:t>
              </a:r>
            </a:p>
          </p:txBody>
        </p:sp>
        <p:sp>
          <p:nvSpPr>
            <p:cNvPr id="6161" name="Text Box 14"/>
            <p:cNvSpPr txBox="1">
              <a:spLocks noChangeArrowheads="1"/>
            </p:cNvSpPr>
            <p:nvPr/>
          </p:nvSpPr>
          <p:spPr bwMode="auto">
            <a:xfrm>
              <a:off x="2362" y="1366"/>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a:t>e23</a:t>
              </a:r>
            </a:p>
          </p:txBody>
        </p:sp>
        <p:sp>
          <p:nvSpPr>
            <p:cNvPr id="6162" name="Text Box 15"/>
            <p:cNvSpPr txBox="1">
              <a:spLocks noChangeArrowheads="1"/>
            </p:cNvSpPr>
            <p:nvPr/>
          </p:nvSpPr>
          <p:spPr bwMode="auto">
            <a:xfrm>
              <a:off x="3034" y="1366"/>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a:t>e24</a:t>
              </a:r>
            </a:p>
          </p:txBody>
        </p:sp>
        <p:sp>
          <p:nvSpPr>
            <p:cNvPr id="6163" name="Text Box 16"/>
            <p:cNvSpPr txBox="1">
              <a:spLocks noChangeArrowheads="1"/>
            </p:cNvSpPr>
            <p:nvPr/>
          </p:nvSpPr>
          <p:spPr bwMode="auto">
            <a:xfrm>
              <a:off x="3562" y="1366"/>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a:t>e25</a:t>
              </a:r>
            </a:p>
          </p:txBody>
        </p:sp>
        <p:sp>
          <p:nvSpPr>
            <p:cNvPr id="6164" name="Text Box 17"/>
            <p:cNvSpPr txBox="1">
              <a:spLocks noChangeArrowheads="1"/>
            </p:cNvSpPr>
            <p:nvPr/>
          </p:nvSpPr>
          <p:spPr bwMode="auto">
            <a:xfrm>
              <a:off x="2458" y="1846"/>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a:t>e32</a:t>
              </a:r>
            </a:p>
          </p:txBody>
        </p:sp>
        <p:sp>
          <p:nvSpPr>
            <p:cNvPr id="6165" name="Text Box 18"/>
            <p:cNvSpPr txBox="1">
              <a:spLocks noChangeArrowheads="1"/>
            </p:cNvSpPr>
            <p:nvPr/>
          </p:nvSpPr>
          <p:spPr bwMode="auto">
            <a:xfrm>
              <a:off x="3994" y="1846"/>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a:t>e33</a:t>
              </a:r>
            </a:p>
          </p:txBody>
        </p:sp>
        <p:sp>
          <p:nvSpPr>
            <p:cNvPr id="6166" name="Text Box 19"/>
            <p:cNvSpPr txBox="1">
              <a:spLocks noChangeArrowheads="1"/>
            </p:cNvSpPr>
            <p:nvPr/>
          </p:nvSpPr>
          <p:spPr bwMode="auto">
            <a:xfrm>
              <a:off x="4714" y="1846"/>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a:t>e34</a:t>
              </a:r>
            </a:p>
          </p:txBody>
        </p:sp>
        <p:sp>
          <p:nvSpPr>
            <p:cNvPr id="6167" name="Text Box 20"/>
            <p:cNvSpPr txBox="1">
              <a:spLocks noChangeArrowheads="1"/>
            </p:cNvSpPr>
            <p:nvPr/>
          </p:nvSpPr>
          <p:spPr bwMode="auto">
            <a:xfrm>
              <a:off x="3946" y="934"/>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a:t>e12</a:t>
              </a:r>
            </a:p>
          </p:txBody>
        </p:sp>
        <p:sp>
          <p:nvSpPr>
            <p:cNvPr id="6168" name="Text Box 21"/>
            <p:cNvSpPr txBox="1">
              <a:spLocks noChangeArrowheads="1"/>
            </p:cNvSpPr>
            <p:nvPr/>
          </p:nvSpPr>
          <p:spPr bwMode="auto">
            <a:xfrm>
              <a:off x="4282" y="934"/>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a:t>e13</a:t>
              </a:r>
            </a:p>
          </p:txBody>
        </p:sp>
        <p:sp>
          <p:nvSpPr>
            <p:cNvPr id="6169" name="Line 22"/>
            <p:cNvSpPr>
              <a:spLocks noChangeShapeType="1"/>
            </p:cNvSpPr>
            <p:nvPr/>
          </p:nvSpPr>
          <p:spPr bwMode="auto">
            <a:xfrm>
              <a:off x="1306" y="1174"/>
              <a:ext cx="481" cy="423"/>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170" name="Line 23"/>
            <p:cNvSpPr>
              <a:spLocks noChangeShapeType="1"/>
            </p:cNvSpPr>
            <p:nvPr/>
          </p:nvSpPr>
          <p:spPr bwMode="auto">
            <a:xfrm flipV="1">
              <a:off x="1352" y="1606"/>
              <a:ext cx="1082" cy="474"/>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171" name="Line 24"/>
            <p:cNvSpPr>
              <a:spLocks noChangeShapeType="1"/>
            </p:cNvSpPr>
            <p:nvPr/>
          </p:nvSpPr>
          <p:spPr bwMode="auto">
            <a:xfrm flipV="1">
              <a:off x="3206" y="1176"/>
              <a:ext cx="868" cy="437"/>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172" name="Line 25"/>
            <p:cNvSpPr>
              <a:spLocks noChangeShapeType="1"/>
            </p:cNvSpPr>
            <p:nvPr/>
          </p:nvSpPr>
          <p:spPr bwMode="auto">
            <a:xfrm>
              <a:off x="3754" y="1606"/>
              <a:ext cx="311" cy="475"/>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173" name="Line 26"/>
            <p:cNvSpPr>
              <a:spLocks noChangeShapeType="1"/>
            </p:cNvSpPr>
            <p:nvPr/>
          </p:nvSpPr>
          <p:spPr bwMode="auto">
            <a:xfrm>
              <a:off x="4417" y="1174"/>
              <a:ext cx="345" cy="915"/>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174" name="Text Box 27"/>
            <p:cNvSpPr txBox="1">
              <a:spLocks noChangeArrowheads="1"/>
            </p:cNvSpPr>
            <p:nvPr/>
          </p:nvSpPr>
          <p:spPr bwMode="auto">
            <a:xfrm>
              <a:off x="1776" y="624"/>
              <a:ext cx="9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dirty="0"/>
                <a:t>global time</a:t>
              </a:r>
            </a:p>
          </p:txBody>
        </p:sp>
        <p:sp>
          <p:nvSpPr>
            <p:cNvPr id="6175" name="Line 28"/>
            <p:cNvSpPr>
              <a:spLocks noChangeShapeType="1"/>
            </p:cNvSpPr>
            <p:nvPr/>
          </p:nvSpPr>
          <p:spPr bwMode="auto">
            <a:xfrm>
              <a:off x="1786" y="982"/>
              <a:ext cx="960" cy="0"/>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176" name="Oval 33"/>
            <p:cNvSpPr>
              <a:spLocks noChangeAspect="1" noChangeArrowheads="1"/>
            </p:cNvSpPr>
            <p:nvPr/>
          </p:nvSpPr>
          <p:spPr bwMode="auto">
            <a:xfrm>
              <a:off x="1322" y="1580"/>
              <a:ext cx="39" cy="3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6177" name="Oval 37"/>
            <p:cNvSpPr>
              <a:spLocks noChangeAspect="1" noChangeArrowheads="1"/>
            </p:cNvSpPr>
            <p:nvPr/>
          </p:nvSpPr>
          <p:spPr bwMode="auto">
            <a:xfrm>
              <a:off x="2644" y="2067"/>
              <a:ext cx="39" cy="3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grpSp>
      <p:cxnSp>
        <p:nvCxnSpPr>
          <p:cNvPr id="45" name="Straight Arrow Connector 44"/>
          <p:cNvCxnSpPr>
            <a:stCxn id="6170" idx="1"/>
            <a:endCxn id="6177" idx="1"/>
          </p:cNvCxnSpPr>
          <p:nvPr/>
        </p:nvCxnSpPr>
        <p:spPr>
          <a:xfrm>
            <a:off x="4008437" y="4876800"/>
            <a:ext cx="342442" cy="740905"/>
          </a:xfrm>
          <a:prstGeom prst="straightConnector1">
            <a:avLst/>
          </a:prstGeom>
          <a:ln w="5715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Multiply 13"/>
          <p:cNvSpPr/>
          <p:nvPr/>
        </p:nvSpPr>
        <p:spPr>
          <a:xfrm>
            <a:off x="3760558" y="4820215"/>
            <a:ext cx="830492" cy="797490"/>
          </a:xfrm>
          <a:prstGeom prst="mathMultiply">
            <a:avLst>
              <a:gd name="adj1" fmla="val 14145"/>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49" name="Straight Arrow Connector 48"/>
          <p:cNvCxnSpPr/>
          <p:nvPr/>
        </p:nvCxnSpPr>
        <p:spPr>
          <a:xfrm>
            <a:off x="2328862" y="5629275"/>
            <a:ext cx="2031207"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6170" idx="0"/>
            <a:endCxn id="6170" idx="1"/>
          </p:cNvCxnSpPr>
          <p:nvPr/>
        </p:nvCxnSpPr>
        <p:spPr>
          <a:xfrm flipV="1">
            <a:off x="2290762" y="4876800"/>
            <a:ext cx="1717675" cy="752475"/>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5" name="Oval 33"/>
          <p:cNvSpPr>
            <a:spLocks noChangeAspect="1" noChangeArrowheads="1"/>
          </p:cNvSpPr>
          <p:nvPr/>
        </p:nvSpPr>
        <p:spPr bwMode="auto">
          <a:xfrm>
            <a:off x="2960686" y="4845842"/>
            <a:ext cx="61913" cy="619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56" name="Oval 33"/>
          <p:cNvSpPr>
            <a:spLocks noChangeAspect="1" noChangeArrowheads="1"/>
          </p:cNvSpPr>
          <p:nvPr/>
        </p:nvSpPr>
        <p:spPr bwMode="auto">
          <a:xfrm>
            <a:off x="3990974" y="4852988"/>
            <a:ext cx="61913" cy="619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57" name="Oval 33"/>
          <p:cNvSpPr>
            <a:spLocks noChangeAspect="1" noChangeArrowheads="1"/>
          </p:cNvSpPr>
          <p:nvPr/>
        </p:nvSpPr>
        <p:spPr bwMode="auto">
          <a:xfrm>
            <a:off x="6580980" y="5616116"/>
            <a:ext cx="61913" cy="619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58" name="Oval 33"/>
          <p:cNvSpPr>
            <a:spLocks noChangeAspect="1" noChangeArrowheads="1"/>
          </p:cNvSpPr>
          <p:nvPr/>
        </p:nvSpPr>
        <p:spPr bwMode="auto">
          <a:xfrm>
            <a:off x="7673181" y="5621336"/>
            <a:ext cx="61913" cy="619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59" name="Oval 33"/>
          <p:cNvSpPr>
            <a:spLocks noChangeAspect="1" noChangeArrowheads="1"/>
          </p:cNvSpPr>
          <p:nvPr/>
        </p:nvSpPr>
        <p:spPr bwMode="auto">
          <a:xfrm>
            <a:off x="6585791" y="4158456"/>
            <a:ext cx="61913" cy="619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19" name="Slide Number Placeholder 18"/>
          <p:cNvSpPr>
            <a:spLocks noGrp="1"/>
          </p:cNvSpPr>
          <p:nvPr>
            <p:ph type="sldNum" sz="quarter" idx="12"/>
          </p:nvPr>
        </p:nvSpPr>
        <p:spPr/>
        <p:txBody>
          <a:bodyPr/>
          <a:lstStyle/>
          <a:p>
            <a:fld id="{85043B5C-E59E-4C20-84E1-50103EC3268E}" type="slidenum">
              <a:rPr lang="en-US" altLang="he-IL" smtClean="0"/>
              <a:pPr/>
              <a:t>17</a:t>
            </a:fld>
            <a:endParaRPr lang="en-US" alt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t>Independent/Concurrent Events (2)</a:t>
            </a:r>
          </a:p>
        </p:txBody>
      </p:sp>
      <p:sp>
        <p:nvSpPr>
          <p:cNvPr id="7" name="Content Placeholder 6"/>
          <p:cNvSpPr>
            <a:spLocks noGrp="1"/>
          </p:cNvSpPr>
          <p:nvPr>
            <p:ph idx="1"/>
          </p:nvPr>
        </p:nvSpPr>
        <p:spPr/>
        <p:txBody>
          <a:bodyPr/>
          <a:lstStyle/>
          <a:p>
            <a:r>
              <a:rPr lang="en-US" altLang="en-US" dirty="0"/>
              <a:t>Two such diagrams are called </a:t>
            </a:r>
            <a:r>
              <a:rPr lang="en-US" altLang="en-US" b="1" dirty="0">
                <a:solidFill>
                  <a:schemeClr val="accent6">
                    <a:lumMod val="75000"/>
                  </a:schemeClr>
                </a:solidFill>
              </a:rPr>
              <a:t>equivalent</a:t>
            </a:r>
            <a:r>
              <a:rPr lang="en-US" altLang="en-US" dirty="0">
                <a:solidFill>
                  <a:schemeClr val="accent6">
                    <a:lumMod val="75000"/>
                  </a:schemeClr>
                </a:solidFill>
              </a:rPr>
              <a:t> </a:t>
            </a:r>
            <a:r>
              <a:rPr lang="en-US" altLang="en-US" dirty="0"/>
              <a:t>when </a:t>
            </a:r>
          </a:p>
          <a:p>
            <a:pPr lvl="1"/>
            <a:r>
              <a:rPr lang="en-US" altLang="en-US" dirty="0"/>
              <a:t>they have the same events and </a:t>
            </a:r>
          </a:p>
          <a:p>
            <a:pPr lvl="1"/>
            <a:r>
              <a:rPr lang="en-US" altLang="en-US" dirty="0"/>
              <a:t>the happened before relation is the same in both.</a:t>
            </a:r>
          </a:p>
          <a:p>
            <a:r>
              <a:rPr lang="en-US" altLang="en-US" dirty="0"/>
              <a:t>When global time differs for same event in two equivalent diagrams, think of process execution as if it was a rubber band.</a:t>
            </a:r>
          </a:p>
          <a:p>
            <a:endParaRPr lang="en-US" altLang="en-US" dirty="0"/>
          </a:p>
          <a:p>
            <a:endParaRPr lang="he-IL" dirty="0"/>
          </a:p>
        </p:txBody>
      </p:sp>
      <p:grpSp>
        <p:nvGrpSpPr>
          <p:cNvPr id="6150" name="Group 39"/>
          <p:cNvGrpSpPr>
            <a:grpSpLocks/>
          </p:cNvGrpSpPr>
          <p:nvPr/>
        </p:nvGrpSpPr>
        <p:grpSpPr bwMode="auto">
          <a:xfrm>
            <a:off x="906462" y="3429000"/>
            <a:ext cx="7334250" cy="2549525"/>
            <a:chOff x="480" y="624"/>
            <a:chExt cx="4620" cy="1606"/>
          </a:xfrm>
        </p:grpSpPr>
        <p:sp>
          <p:nvSpPr>
            <p:cNvPr id="6151" name="Line 4"/>
            <p:cNvSpPr>
              <a:spLocks noChangeShapeType="1"/>
            </p:cNvSpPr>
            <p:nvPr/>
          </p:nvSpPr>
          <p:spPr bwMode="auto">
            <a:xfrm>
              <a:off x="1018" y="1174"/>
              <a:ext cx="408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152" name="Line 5"/>
            <p:cNvSpPr>
              <a:spLocks noChangeShapeType="1"/>
            </p:cNvSpPr>
            <p:nvPr/>
          </p:nvSpPr>
          <p:spPr bwMode="auto">
            <a:xfrm>
              <a:off x="1018" y="1606"/>
              <a:ext cx="408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153" name="Line 6"/>
            <p:cNvSpPr>
              <a:spLocks noChangeShapeType="1"/>
            </p:cNvSpPr>
            <p:nvPr/>
          </p:nvSpPr>
          <p:spPr bwMode="auto">
            <a:xfrm>
              <a:off x="1018" y="2086"/>
              <a:ext cx="408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154" name="Text Box 7"/>
            <p:cNvSpPr txBox="1">
              <a:spLocks noChangeArrowheads="1"/>
            </p:cNvSpPr>
            <p:nvPr/>
          </p:nvSpPr>
          <p:spPr bwMode="auto">
            <a:xfrm>
              <a:off x="480" y="960"/>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dirty="0"/>
                <a:t>P1</a:t>
              </a:r>
            </a:p>
          </p:txBody>
        </p:sp>
        <p:sp>
          <p:nvSpPr>
            <p:cNvPr id="6155" name="Text Box 8"/>
            <p:cNvSpPr txBox="1">
              <a:spLocks noChangeArrowheads="1"/>
            </p:cNvSpPr>
            <p:nvPr/>
          </p:nvSpPr>
          <p:spPr bwMode="auto">
            <a:xfrm>
              <a:off x="490" y="1462"/>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dirty="0"/>
                <a:t>P2</a:t>
              </a:r>
            </a:p>
          </p:txBody>
        </p:sp>
        <p:sp>
          <p:nvSpPr>
            <p:cNvPr id="6156" name="Text Box 9"/>
            <p:cNvSpPr txBox="1">
              <a:spLocks noChangeArrowheads="1"/>
            </p:cNvSpPr>
            <p:nvPr/>
          </p:nvSpPr>
          <p:spPr bwMode="auto">
            <a:xfrm>
              <a:off x="490" y="1942"/>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a:t>P3</a:t>
              </a:r>
            </a:p>
          </p:txBody>
        </p:sp>
        <p:sp>
          <p:nvSpPr>
            <p:cNvPr id="6157" name="Text Box 10"/>
            <p:cNvSpPr txBox="1">
              <a:spLocks noChangeArrowheads="1"/>
            </p:cNvSpPr>
            <p:nvPr/>
          </p:nvSpPr>
          <p:spPr bwMode="auto">
            <a:xfrm>
              <a:off x="1066" y="1366"/>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a:t>e21</a:t>
              </a:r>
            </a:p>
          </p:txBody>
        </p:sp>
        <p:sp>
          <p:nvSpPr>
            <p:cNvPr id="6158" name="Text Box 11"/>
            <p:cNvSpPr txBox="1">
              <a:spLocks noChangeArrowheads="1"/>
            </p:cNvSpPr>
            <p:nvPr/>
          </p:nvSpPr>
          <p:spPr bwMode="auto">
            <a:xfrm>
              <a:off x="1066" y="934"/>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e11</a:t>
              </a:r>
            </a:p>
          </p:txBody>
        </p:sp>
        <p:sp>
          <p:nvSpPr>
            <p:cNvPr id="6159" name="Text Box 12"/>
            <p:cNvSpPr txBox="1">
              <a:spLocks noChangeArrowheads="1"/>
            </p:cNvSpPr>
            <p:nvPr/>
          </p:nvSpPr>
          <p:spPr bwMode="auto">
            <a:xfrm>
              <a:off x="1066" y="1798"/>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a:t>e31</a:t>
              </a:r>
            </a:p>
          </p:txBody>
        </p:sp>
        <p:sp>
          <p:nvSpPr>
            <p:cNvPr id="6160" name="Text Box 13"/>
            <p:cNvSpPr txBox="1">
              <a:spLocks noChangeArrowheads="1"/>
            </p:cNvSpPr>
            <p:nvPr/>
          </p:nvSpPr>
          <p:spPr bwMode="auto">
            <a:xfrm>
              <a:off x="1738" y="1366"/>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a:t>e22</a:t>
              </a:r>
            </a:p>
          </p:txBody>
        </p:sp>
        <p:sp>
          <p:nvSpPr>
            <p:cNvPr id="6161" name="Text Box 14"/>
            <p:cNvSpPr txBox="1">
              <a:spLocks noChangeArrowheads="1"/>
            </p:cNvSpPr>
            <p:nvPr/>
          </p:nvSpPr>
          <p:spPr bwMode="auto">
            <a:xfrm>
              <a:off x="2362" y="1366"/>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a:t>e23</a:t>
              </a:r>
            </a:p>
          </p:txBody>
        </p:sp>
        <p:sp>
          <p:nvSpPr>
            <p:cNvPr id="6162" name="Text Box 15"/>
            <p:cNvSpPr txBox="1">
              <a:spLocks noChangeArrowheads="1"/>
            </p:cNvSpPr>
            <p:nvPr/>
          </p:nvSpPr>
          <p:spPr bwMode="auto">
            <a:xfrm>
              <a:off x="3034" y="1366"/>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a:t>e24</a:t>
              </a:r>
            </a:p>
          </p:txBody>
        </p:sp>
        <p:sp>
          <p:nvSpPr>
            <p:cNvPr id="6163" name="Text Box 16"/>
            <p:cNvSpPr txBox="1">
              <a:spLocks noChangeArrowheads="1"/>
            </p:cNvSpPr>
            <p:nvPr/>
          </p:nvSpPr>
          <p:spPr bwMode="auto">
            <a:xfrm>
              <a:off x="3562" y="1366"/>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a:t>e25</a:t>
              </a:r>
            </a:p>
          </p:txBody>
        </p:sp>
        <p:sp>
          <p:nvSpPr>
            <p:cNvPr id="6164" name="Text Box 17"/>
            <p:cNvSpPr txBox="1">
              <a:spLocks noChangeArrowheads="1"/>
            </p:cNvSpPr>
            <p:nvPr/>
          </p:nvSpPr>
          <p:spPr bwMode="auto">
            <a:xfrm>
              <a:off x="2458" y="1846"/>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a:t>e32</a:t>
              </a:r>
            </a:p>
          </p:txBody>
        </p:sp>
        <p:sp>
          <p:nvSpPr>
            <p:cNvPr id="6165" name="Text Box 18"/>
            <p:cNvSpPr txBox="1">
              <a:spLocks noChangeArrowheads="1"/>
            </p:cNvSpPr>
            <p:nvPr/>
          </p:nvSpPr>
          <p:spPr bwMode="auto">
            <a:xfrm>
              <a:off x="3994" y="1846"/>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a:t>e33</a:t>
              </a:r>
            </a:p>
          </p:txBody>
        </p:sp>
        <p:sp>
          <p:nvSpPr>
            <p:cNvPr id="6166" name="Text Box 19"/>
            <p:cNvSpPr txBox="1">
              <a:spLocks noChangeArrowheads="1"/>
            </p:cNvSpPr>
            <p:nvPr/>
          </p:nvSpPr>
          <p:spPr bwMode="auto">
            <a:xfrm>
              <a:off x="4714" y="1846"/>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a:t>e34</a:t>
              </a:r>
            </a:p>
          </p:txBody>
        </p:sp>
        <p:sp>
          <p:nvSpPr>
            <p:cNvPr id="6167" name="Text Box 20"/>
            <p:cNvSpPr txBox="1">
              <a:spLocks noChangeArrowheads="1"/>
            </p:cNvSpPr>
            <p:nvPr/>
          </p:nvSpPr>
          <p:spPr bwMode="auto">
            <a:xfrm>
              <a:off x="3946" y="934"/>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a:t>e12</a:t>
              </a:r>
            </a:p>
          </p:txBody>
        </p:sp>
        <p:sp>
          <p:nvSpPr>
            <p:cNvPr id="6168" name="Text Box 21"/>
            <p:cNvSpPr txBox="1">
              <a:spLocks noChangeArrowheads="1"/>
            </p:cNvSpPr>
            <p:nvPr/>
          </p:nvSpPr>
          <p:spPr bwMode="auto">
            <a:xfrm>
              <a:off x="4282" y="934"/>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a:t>e13</a:t>
              </a:r>
            </a:p>
          </p:txBody>
        </p:sp>
        <p:sp>
          <p:nvSpPr>
            <p:cNvPr id="6169" name="Line 22"/>
            <p:cNvSpPr>
              <a:spLocks noChangeShapeType="1"/>
            </p:cNvSpPr>
            <p:nvPr/>
          </p:nvSpPr>
          <p:spPr bwMode="auto">
            <a:xfrm>
              <a:off x="1306" y="1174"/>
              <a:ext cx="481" cy="423"/>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170" name="Line 23"/>
            <p:cNvSpPr>
              <a:spLocks noChangeShapeType="1"/>
            </p:cNvSpPr>
            <p:nvPr/>
          </p:nvSpPr>
          <p:spPr bwMode="auto">
            <a:xfrm flipV="1">
              <a:off x="1352" y="1606"/>
              <a:ext cx="1082" cy="474"/>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171" name="Line 24"/>
            <p:cNvSpPr>
              <a:spLocks noChangeShapeType="1"/>
            </p:cNvSpPr>
            <p:nvPr/>
          </p:nvSpPr>
          <p:spPr bwMode="auto">
            <a:xfrm flipV="1">
              <a:off x="3206" y="1176"/>
              <a:ext cx="868" cy="437"/>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172" name="Line 25"/>
            <p:cNvSpPr>
              <a:spLocks noChangeShapeType="1"/>
            </p:cNvSpPr>
            <p:nvPr/>
          </p:nvSpPr>
          <p:spPr bwMode="auto">
            <a:xfrm>
              <a:off x="3754" y="1606"/>
              <a:ext cx="311" cy="475"/>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173" name="Line 26"/>
            <p:cNvSpPr>
              <a:spLocks noChangeShapeType="1"/>
            </p:cNvSpPr>
            <p:nvPr/>
          </p:nvSpPr>
          <p:spPr bwMode="auto">
            <a:xfrm>
              <a:off x="4417" y="1174"/>
              <a:ext cx="345" cy="915"/>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174" name="Text Box 27"/>
            <p:cNvSpPr txBox="1">
              <a:spLocks noChangeArrowheads="1"/>
            </p:cNvSpPr>
            <p:nvPr/>
          </p:nvSpPr>
          <p:spPr bwMode="auto">
            <a:xfrm>
              <a:off x="1776" y="624"/>
              <a:ext cx="9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a:t>global time</a:t>
              </a:r>
            </a:p>
          </p:txBody>
        </p:sp>
        <p:sp>
          <p:nvSpPr>
            <p:cNvPr id="6175" name="Line 28"/>
            <p:cNvSpPr>
              <a:spLocks noChangeShapeType="1"/>
            </p:cNvSpPr>
            <p:nvPr/>
          </p:nvSpPr>
          <p:spPr bwMode="auto">
            <a:xfrm>
              <a:off x="1786" y="982"/>
              <a:ext cx="960" cy="0"/>
            </a:xfrm>
            <a:prstGeom prst="line">
              <a:avLst/>
            </a:prstGeom>
            <a:noFill/>
            <a:ln w="38100" cmpd="dbl">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176" name="Oval 33"/>
            <p:cNvSpPr>
              <a:spLocks noChangeAspect="1" noChangeArrowheads="1"/>
            </p:cNvSpPr>
            <p:nvPr/>
          </p:nvSpPr>
          <p:spPr bwMode="auto">
            <a:xfrm>
              <a:off x="1322" y="1580"/>
              <a:ext cx="39" cy="3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6177" name="Oval 37"/>
            <p:cNvSpPr>
              <a:spLocks noChangeAspect="1" noChangeArrowheads="1"/>
            </p:cNvSpPr>
            <p:nvPr/>
          </p:nvSpPr>
          <p:spPr bwMode="auto">
            <a:xfrm>
              <a:off x="2644" y="2067"/>
              <a:ext cx="39" cy="3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grpSp>
      <p:grpSp>
        <p:nvGrpSpPr>
          <p:cNvPr id="11" name="Group 10"/>
          <p:cNvGrpSpPr/>
          <p:nvPr/>
        </p:nvGrpSpPr>
        <p:grpSpPr>
          <a:xfrm>
            <a:off x="3604418" y="5720557"/>
            <a:ext cx="799307" cy="61913"/>
            <a:chOff x="3604418" y="5720557"/>
            <a:chExt cx="799307" cy="61913"/>
          </a:xfrm>
        </p:grpSpPr>
        <p:sp>
          <p:nvSpPr>
            <p:cNvPr id="34" name="Oval 37"/>
            <p:cNvSpPr>
              <a:spLocks noChangeAspect="1" noChangeArrowheads="1"/>
            </p:cNvSpPr>
            <p:nvPr/>
          </p:nvSpPr>
          <p:spPr bwMode="auto">
            <a:xfrm>
              <a:off x="3604418" y="5720557"/>
              <a:ext cx="61913" cy="61913"/>
            </a:xfrm>
            <a:prstGeom prst="ellipse">
              <a:avLst/>
            </a:prstGeom>
            <a:solidFill>
              <a:srgbClr val="FF0000"/>
            </a:solidFill>
            <a:ln w="12700">
              <a:solidFill>
                <a:schemeClr val="tx1"/>
              </a:solidFill>
              <a:round/>
              <a:headEnd/>
              <a:tailEnd/>
            </a:ln>
            <a:effec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cxnSp>
          <p:nvCxnSpPr>
            <p:cNvPr id="35" name="Straight Arrow Connector 34"/>
            <p:cNvCxnSpPr>
              <a:stCxn id="6177" idx="6"/>
              <a:endCxn id="34" idx="6"/>
            </p:cNvCxnSpPr>
            <p:nvPr/>
          </p:nvCxnSpPr>
          <p:spPr>
            <a:xfrm flipH="1">
              <a:off x="3666331" y="5750720"/>
              <a:ext cx="737394" cy="794"/>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a:off x="4008437" y="4119562"/>
            <a:ext cx="0" cy="1901726"/>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45" name="Oval 33"/>
          <p:cNvSpPr>
            <a:spLocks noChangeAspect="1" noChangeArrowheads="1"/>
          </p:cNvSpPr>
          <p:nvPr/>
        </p:nvSpPr>
        <p:spPr bwMode="auto">
          <a:xfrm>
            <a:off x="2947987" y="4960342"/>
            <a:ext cx="61913" cy="619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46" name="Oval 33"/>
          <p:cNvSpPr>
            <a:spLocks noChangeAspect="1" noChangeArrowheads="1"/>
          </p:cNvSpPr>
          <p:nvPr/>
        </p:nvSpPr>
        <p:spPr bwMode="auto">
          <a:xfrm>
            <a:off x="3979862" y="4952204"/>
            <a:ext cx="61913" cy="619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47" name="Oval 33"/>
          <p:cNvSpPr>
            <a:spLocks noChangeAspect="1" noChangeArrowheads="1"/>
          </p:cNvSpPr>
          <p:nvPr/>
        </p:nvSpPr>
        <p:spPr bwMode="auto">
          <a:xfrm>
            <a:off x="6557963" y="5719763"/>
            <a:ext cx="61913" cy="619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48" name="Oval 33"/>
          <p:cNvSpPr>
            <a:spLocks noChangeAspect="1" noChangeArrowheads="1"/>
          </p:cNvSpPr>
          <p:nvPr/>
        </p:nvSpPr>
        <p:spPr bwMode="auto">
          <a:xfrm>
            <a:off x="6588125" y="4277517"/>
            <a:ext cx="61913" cy="619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49" name="Oval 33"/>
          <p:cNvSpPr>
            <a:spLocks noChangeAspect="1" noChangeArrowheads="1"/>
          </p:cNvSpPr>
          <p:nvPr/>
        </p:nvSpPr>
        <p:spPr bwMode="auto">
          <a:xfrm>
            <a:off x="7673181" y="5719763"/>
            <a:ext cx="61913" cy="6191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12" name="Slide Number Placeholder 11"/>
          <p:cNvSpPr>
            <a:spLocks noGrp="1"/>
          </p:cNvSpPr>
          <p:nvPr>
            <p:ph type="sldNum" sz="quarter" idx="12"/>
          </p:nvPr>
        </p:nvSpPr>
        <p:spPr/>
        <p:txBody>
          <a:bodyPr/>
          <a:lstStyle/>
          <a:p>
            <a:fld id="{85043B5C-E59E-4C20-84E1-50103EC3268E}" type="slidenum">
              <a:rPr lang="en-US" altLang="he-IL" smtClean="0"/>
              <a:pPr/>
              <a:t>18</a:t>
            </a:fld>
            <a:endParaRPr lang="en-US" altLang="he-IL"/>
          </a:p>
        </p:txBody>
      </p:sp>
    </p:spTree>
    <p:extLst>
      <p:ext uri="{BB962C8B-B14F-4D97-AF65-F5344CB8AC3E}">
        <p14:creationId xmlns:p14="http://schemas.microsoft.com/office/powerpoint/2010/main" val="75160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normAutofit/>
          </a:bodyPr>
          <a:lstStyle/>
          <a:p>
            <a:pPr eaLnBrk="1" hangingPunct="1"/>
            <a:r>
              <a:rPr lang="en-US" altLang="en-US" dirty="0"/>
              <a:t>Cuts</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altLang="en-US" sz="2000" i="0" dirty="0"/>
                  <a:t>A </a:t>
                </a:r>
                <a:r>
                  <a:rPr lang="en-US" altLang="en-US" sz="2000" b="1" dirty="0">
                    <a:solidFill>
                      <a:srgbClr val="7030A0"/>
                    </a:solidFill>
                  </a:rPr>
                  <a:t>cut</a:t>
                </a:r>
                <a:r>
                  <a:rPr lang="en-US" altLang="en-US" sz="2000" i="0" dirty="0">
                    <a:solidFill>
                      <a:srgbClr val="7030A0"/>
                    </a:solidFill>
                  </a:rPr>
                  <a:t> </a:t>
                </a:r>
                <a:r>
                  <a:rPr lang="en-US" altLang="en-US" sz="2000" i="1" dirty="0"/>
                  <a:t>C</a:t>
                </a:r>
                <a:r>
                  <a:rPr lang="en-US" altLang="en-US" sz="2000" i="0" dirty="0"/>
                  <a:t> of a set of events </a:t>
                </a:r>
                <a:r>
                  <a:rPr lang="en-US" altLang="en-US" sz="2000" i="1" dirty="0"/>
                  <a:t>E</a:t>
                </a:r>
                <a:r>
                  <a:rPr lang="en-US" altLang="en-US" sz="2000" i="0" dirty="0"/>
                  <a:t> is the </a:t>
                </a:r>
                <a:r>
                  <a:rPr lang="en-US" altLang="en-US" sz="2000" i="0" u="sng" dirty="0"/>
                  <a:t>union set</a:t>
                </a:r>
                <a:r>
                  <a:rPr lang="en-US" altLang="en-US" sz="2000" i="0" dirty="0"/>
                  <a:t> of the cut events </a:t>
                </a:r>
                <a14:m>
                  <m:oMath xmlns:m="http://schemas.openxmlformats.org/officeDocument/2006/math">
                    <m:r>
                      <a:rPr lang="en-US" altLang="en-US" sz="2000" i="1" dirty="0" smtClean="0">
                        <a:latin typeface="Cambria Math" panose="02040503050406030204" pitchFamily="18" charset="0"/>
                      </a:rPr>
                      <m:t>{</m:t>
                    </m:r>
                    <m:sSub>
                      <m:sSubPr>
                        <m:ctrlPr>
                          <a:rPr lang="en-US" altLang="en-US" sz="2000" b="0" i="1" dirty="0" smtClean="0">
                            <a:latin typeface="Cambria Math" panose="02040503050406030204" pitchFamily="18" charset="0"/>
                          </a:rPr>
                        </m:ctrlPr>
                      </m:sSubPr>
                      <m:e>
                        <m:r>
                          <a:rPr lang="en-US" altLang="en-US" sz="2000" i="1" dirty="0" smtClean="0">
                            <a:latin typeface="Cambria Math" panose="02040503050406030204" pitchFamily="18" charset="0"/>
                          </a:rPr>
                          <m:t>𝑐</m:t>
                        </m:r>
                      </m:e>
                      <m:sub>
                        <m:r>
                          <a:rPr lang="en-US" altLang="en-US" sz="2000" i="1" dirty="0" smtClean="0">
                            <a:latin typeface="Cambria Math" panose="02040503050406030204" pitchFamily="18" charset="0"/>
                          </a:rPr>
                          <m:t>𝑖</m:t>
                        </m:r>
                      </m:sub>
                    </m:sSub>
                    <m:r>
                      <a:rPr lang="en-US" altLang="en-US" sz="2000" i="1" dirty="0" smtClean="0">
                        <a:latin typeface="Cambria Math" panose="02040503050406030204" pitchFamily="18" charset="0"/>
                      </a:rPr>
                      <m:t>}</m:t>
                    </m:r>
                  </m:oMath>
                </a14:m>
                <a:r>
                  <a:rPr lang="en-US" altLang="en-US" sz="2000" i="0" dirty="0"/>
                  <a:t> and all the events </a:t>
                </a:r>
                <a14:m>
                  <m:oMath xmlns:m="http://schemas.openxmlformats.org/officeDocument/2006/math">
                    <m:r>
                      <a:rPr lang="en-US" altLang="en-US" sz="2000" i="1" dirty="0" smtClean="0">
                        <a:latin typeface="Cambria Math" panose="02040503050406030204" pitchFamily="18" charset="0"/>
                      </a:rPr>
                      <m:t>𝑒</m:t>
                    </m:r>
                    <m:r>
                      <a:rPr lang="en-US" altLang="en-US" sz="2000" i="1" dirty="0" smtClean="0">
                        <a:latin typeface="Cambria Math" panose="02040503050406030204" pitchFamily="18" charset="0"/>
                        <a:ea typeface="Cambria Math" panose="02040503050406030204" pitchFamily="18" charset="0"/>
                      </a:rPr>
                      <m:t>∈</m:t>
                    </m:r>
                    <m:r>
                      <a:rPr lang="en-US" altLang="en-US" sz="2000" i="1" dirty="0" smtClean="0">
                        <a:latin typeface="Cambria Math" panose="02040503050406030204" pitchFamily="18" charset="0"/>
                      </a:rPr>
                      <m:t>𝐸</m:t>
                    </m:r>
                    <m:r>
                      <a:rPr lang="en-US" altLang="en-US" sz="2000" i="1" dirty="0" smtClean="0">
                        <a:latin typeface="Cambria Math" panose="02040503050406030204" pitchFamily="18" charset="0"/>
                      </a:rPr>
                      <m:t> </m:t>
                    </m:r>
                  </m:oMath>
                </a14:m>
                <a:r>
                  <a:rPr lang="en-US" altLang="en-US" sz="2000" i="0" dirty="0"/>
                  <a:t>which precede any of the </a:t>
                </a:r>
                <a14:m>
                  <m:oMath xmlns:m="http://schemas.openxmlformats.org/officeDocument/2006/math">
                    <m:sSub>
                      <m:sSubPr>
                        <m:ctrlPr>
                          <a:rPr lang="en-US" altLang="en-US" sz="2000" b="0" i="1" dirty="0" smtClean="0">
                            <a:latin typeface="Cambria Math" panose="02040503050406030204" pitchFamily="18" charset="0"/>
                          </a:rPr>
                        </m:ctrlPr>
                      </m:sSubPr>
                      <m:e>
                        <m:r>
                          <a:rPr lang="en-US" altLang="en-US" sz="2000" i="1" dirty="0" smtClean="0">
                            <a:latin typeface="Cambria Math" panose="02040503050406030204" pitchFamily="18" charset="0"/>
                          </a:rPr>
                          <m:t>𝑐</m:t>
                        </m:r>
                      </m:e>
                      <m:sub>
                        <m:r>
                          <a:rPr lang="en-US" altLang="en-US" sz="2000" i="1" dirty="0" smtClean="0">
                            <a:latin typeface="Cambria Math" panose="02040503050406030204" pitchFamily="18" charset="0"/>
                          </a:rPr>
                          <m:t>𝑖</m:t>
                        </m:r>
                      </m:sub>
                    </m:sSub>
                  </m:oMath>
                </a14:m>
                <a:r>
                  <a:rPr lang="en-US" altLang="en-US" sz="2000" i="0" dirty="0"/>
                  <a:t> in process order.</a:t>
                </a:r>
                <a:r>
                  <a:rPr lang="en-US" altLang="en-US" sz="1100" i="0" dirty="0"/>
                  <a:t> </a:t>
                </a:r>
              </a:p>
              <a:p>
                <a:endParaRPr lang="he-IL"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643" t="-1754"/>
                </a:stretch>
              </a:blipFill>
            </p:spPr>
            <p:txBody>
              <a:bodyPr/>
              <a:lstStyle/>
              <a:p>
                <a:r>
                  <a:rPr lang="en-US">
                    <a:noFill/>
                  </a:rPr>
                  <a:t> </a:t>
                </a:r>
              </a:p>
            </p:txBody>
          </p:sp>
        </mc:Fallback>
      </mc:AlternateContent>
      <p:grpSp>
        <p:nvGrpSpPr>
          <p:cNvPr id="47" name="Group 102"/>
          <p:cNvGrpSpPr>
            <a:grpSpLocks/>
          </p:cNvGrpSpPr>
          <p:nvPr/>
        </p:nvGrpSpPr>
        <p:grpSpPr bwMode="auto">
          <a:xfrm>
            <a:off x="188912" y="3602162"/>
            <a:ext cx="8766176" cy="3100389"/>
            <a:chOff x="274" y="309"/>
            <a:chExt cx="5522" cy="1953"/>
          </a:xfrm>
        </p:grpSpPr>
        <p:sp>
          <p:nvSpPr>
            <p:cNvPr id="48" name="AutoShape 88"/>
            <p:cNvSpPr>
              <a:spLocks noChangeArrowheads="1"/>
            </p:cNvSpPr>
            <p:nvPr/>
          </p:nvSpPr>
          <p:spPr bwMode="auto">
            <a:xfrm rot="-2614133">
              <a:off x="3221" y="1026"/>
              <a:ext cx="1114" cy="336"/>
            </a:xfrm>
            <a:prstGeom prst="flowChartTerminator">
              <a:avLst/>
            </a:prstGeom>
            <a:solidFill>
              <a:schemeClr val="accent6">
                <a:lumMod val="75000"/>
                <a:alpha val="6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t>future</a:t>
              </a:r>
            </a:p>
          </p:txBody>
        </p:sp>
        <p:sp>
          <p:nvSpPr>
            <p:cNvPr id="50" name="Text Box 49"/>
            <p:cNvSpPr txBox="1">
              <a:spLocks noChangeArrowheads="1"/>
            </p:cNvSpPr>
            <p:nvPr/>
          </p:nvSpPr>
          <p:spPr bwMode="auto">
            <a:xfrm>
              <a:off x="1515" y="337"/>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dirty="0">
                  <a:solidFill>
                    <a:srgbClr val="7030A0"/>
                  </a:solidFill>
                </a:rPr>
                <a:t>c1</a:t>
              </a:r>
            </a:p>
          </p:txBody>
        </p:sp>
        <p:sp>
          <p:nvSpPr>
            <p:cNvPr id="51" name="Line 5"/>
            <p:cNvSpPr>
              <a:spLocks noChangeShapeType="1"/>
            </p:cNvSpPr>
            <p:nvPr/>
          </p:nvSpPr>
          <p:spPr bwMode="auto">
            <a:xfrm>
              <a:off x="816" y="608"/>
              <a:ext cx="411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2" name="Line 6"/>
            <p:cNvSpPr>
              <a:spLocks noChangeShapeType="1"/>
            </p:cNvSpPr>
            <p:nvPr/>
          </p:nvSpPr>
          <p:spPr bwMode="auto">
            <a:xfrm>
              <a:off x="816" y="1023"/>
              <a:ext cx="411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3" name="Line 7"/>
            <p:cNvSpPr>
              <a:spLocks noChangeShapeType="1"/>
            </p:cNvSpPr>
            <p:nvPr/>
          </p:nvSpPr>
          <p:spPr bwMode="auto">
            <a:xfrm>
              <a:off x="816" y="1485"/>
              <a:ext cx="411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54" name="Text Box 8"/>
            <p:cNvSpPr txBox="1">
              <a:spLocks noChangeArrowheads="1"/>
            </p:cNvSpPr>
            <p:nvPr/>
          </p:nvSpPr>
          <p:spPr bwMode="auto">
            <a:xfrm>
              <a:off x="274" y="402"/>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dirty="0"/>
                <a:t>P1</a:t>
              </a:r>
            </a:p>
          </p:txBody>
        </p:sp>
        <p:sp>
          <p:nvSpPr>
            <p:cNvPr id="55" name="Text Box 9"/>
            <p:cNvSpPr txBox="1">
              <a:spLocks noChangeArrowheads="1"/>
            </p:cNvSpPr>
            <p:nvPr/>
          </p:nvSpPr>
          <p:spPr bwMode="auto">
            <a:xfrm>
              <a:off x="284" y="884"/>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a:t>P2</a:t>
              </a:r>
            </a:p>
          </p:txBody>
        </p:sp>
        <p:sp>
          <p:nvSpPr>
            <p:cNvPr id="56" name="Text Box 10"/>
            <p:cNvSpPr txBox="1">
              <a:spLocks noChangeArrowheads="1"/>
            </p:cNvSpPr>
            <p:nvPr/>
          </p:nvSpPr>
          <p:spPr bwMode="auto">
            <a:xfrm>
              <a:off x="284" y="1346"/>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a:t>P3</a:t>
              </a:r>
            </a:p>
          </p:txBody>
        </p:sp>
        <p:sp>
          <p:nvSpPr>
            <p:cNvPr id="57" name="Text Box 12"/>
            <p:cNvSpPr txBox="1">
              <a:spLocks noChangeArrowheads="1"/>
            </p:cNvSpPr>
            <p:nvPr/>
          </p:nvSpPr>
          <p:spPr bwMode="auto">
            <a:xfrm>
              <a:off x="822" y="345"/>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e11</a:t>
              </a:r>
            </a:p>
          </p:txBody>
        </p:sp>
        <p:sp>
          <p:nvSpPr>
            <p:cNvPr id="58" name="Text Box 13"/>
            <p:cNvSpPr txBox="1">
              <a:spLocks noChangeArrowheads="1"/>
            </p:cNvSpPr>
            <p:nvPr/>
          </p:nvSpPr>
          <p:spPr bwMode="auto">
            <a:xfrm>
              <a:off x="1168" y="2012"/>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e41</a:t>
              </a:r>
            </a:p>
          </p:txBody>
        </p:sp>
        <p:sp>
          <p:nvSpPr>
            <p:cNvPr id="59" name="Text Box 20"/>
            <p:cNvSpPr txBox="1">
              <a:spLocks noChangeArrowheads="1"/>
            </p:cNvSpPr>
            <p:nvPr/>
          </p:nvSpPr>
          <p:spPr bwMode="auto">
            <a:xfrm>
              <a:off x="3556" y="2012"/>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e42</a:t>
              </a:r>
            </a:p>
          </p:txBody>
        </p:sp>
        <p:sp>
          <p:nvSpPr>
            <p:cNvPr id="60" name="Text Box 21"/>
            <p:cNvSpPr txBox="1">
              <a:spLocks noChangeArrowheads="1"/>
            </p:cNvSpPr>
            <p:nvPr/>
          </p:nvSpPr>
          <p:spPr bwMode="auto">
            <a:xfrm>
              <a:off x="2212" y="309"/>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e12</a:t>
              </a:r>
            </a:p>
          </p:txBody>
        </p:sp>
        <p:sp>
          <p:nvSpPr>
            <p:cNvPr id="61" name="Line 30"/>
            <p:cNvSpPr>
              <a:spLocks noChangeShapeType="1"/>
            </p:cNvSpPr>
            <p:nvPr/>
          </p:nvSpPr>
          <p:spPr bwMode="auto">
            <a:xfrm>
              <a:off x="816" y="1947"/>
              <a:ext cx="411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2" name="Text Box 31"/>
            <p:cNvSpPr txBox="1">
              <a:spLocks noChangeArrowheads="1"/>
            </p:cNvSpPr>
            <p:nvPr/>
          </p:nvSpPr>
          <p:spPr bwMode="auto">
            <a:xfrm>
              <a:off x="284" y="1808"/>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a:t>P4</a:t>
              </a:r>
            </a:p>
          </p:txBody>
        </p:sp>
        <p:sp>
          <p:nvSpPr>
            <p:cNvPr id="63" name="Text Box 32"/>
            <p:cNvSpPr txBox="1">
              <a:spLocks noChangeArrowheads="1"/>
            </p:cNvSpPr>
            <p:nvPr/>
          </p:nvSpPr>
          <p:spPr bwMode="auto">
            <a:xfrm>
              <a:off x="4280" y="719"/>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e22</a:t>
              </a:r>
            </a:p>
          </p:txBody>
        </p:sp>
        <p:sp>
          <p:nvSpPr>
            <p:cNvPr id="64" name="Text Box 33"/>
            <p:cNvSpPr txBox="1">
              <a:spLocks noChangeArrowheads="1"/>
            </p:cNvSpPr>
            <p:nvPr/>
          </p:nvSpPr>
          <p:spPr bwMode="auto">
            <a:xfrm>
              <a:off x="3316" y="713"/>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e21</a:t>
              </a:r>
            </a:p>
          </p:txBody>
        </p:sp>
        <p:sp>
          <p:nvSpPr>
            <p:cNvPr id="65" name="Line 34"/>
            <p:cNvSpPr>
              <a:spLocks noChangeShapeType="1"/>
            </p:cNvSpPr>
            <p:nvPr/>
          </p:nvSpPr>
          <p:spPr bwMode="auto">
            <a:xfrm>
              <a:off x="1010" y="608"/>
              <a:ext cx="302" cy="12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6" name="Text Box 36"/>
            <p:cNvSpPr txBox="1">
              <a:spLocks noChangeArrowheads="1"/>
            </p:cNvSpPr>
            <p:nvPr/>
          </p:nvSpPr>
          <p:spPr bwMode="auto">
            <a:xfrm>
              <a:off x="1824" y="1213"/>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a:t>e31</a:t>
              </a:r>
            </a:p>
          </p:txBody>
        </p:sp>
        <p:sp>
          <p:nvSpPr>
            <p:cNvPr id="67" name="Line 37"/>
            <p:cNvSpPr>
              <a:spLocks noChangeShapeType="1"/>
            </p:cNvSpPr>
            <p:nvPr/>
          </p:nvSpPr>
          <p:spPr bwMode="auto">
            <a:xfrm flipV="1">
              <a:off x="1373" y="1536"/>
              <a:ext cx="653" cy="34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8" name="Line 38"/>
            <p:cNvSpPr>
              <a:spLocks noChangeShapeType="1"/>
            </p:cNvSpPr>
            <p:nvPr/>
          </p:nvSpPr>
          <p:spPr bwMode="auto">
            <a:xfrm flipV="1">
              <a:off x="2114" y="657"/>
              <a:ext cx="241" cy="7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69" name="Line 39"/>
            <p:cNvSpPr>
              <a:spLocks noChangeShapeType="1"/>
            </p:cNvSpPr>
            <p:nvPr/>
          </p:nvSpPr>
          <p:spPr bwMode="auto">
            <a:xfrm flipV="1">
              <a:off x="2177" y="1047"/>
              <a:ext cx="1242" cy="3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70" name="Line 40"/>
            <p:cNvSpPr>
              <a:spLocks noChangeShapeType="1"/>
            </p:cNvSpPr>
            <p:nvPr/>
          </p:nvSpPr>
          <p:spPr bwMode="auto">
            <a:xfrm>
              <a:off x="1042" y="706"/>
              <a:ext cx="2629" cy="121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71" name="Line 41"/>
            <p:cNvSpPr>
              <a:spLocks noChangeShapeType="1"/>
            </p:cNvSpPr>
            <p:nvPr/>
          </p:nvSpPr>
          <p:spPr bwMode="auto">
            <a:xfrm flipV="1">
              <a:off x="3793" y="1070"/>
              <a:ext cx="653" cy="84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72" name="Freeform 44"/>
            <p:cNvSpPr>
              <a:spLocks/>
            </p:cNvSpPr>
            <p:nvPr/>
          </p:nvSpPr>
          <p:spPr bwMode="auto">
            <a:xfrm>
              <a:off x="1703" y="336"/>
              <a:ext cx="2474" cy="1871"/>
            </a:xfrm>
            <a:custGeom>
              <a:avLst/>
              <a:gdLst>
                <a:gd name="T0" fmla="*/ 144 w 2454"/>
                <a:gd name="T1" fmla="*/ 0 h 1944"/>
                <a:gd name="T2" fmla="*/ 117 w 2454"/>
                <a:gd name="T3" fmla="*/ 192 h 1944"/>
                <a:gd name="T4" fmla="*/ 153 w 2454"/>
                <a:gd name="T5" fmla="*/ 320 h 1944"/>
                <a:gd name="T6" fmla="*/ 237 w 2454"/>
                <a:gd name="T7" fmla="*/ 377 h 1944"/>
                <a:gd name="T8" fmla="*/ 570 w 2454"/>
                <a:gd name="T9" fmla="*/ 449 h 1944"/>
                <a:gd name="T10" fmla="*/ 678 w 2454"/>
                <a:gd name="T11" fmla="*/ 489 h 1944"/>
                <a:gd name="T12" fmla="*/ 699 w 2454"/>
                <a:gd name="T13" fmla="*/ 537 h 1944"/>
                <a:gd name="T14" fmla="*/ 708 w 2454"/>
                <a:gd name="T15" fmla="*/ 561 h 1944"/>
                <a:gd name="T16" fmla="*/ 717 w 2454"/>
                <a:gd name="T17" fmla="*/ 585 h 1944"/>
                <a:gd name="T18" fmla="*/ 708 w 2454"/>
                <a:gd name="T19" fmla="*/ 657 h 1944"/>
                <a:gd name="T20" fmla="*/ 624 w 2454"/>
                <a:gd name="T21" fmla="*/ 690 h 1944"/>
                <a:gd name="T22" fmla="*/ 321 w 2454"/>
                <a:gd name="T23" fmla="*/ 714 h 1944"/>
                <a:gd name="T24" fmla="*/ 237 w 2454"/>
                <a:gd name="T25" fmla="*/ 747 h 1944"/>
                <a:gd name="T26" fmla="*/ 180 w 2454"/>
                <a:gd name="T27" fmla="*/ 778 h 1944"/>
                <a:gd name="T28" fmla="*/ 162 w 2454"/>
                <a:gd name="T29" fmla="*/ 802 h 1944"/>
                <a:gd name="T30" fmla="*/ 135 w 2454"/>
                <a:gd name="T31" fmla="*/ 819 h 1944"/>
                <a:gd name="T32" fmla="*/ 60 w 2454"/>
                <a:gd name="T33" fmla="*/ 914 h 1944"/>
                <a:gd name="T34" fmla="*/ 33 w 2454"/>
                <a:gd name="T35" fmla="*/ 987 h 1944"/>
                <a:gd name="T36" fmla="*/ 24 w 2454"/>
                <a:gd name="T37" fmla="*/ 1011 h 1944"/>
                <a:gd name="T38" fmla="*/ 33 w 2454"/>
                <a:gd name="T39" fmla="*/ 1147 h 1944"/>
                <a:gd name="T40" fmla="*/ 708 w 2454"/>
                <a:gd name="T41" fmla="*/ 1284 h 1944"/>
                <a:gd name="T42" fmla="*/ 798 w 2454"/>
                <a:gd name="T43" fmla="*/ 1293 h 1944"/>
                <a:gd name="T44" fmla="*/ 1104 w 2454"/>
                <a:gd name="T45" fmla="*/ 1299 h 1944"/>
                <a:gd name="T46" fmla="*/ 2016 w 2454"/>
                <a:gd name="T47" fmla="*/ 1260 h 1944"/>
                <a:gd name="T48" fmla="*/ 2331 w 2454"/>
                <a:gd name="T49" fmla="*/ 1317 h 1944"/>
                <a:gd name="T50" fmla="*/ 2441 w 2454"/>
                <a:gd name="T51" fmla="*/ 1396 h 1944"/>
                <a:gd name="T52" fmla="*/ 2487 w 2454"/>
                <a:gd name="T53" fmla="*/ 1468 h 1944"/>
                <a:gd name="T54" fmla="*/ 2505 w 2454"/>
                <a:gd name="T55" fmla="*/ 1628 h 1944"/>
                <a:gd name="T56" fmla="*/ 2514 w 2454"/>
                <a:gd name="T57" fmla="*/ 1733 h 194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54" h="1944">
                  <a:moveTo>
                    <a:pt x="141" y="0"/>
                  </a:moveTo>
                  <a:cubicBezTo>
                    <a:pt x="134" y="73"/>
                    <a:pt x="123" y="143"/>
                    <a:pt x="114" y="216"/>
                  </a:cubicBezTo>
                  <a:cubicBezTo>
                    <a:pt x="121" y="268"/>
                    <a:pt x="134" y="311"/>
                    <a:pt x="150" y="360"/>
                  </a:cubicBezTo>
                  <a:cubicBezTo>
                    <a:pt x="156" y="377"/>
                    <a:pt x="228" y="422"/>
                    <a:pt x="231" y="423"/>
                  </a:cubicBezTo>
                  <a:cubicBezTo>
                    <a:pt x="340" y="459"/>
                    <a:pt x="440" y="490"/>
                    <a:pt x="555" y="504"/>
                  </a:cubicBezTo>
                  <a:cubicBezTo>
                    <a:pt x="597" y="518"/>
                    <a:pt x="628" y="525"/>
                    <a:pt x="663" y="549"/>
                  </a:cubicBezTo>
                  <a:cubicBezTo>
                    <a:pt x="669" y="567"/>
                    <a:pt x="675" y="585"/>
                    <a:pt x="681" y="603"/>
                  </a:cubicBezTo>
                  <a:cubicBezTo>
                    <a:pt x="684" y="612"/>
                    <a:pt x="687" y="621"/>
                    <a:pt x="690" y="630"/>
                  </a:cubicBezTo>
                  <a:cubicBezTo>
                    <a:pt x="693" y="639"/>
                    <a:pt x="699" y="657"/>
                    <a:pt x="699" y="657"/>
                  </a:cubicBezTo>
                  <a:cubicBezTo>
                    <a:pt x="696" y="684"/>
                    <a:pt x="699" y="712"/>
                    <a:pt x="690" y="738"/>
                  </a:cubicBezTo>
                  <a:cubicBezTo>
                    <a:pt x="680" y="766"/>
                    <a:pt x="609" y="774"/>
                    <a:pt x="609" y="774"/>
                  </a:cubicBezTo>
                  <a:cubicBezTo>
                    <a:pt x="504" y="765"/>
                    <a:pt x="413" y="767"/>
                    <a:pt x="312" y="801"/>
                  </a:cubicBezTo>
                  <a:cubicBezTo>
                    <a:pt x="284" y="810"/>
                    <a:pt x="256" y="823"/>
                    <a:pt x="231" y="837"/>
                  </a:cubicBezTo>
                  <a:cubicBezTo>
                    <a:pt x="212" y="848"/>
                    <a:pt x="177" y="873"/>
                    <a:pt x="177" y="873"/>
                  </a:cubicBezTo>
                  <a:cubicBezTo>
                    <a:pt x="171" y="882"/>
                    <a:pt x="167" y="892"/>
                    <a:pt x="159" y="900"/>
                  </a:cubicBezTo>
                  <a:cubicBezTo>
                    <a:pt x="151" y="908"/>
                    <a:pt x="139" y="910"/>
                    <a:pt x="132" y="918"/>
                  </a:cubicBezTo>
                  <a:cubicBezTo>
                    <a:pt x="105" y="948"/>
                    <a:pt x="83" y="992"/>
                    <a:pt x="60" y="1026"/>
                  </a:cubicBezTo>
                  <a:cubicBezTo>
                    <a:pt x="44" y="1050"/>
                    <a:pt x="42" y="1080"/>
                    <a:pt x="33" y="1107"/>
                  </a:cubicBezTo>
                  <a:cubicBezTo>
                    <a:pt x="30" y="1116"/>
                    <a:pt x="24" y="1134"/>
                    <a:pt x="24" y="1134"/>
                  </a:cubicBezTo>
                  <a:cubicBezTo>
                    <a:pt x="19" y="1171"/>
                    <a:pt x="0" y="1254"/>
                    <a:pt x="33" y="1287"/>
                  </a:cubicBezTo>
                  <a:cubicBezTo>
                    <a:pt x="176" y="1430"/>
                    <a:pt x="514" y="1428"/>
                    <a:pt x="690" y="1440"/>
                  </a:cubicBezTo>
                  <a:cubicBezTo>
                    <a:pt x="720" y="1442"/>
                    <a:pt x="750" y="1448"/>
                    <a:pt x="780" y="1449"/>
                  </a:cubicBezTo>
                  <a:cubicBezTo>
                    <a:pt x="879" y="1454"/>
                    <a:pt x="978" y="1455"/>
                    <a:pt x="1077" y="1458"/>
                  </a:cubicBezTo>
                  <a:cubicBezTo>
                    <a:pt x="1374" y="1443"/>
                    <a:pt x="1671" y="1427"/>
                    <a:pt x="1968" y="1413"/>
                  </a:cubicBezTo>
                  <a:cubicBezTo>
                    <a:pt x="2080" y="1421"/>
                    <a:pt x="2175" y="1427"/>
                    <a:pt x="2274" y="1476"/>
                  </a:cubicBezTo>
                  <a:cubicBezTo>
                    <a:pt x="2319" y="1499"/>
                    <a:pt x="2342" y="1539"/>
                    <a:pt x="2382" y="1566"/>
                  </a:cubicBezTo>
                  <a:cubicBezTo>
                    <a:pt x="2400" y="1593"/>
                    <a:pt x="2409" y="1620"/>
                    <a:pt x="2427" y="1647"/>
                  </a:cubicBezTo>
                  <a:cubicBezTo>
                    <a:pt x="2448" y="1731"/>
                    <a:pt x="2434" y="1665"/>
                    <a:pt x="2445" y="1827"/>
                  </a:cubicBezTo>
                  <a:cubicBezTo>
                    <a:pt x="2448" y="1866"/>
                    <a:pt x="2454" y="1944"/>
                    <a:pt x="2454" y="1944"/>
                  </a:cubicBezTo>
                </a:path>
              </a:pathLst>
            </a:custGeom>
            <a:noFill/>
            <a:ln w="38100" cap="flat">
              <a:solidFill>
                <a:schemeClr val="accent6">
                  <a:lumMod val="50000"/>
                </a:schemeClr>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73" name="Rectangle 45"/>
            <p:cNvSpPr>
              <a:spLocks noChangeArrowheads="1"/>
            </p:cNvSpPr>
            <p:nvPr/>
          </p:nvSpPr>
          <p:spPr bwMode="auto">
            <a:xfrm flipH="1">
              <a:off x="1784" y="561"/>
              <a:ext cx="146" cy="139"/>
            </a:xfrm>
            <a:prstGeom prst="rect">
              <a:avLst/>
            </a:prstGeom>
            <a:solidFill>
              <a:srgbClr val="7030A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74" name="Rectangle 46"/>
            <p:cNvSpPr>
              <a:spLocks noChangeArrowheads="1"/>
            </p:cNvSpPr>
            <p:nvPr/>
          </p:nvSpPr>
          <p:spPr bwMode="auto">
            <a:xfrm flipH="1">
              <a:off x="2317" y="977"/>
              <a:ext cx="145" cy="139"/>
            </a:xfrm>
            <a:prstGeom prst="rect">
              <a:avLst/>
            </a:prstGeom>
            <a:solidFill>
              <a:srgbClr val="7030A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75" name="Rectangle 47"/>
            <p:cNvSpPr>
              <a:spLocks noChangeArrowheads="1"/>
            </p:cNvSpPr>
            <p:nvPr/>
          </p:nvSpPr>
          <p:spPr bwMode="auto">
            <a:xfrm flipH="1">
              <a:off x="1639" y="1439"/>
              <a:ext cx="145" cy="139"/>
            </a:xfrm>
            <a:prstGeom prst="rect">
              <a:avLst/>
            </a:prstGeom>
            <a:solidFill>
              <a:srgbClr val="7030A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76" name="Rectangle 48"/>
            <p:cNvSpPr>
              <a:spLocks noChangeArrowheads="1"/>
            </p:cNvSpPr>
            <p:nvPr/>
          </p:nvSpPr>
          <p:spPr bwMode="auto">
            <a:xfrm flipH="1">
              <a:off x="4059" y="1901"/>
              <a:ext cx="145" cy="139"/>
            </a:xfrm>
            <a:prstGeom prst="rect">
              <a:avLst/>
            </a:prstGeom>
            <a:solidFill>
              <a:srgbClr val="7030A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77" name="Text Box 50"/>
            <p:cNvSpPr txBox="1">
              <a:spLocks noChangeArrowheads="1"/>
            </p:cNvSpPr>
            <p:nvPr/>
          </p:nvSpPr>
          <p:spPr bwMode="auto">
            <a:xfrm>
              <a:off x="2409" y="730"/>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dirty="0">
                  <a:solidFill>
                    <a:srgbClr val="7030A0"/>
                  </a:solidFill>
                </a:rPr>
                <a:t>c2</a:t>
              </a:r>
            </a:p>
          </p:txBody>
        </p:sp>
        <p:sp>
          <p:nvSpPr>
            <p:cNvPr id="78" name="Text Box 51"/>
            <p:cNvSpPr txBox="1">
              <a:spLocks noChangeArrowheads="1"/>
            </p:cNvSpPr>
            <p:nvPr/>
          </p:nvSpPr>
          <p:spPr bwMode="auto">
            <a:xfrm>
              <a:off x="1397" y="1208"/>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a:solidFill>
                    <a:srgbClr val="7030A0"/>
                  </a:solidFill>
                </a:rPr>
                <a:t>c3</a:t>
              </a:r>
            </a:p>
          </p:txBody>
        </p:sp>
        <p:sp>
          <p:nvSpPr>
            <p:cNvPr id="79" name="Text Box 52"/>
            <p:cNvSpPr txBox="1">
              <a:spLocks noChangeArrowheads="1"/>
            </p:cNvSpPr>
            <p:nvPr/>
          </p:nvSpPr>
          <p:spPr bwMode="auto">
            <a:xfrm>
              <a:off x="4174" y="1916"/>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dirty="0">
                  <a:solidFill>
                    <a:srgbClr val="7030A0"/>
                  </a:solidFill>
                </a:rPr>
                <a:t>c4</a:t>
              </a:r>
            </a:p>
          </p:txBody>
        </p:sp>
        <mc:AlternateContent xmlns:mc="http://schemas.openxmlformats.org/markup-compatibility/2006" xmlns:a14="http://schemas.microsoft.com/office/drawing/2010/main">
          <mc:Choice Requires="a14">
            <p:sp>
              <p:nvSpPr>
                <p:cNvPr id="80" name="Text Box 55"/>
                <p:cNvSpPr txBox="1">
                  <a:spLocks noChangeArrowheads="1"/>
                </p:cNvSpPr>
                <p:nvPr/>
              </p:nvSpPr>
              <p:spPr bwMode="auto">
                <a:xfrm>
                  <a:off x="4953" y="884"/>
                  <a:ext cx="843" cy="75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14:m>
                    <m:oMath xmlns:m="http://schemas.openxmlformats.org/officeDocument/2006/math">
                      <m:sSub>
                        <m:sSubPr>
                          <m:ctrlPr>
                            <a:rPr lang="en-US" altLang="en-US" sz="2400" b="0" i="1" dirty="0" smtClean="0">
                              <a:latin typeface="Cambria Math" panose="02040503050406030204" pitchFamily="18" charset="0"/>
                            </a:rPr>
                          </m:ctrlPr>
                        </m:sSubPr>
                        <m:e>
                          <m:r>
                            <a:rPr lang="en-US" altLang="en-US" sz="2400" b="0" i="1" dirty="0" smtClean="0">
                              <a:latin typeface="Cambria Math" panose="02040503050406030204" pitchFamily="18" charset="0"/>
                            </a:rPr>
                            <m:t>𝑐</m:t>
                          </m:r>
                        </m:e>
                        <m:sub>
                          <m:r>
                            <a:rPr lang="en-US" altLang="en-US" sz="2400" i="1" dirty="0" smtClean="0">
                              <a:latin typeface="Cambria Math" panose="02040503050406030204" pitchFamily="18" charset="0"/>
                            </a:rPr>
                            <m:t>𝑖</m:t>
                          </m:r>
                        </m:sub>
                      </m:sSub>
                    </m:oMath>
                  </a14:m>
                  <a:r>
                    <a:rPr lang="en-US" altLang="en-US" sz="2400" i="0" dirty="0"/>
                    <a:t> are events of the cut</a:t>
                  </a:r>
                  <a:endParaRPr lang="en-US" altLang="en-US" sz="2400" dirty="0"/>
                </a:p>
              </p:txBody>
            </p:sp>
          </mc:Choice>
          <mc:Fallback xmlns="">
            <p:sp>
              <p:nvSpPr>
                <p:cNvPr id="80" name="Text Box 55"/>
                <p:cNvSpPr txBox="1">
                  <a:spLocks noRot="1" noChangeAspect="1" noMove="1" noResize="1" noEditPoints="1" noAdjustHandles="1" noChangeArrowheads="1" noChangeShapeType="1" noTextEdit="1"/>
                </p:cNvSpPr>
                <p:nvPr/>
              </p:nvSpPr>
              <p:spPr bwMode="auto">
                <a:xfrm>
                  <a:off x="4953" y="884"/>
                  <a:ext cx="843" cy="756"/>
                </a:xfrm>
                <a:prstGeom prst="rect">
                  <a:avLst/>
                </a:prstGeom>
                <a:blipFill rotWithShape="0">
                  <a:blip r:embed="rId4"/>
                  <a:stretch>
                    <a:fillRect l="-5000" t="-4061" r="-10909" b="-1066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he-IL">
                      <a:noFill/>
                    </a:rPr>
                    <a:t> </a:t>
                  </a:r>
                </a:p>
              </p:txBody>
            </p:sp>
          </mc:Fallback>
        </mc:AlternateContent>
        <p:sp>
          <p:nvSpPr>
            <p:cNvPr id="81" name="Text Box 89"/>
            <p:cNvSpPr txBox="1">
              <a:spLocks noChangeArrowheads="1"/>
            </p:cNvSpPr>
            <p:nvPr/>
          </p:nvSpPr>
          <p:spPr bwMode="auto">
            <a:xfrm>
              <a:off x="3672" y="1134"/>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2400" i="0"/>
            </a:p>
          </p:txBody>
        </p:sp>
        <p:sp>
          <p:nvSpPr>
            <p:cNvPr id="82" name="Oval 90"/>
            <p:cNvSpPr>
              <a:spLocks noChangeArrowheads="1"/>
            </p:cNvSpPr>
            <p:nvPr/>
          </p:nvSpPr>
          <p:spPr bwMode="auto">
            <a:xfrm>
              <a:off x="1234" y="1891"/>
              <a:ext cx="192" cy="1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83" name="Oval 91"/>
            <p:cNvSpPr>
              <a:spLocks noChangeArrowheads="1"/>
            </p:cNvSpPr>
            <p:nvPr/>
          </p:nvSpPr>
          <p:spPr bwMode="auto">
            <a:xfrm>
              <a:off x="3634" y="1891"/>
              <a:ext cx="192" cy="1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84" name="Oval 92"/>
            <p:cNvSpPr>
              <a:spLocks noChangeArrowheads="1"/>
            </p:cNvSpPr>
            <p:nvPr/>
          </p:nvSpPr>
          <p:spPr bwMode="auto">
            <a:xfrm>
              <a:off x="4354" y="928"/>
              <a:ext cx="192" cy="1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85" name="Oval 93"/>
            <p:cNvSpPr>
              <a:spLocks noChangeArrowheads="1"/>
            </p:cNvSpPr>
            <p:nvPr/>
          </p:nvSpPr>
          <p:spPr bwMode="auto">
            <a:xfrm>
              <a:off x="3394" y="928"/>
              <a:ext cx="192" cy="1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86" name="Oval 94"/>
            <p:cNvSpPr>
              <a:spLocks noChangeArrowheads="1"/>
            </p:cNvSpPr>
            <p:nvPr/>
          </p:nvSpPr>
          <p:spPr bwMode="auto">
            <a:xfrm>
              <a:off x="2290" y="521"/>
              <a:ext cx="192" cy="1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87" name="Oval 95"/>
            <p:cNvSpPr>
              <a:spLocks noChangeArrowheads="1"/>
            </p:cNvSpPr>
            <p:nvPr/>
          </p:nvSpPr>
          <p:spPr bwMode="auto">
            <a:xfrm>
              <a:off x="898" y="558"/>
              <a:ext cx="192" cy="1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88" name="Oval 96"/>
            <p:cNvSpPr>
              <a:spLocks noChangeArrowheads="1"/>
            </p:cNvSpPr>
            <p:nvPr/>
          </p:nvSpPr>
          <p:spPr bwMode="auto">
            <a:xfrm>
              <a:off x="2002" y="1410"/>
              <a:ext cx="192" cy="1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49" name="AutoShape 86"/>
            <p:cNvSpPr>
              <a:spLocks noChangeArrowheads="1"/>
            </p:cNvSpPr>
            <p:nvPr/>
          </p:nvSpPr>
          <p:spPr bwMode="auto">
            <a:xfrm rot="-1630963">
              <a:off x="759" y="857"/>
              <a:ext cx="1190" cy="306"/>
            </a:xfrm>
            <a:prstGeom prst="flowChartTerminator">
              <a:avLst/>
            </a:prstGeom>
            <a:solidFill>
              <a:srgbClr val="FFFF00">
                <a:alpha val="39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t>past</a:t>
              </a:r>
            </a:p>
          </p:txBody>
        </p:sp>
      </p:grpSp>
      <p:sp>
        <p:nvSpPr>
          <p:cNvPr id="3" name="Slide Number Placeholder 2"/>
          <p:cNvSpPr>
            <a:spLocks noGrp="1"/>
          </p:cNvSpPr>
          <p:nvPr>
            <p:ph type="sldNum" sz="quarter" idx="12"/>
          </p:nvPr>
        </p:nvSpPr>
        <p:spPr/>
        <p:txBody>
          <a:bodyPr/>
          <a:lstStyle/>
          <a:p>
            <a:fld id="{85043B5C-E59E-4C20-84E1-50103EC3268E}" type="slidenum">
              <a:rPr lang="en-US" altLang="he-IL" smtClean="0"/>
              <a:pPr/>
              <a:t>19</a:t>
            </a:fld>
            <a:endParaRPr lang="en-US" altLang="he-IL"/>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5043B5C-E59E-4C20-84E1-50103EC3268E}" type="slidenum">
              <a:rPr lang="en-US" altLang="he-IL" smtClean="0"/>
              <a:pPr/>
              <a:t>2</a:t>
            </a:fld>
            <a:endParaRPr lang="en-US" altLang="he-IL"/>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8" y="0"/>
            <a:ext cx="4457700" cy="59340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2832" y="1916832"/>
            <a:ext cx="4941168" cy="494116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26804" t="41360" r="35396" b="16521"/>
          <a:stretch/>
        </p:blipFill>
        <p:spPr>
          <a:xfrm>
            <a:off x="5975648" y="0"/>
            <a:ext cx="3168352" cy="2808312"/>
          </a:xfrm>
          <a:prstGeom prst="rect">
            <a:avLst/>
          </a:prstGeom>
        </p:spPr>
      </p:pic>
      <p:sp>
        <p:nvSpPr>
          <p:cNvPr id="8" name="Rectangle 7"/>
          <p:cNvSpPr/>
          <p:nvPr/>
        </p:nvSpPr>
        <p:spPr>
          <a:xfrm>
            <a:off x="642650" y="5432436"/>
            <a:ext cx="2947474" cy="461665"/>
          </a:xfrm>
          <a:prstGeom prst="rect">
            <a:avLst/>
          </a:prstGeom>
        </p:spPr>
        <p:txBody>
          <a:bodyPr wrap="none">
            <a:spAutoFit/>
          </a:bodyPr>
          <a:lstStyle/>
          <a:p>
            <a:r>
              <a:rPr lang="en-US" b="1" dirty="0">
                <a:solidFill>
                  <a:schemeClr val="bg1"/>
                </a:solidFill>
              </a:rPr>
              <a:t>Rolling shutter effect</a:t>
            </a:r>
          </a:p>
        </p:txBody>
      </p:sp>
      <p:sp>
        <p:nvSpPr>
          <p:cNvPr id="9" name="Rectangle 8"/>
          <p:cNvSpPr/>
          <p:nvPr/>
        </p:nvSpPr>
        <p:spPr>
          <a:xfrm>
            <a:off x="4202832" y="6396335"/>
            <a:ext cx="2089033" cy="461665"/>
          </a:xfrm>
          <a:prstGeom prst="rect">
            <a:avLst/>
          </a:prstGeom>
        </p:spPr>
        <p:txBody>
          <a:bodyPr wrap="none">
            <a:spAutoFit/>
          </a:bodyPr>
          <a:lstStyle/>
          <a:p>
            <a:r>
              <a:rPr lang="en-US" b="1" dirty="0"/>
              <a:t>Panoramic fail</a:t>
            </a:r>
          </a:p>
        </p:txBody>
      </p:sp>
    </p:spTree>
    <p:extLst>
      <p:ext uri="{BB962C8B-B14F-4D97-AF65-F5344CB8AC3E}">
        <p14:creationId xmlns:p14="http://schemas.microsoft.com/office/powerpoint/2010/main" val="4071158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en-US" dirty="0"/>
              <a:t>Consistent Cuts (1)</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r>
                  <a:rPr lang="en-US" altLang="en-US" dirty="0"/>
                  <a:t>A </a:t>
                </a:r>
                <a:r>
                  <a:rPr lang="en-US" altLang="en-US" b="1" dirty="0">
                    <a:solidFill>
                      <a:srgbClr val="7030A0"/>
                    </a:solidFill>
                  </a:rPr>
                  <a:t>cut</a:t>
                </a:r>
                <a:r>
                  <a:rPr lang="en-US" altLang="en-US" dirty="0">
                    <a:solidFill>
                      <a:srgbClr val="7030A0"/>
                    </a:solidFill>
                  </a:rPr>
                  <a:t> </a:t>
                </a:r>
                <a:r>
                  <a:rPr lang="en-US" altLang="en-US" dirty="0"/>
                  <a:t>is said to be </a:t>
                </a:r>
                <a:r>
                  <a:rPr lang="en-US" altLang="en-US" b="1" dirty="0">
                    <a:solidFill>
                      <a:srgbClr val="FF0000"/>
                    </a:solidFill>
                  </a:rPr>
                  <a:t>consistent</a:t>
                </a:r>
                <a:r>
                  <a:rPr lang="en-US" altLang="en-US" dirty="0"/>
                  <a:t> if also:</a:t>
                </a:r>
              </a:p>
              <a:p>
                <a:pPr lvl="1"/>
                <a:r>
                  <a:rPr lang="en-US" altLang="en-US" dirty="0"/>
                  <a:t>{</a:t>
                </a:r>
                <a14:m>
                  <m:oMath xmlns:m="http://schemas.openxmlformats.org/officeDocument/2006/math">
                    <m:r>
                      <a:rPr lang="en-US" altLang="en-US" i="1" dirty="0" smtClean="0">
                        <a:latin typeface="Cambria Math" panose="02040503050406030204" pitchFamily="18" charset="0"/>
                      </a:rPr>
                      <m:t>𝑒</m:t>
                    </m:r>
                    <m:r>
                      <a:rPr lang="en-US" altLang="en-US" i="1" dirty="0" smtClean="0">
                        <a:latin typeface="Cambria Math" panose="02040503050406030204" pitchFamily="18" charset="0"/>
                        <a:ea typeface="Cambria Math" panose="02040503050406030204" pitchFamily="18" charset="0"/>
                      </a:rPr>
                      <m:t>∈</m:t>
                    </m:r>
                    <m:r>
                      <a:rPr lang="en-US" altLang="en-US" i="1" dirty="0" smtClean="0">
                        <a:latin typeface="Cambria Math" panose="02040503050406030204" pitchFamily="18" charset="0"/>
                      </a:rPr>
                      <m:t>𝐶</m:t>
                    </m:r>
                    <m:r>
                      <a:rPr lang="en-US" altLang="en-US" i="1" dirty="0" smtClean="0">
                        <a:latin typeface="Cambria Math" panose="02040503050406030204" pitchFamily="18" charset="0"/>
                      </a:rPr>
                      <m:t> </m:t>
                    </m:r>
                  </m:oMath>
                </a14:m>
                <a:r>
                  <a:rPr lang="en-US" altLang="en-US" dirty="0"/>
                  <a:t>and </a:t>
                </a:r>
                <a:r>
                  <a:rPr lang="en-US" altLang="en-US" i="1" dirty="0"/>
                  <a:t>e’</a:t>
                </a:r>
                <a:r>
                  <a:rPr lang="en-US" altLang="en-US" dirty="0"/>
                  <a:t>&lt;</a:t>
                </a:r>
                <a:r>
                  <a:rPr lang="en-US" altLang="en-US" i="1" dirty="0"/>
                  <a:t>e</a:t>
                </a:r>
                <a:r>
                  <a:rPr lang="en-US" altLang="en-US" dirty="0"/>
                  <a:t>} always imply </a:t>
                </a:r>
                <a14:m>
                  <m:oMath xmlns:m="http://schemas.openxmlformats.org/officeDocument/2006/math">
                    <m:r>
                      <a:rPr lang="en-US" altLang="en-US" i="1" dirty="0" smtClean="0">
                        <a:latin typeface="Cambria Math" panose="02040503050406030204" pitchFamily="18" charset="0"/>
                      </a:rPr>
                      <m:t>𝑒</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𝐶</m:t>
                    </m:r>
                  </m:oMath>
                </a14:m>
                <a:r>
                  <a:rPr lang="en-US" altLang="en-US" dirty="0"/>
                  <a:t>.   </a:t>
                </a:r>
              </a:p>
              <a:p>
                <a:r>
                  <a:rPr lang="en-US" altLang="en-US" dirty="0"/>
                  <a:t>If a receipt of a message is inside a consistent cut – then its sending is there, too.</a:t>
                </a:r>
              </a:p>
              <a:p>
                <a:pPr lvl="1"/>
                <a:r>
                  <a:rPr lang="en-US" altLang="en-US" dirty="0"/>
                  <a:t>The opposite does not necessarily hold.</a:t>
                </a:r>
              </a:p>
              <a:p>
                <a:endParaRPr lang="he-IL"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3"/>
                <a:stretch>
                  <a:fillRect l="-643" t="-2047" r="-1286"/>
                </a:stretch>
              </a:blipFill>
            </p:spPr>
            <p:txBody>
              <a:bodyPr/>
              <a:lstStyle/>
              <a:p>
                <a:r>
                  <a:rPr lang="en-US">
                    <a:noFill/>
                  </a:rPr>
                  <a:t> </a:t>
                </a:r>
              </a:p>
            </p:txBody>
          </p:sp>
        </mc:Fallback>
      </mc:AlternateContent>
      <p:grpSp>
        <p:nvGrpSpPr>
          <p:cNvPr id="93" name="Group 102"/>
          <p:cNvGrpSpPr>
            <a:grpSpLocks/>
          </p:cNvGrpSpPr>
          <p:nvPr/>
        </p:nvGrpSpPr>
        <p:grpSpPr bwMode="auto">
          <a:xfrm>
            <a:off x="188912" y="3600575"/>
            <a:ext cx="8766176" cy="3094039"/>
            <a:chOff x="274" y="308"/>
            <a:chExt cx="5522" cy="1949"/>
          </a:xfrm>
        </p:grpSpPr>
        <p:sp>
          <p:nvSpPr>
            <p:cNvPr id="94" name="AutoShape 88"/>
            <p:cNvSpPr>
              <a:spLocks noChangeArrowheads="1"/>
            </p:cNvSpPr>
            <p:nvPr/>
          </p:nvSpPr>
          <p:spPr bwMode="auto">
            <a:xfrm rot="-2614133">
              <a:off x="3221" y="1026"/>
              <a:ext cx="1114" cy="336"/>
            </a:xfrm>
            <a:prstGeom prst="flowChartTerminator">
              <a:avLst/>
            </a:prstGeom>
            <a:solidFill>
              <a:schemeClr val="accent6">
                <a:lumMod val="75000"/>
                <a:alpha val="6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dirty="0"/>
                <a:t>future</a:t>
              </a:r>
            </a:p>
          </p:txBody>
        </p:sp>
        <p:sp>
          <p:nvSpPr>
            <p:cNvPr id="95" name="Text Box 49"/>
            <p:cNvSpPr txBox="1">
              <a:spLocks noChangeArrowheads="1"/>
            </p:cNvSpPr>
            <p:nvPr/>
          </p:nvSpPr>
          <p:spPr bwMode="auto">
            <a:xfrm>
              <a:off x="1534" y="343"/>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dirty="0">
                  <a:solidFill>
                    <a:srgbClr val="7030A0"/>
                  </a:solidFill>
                </a:rPr>
                <a:t>c1</a:t>
              </a:r>
            </a:p>
          </p:txBody>
        </p:sp>
        <p:sp>
          <p:nvSpPr>
            <p:cNvPr id="96" name="Line 5"/>
            <p:cNvSpPr>
              <a:spLocks noChangeShapeType="1"/>
            </p:cNvSpPr>
            <p:nvPr/>
          </p:nvSpPr>
          <p:spPr bwMode="auto">
            <a:xfrm>
              <a:off x="816" y="608"/>
              <a:ext cx="411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7" name="Line 6"/>
            <p:cNvSpPr>
              <a:spLocks noChangeShapeType="1"/>
            </p:cNvSpPr>
            <p:nvPr/>
          </p:nvSpPr>
          <p:spPr bwMode="auto">
            <a:xfrm>
              <a:off x="816" y="1023"/>
              <a:ext cx="411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8" name="Line 7"/>
            <p:cNvSpPr>
              <a:spLocks noChangeShapeType="1"/>
            </p:cNvSpPr>
            <p:nvPr/>
          </p:nvSpPr>
          <p:spPr bwMode="auto">
            <a:xfrm>
              <a:off x="816" y="1485"/>
              <a:ext cx="411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9" name="Text Box 8"/>
            <p:cNvSpPr txBox="1">
              <a:spLocks noChangeArrowheads="1"/>
            </p:cNvSpPr>
            <p:nvPr/>
          </p:nvSpPr>
          <p:spPr bwMode="auto">
            <a:xfrm>
              <a:off x="274" y="402"/>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dirty="0"/>
                <a:t>P1</a:t>
              </a:r>
            </a:p>
          </p:txBody>
        </p:sp>
        <p:sp>
          <p:nvSpPr>
            <p:cNvPr id="100" name="Text Box 9"/>
            <p:cNvSpPr txBox="1">
              <a:spLocks noChangeArrowheads="1"/>
            </p:cNvSpPr>
            <p:nvPr/>
          </p:nvSpPr>
          <p:spPr bwMode="auto">
            <a:xfrm>
              <a:off x="284" y="884"/>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a:t>P2</a:t>
              </a:r>
            </a:p>
          </p:txBody>
        </p:sp>
        <p:sp>
          <p:nvSpPr>
            <p:cNvPr id="101" name="Text Box 10"/>
            <p:cNvSpPr txBox="1">
              <a:spLocks noChangeArrowheads="1"/>
            </p:cNvSpPr>
            <p:nvPr/>
          </p:nvSpPr>
          <p:spPr bwMode="auto">
            <a:xfrm>
              <a:off x="284" y="1346"/>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a:t>P3</a:t>
              </a:r>
            </a:p>
          </p:txBody>
        </p:sp>
        <p:sp>
          <p:nvSpPr>
            <p:cNvPr id="102" name="Text Box 12"/>
            <p:cNvSpPr txBox="1">
              <a:spLocks noChangeArrowheads="1"/>
            </p:cNvSpPr>
            <p:nvPr/>
          </p:nvSpPr>
          <p:spPr bwMode="auto">
            <a:xfrm>
              <a:off x="836" y="333"/>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e11</a:t>
              </a:r>
            </a:p>
          </p:txBody>
        </p:sp>
        <p:sp>
          <p:nvSpPr>
            <p:cNvPr id="103" name="Text Box 13"/>
            <p:cNvSpPr txBox="1">
              <a:spLocks noChangeArrowheads="1"/>
            </p:cNvSpPr>
            <p:nvPr/>
          </p:nvSpPr>
          <p:spPr bwMode="auto">
            <a:xfrm>
              <a:off x="1156" y="1981"/>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e41</a:t>
              </a:r>
            </a:p>
          </p:txBody>
        </p:sp>
        <p:sp>
          <p:nvSpPr>
            <p:cNvPr id="104" name="Text Box 20"/>
            <p:cNvSpPr txBox="1">
              <a:spLocks noChangeArrowheads="1"/>
            </p:cNvSpPr>
            <p:nvPr/>
          </p:nvSpPr>
          <p:spPr bwMode="auto">
            <a:xfrm>
              <a:off x="3556" y="2007"/>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e42</a:t>
              </a:r>
            </a:p>
          </p:txBody>
        </p:sp>
        <p:sp>
          <p:nvSpPr>
            <p:cNvPr id="105" name="Text Box 21"/>
            <p:cNvSpPr txBox="1">
              <a:spLocks noChangeArrowheads="1"/>
            </p:cNvSpPr>
            <p:nvPr/>
          </p:nvSpPr>
          <p:spPr bwMode="auto">
            <a:xfrm>
              <a:off x="2232" y="308"/>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e12</a:t>
              </a:r>
            </a:p>
          </p:txBody>
        </p:sp>
        <p:sp>
          <p:nvSpPr>
            <p:cNvPr id="106" name="Line 30"/>
            <p:cNvSpPr>
              <a:spLocks noChangeShapeType="1"/>
            </p:cNvSpPr>
            <p:nvPr/>
          </p:nvSpPr>
          <p:spPr bwMode="auto">
            <a:xfrm>
              <a:off x="816" y="1947"/>
              <a:ext cx="411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07" name="Text Box 31"/>
            <p:cNvSpPr txBox="1">
              <a:spLocks noChangeArrowheads="1"/>
            </p:cNvSpPr>
            <p:nvPr/>
          </p:nvSpPr>
          <p:spPr bwMode="auto">
            <a:xfrm>
              <a:off x="284" y="1808"/>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a:t>P4</a:t>
              </a:r>
            </a:p>
          </p:txBody>
        </p:sp>
        <p:sp>
          <p:nvSpPr>
            <p:cNvPr id="108" name="Text Box 32"/>
            <p:cNvSpPr txBox="1">
              <a:spLocks noChangeArrowheads="1"/>
            </p:cNvSpPr>
            <p:nvPr/>
          </p:nvSpPr>
          <p:spPr bwMode="auto">
            <a:xfrm>
              <a:off x="4276" y="707"/>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e22</a:t>
              </a:r>
            </a:p>
          </p:txBody>
        </p:sp>
        <p:sp>
          <p:nvSpPr>
            <p:cNvPr id="109" name="Text Box 33"/>
            <p:cNvSpPr txBox="1">
              <a:spLocks noChangeArrowheads="1"/>
            </p:cNvSpPr>
            <p:nvPr/>
          </p:nvSpPr>
          <p:spPr bwMode="auto">
            <a:xfrm>
              <a:off x="3313" y="701"/>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e21</a:t>
              </a:r>
            </a:p>
          </p:txBody>
        </p:sp>
        <p:sp>
          <p:nvSpPr>
            <p:cNvPr id="110" name="Line 34"/>
            <p:cNvSpPr>
              <a:spLocks noChangeShapeType="1"/>
            </p:cNvSpPr>
            <p:nvPr/>
          </p:nvSpPr>
          <p:spPr bwMode="auto">
            <a:xfrm>
              <a:off x="1010" y="608"/>
              <a:ext cx="302" cy="12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11" name="Text Box 36"/>
            <p:cNvSpPr txBox="1">
              <a:spLocks noChangeArrowheads="1"/>
            </p:cNvSpPr>
            <p:nvPr/>
          </p:nvSpPr>
          <p:spPr bwMode="auto">
            <a:xfrm>
              <a:off x="1823" y="1189"/>
              <a:ext cx="3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e31</a:t>
              </a:r>
            </a:p>
          </p:txBody>
        </p:sp>
        <p:sp>
          <p:nvSpPr>
            <p:cNvPr id="112" name="Line 37"/>
            <p:cNvSpPr>
              <a:spLocks noChangeShapeType="1"/>
            </p:cNvSpPr>
            <p:nvPr/>
          </p:nvSpPr>
          <p:spPr bwMode="auto">
            <a:xfrm flipV="1">
              <a:off x="1373" y="1536"/>
              <a:ext cx="653" cy="34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13" name="Line 38"/>
            <p:cNvSpPr>
              <a:spLocks noChangeShapeType="1"/>
            </p:cNvSpPr>
            <p:nvPr/>
          </p:nvSpPr>
          <p:spPr bwMode="auto">
            <a:xfrm flipV="1">
              <a:off x="2114" y="657"/>
              <a:ext cx="241" cy="7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14" name="Line 39"/>
            <p:cNvSpPr>
              <a:spLocks noChangeShapeType="1"/>
            </p:cNvSpPr>
            <p:nvPr/>
          </p:nvSpPr>
          <p:spPr bwMode="auto">
            <a:xfrm flipV="1">
              <a:off x="2177" y="1047"/>
              <a:ext cx="1242" cy="3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15" name="Line 40"/>
            <p:cNvSpPr>
              <a:spLocks noChangeShapeType="1"/>
            </p:cNvSpPr>
            <p:nvPr/>
          </p:nvSpPr>
          <p:spPr bwMode="auto">
            <a:xfrm>
              <a:off x="1042" y="706"/>
              <a:ext cx="2629" cy="121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16" name="Line 41"/>
            <p:cNvSpPr>
              <a:spLocks noChangeShapeType="1"/>
            </p:cNvSpPr>
            <p:nvPr/>
          </p:nvSpPr>
          <p:spPr bwMode="auto">
            <a:xfrm flipV="1">
              <a:off x="3793" y="1070"/>
              <a:ext cx="653" cy="84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17" name="Freeform 44"/>
            <p:cNvSpPr>
              <a:spLocks/>
            </p:cNvSpPr>
            <p:nvPr/>
          </p:nvSpPr>
          <p:spPr bwMode="auto">
            <a:xfrm>
              <a:off x="1703" y="336"/>
              <a:ext cx="2474" cy="1871"/>
            </a:xfrm>
            <a:custGeom>
              <a:avLst/>
              <a:gdLst>
                <a:gd name="T0" fmla="*/ 144 w 2454"/>
                <a:gd name="T1" fmla="*/ 0 h 1944"/>
                <a:gd name="T2" fmla="*/ 117 w 2454"/>
                <a:gd name="T3" fmla="*/ 192 h 1944"/>
                <a:gd name="T4" fmla="*/ 153 w 2454"/>
                <a:gd name="T5" fmla="*/ 320 h 1944"/>
                <a:gd name="T6" fmla="*/ 237 w 2454"/>
                <a:gd name="T7" fmla="*/ 377 h 1944"/>
                <a:gd name="T8" fmla="*/ 570 w 2454"/>
                <a:gd name="T9" fmla="*/ 449 h 1944"/>
                <a:gd name="T10" fmla="*/ 678 w 2454"/>
                <a:gd name="T11" fmla="*/ 489 h 1944"/>
                <a:gd name="T12" fmla="*/ 699 w 2454"/>
                <a:gd name="T13" fmla="*/ 537 h 1944"/>
                <a:gd name="T14" fmla="*/ 708 w 2454"/>
                <a:gd name="T15" fmla="*/ 561 h 1944"/>
                <a:gd name="T16" fmla="*/ 717 w 2454"/>
                <a:gd name="T17" fmla="*/ 585 h 1944"/>
                <a:gd name="T18" fmla="*/ 708 w 2454"/>
                <a:gd name="T19" fmla="*/ 657 h 1944"/>
                <a:gd name="T20" fmla="*/ 624 w 2454"/>
                <a:gd name="T21" fmla="*/ 690 h 1944"/>
                <a:gd name="T22" fmla="*/ 321 w 2454"/>
                <a:gd name="T23" fmla="*/ 714 h 1944"/>
                <a:gd name="T24" fmla="*/ 237 w 2454"/>
                <a:gd name="T25" fmla="*/ 747 h 1944"/>
                <a:gd name="T26" fmla="*/ 180 w 2454"/>
                <a:gd name="T27" fmla="*/ 778 h 1944"/>
                <a:gd name="T28" fmla="*/ 162 w 2454"/>
                <a:gd name="T29" fmla="*/ 802 h 1944"/>
                <a:gd name="T30" fmla="*/ 135 w 2454"/>
                <a:gd name="T31" fmla="*/ 819 h 1944"/>
                <a:gd name="T32" fmla="*/ 60 w 2454"/>
                <a:gd name="T33" fmla="*/ 914 h 1944"/>
                <a:gd name="T34" fmla="*/ 33 w 2454"/>
                <a:gd name="T35" fmla="*/ 987 h 1944"/>
                <a:gd name="T36" fmla="*/ 24 w 2454"/>
                <a:gd name="T37" fmla="*/ 1011 h 1944"/>
                <a:gd name="T38" fmla="*/ 33 w 2454"/>
                <a:gd name="T39" fmla="*/ 1147 h 1944"/>
                <a:gd name="T40" fmla="*/ 708 w 2454"/>
                <a:gd name="T41" fmla="*/ 1284 h 1944"/>
                <a:gd name="T42" fmla="*/ 798 w 2454"/>
                <a:gd name="T43" fmla="*/ 1293 h 1944"/>
                <a:gd name="T44" fmla="*/ 1104 w 2454"/>
                <a:gd name="T45" fmla="*/ 1299 h 1944"/>
                <a:gd name="T46" fmla="*/ 2016 w 2454"/>
                <a:gd name="T47" fmla="*/ 1260 h 1944"/>
                <a:gd name="T48" fmla="*/ 2331 w 2454"/>
                <a:gd name="T49" fmla="*/ 1317 h 1944"/>
                <a:gd name="T50" fmla="*/ 2441 w 2454"/>
                <a:gd name="T51" fmla="*/ 1396 h 1944"/>
                <a:gd name="T52" fmla="*/ 2487 w 2454"/>
                <a:gd name="T53" fmla="*/ 1468 h 1944"/>
                <a:gd name="T54" fmla="*/ 2505 w 2454"/>
                <a:gd name="T55" fmla="*/ 1628 h 1944"/>
                <a:gd name="T56" fmla="*/ 2514 w 2454"/>
                <a:gd name="T57" fmla="*/ 1733 h 194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54" h="1944">
                  <a:moveTo>
                    <a:pt x="141" y="0"/>
                  </a:moveTo>
                  <a:cubicBezTo>
                    <a:pt x="134" y="73"/>
                    <a:pt x="123" y="143"/>
                    <a:pt x="114" y="216"/>
                  </a:cubicBezTo>
                  <a:cubicBezTo>
                    <a:pt x="121" y="268"/>
                    <a:pt x="134" y="311"/>
                    <a:pt x="150" y="360"/>
                  </a:cubicBezTo>
                  <a:cubicBezTo>
                    <a:pt x="156" y="377"/>
                    <a:pt x="228" y="422"/>
                    <a:pt x="231" y="423"/>
                  </a:cubicBezTo>
                  <a:cubicBezTo>
                    <a:pt x="340" y="459"/>
                    <a:pt x="440" y="490"/>
                    <a:pt x="555" y="504"/>
                  </a:cubicBezTo>
                  <a:cubicBezTo>
                    <a:pt x="597" y="518"/>
                    <a:pt x="628" y="525"/>
                    <a:pt x="663" y="549"/>
                  </a:cubicBezTo>
                  <a:cubicBezTo>
                    <a:pt x="669" y="567"/>
                    <a:pt x="675" y="585"/>
                    <a:pt x="681" y="603"/>
                  </a:cubicBezTo>
                  <a:cubicBezTo>
                    <a:pt x="684" y="612"/>
                    <a:pt x="687" y="621"/>
                    <a:pt x="690" y="630"/>
                  </a:cubicBezTo>
                  <a:cubicBezTo>
                    <a:pt x="693" y="639"/>
                    <a:pt x="699" y="657"/>
                    <a:pt x="699" y="657"/>
                  </a:cubicBezTo>
                  <a:cubicBezTo>
                    <a:pt x="696" y="684"/>
                    <a:pt x="699" y="712"/>
                    <a:pt x="690" y="738"/>
                  </a:cubicBezTo>
                  <a:cubicBezTo>
                    <a:pt x="680" y="766"/>
                    <a:pt x="609" y="774"/>
                    <a:pt x="609" y="774"/>
                  </a:cubicBezTo>
                  <a:cubicBezTo>
                    <a:pt x="504" y="765"/>
                    <a:pt x="413" y="767"/>
                    <a:pt x="312" y="801"/>
                  </a:cubicBezTo>
                  <a:cubicBezTo>
                    <a:pt x="284" y="810"/>
                    <a:pt x="256" y="823"/>
                    <a:pt x="231" y="837"/>
                  </a:cubicBezTo>
                  <a:cubicBezTo>
                    <a:pt x="212" y="848"/>
                    <a:pt x="177" y="873"/>
                    <a:pt x="177" y="873"/>
                  </a:cubicBezTo>
                  <a:cubicBezTo>
                    <a:pt x="171" y="882"/>
                    <a:pt x="167" y="892"/>
                    <a:pt x="159" y="900"/>
                  </a:cubicBezTo>
                  <a:cubicBezTo>
                    <a:pt x="151" y="908"/>
                    <a:pt x="139" y="910"/>
                    <a:pt x="132" y="918"/>
                  </a:cubicBezTo>
                  <a:cubicBezTo>
                    <a:pt x="105" y="948"/>
                    <a:pt x="83" y="992"/>
                    <a:pt x="60" y="1026"/>
                  </a:cubicBezTo>
                  <a:cubicBezTo>
                    <a:pt x="44" y="1050"/>
                    <a:pt x="42" y="1080"/>
                    <a:pt x="33" y="1107"/>
                  </a:cubicBezTo>
                  <a:cubicBezTo>
                    <a:pt x="30" y="1116"/>
                    <a:pt x="24" y="1134"/>
                    <a:pt x="24" y="1134"/>
                  </a:cubicBezTo>
                  <a:cubicBezTo>
                    <a:pt x="19" y="1171"/>
                    <a:pt x="0" y="1254"/>
                    <a:pt x="33" y="1287"/>
                  </a:cubicBezTo>
                  <a:cubicBezTo>
                    <a:pt x="176" y="1430"/>
                    <a:pt x="514" y="1428"/>
                    <a:pt x="690" y="1440"/>
                  </a:cubicBezTo>
                  <a:cubicBezTo>
                    <a:pt x="720" y="1442"/>
                    <a:pt x="750" y="1448"/>
                    <a:pt x="780" y="1449"/>
                  </a:cubicBezTo>
                  <a:cubicBezTo>
                    <a:pt x="879" y="1454"/>
                    <a:pt x="978" y="1455"/>
                    <a:pt x="1077" y="1458"/>
                  </a:cubicBezTo>
                  <a:cubicBezTo>
                    <a:pt x="1374" y="1443"/>
                    <a:pt x="1671" y="1427"/>
                    <a:pt x="1968" y="1413"/>
                  </a:cubicBezTo>
                  <a:cubicBezTo>
                    <a:pt x="2080" y="1421"/>
                    <a:pt x="2175" y="1427"/>
                    <a:pt x="2274" y="1476"/>
                  </a:cubicBezTo>
                  <a:cubicBezTo>
                    <a:pt x="2319" y="1499"/>
                    <a:pt x="2342" y="1539"/>
                    <a:pt x="2382" y="1566"/>
                  </a:cubicBezTo>
                  <a:cubicBezTo>
                    <a:pt x="2400" y="1593"/>
                    <a:pt x="2409" y="1620"/>
                    <a:pt x="2427" y="1647"/>
                  </a:cubicBezTo>
                  <a:cubicBezTo>
                    <a:pt x="2448" y="1731"/>
                    <a:pt x="2434" y="1665"/>
                    <a:pt x="2445" y="1827"/>
                  </a:cubicBezTo>
                  <a:cubicBezTo>
                    <a:pt x="2448" y="1866"/>
                    <a:pt x="2454" y="1944"/>
                    <a:pt x="2454" y="1944"/>
                  </a:cubicBezTo>
                </a:path>
              </a:pathLst>
            </a:custGeom>
            <a:noFill/>
            <a:ln w="38100" cap="flat">
              <a:solidFill>
                <a:schemeClr val="accent6">
                  <a:lumMod val="75000"/>
                </a:schemeClr>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18" name="Rectangle 45"/>
            <p:cNvSpPr>
              <a:spLocks noChangeArrowheads="1"/>
            </p:cNvSpPr>
            <p:nvPr/>
          </p:nvSpPr>
          <p:spPr bwMode="auto">
            <a:xfrm flipH="1">
              <a:off x="1784" y="561"/>
              <a:ext cx="146" cy="139"/>
            </a:xfrm>
            <a:prstGeom prst="rect">
              <a:avLst/>
            </a:prstGeom>
            <a:solidFill>
              <a:srgbClr val="7030A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119" name="Rectangle 46"/>
            <p:cNvSpPr>
              <a:spLocks noChangeArrowheads="1"/>
            </p:cNvSpPr>
            <p:nvPr/>
          </p:nvSpPr>
          <p:spPr bwMode="auto">
            <a:xfrm flipH="1">
              <a:off x="2317" y="977"/>
              <a:ext cx="145" cy="139"/>
            </a:xfrm>
            <a:prstGeom prst="rect">
              <a:avLst/>
            </a:prstGeom>
            <a:solidFill>
              <a:srgbClr val="7030A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120" name="Rectangle 47"/>
            <p:cNvSpPr>
              <a:spLocks noChangeArrowheads="1"/>
            </p:cNvSpPr>
            <p:nvPr/>
          </p:nvSpPr>
          <p:spPr bwMode="auto">
            <a:xfrm flipH="1">
              <a:off x="1639" y="1439"/>
              <a:ext cx="145" cy="139"/>
            </a:xfrm>
            <a:prstGeom prst="rect">
              <a:avLst/>
            </a:prstGeom>
            <a:solidFill>
              <a:srgbClr val="7030A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121" name="Rectangle 48"/>
            <p:cNvSpPr>
              <a:spLocks noChangeArrowheads="1"/>
            </p:cNvSpPr>
            <p:nvPr/>
          </p:nvSpPr>
          <p:spPr bwMode="auto">
            <a:xfrm flipH="1">
              <a:off x="4059" y="1901"/>
              <a:ext cx="145" cy="139"/>
            </a:xfrm>
            <a:prstGeom prst="rect">
              <a:avLst/>
            </a:prstGeom>
            <a:solidFill>
              <a:srgbClr val="7030A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122" name="Text Box 50"/>
            <p:cNvSpPr txBox="1">
              <a:spLocks noChangeArrowheads="1"/>
            </p:cNvSpPr>
            <p:nvPr/>
          </p:nvSpPr>
          <p:spPr bwMode="auto">
            <a:xfrm>
              <a:off x="2418" y="730"/>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dirty="0">
                  <a:solidFill>
                    <a:srgbClr val="7030A0"/>
                  </a:solidFill>
                </a:rPr>
                <a:t>c2</a:t>
              </a:r>
            </a:p>
          </p:txBody>
        </p:sp>
        <p:sp>
          <p:nvSpPr>
            <p:cNvPr id="123" name="Text Box 51"/>
            <p:cNvSpPr txBox="1">
              <a:spLocks noChangeArrowheads="1"/>
            </p:cNvSpPr>
            <p:nvPr/>
          </p:nvSpPr>
          <p:spPr bwMode="auto">
            <a:xfrm>
              <a:off x="1421" y="1202"/>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dirty="0">
                  <a:solidFill>
                    <a:srgbClr val="7030A0"/>
                  </a:solidFill>
                </a:rPr>
                <a:t>c3</a:t>
              </a:r>
            </a:p>
          </p:txBody>
        </p:sp>
        <p:sp>
          <p:nvSpPr>
            <p:cNvPr id="124" name="Text Box 52"/>
            <p:cNvSpPr txBox="1">
              <a:spLocks noChangeArrowheads="1"/>
            </p:cNvSpPr>
            <p:nvPr/>
          </p:nvSpPr>
          <p:spPr bwMode="auto">
            <a:xfrm>
              <a:off x="4204" y="1947"/>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dirty="0">
                  <a:solidFill>
                    <a:srgbClr val="7030A0"/>
                  </a:solidFill>
                </a:rPr>
                <a:t>c4</a:t>
              </a:r>
            </a:p>
          </p:txBody>
        </p:sp>
        <mc:AlternateContent xmlns:mc="http://schemas.openxmlformats.org/markup-compatibility/2006" xmlns:a14="http://schemas.microsoft.com/office/drawing/2010/main">
          <mc:Choice Requires="a14">
            <p:sp>
              <p:nvSpPr>
                <p:cNvPr id="125" name="Text Box 55"/>
                <p:cNvSpPr txBox="1">
                  <a:spLocks noChangeArrowheads="1"/>
                </p:cNvSpPr>
                <p:nvPr/>
              </p:nvSpPr>
              <p:spPr bwMode="auto">
                <a:xfrm>
                  <a:off x="4953" y="884"/>
                  <a:ext cx="843" cy="75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14:m>
                    <m:oMath xmlns:m="http://schemas.openxmlformats.org/officeDocument/2006/math">
                      <m:sSub>
                        <m:sSubPr>
                          <m:ctrlPr>
                            <a:rPr lang="en-US" altLang="en-US" sz="2400" b="0" i="1" dirty="0" smtClean="0">
                              <a:latin typeface="Cambria Math" panose="02040503050406030204" pitchFamily="18" charset="0"/>
                            </a:rPr>
                          </m:ctrlPr>
                        </m:sSubPr>
                        <m:e>
                          <m:r>
                            <a:rPr lang="en-US" altLang="en-US" sz="2400" b="0" i="1" dirty="0" smtClean="0">
                              <a:latin typeface="Cambria Math" panose="02040503050406030204" pitchFamily="18" charset="0"/>
                            </a:rPr>
                            <m:t>𝑐</m:t>
                          </m:r>
                        </m:e>
                        <m:sub>
                          <m:r>
                            <a:rPr lang="en-US" altLang="en-US" sz="2400" i="1" dirty="0" smtClean="0">
                              <a:latin typeface="Cambria Math" panose="02040503050406030204" pitchFamily="18" charset="0"/>
                            </a:rPr>
                            <m:t>𝑖</m:t>
                          </m:r>
                        </m:sub>
                      </m:sSub>
                    </m:oMath>
                  </a14:m>
                  <a:r>
                    <a:rPr lang="en-US" altLang="en-US" sz="2400" i="0" dirty="0"/>
                    <a:t> are events of the cut</a:t>
                  </a:r>
                  <a:endParaRPr lang="en-US" altLang="en-US" sz="2400" dirty="0"/>
                </a:p>
              </p:txBody>
            </p:sp>
          </mc:Choice>
          <mc:Fallback xmlns="">
            <p:sp>
              <p:nvSpPr>
                <p:cNvPr id="125" name="Text Box 55"/>
                <p:cNvSpPr txBox="1">
                  <a:spLocks noRot="1" noChangeAspect="1" noMove="1" noResize="1" noEditPoints="1" noAdjustHandles="1" noChangeArrowheads="1" noChangeShapeType="1" noTextEdit="1"/>
                </p:cNvSpPr>
                <p:nvPr/>
              </p:nvSpPr>
              <p:spPr bwMode="auto">
                <a:xfrm>
                  <a:off x="4953" y="884"/>
                  <a:ext cx="843" cy="756"/>
                </a:xfrm>
                <a:prstGeom prst="rect">
                  <a:avLst/>
                </a:prstGeom>
                <a:blipFill rotWithShape="0">
                  <a:blip r:embed="rId4"/>
                  <a:stretch>
                    <a:fillRect l="-5000" t="-4061" r="-10909" b="-1066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he-IL">
                      <a:noFill/>
                    </a:rPr>
                    <a:t> </a:t>
                  </a:r>
                </a:p>
              </p:txBody>
            </p:sp>
          </mc:Fallback>
        </mc:AlternateContent>
        <p:sp>
          <p:nvSpPr>
            <p:cNvPr id="126" name="Text Box 89"/>
            <p:cNvSpPr txBox="1">
              <a:spLocks noChangeArrowheads="1"/>
            </p:cNvSpPr>
            <p:nvPr/>
          </p:nvSpPr>
          <p:spPr bwMode="auto">
            <a:xfrm>
              <a:off x="3672" y="1134"/>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2400" i="0"/>
            </a:p>
          </p:txBody>
        </p:sp>
        <p:sp>
          <p:nvSpPr>
            <p:cNvPr id="127" name="Oval 90"/>
            <p:cNvSpPr>
              <a:spLocks noChangeArrowheads="1"/>
            </p:cNvSpPr>
            <p:nvPr/>
          </p:nvSpPr>
          <p:spPr bwMode="auto">
            <a:xfrm>
              <a:off x="1234" y="1891"/>
              <a:ext cx="192" cy="1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128" name="Oval 91"/>
            <p:cNvSpPr>
              <a:spLocks noChangeArrowheads="1"/>
            </p:cNvSpPr>
            <p:nvPr/>
          </p:nvSpPr>
          <p:spPr bwMode="auto">
            <a:xfrm>
              <a:off x="3634" y="1891"/>
              <a:ext cx="192" cy="1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129" name="Oval 92"/>
            <p:cNvSpPr>
              <a:spLocks noChangeArrowheads="1"/>
            </p:cNvSpPr>
            <p:nvPr/>
          </p:nvSpPr>
          <p:spPr bwMode="auto">
            <a:xfrm>
              <a:off x="4354" y="928"/>
              <a:ext cx="192" cy="1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130" name="Oval 93"/>
            <p:cNvSpPr>
              <a:spLocks noChangeArrowheads="1"/>
            </p:cNvSpPr>
            <p:nvPr/>
          </p:nvSpPr>
          <p:spPr bwMode="auto">
            <a:xfrm>
              <a:off x="3394" y="928"/>
              <a:ext cx="192" cy="1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131" name="Oval 94"/>
            <p:cNvSpPr>
              <a:spLocks noChangeArrowheads="1"/>
            </p:cNvSpPr>
            <p:nvPr/>
          </p:nvSpPr>
          <p:spPr bwMode="auto">
            <a:xfrm>
              <a:off x="2290" y="521"/>
              <a:ext cx="192" cy="1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132" name="Oval 95"/>
            <p:cNvSpPr>
              <a:spLocks noChangeArrowheads="1"/>
            </p:cNvSpPr>
            <p:nvPr/>
          </p:nvSpPr>
          <p:spPr bwMode="auto">
            <a:xfrm>
              <a:off x="898" y="558"/>
              <a:ext cx="192" cy="1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133" name="Oval 96"/>
            <p:cNvSpPr>
              <a:spLocks noChangeArrowheads="1"/>
            </p:cNvSpPr>
            <p:nvPr/>
          </p:nvSpPr>
          <p:spPr bwMode="auto">
            <a:xfrm>
              <a:off x="2002" y="1410"/>
              <a:ext cx="192" cy="14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134" name="AutoShape 86"/>
            <p:cNvSpPr>
              <a:spLocks noChangeArrowheads="1"/>
            </p:cNvSpPr>
            <p:nvPr/>
          </p:nvSpPr>
          <p:spPr bwMode="auto">
            <a:xfrm rot="-1630963">
              <a:off x="759" y="857"/>
              <a:ext cx="1190" cy="306"/>
            </a:xfrm>
            <a:prstGeom prst="flowChartTerminator">
              <a:avLst/>
            </a:prstGeom>
            <a:solidFill>
              <a:srgbClr val="FFFF00">
                <a:alpha val="4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t>past</a:t>
              </a:r>
            </a:p>
          </p:txBody>
        </p:sp>
      </p:grpSp>
      <p:sp>
        <p:nvSpPr>
          <p:cNvPr id="7" name="Slide Number Placeholder 6"/>
          <p:cNvSpPr>
            <a:spLocks noGrp="1"/>
          </p:cNvSpPr>
          <p:nvPr>
            <p:ph type="sldNum" sz="quarter" idx="12"/>
          </p:nvPr>
        </p:nvSpPr>
        <p:spPr/>
        <p:txBody>
          <a:bodyPr/>
          <a:lstStyle/>
          <a:p>
            <a:fld id="{85043B5C-E59E-4C20-84E1-50103EC3268E}" type="slidenum">
              <a:rPr lang="en-US" altLang="he-IL" smtClean="0"/>
              <a:pPr/>
              <a:t>20</a:t>
            </a:fld>
            <a:endParaRPr lang="en-US" altLang="he-IL"/>
          </a:p>
        </p:txBody>
      </p:sp>
    </p:spTree>
    <p:extLst>
      <p:ext uri="{BB962C8B-B14F-4D97-AF65-F5344CB8AC3E}">
        <p14:creationId xmlns:p14="http://schemas.microsoft.com/office/powerpoint/2010/main" val="2412010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altLang="en-US" dirty="0"/>
              <a:t>Consistent Cuts (2)</a:t>
            </a:r>
          </a:p>
        </p:txBody>
      </p:sp>
      <p:sp>
        <p:nvSpPr>
          <p:cNvPr id="11" name="Content Placeholder 10"/>
          <p:cNvSpPr>
            <a:spLocks noGrp="1"/>
          </p:cNvSpPr>
          <p:nvPr>
            <p:ph idx="1"/>
          </p:nvPr>
        </p:nvSpPr>
        <p:spPr/>
        <p:txBody>
          <a:bodyPr/>
          <a:lstStyle/>
          <a:p>
            <a:r>
              <a:rPr lang="en-US" altLang="en-US" sz="2000" dirty="0"/>
              <a:t>A</a:t>
            </a:r>
            <a:r>
              <a:rPr lang="en-US" altLang="en-US" sz="2000" i="0" dirty="0"/>
              <a:t> </a:t>
            </a:r>
            <a:r>
              <a:rPr lang="en-US" altLang="en-US" sz="2000" b="1" i="0" dirty="0">
                <a:solidFill>
                  <a:srgbClr val="FF0000"/>
                </a:solidFill>
              </a:rPr>
              <a:t>cut</a:t>
            </a:r>
            <a:r>
              <a:rPr lang="en-US" altLang="en-US" sz="2000" i="0" dirty="0">
                <a:solidFill>
                  <a:srgbClr val="FF0000"/>
                </a:solidFill>
              </a:rPr>
              <a:t> </a:t>
            </a:r>
            <a:r>
              <a:rPr lang="en-US" altLang="en-US" sz="2000" i="0" dirty="0"/>
              <a:t>is </a:t>
            </a:r>
            <a:r>
              <a:rPr lang="en-US" altLang="en-US" sz="2000" b="1" i="0" dirty="0">
                <a:solidFill>
                  <a:srgbClr val="FF0000"/>
                </a:solidFill>
              </a:rPr>
              <a:t>consistent</a:t>
            </a:r>
            <a:r>
              <a:rPr lang="en-US" altLang="en-US" sz="2000" i="0" dirty="0">
                <a:solidFill>
                  <a:srgbClr val="FF0000"/>
                </a:solidFill>
              </a:rPr>
              <a:t> </a:t>
            </a:r>
            <a:r>
              <a:rPr lang="en-US" altLang="en-US" sz="2000" i="0" dirty="0"/>
              <a:t>if when stretching the execution lines (a-la rubber band) so that the cut events form a vertical line, there is no send-receive arrow which crosses the cut right to left (future to past).</a:t>
            </a:r>
          </a:p>
          <a:p>
            <a:endParaRPr lang="he-IL" dirty="0"/>
          </a:p>
        </p:txBody>
      </p:sp>
      <p:grpSp>
        <p:nvGrpSpPr>
          <p:cNvPr id="8" name="Group 7"/>
          <p:cNvGrpSpPr/>
          <p:nvPr/>
        </p:nvGrpSpPr>
        <p:grpSpPr>
          <a:xfrm>
            <a:off x="179512" y="3592312"/>
            <a:ext cx="8684201" cy="3077048"/>
            <a:chOff x="434975" y="493241"/>
            <a:chExt cx="8684201" cy="3077048"/>
          </a:xfrm>
        </p:grpSpPr>
        <p:cxnSp>
          <p:nvCxnSpPr>
            <p:cNvPr id="6" name="Straight Connector 5"/>
            <p:cNvCxnSpPr/>
            <p:nvPr/>
          </p:nvCxnSpPr>
          <p:spPr>
            <a:xfrm>
              <a:off x="4456113" y="531813"/>
              <a:ext cx="0" cy="3009257"/>
            </a:xfrm>
            <a:prstGeom prst="line">
              <a:avLst/>
            </a:prstGeom>
            <a:ln w="381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198" name="Text Box 49"/>
            <p:cNvSpPr txBox="1">
              <a:spLocks noChangeArrowheads="1"/>
            </p:cNvSpPr>
            <p:nvPr/>
          </p:nvSpPr>
          <p:spPr bwMode="auto">
            <a:xfrm>
              <a:off x="3942954" y="570807"/>
              <a:ext cx="471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dirty="0">
                  <a:solidFill>
                    <a:srgbClr val="7030A0"/>
                  </a:solidFill>
                </a:rPr>
                <a:t>c1</a:t>
              </a:r>
            </a:p>
          </p:txBody>
        </p:sp>
        <p:sp>
          <p:nvSpPr>
            <p:cNvPr id="8199" name="Line 5"/>
            <p:cNvSpPr>
              <a:spLocks noChangeShapeType="1"/>
            </p:cNvSpPr>
            <p:nvPr/>
          </p:nvSpPr>
          <p:spPr bwMode="auto">
            <a:xfrm>
              <a:off x="1295399" y="965200"/>
              <a:ext cx="653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8200" name="Line 6"/>
            <p:cNvSpPr>
              <a:spLocks noChangeShapeType="1"/>
            </p:cNvSpPr>
            <p:nvPr/>
          </p:nvSpPr>
          <p:spPr bwMode="auto">
            <a:xfrm>
              <a:off x="1295399" y="1624013"/>
              <a:ext cx="653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8201" name="Line 7"/>
            <p:cNvSpPr>
              <a:spLocks noChangeShapeType="1"/>
            </p:cNvSpPr>
            <p:nvPr/>
          </p:nvSpPr>
          <p:spPr bwMode="auto">
            <a:xfrm>
              <a:off x="1295399" y="2357438"/>
              <a:ext cx="653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8202" name="Text Box 8"/>
            <p:cNvSpPr txBox="1">
              <a:spLocks noChangeArrowheads="1"/>
            </p:cNvSpPr>
            <p:nvPr/>
          </p:nvSpPr>
          <p:spPr bwMode="auto">
            <a:xfrm>
              <a:off x="434975" y="63817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dirty="0"/>
                <a:t>P1</a:t>
              </a:r>
            </a:p>
          </p:txBody>
        </p:sp>
        <p:sp>
          <p:nvSpPr>
            <p:cNvPr id="8203" name="Text Box 9"/>
            <p:cNvSpPr txBox="1">
              <a:spLocks noChangeArrowheads="1"/>
            </p:cNvSpPr>
            <p:nvPr/>
          </p:nvSpPr>
          <p:spPr bwMode="auto">
            <a:xfrm>
              <a:off x="450850" y="1403350"/>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a:t>P2</a:t>
              </a:r>
            </a:p>
          </p:txBody>
        </p:sp>
        <p:sp>
          <p:nvSpPr>
            <p:cNvPr id="8204" name="Text Box 10"/>
            <p:cNvSpPr txBox="1">
              <a:spLocks noChangeArrowheads="1"/>
            </p:cNvSpPr>
            <p:nvPr/>
          </p:nvSpPr>
          <p:spPr bwMode="auto">
            <a:xfrm>
              <a:off x="450850" y="213677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a:t>P3</a:t>
              </a:r>
            </a:p>
          </p:txBody>
        </p:sp>
        <p:sp>
          <p:nvSpPr>
            <p:cNvPr id="8205" name="Text Box 12"/>
            <p:cNvSpPr txBox="1">
              <a:spLocks noChangeArrowheads="1"/>
            </p:cNvSpPr>
            <p:nvPr/>
          </p:nvSpPr>
          <p:spPr bwMode="auto">
            <a:xfrm>
              <a:off x="1324264" y="513556"/>
              <a:ext cx="550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e11</a:t>
              </a:r>
            </a:p>
          </p:txBody>
        </p:sp>
        <p:sp>
          <p:nvSpPr>
            <p:cNvPr id="8206" name="Text Box 13"/>
            <p:cNvSpPr txBox="1">
              <a:spLocks noChangeArrowheads="1"/>
            </p:cNvSpPr>
            <p:nvPr/>
          </p:nvSpPr>
          <p:spPr bwMode="auto">
            <a:xfrm>
              <a:off x="1835943" y="3173414"/>
              <a:ext cx="550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e41</a:t>
              </a:r>
            </a:p>
          </p:txBody>
        </p:sp>
        <p:sp>
          <p:nvSpPr>
            <p:cNvPr id="8207" name="Text Box 20"/>
            <p:cNvSpPr txBox="1">
              <a:spLocks noChangeArrowheads="1"/>
            </p:cNvSpPr>
            <p:nvPr/>
          </p:nvSpPr>
          <p:spPr bwMode="auto">
            <a:xfrm>
              <a:off x="3360737" y="3139654"/>
              <a:ext cx="550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e42</a:t>
              </a:r>
            </a:p>
          </p:txBody>
        </p:sp>
        <p:sp>
          <p:nvSpPr>
            <p:cNvPr id="8208" name="Text Box 21"/>
            <p:cNvSpPr txBox="1">
              <a:spLocks noChangeArrowheads="1"/>
            </p:cNvSpPr>
            <p:nvPr/>
          </p:nvSpPr>
          <p:spPr bwMode="auto">
            <a:xfrm>
              <a:off x="5150644" y="493241"/>
              <a:ext cx="550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e12</a:t>
              </a:r>
            </a:p>
          </p:txBody>
        </p:sp>
        <p:sp>
          <p:nvSpPr>
            <p:cNvPr id="8209" name="Line 30"/>
            <p:cNvSpPr>
              <a:spLocks noChangeShapeType="1"/>
            </p:cNvSpPr>
            <p:nvPr/>
          </p:nvSpPr>
          <p:spPr bwMode="auto">
            <a:xfrm>
              <a:off x="1295399" y="3090863"/>
              <a:ext cx="653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8210" name="Text Box 31"/>
            <p:cNvSpPr txBox="1">
              <a:spLocks noChangeArrowheads="1"/>
            </p:cNvSpPr>
            <p:nvPr/>
          </p:nvSpPr>
          <p:spPr bwMode="auto">
            <a:xfrm>
              <a:off x="450850" y="2870200"/>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a:t>P4</a:t>
              </a:r>
            </a:p>
          </p:txBody>
        </p:sp>
        <p:sp>
          <p:nvSpPr>
            <p:cNvPr id="8211" name="Text Box 32"/>
            <p:cNvSpPr txBox="1">
              <a:spLocks noChangeArrowheads="1"/>
            </p:cNvSpPr>
            <p:nvPr/>
          </p:nvSpPr>
          <p:spPr bwMode="auto">
            <a:xfrm>
              <a:off x="6788943" y="1142257"/>
              <a:ext cx="550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e22</a:t>
              </a:r>
            </a:p>
          </p:txBody>
        </p:sp>
        <p:sp>
          <p:nvSpPr>
            <p:cNvPr id="8212" name="Text Box 33"/>
            <p:cNvSpPr txBox="1">
              <a:spLocks noChangeArrowheads="1"/>
            </p:cNvSpPr>
            <p:nvPr/>
          </p:nvSpPr>
          <p:spPr bwMode="auto">
            <a:xfrm>
              <a:off x="5847701" y="1161257"/>
              <a:ext cx="550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e21</a:t>
              </a:r>
            </a:p>
          </p:txBody>
        </p:sp>
        <p:sp>
          <p:nvSpPr>
            <p:cNvPr id="8213" name="Line 34"/>
            <p:cNvSpPr>
              <a:spLocks noChangeShapeType="1"/>
            </p:cNvSpPr>
            <p:nvPr/>
          </p:nvSpPr>
          <p:spPr bwMode="auto">
            <a:xfrm>
              <a:off x="1603375" y="965200"/>
              <a:ext cx="479425" cy="20431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8214" name="Text Box 36"/>
            <p:cNvSpPr txBox="1">
              <a:spLocks noChangeArrowheads="1"/>
            </p:cNvSpPr>
            <p:nvPr/>
          </p:nvSpPr>
          <p:spPr bwMode="auto">
            <a:xfrm>
              <a:off x="4548694" y="1879602"/>
              <a:ext cx="550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e31</a:t>
              </a:r>
            </a:p>
          </p:txBody>
        </p:sp>
        <p:sp>
          <p:nvSpPr>
            <p:cNvPr id="8215" name="Line 37"/>
            <p:cNvSpPr>
              <a:spLocks noChangeShapeType="1"/>
            </p:cNvSpPr>
            <p:nvPr/>
          </p:nvSpPr>
          <p:spPr bwMode="auto">
            <a:xfrm flipV="1">
              <a:off x="2179638" y="2474913"/>
              <a:ext cx="2484437" cy="514350"/>
            </a:xfrm>
            <a:prstGeom prst="line">
              <a:avLst/>
            </a:prstGeom>
            <a:noFill/>
            <a:ln w="38100">
              <a:solidFill>
                <a:schemeClr val="accent5">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8216" name="Line 38"/>
            <p:cNvSpPr>
              <a:spLocks noChangeShapeType="1"/>
            </p:cNvSpPr>
            <p:nvPr/>
          </p:nvSpPr>
          <p:spPr bwMode="auto">
            <a:xfrm flipV="1">
              <a:off x="4968875" y="1069975"/>
              <a:ext cx="417513" cy="1238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8217" name="Line 39"/>
            <p:cNvSpPr>
              <a:spLocks noChangeShapeType="1"/>
            </p:cNvSpPr>
            <p:nvPr/>
          </p:nvSpPr>
          <p:spPr bwMode="auto">
            <a:xfrm flipV="1">
              <a:off x="5003800" y="1741488"/>
              <a:ext cx="1009650" cy="566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8218" name="Line 40"/>
            <p:cNvSpPr>
              <a:spLocks noChangeShapeType="1"/>
            </p:cNvSpPr>
            <p:nvPr/>
          </p:nvSpPr>
          <p:spPr bwMode="auto">
            <a:xfrm>
              <a:off x="1654175" y="1120775"/>
              <a:ext cx="1862138" cy="18684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8219" name="Line 41"/>
            <p:cNvSpPr>
              <a:spLocks noChangeShapeType="1"/>
            </p:cNvSpPr>
            <p:nvPr/>
          </p:nvSpPr>
          <p:spPr bwMode="auto">
            <a:xfrm flipV="1">
              <a:off x="3794125" y="1698625"/>
              <a:ext cx="3263900" cy="1303338"/>
            </a:xfrm>
            <a:prstGeom prst="line">
              <a:avLst/>
            </a:prstGeom>
            <a:noFill/>
            <a:ln w="38100">
              <a:solidFill>
                <a:schemeClr val="accent5">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8221" name="Rectangle 45"/>
            <p:cNvSpPr>
              <a:spLocks noChangeArrowheads="1"/>
            </p:cNvSpPr>
            <p:nvPr/>
          </p:nvSpPr>
          <p:spPr bwMode="auto">
            <a:xfrm flipH="1">
              <a:off x="4340225" y="836712"/>
              <a:ext cx="231775" cy="220663"/>
            </a:xfrm>
            <a:prstGeom prst="rect">
              <a:avLst/>
            </a:prstGeom>
            <a:solidFill>
              <a:srgbClr val="7030A0"/>
            </a:solidFill>
            <a:ln w="9525">
              <a:solidFill>
                <a:schemeClr val="tx1"/>
              </a:solidFill>
              <a:miter lim="800000"/>
              <a:headEnd/>
              <a:tailEnd/>
            </a:ln>
            <a:effec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8222" name="Rectangle 46"/>
            <p:cNvSpPr>
              <a:spLocks noChangeArrowheads="1"/>
            </p:cNvSpPr>
            <p:nvPr/>
          </p:nvSpPr>
          <p:spPr bwMode="auto">
            <a:xfrm flipH="1">
              <a:off x="4341812" y="1546225"/>
              <a:ext cx="230188" cy="220663"/>
            </a:xfrm>
            <a:prstGeom prst="rect">
              <a:avLst/>
            </a:prstGeom>
            <a:solidFill>
              <a:srgbClr val="7030A0"/>
            </a:solidFill>
            <a:ln w="9525">
              <a:solidFill>
                <a:schemeClr val="tx1"/>
              </a:solidFill>
              <a:miter lim="800000"/>
              <a:headEnd/>
              <a:tailEnd/>
            </a:ln>
            <a:effec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8223" name="Rectangle 47"/>
            <p:cNvSpPr>
              <a:spLocks noChangeArrowheads="1"/>
            </p:cNvSpPr>
            <p:nvPr/>
          </p:nvSpPr>
          <p:spPr bwMode="auto">
            <a:xfrm flipH="1">
              <a:off x="4339213" y="2199260"/>
              <a:ext cx="230188" cy="220663"/>
            </a:xfrm>
            <a:prstGeom prst="rect">
              <a:avLst/>
            </a:prstGeom>
            <a:solidFill>
              <a:srgbClr val="7030A0"/>
            </a:solidFill>
            <a:ln w="9525">
              <a:solidFill>
                <a:schemeClr val="tx1"/>
              </a:solidFill>
              <a:miter lim="800000"/>
              <a:headEnd/>
              <a:tailEnd/>
            </a:ln>
            <a:effec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8224" name="Rectangle 48"/>
            <p:cNvSpPr>
              <a:spLocks noChangeArrowheads="1"/>
            </p:cNvSpPr>
            <p:nvPr/>
          </p:nvSpPr>
          <p:spPr bwMode="auto">
            <a:xfrm flipH="1">
              <a:off x="4342388" y="2977291"/>
              <a:ext cx="230188" cy="220662"/>
            </a:xfrm>
            <a:prstGeom prst="rect">
              <a:avLst/>
            </a:prstGeom>
            <a:solidFill>
              <a:srgbClr val="7030A0"/>
            </a:solidFill>
            <a:ln w="9525">
              <a:solidFill>
                <a:schemeClr val="tx1"/>
              </a:solidFill>
              <a:miter lim="800000"/>
              <a:headEnd/>
              <a:tailEnd/>
            </a:ln>
            <a:effec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8225" name="Text Box 50"/>
            <p:cNvSpPr txBox="1">
              <a:spLocks noChangeArrowheads="1"/>
            </p:cNvSpPr>
            <p:nvPr/>
          </p:nvSpPr>
          <p:spPr bwMode="auto">
            <a:xfrm>
              <a:off x="3940175" y="1184275"/>
              <a:ext cx="4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a:solidFill>
                    <a:srgbClr val="7030A0"/>
                  </a:solidFill>
                </a:rPr>
                <a:t>c2</a:t>
              </a:r>
            </a:p>
          </p:txBody>
        </p:sp>
        <p:sp>
          <p:nvSpPr>
            <p:cNvPr id="8226" name="Text Box 51"/>
            <p:cNvSpPr txBox="1">
              <a:spLocks noChangeArrowheads="1"/>
            </p:cNvSpPr>
            <p:nvPr/>
          </p:nvSpPr>
          <p:spPr bwMode="auto">
            <a:xfrm>
              <a:off x="3911600" y="1851025"/>
              <a:ext cx="4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dirty="0">
                  <a:solidFill>
                    <a:srgbClr val="7030A0"/>
                  </a:solidFill>
                </a:rPr>
                <a:t>c3</a:t>
              </a:r>
            </a:p>
          </p:txBody>
        </p:sp>
        <p:sp>
          <p:nvSpPr>
            <p:cNvPr id="8227" name="Text Box 52"/>
            <p:cNvSpPr txBox="1">
              <a:spLocks noChangeArrowheads="1"/>
            </p:cNvSpPr>
            <p:nvPr/>
          </p:nvSpPr>
          <p:spPr bwMode="auto">
            <a:xfrm>
              <a:off x="4439225" y="3067001"/>
              <a:ext cx="471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dirty="0">
                  <a:solidFill>
                    <a:srgbClr val="7030A0"/>
                  </a:solidFill>
                </a:rPr>
                <a:t>c4</a:t>
              </a:r>
            </a:p>
          </p:txBody>
        </p:sp>
        <p:sp>
          <p:nvSpPr>
            <p:cNvPr id="8229" name="Text Box 89"/>
            <p:cNvSpPr txBox="1">
              <a:spLocks noChangeArrowheads="1"/>
            </p:cNvSpPr>
            <p:nvPr/>
          </p:nvSpPr>
          <p:spPr bwMode="auto">
            <a:xfrm>
              <a:off x="5829300" y="18002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2400" i="0"/>
            </a:p>
          </p:txBody>
        </p:sp>
        <p:sp>
          <p:nvSpPr>
            <p:cNvPr id="8230" name="Oval 90"/>
            <p:cNvSpPr>
              <a:spLocks noChangeArrowheads="1"/>
            </p:cNvSpPr>
            <p:nvPr/>
          </p:nvSpPr>
          <p:spPr bwMode="auto">
            <a:xfrm>
              <a:off x="1958975" y="3001963"/>
              <a:ext cx="304800" cy="234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8231" name="Oval 91"/>
            <p:cNvSpPr>
              <a:spLocks noChangeArrowheads="1"/>
            </p:cNvSpPr>
            <p:nvPr/>
          </p:nvSpPr>
          <p:spPr bwMode="auto">
            <a:xfrm>
              <a:off x="3489325" y="2963863"/>
              <a:ext cx="304800" cy="234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8232" name="Oval 92"/>
            <p:cNvSpPr>
              <a:spLocks noChangeArrowheads="1"/>
            </p:cNvSpPr>
            <p:nvPr/>
          </p:nvSpPr>
          <p:spPr bwMode="auto">
            <a:xfrm>
              <a:off x="6911975" y="1473200"/>
              <a:ext cx="304800" cy="234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8233" name="Oval 93"/>
            <p:cNvSpPr>
              <a:spLocks noChangeArrowheads="1"/>
            </p:cNvSpPr>
            <p:nvPr/>
          </p:nvSpPr>
          <p:spPr bwMode="auto">
            <a:xfrm>
              <a:off x="5938838" y="1506538"/>
              <a:ext cx="304800" cy="234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8234" name="Oval 94"/>
            <p:cNvSpPr>
              <a:spLocks noChangeArrowheads="1"/>
            </p:cNvSpPr>
            <p:nvPr/>
          </p:nvSpPr>
          <p:spPr bwMode="auto">
            <a:xfrm>
              <a:off x="5235575" y="860425"/>
              <a:ext cx="304800" cy="234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8235" name="Oval 95"/>
            <p:cNvSpPr>
              <a:spLocks noChangeArrowheads="1"/>
            </p:cNvSpPr>
            <p:nvPr/>
          </p:nvSpPr>
          <p:spPr bwMode="auto">
            <a:xfrm>
              <a:off x="1425575" y="885825"/>
              <a:ext cx="304800" cy="234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8236" name="Oval 96"/>
            <p:cNvSpPr>
              <a:spLocks noChangeArrowheads="1"/>
            </p:cNvSpPr>
            <p:nvPr/>
          </p:nvSpPr>
          <p:spPr bwMode="auto">
            <a:xfrm>
              <a:off x="4664075" y="2239963"/>
              <a:ext cx="304800" cy="234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mc:AlternateContent xmlns:mc="http://schemas.openxmlformats.org/markup-compatibility/2006" xmlns:a14="http://schemas.microsoft.com/office/drawing/2010/main">
          <mc:Choice Requires="a14">
            <p:sp>
              <p:nvSpPr>
                <p:cNvPr id="45" name="Text Box 55"/>
                <p:cNvSpPr txBox="1">
                  <a:spLocks noChangeArrowheads="1"/>
                </p:cNvSpPr>
                <p:nvPr/>
              </p:nvSpPr>
              <p:spPr bwMode="auto">
                <a:xfrm>
                  <a:off x="7780913" y="1351606"/>
                  <a:ext cx="1338263" cy="120015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14:m>
                    <m:oMath xmlns:m="http://schemas.openxmlformats.org/officeDocument/2006/math">
                      <m:sSub>
                        <m:sSubPr>
                          <m:ctrlPr>
                            <a:rPr lang="en-US" altLang="en-US" sz="2400" b="0" i="1" dirty="0" smtClean="0">
                              <a:latin typeface="Cambria Math" panose="02040503050406030204" pitchFamily="18" charset="0"/>
                            </a:rPr>
                          </m:ctrlPr>
                        </m:sSubPr>
                        <m:e>
                          <m:r>
                            <a:rPr lang="en-US" altLang="en-US" sz="2400" b="0" i="1" dirty="0" smtClean="0">
                              <a:latin typeface="Cambria Math" panose="02040503050406030204" pitchFamily="18" charset="0"/>
                            </a:rPr>
                            <m:t>𝑐</m:t>
                          </m:r>
                        </m:e>
                        <m:sub>
                          <m:r>
                            <a:rPr lang="en-US" altLang="en-US" sz="2400" i="1" dirty="0" smtClean="0">
                              <a:latin typeface="Cambria Math" panose="02040503050406030204" pitchFamily="18" charset="0"/>
                            </a:rPr>
                            <m:t>𝑖</m:t>
                          </m:r>
                        </m:sub>
                      </m:sSub>
                    </m:oMath>
                  </a14:m>
                  <a:r>
                    <a:rPr lang="en-US" altLang="en-US" sz="2400" i="0" dirty="0"/>
                    <a:t> are events of the cut</a:t>
                  </a:r>
                  <a:endParaRPr lang="en-US" altLang="en-US" sz="2400" dirty="0"/>
                </a:p>
              </p:txBody>
            </p:sp>
          </mc:Choice>
          <mc:Fallback xmlns="">
            <p:sp>
              <p:nvSpPr>
                <p:cNvPr id="45" name="Text Box 55"/>
                <p:cNvSpPr txBox="1">
                  <a:spLocks noRot="1" noChangeAspect="1" noMove="1" noResize="1" noEditPoints="1" noAdjustHandles="1" noChangeArrowheads="1" noChangeShapeType="1" noTextEdit="1"/>
                </p:cNvSpPr>
                <p:nvPr/>
              </p:nvSpPr>
              <p:spPr bwMode="auto">
                <a:xfrm>
                  <a:off x="7780913" y="1351606"/>
                  <a:ext cx="1338263" cy="1200150"/>
                </a:xfrm>
                <a:prstGeom prst="rect">
                  <a:avLst/>
                </a:prstGeom>
                <a:blipFill rotWithShape="0">
                  <a:blip r:embed="rId3"/>
                  <a:stretch>
                    <a:fillRect l="-5479" t="-4061" r="-10959" b="-1066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he-IL">
                      <a:noFill/>
                    </a:rPr>
                    <a:t> </a:t>
                  </a:r>
                </a:p>
              </p:txBody>
            </p:sp>
          </mc:Fallback>
        </mc:AlternateContent>
        <p:sp>
          <p:nvSpPr>
            <p:cNvPr id="8197" name="AutoShape 86"/>
            <p:cNvSpPr>
              <a:spLocks noChangeArrowheads="1"/>
            </p:cNvSpPr>
            <p:nvPr/>
          </p:nvSpPr>
          <p:spPr bwMode="auto">
            <a:xfrm rot="19969037">
              <a:off x="1204913" y="1360488"/>
              <a:ext cx="1889125" cy="485775"/>
            </a:xfrm>
            <a:prstGeom prst="flowChartTerminator">
              <a:avLst/>
            </a:prstGeom>
            <a:solidFill>
              <a:srgbClr val="FFFF00">
                <a:alpha val="40000"/>
              </a:srgbClr>
            </a:solidFill>
            <a:ln w="9525">
              <a:solidFill>
                <a:schemeClr val="tx1"/>
              </a:solidFill>
              <a:miter lim="800000"/>
              <a:headEnd/>
              <a:tailEnd/>
            </a:ln>
            <a:effec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t>past</a:t>
              </a:r>
            </a:p>
          </p:txBody>
        </p:sp>
        <p:sp>
          <p:nvSpPr>
            <p:cNvPr id="8196" name="AutoShape 88"/>
            <p:cNvSpPr>
              <a:spLocks noChangeArrowheads="1"/>
            </p:cNvSpPr>
            <p:nvPr/>
          </p:nvSpPr>
          <p:spPr bwMode="auto">
            <a:xfrm rot="18985867">
              <a:off x="5480050" y="2387600"/>
              <a:ext cx="1768475" cy="533400"/>
            </a:xfrm>
            <a:prstGeom prst="flowChartTerminator">
              <a:avLst/>
            </a:prstGeom>
            <a:solidFill>
              <a:schemeClr val="accent6">
                <a:lumMod val="75000"/>
                <a:alpha val="65000"/>
              </a:schemeClr>
            </a:solidFill>
            <a:ln w="9525">
              <a:solidFill>
                <a:schemeClr val="tx1"/>
              </a:solidFill>
              <a:miter lim="800000"/>
              <a:headEnd/>
              <a:tailEnd/>
            </a:ln>
            <a:effec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dirty="0"/>
                <a:t>future</a:t>
              </a:r>
            </a:p>
          </p:txBody>
        </p:sp>
      </p:grpSp>
      <p:sp>
        <p:nvSpPr>
          <p:cNvPr id="12" name="Slide Number Placeholder 11"/>
          <p:cNvSpPr>
            <a:spLocks noGrp="1"/>
          </p:cNvSpPr>
          <p:nvPr>
            <p:ph type="sldNum" sz="quarter" idx="12"/>
          </p:nvPr>
        </p:nvSpPr>
        <p:spPr/>
        <p:txBody>
          <a:bodyPr/>
          <a:lstStyle/>
          <a:p>
            <a:fld id="{85043B5C-E59E-4C20-84E1-50103EC3268E}" type="slidenum">
              <a:rPr lang="en-US" altLang="he-IL" smtClean="0"/>
              <a:pPr/>
              <a:t>21</a:t>
            </a:fld>
            <a:endParaRPr lang="en-US" altLang="he-IL"/>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t>Inconsistent Cut (1)</a:t>
            </a:r>
          </a:p>
        </p:txBody>
      </p:sp>
      <p:grpSp>
        <p:nvGrpSpPr>
          <p:cNvPr id="5" name="Group 4"/>
          <p:cNvGrpSpPr/>
          <p:nvPr/>
        </p:nvGrpSpPr>
        <p:grpSpPr>
          <a:xfrm>
            <a:off x="251520" y="1942852"/>
            <a:ext cx="7394424" cy="3231082"/>
            <a:chOff x="434975" y="331267"/>
            <a:chExt cx="7394424" cy="3231082"/>
          </a:xfrm>
        </p:grpSpPr>
        <p:sp>
          <p:nvSpPr>
            <p:cNvPr id="9220" name="AutoShape 88"/>
            <p:cNvSpPr>
              <a:spLocks noChangeArrowheads="1"/>
            </p:cNvSpPr>
            <p:nvPr/>
          </p:nvSpPr>
          <p:spPr bwMode="auto">
            <a:xfrm rot="18985867">
              <a:off x="5113338" y="1628775"/>
              <a:ext cx="1768475" cy="533400"/>
            </a:xfrm>
            <a:prstGeom prst="flowChartTerminator">
              <a:avLst/>
            </a:prstGeom>
            <a:solidFill>
              <a:schemeClr val="accent6">
                <a:lumMod val="75000"/>
                <a:alpha val="6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t>future</a:t>
              </a:r>
            </a:p>
          </p:txBody>
        </p:sp>
        <p:sp>
          <p:nvSpPr>
            <p:cNvPr id="9222" name="Text Box 49"/>
            <p:cNvSpPr txBox="1">
              <a:spLocks noChangeArrowheads="1"/>
            </p:cNvSpPr>
            <p:nvPr/>
          </p:nvSpPr>
          <p:spPr bwMode="auto">
            <a:xfrm>
              <a:off x="4667901" y="450170"/>
              <a:ext cx="4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dirty="0">
                  <a:solidFill>
                    <a:srgbClr val="7030A0"/>
                  </a:solidFill>
                </a:rPr>
                <a:t>c1</a:t>
              </a:r>
            </a:p>
          </p:txBody>
        </p:sp>
        <p:sp>
          <p:nvSpPr>
            <p:cNvPr id="9223" name="Line 5"/>
            <p:cNvSpPr>
              <a:spLocks noChangeShapeType="1"/>
            </p:cNvSpPr>
            <p:nvPr/>
          </p:nvSpPr>
          <p:spPr bwMode="auto">
            <a:xfrm>
              <a:off x="1295399" y="965200"/>
              <a:ext cx="653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225" name="Line 7"/>
            <p:cNvSpPr>
              <a:spLocks noChangeShapeType="1"/>
            </p:cNvSpPr>
            <p:nvPr/>
          </p:nvSpPr>
          <p:spPr bwMode="auto">
            <a:xfrm>
              <a:off x="1295399" y="2357438"/>
              <a:ext cx="653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226" name="Text Box 8"/>
            <p:cNvSpPr txBox="1">
              <a:spLocks noChangeArrowheads="1"/>
            </p:cNvSpPr>
            <p:nvPr/>
          </p:nvSpPr>
          <p:spPr bwMode="auto">
            <a:xfrm>
              <a:off x="434975" y="63817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a:t>P1</a:t>
              </a:r>
            </a:p>
          </p:txBody>
        </p:sp>
        <p:sp>
          <p:nvSpPr>
            <p:cNvPr id="9227" name="Text Box 9"/>
            <p:cNvSpPr txBox="1">
              <a:spLocks noChangeArrowheads="1"/>
            </p:cNvSpPr>
            <p:nvPr/>
          </p:nvSpPr>
          <p:spPr bwMode="auto">
            <a:xfrm>
              <a:off x="450850" y="1403350"/>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a:t>P2</a:t>
              </a:r>
            </a:p>
          </p:txBody>
        </p:sp>
        <p:sp>
          <p:nvSpPr>
            <p:cNvPr id="9228" name="Text Box 10"/>
            <p:cNvSpPr txBox="1">
              <a:spLocks noChangeArrowheads="1"/>
            </p:cNvSpPr>
            <p:nvPr/>
          </p:nvSpPr>
          <p:spPr bwMode="auto">
            <a:xfrm>
              <a:off x="450850" y="213677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dirty="0"/>
                <a:t>P3</a:t>
              </a:r>
            </a:p>
          </p:txBody>
        </p:sp>
        <p:sp>
          <p:nvSpPr>
            <p:cNvPr id="9229" name="Text Box 12"/>
            <p:cNvSpPr txBox="1">
              <a:spLocks noChangeArrowheads="1"/>
            </p:cNvSpPr>
            <p:nvPr/>
          </p:nvSpPr>
          <p:spPr bwMode="auto">
            <a:xfrm>
              <a:off x="1344613" y="529705"/>
              <a:ext cx="550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e11</a:t>
              </a:r>
            </a:p>
          </p:txBody>
        </p:sp>
        <p:sp>
          <p:nvSpPr>
            <p:cNvPr id="9230" name="Text Box 13"/>
            <p:cNvSpPr txBox="1">
              <a:spLocks noChangeArrowheads="1"/>
            </p:cNvSpPr>
            <p:nvPr/>
          </p:nvSpPr>
          <p:spPr bwMode="auto">
            <a:xfrm>
              <a:off x="1835943" y="3156676"/>
              <a:ext cx="550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e41</a:t>
              </a:r>
            </a:p>
          </p:txBody>
        </p:sp>
        <p:sp>
          <p:nvSpPr>
            <p:cNvPr id="9231" name="Text Box 20"/>
            <p:cNvSpPr txBox="1">
              <a:spLocks noChangeArrowheads="1"/>
            </p:cNvSpPr>
            <p:nvPr/>
          </p:nvSpPr>
          <p:spPr bwMode="auto">
            <a:xfrm>
              <a:off x="5652293" y="3165474"/>
              <a:ext cx="550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e42</a:t>
              </a:r>
            </a:p>
          </p:txBody>
        </p:sp>
        <p:sp>
          <p:nvSpPr>
            <p:cNvPr id="9232" name="Text Box 21"/>
            <p:cNvSpPr txBox="1">
              <a:spLocks noChangeArrowheads="1"/>
            </p:cNvSpPr>
            <p:nvPr/>
          </p:nvSpPr>
          <p:spPr bwMode="auto">
            <a:xfrm>
              <a:off x="3700536" y="331267"/>
              <a:ext cx="550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e12</a:t>
              </a:r>
            </a:p>
          </p:txBody>
        </p:sp>
        <p:sp>
          <p:nvSpPr>
            <p:cNvPr id="9233" name="Line 30"/>
            <p:cNvSpPr>
              <a:spLocks noChangeShapeType="1"/>
            </p:cNvSpPr>
            <p:nvPr/>
          </p:nvSpPr>
          <p:spPr bwMode="auto">
            <a:xfrm>
              <a:off x="1295399" y="3090863"/>
              <a:ext cx="653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234" name="Text Box 31"/>
            <p:cNvSpPr txBox="1">
              <a:spLocks noChangeArrowheads="1"/>
            </p:cNvSpPr>
            <p:nvPr/>
          </p:nvSpPr>
          <p:spPr bwMode="auto">
            <a:xfrm>
              <a:off x="450850" y="2870200"/>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dirty="0"/>
                <a:t>P4</a:t>
              </a:r>
            </a:p>
          </p:txBody>
        </p:sp>
        <p:sp>
          <p:nvSpPr>
            <p:cNvPr id="9235" name="Text Box 32"/>
            <p:cNvSpPr txBox="1">
              <a:spLocks noChangeArrowheads="1"/>
            </p:cNvSpPr>
            <p:nvPr/>
          </p:nvSpPr>
          <p:spPr bwMode="auto">
            <a:xfrm>
              <a:off x="6788943" y="1129702"/>
              <a:ext cx="550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e22</a:t>
              </a:r>
            </a:p>
          </p:txBody>
        </p:sp>
        <p:sp>
          <p:nvSpPr>
            <p:cNvPr id="9236" name="Text Box 33"/>
            <p:cNvSpPr txBox="1">
              <a:spLocks noChangeArrowheads="1"/>
            </p:cNvSpPr>
            <p:nvPr/>
          </p:nvSpPr>
          <p:spPr bwMode="auto">
            <a:xfrm>
              <a:off x="5279133" y="1143002"/>
              <a:ext cx="550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e21</a:t>
              </a:r>
            </a:p>
          </p:txBody>
        </p:sp>
        <p:sp>
          <p:nvSpPr>
            <p:cNvPr id="9237" name="Line 34"/>
            <p:cNvSpPr>
              <a:spLocks noChangeShapeType="1"/>
            </p:cNvSpPr>
            <p:nvPr/>
          </p:nvSpPr>
          <p:spPr bwMode="auto">
            <a:xfrm>
              <a:off x="1603375" y="965200"/>
              <a:ext cx="479425" cy="20431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238" name="Text Box 36"/>
            <p:cNvSpPr txBox="1">
              <a:spLocks noChangeArrowheads="1"/>
            </p:cNvSpPr>
            <p:nvPr/>
          </p:nvSpPr>
          <p:spPr bwMode="auto">
            <a:xfrm>
              <a:off x="3267075" y="2346325"/>
              <a:ext cx="550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e31</a:t>
              </a:r>
            </a:p>
          </p:txBody>
        </p:sp>
        <p:sp>
          <p:nvSpPr>
            <p:cNvPr id="9239" name="Line 37"/>
            <p:cNvSpPr>
              <a:spLocks noChangeShapeType="1"/>
            </p:cNvSpPr>
            <p:nvPr/>
          </p:nvSpPr>
          <p:spPr bwMode="auto">
            <a:xfrm flipV="1">
              <a:off x="2179638" y="2438400"/>
              <a:ext cx="1036637" cy="5508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240" name="Line 38"/>
            <p:cNvSpPr>
              <a:spLocks noChangeShapeType="1"/>
            </p:cNvSpPr>
            <p:nvPr/>
          </p:nvSpPr>
          <p:spPr bwMode="auto">
            <a:xfrm flipV="1">
              <a:off x="3355974" y="1092066"/>
              <a:ext cx="634304" cy="113202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241" name="Line 39"/>
            <p:cNvSpPr>
              <a:spLocks noChangeShapeType="1"/>
            </p:cNvSpPr>
            <p:nvPr/>
          </p:nvSpPr>
          <p:spPr bwMode="auto">
            <a:xfrm flipV="1">
              <a:off x="3455988" y="1662113"/>
              <a:ext cx="1971675" cy="6286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242" name="Line 40"/>
            <p:cNvSpPr>
              <a:spLocks noChangeShapeType="1"/>
            </p:cNvSpPr>
            <p:nvPr/>
          </p:nvSpPr>
          <p:spPr bwMode="auto">
            <a:xfrm>
              <a:off x="1654175" y="1120775"/>
              <a:ext cx="4173538" cy="1920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243" name="Line 41"/>
            <p:cNvSpPr>
              <a:spLocks noChangeShapeType="1"/>
            </p:cNvSpPr>
            <p:nvPr/>
          </p:nvSpPr>
          <p:spPr bwMode="auto">
            <a:xfrm flipV="1">
              <a:off x="6021388" y="1698625"/>
              <a:ext cx="1036637" cy="13430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244" name="Freeform 44"/>
            <p:cNvSpPr>
              <a:spLocks/>
            </p:cNvSpPr>
            <p:nvPr/>
          </p:nvSpPr>
          <p:spPr bwMode="auto">
            <a:xfrm>
              <a:off x="2725507" y="554366"/>
              <a:ext cx="3905481" cy="2949247"/>
            </a:xfrm>
            <a:custGeom>
              <a:avLst/>
              <a:gdLst>
                <a:gd name="T0" fmla="*/ 363718754 w 2454"/>
                <a:gd name="T1" fmla="*/ 0 h 1944"/>
                <a:gd name="T2" fmla="*/ 294560625 w 2454"/>
                <a:gd name="T3" fmla="*/ 485564126 h 1944"/>
                <a:gd name="T4" fmla="*/ 386771464 w 2454"/>
                <a:gd name="T5" fmla="*/ 807716117 h 1944"/>
                <a:gd name="T6" fmla="*/ 596806554 w 2454"/>
                <a:gd name="T7" fmla="*/ 950116746 h 1944"/>
                <a:gd name="T8" fmla="*/ 1434384609 w 2454"/>
                <a:gd name="T9" fmla="*/ 1132202720 h 1944"/>
                <a:gd name="T10" fmla="*/ 1711017127 w 2454"/>
                <a:gd name="T11" fmla="*/ 1232584919 h 1944"/>
                <a:gd name="T12" fmla="*/ 1759683248 w 2454"/>
                <a:gd name="T13" fmla="*/ 1353975569 h 1944"/>
                <a:gd name="T14" fmla="*/ 1782735958 w 2454"/>
                <a:gd name="T15" fmla="*/ 1414670893 h 1944"/>
                <a:gd name="T16" fmla="*/ 1805788667 w 2454"/>
                <a:gd name="T17" fmla="*/ 1475366218 h 1944"/>
                <a:gd name="T18" fmla="*/ 1782735958 w 2454"/>
                <a:gd name="T19" fmla="*/ 1657452193 h 1944"/>
                <a:gd name="T20" fmla="*/ 1572700868 w 2454"/>
                <a:gd name="T21" fmla="*/ 1739157496 h 1944"/>
                <a:gd name="T22" fmla="*/ 806841643 w 2454"/>
                <a:gd name="T23" fmla="*/ 1799852821 h 1944"/>
                <a:gd name="T24" fmla="*/ 596806554 w 2454"/>
                <a:gd name="T25" fmla="*/ 1881558125 h 1944"/>
                <a:gd name="T26" fmla="*/ 455929594 w 2454"/>
                <a:gd name="T27" fmla="*/ 1960928817 h 1944"/>
                <a:gd name="T28" fmla="*/ 409824174 w 2454"/>
                <a:gd name="T29" fmla="*/ 2021624141 h 1944"/>
                <a:gd name="T30" fmla="*/ 340666045 w 2454"/>
                <a:gd name="T31" fmla="*/ 2063644099 h 1944"/>
                <a:gd name="T32" fmla="*/ 153683665 w 2454"/>
                <a:gd name="T33" fmla="*/ 2147483647 h 1944"/>
                <a:gd name="T34" fmla="*/ 84525536 w 2454"/>
                <a:gd name="T35" fmla="*/ 2147483647 h 1944"/>
                <a:gd name="T36" fmla="*/ 61474426 w 2454"/>
                <a:gd name="T37" fmla="*/ 2147483647 h 1944"/>
                <a:gd name="T38" fmla="*/ 84525536 w 2454"/>
                <a:gd name="T39" fmla="*/ 2147483647 h 1944"/>
                <a:gd name="T40" fmla="*/ 1782735958 w 2454"/>
                <a:gd name="T41" fmla="*/ 2147483647 h 1944"/>
                <a:gd name="T42" fmla="*/ 2013261455 w 2454"/>
                <a:gd name="T43" fmla="*/ 2147483647 h 1944"/>
                <a:gd name="T44" fmla="*/ 2147483647 w 2454"/>
                <a:gd name="T45" fmla="*/ 2147483647 h 1944"/>
                <a:gd name="T46" fmla="*/ 2147483647 w 2454"/>
                <a:gd name="T47" fmla="*/ 2147483647 h 1944"/>
                <a:gd name="T48" fmla="*/ 2147483647 w 2454"/>
                <a:gd name="T49" fmla="*/ 2147483647 h 1944"/>
                <a:gd name="T50" fmla="*/ 2147483647 w 2454"/>
                <a:gd name="T51" fmla="*/ 2147483647 h 1944"/>
                <a:gd name="T52" fmla="*/ 2147483647 w 2454"/>
                <a:gd name="T53" fmla="*/ 2147483647 h 1944"/>
                <a:gd name="T54" fmla="*/ 2147483647 w 2454"/>
                <a:gd name="T55" fmla="*/ 2147483647 h 1944"/>
                <a:gd name="T56" fmla="*/ 2147483647 w 2454"/>
                <a:gd name="T57" fmla="*/ 2147483647 h 194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connsiteX0" fmla="*/ 6234 w 9944"/>
                <a:gd name="connsiteY0" fmla="*/ 0 h 9615"/>
                <a:gd name="connsiteX1" fmla="*/ 409 w 9944"/>
                <a:gd name="connsiteY1" fmla="*/ 726 h 9615"/>
                <a:gd name="connsiteX2" fmla="*/ 555 w 9944"/>
                <a:gd name="connsiteY2" fmla="*/ 1467 h 9615"/>
                <a:gd name="connsiteX3" fmla="*/ 885 w 9944"/>
                <a:gd name="connsiteY3" fmla="*/ 1791 h 9615"/>
                <a:gd name="connsiteX4" fmla="*/ 2206 w 9944"/>
                <a:gd name="connsiteY4" fmla="*/ 2208 h 9615"/>
                <a:gd name="connsiteX5" fmla="*/ 2646 w 9944"/>
                <a:gd name="connsiteY5" fmla="*/ 2439 h 9615"/>
                <a:gd name="connsiteX6" fmla="*/ 2719 w 9944"/>
                <a:gd name="connsiteY6" fmla="*/ 2717 h 9615"/>
                <a:gd name="connsiteX7" fmla="*/ 2756 w 9944"/>
                <a:gd name="connsiteY7" fmla="*/ 2856 h 9615"/>
                <a:gd name="connsiteX8" fmla="*/ 2792 w 9944"/>
                <a:gd name="connsiteY8" fmla="*/ 2995 h 9615"/>
                <a:gd name="connsiteX9" fmla="*/ 2756 w 9944"/>
                <a:gd name="connsiteY9" fmla="*/ 3411 h 9615"/>
                <a:gd name="connsiteX10" fmla="*/ 2426 w 9944"/>
                <a:gd name="connsiteY10" fmla="*/ 3596 h 9615"/>
                <a:gd name="connsiteX11" fmla="*/ 1215 w 9944"/>
                <a:gd name="connsiteY11" fmla="*/ 3735 h 9615"/>
                <a:gd name="connsiteX12" fmla="*/ 885 w 9944"/>
                <a:gd name="connsiteY12" fmla="*/ 3921 h 9615"/>
                <a:gd name="connsiteX13" fmla="*/ 665 w 9944"/>
                <a:gd name="connsiteY13" fmla="*/ 4106 h 9615"/>
                <a:gd name="connsiteX14" fmla="*/ 592 w 9944"/>
                <a:gd name="connsiteY14" fmla="*/ 4245 h 9615"/>
                <a:gd name="connsiteX15" fmla="*/ 482 w 9944"/>
                <a:gd name="connsiteY15" fmla="*/ 4337 h 9615"/>
                <a:gd name="connsiteX16" fmla="*/ 188 w 9944"/>
                <a:gd name="connsiteY16" fmla="*/ 4893 h 9615"/>
                <a:gd name="connsiteX17" fmla="*/ 78 w 9944"/>
                <a:gd name="connsiteY17" fmla="*/ 5309 h 9615"/>
                <a:gd name="connsiteX18" fmla="*/ 42 w 9944"/>
                <a:gd name="connsiteY18" fmla="*/ 5448 h 9615"/>
                <a:gd name="connsiteX19" fmla="*/ 78 w 9944"/>
                <a:gd name="connsiteY19" fmla="*/ 6235 h 9615"/>
                <a:gd name="connsiteX20" fmla="*/ 2756 w 9944"/>
                <a:gd name="connsiteY20" fmla="*/ 7022 h 9615"/>
                <a:gd name="connsiteX21" fmla="*/ 3122 w 9944"/>
                <a:gd name="connsiteY21" fmla="*/ 7069 h 9615"/>
                <a:gd name="connsiteX22" fmla="*/ 4333 w 9944"/>
                <a:gd name="connsiteY22" fmla="*/ 7115 h 9615"/>
                <a:gd name="connsiteX23" fmla="*/ 7964 w 9944"/>
                <a:gd name="connsiteY23" fmla="*/ 6884 h 9615"/>
                <a:gd name="connsiteX24" fmla="*/ 9211 w 9944"/>
                <a:gd name="connsiteY24" fmla="*/ 7208 h 9615"/>
                <a:gd name="connsiteX25" fmla="*/ 9651 w 9944"/>
                <a:gd name="connsiteY25" fmla="*/ 7671 h 9615"/>
                <a:gd name="connsiteX26" fmla="*/ 9834 w 9944"/>
                <a:gd name="connsiteY26" fmla="*/ 8087 h 9615"/>
                <a:gd name="connsiteX27" fmla="*/ 9907 w 9944"/>
                <a:gd name="connsiteY27" fmla="*/ 9013 h 9615"/>
                <a:gd name="connsiteX28" fmla="*/ 9944 w 9944"/>
                <a:gd name="connsiteY28" fmla="*/ 9615 h 9615"/>
                <a:gd name="connsiteX0" fmla="*/ 6269 w 10000"/>
                <a:gd name="connsiteY0" fmla="*/ 0 h 10000"/>
                <a:gd name="connsiteX1" fmla="*/ 6051 w 10000"/>
                <a:gd name="connsiteY1" fmla="*/ 1737 h 10000"/>
                <a:gd name="connsiteX2" fmla="*/ 558 w 10000"/>
                <a:gd name="connsiteY2" fmla="*/ 1526 h 10000"/>
                <a:gd name="connsiteX3" fmla="*/ 890 w 10000"/>
                <a:gd name="connsiteY3" fmla="*/ 1863 h 10000"/>
                <a:gd name="connsiteX4" fmla="*/ 2218 w 10000"/>
                <a:gd name="connsiteY4" fmla="*/ 2296 h 10000"/>
                <a:gd name="connsiteX5" fmla="*/ 2661 w 10000"/>
                <a:gd name="connsiteY5" fmla="*/ 2537 h 10000"/>
                <a:gd name="connsiteX6" fmla="*/ 2734 w 10000"/>
                <a:gd name="connsiteY6" fmla="*/ 2826 h 10000"/>
                <a:gd name="connsiteX7" fmla="*/ 2772 w 10000"/>
                <a:gd name="connsiteY7" fmla="*/ 2970 h 10000"/>
                <a:gd name="connsiteX8" fmla="*/ 2808 w 10000"/>
                <a:gd name="connsiteY8" fmla="*/ 3115 h 10000"/>
                <a:gd name="connsiteX9" fmla="*/ 2772 w 10000"/>
                <a:gd name="connsiteY9" fmla="*/ 3548 h 10000"/>
                <a:gd name="connsiteX10" fmla="*/ 2440 w 10000"/>
                <a:gd name="connsiteY10" fmla="*/ 3740 h 10000"/>
                <a:gd name="connsiteX11" fmla="*/ 1222 w 10000"/>
                <a:gd name="connsiteY11" fmla="*/ 3885 h 10000"/>
                <a:gd name="connsiteX12" fmla="*/ 890 w 10000"/>
                <a:gd name="connsiteY12" fmla="*/ 4078 h 10000"/>
                <a:gd name="connsiteX13" fmla="*/ 669 w 10000"/>
                <a:gd name="connsiteY13" fmla="*/ 4270 h 10000"/>
                <a:gd name="connsiteX14" fmla="*/ 595 w 10000"/>
                <a:gd name="connsiteY14" fmla="*/ 4415 h 10000"/>
                <a:gd name="connsiteX15" fmla="*/ 485 w 10000"/>
                <a:gd name="connsiteY15" fmla="*/ 4511 h 10000"/>
                <a:gd name="connsiteX16" fmla="*/ 189 w 10000"/>
                <a:gd name="connsiteY16" fmla="*/ 5089 h 10000"/>
                <a:gd name="connsiteX17" fmla="*/ 78 w 10000"/>
                <a:gd name="connsiteY17" fmla="*/ 5522 h 10000"/>
                <a:gd name="connsiteX18" fmla="*/ 42 w 10000"/>
                <a:gd name="connsiteY18" fmla="*/ 5666 h 10000"/>
                <a:gd name="connsiteX19" fmla="*/ 78 w 10000"/>
                <a:gd name="connsiteY19" fmla="*/ 6485 h 10000"/>
                <a:gd name="connsiteX20" fmla="*/ 2772 w 10000"/>
                <a:gd name="connsiteY20" fmla="*/ 7303 h 10000"/>
                <a:gd name="connsiteX21" fmla="*/ 3140 w 10000"/>
                <a:gd name="connsiteY21" fmla="*/ 7352 h 10000"/>
                <a:gd name="connsiteX22" fmla="*/ 4357 w 10000"/>
                <a:gd name="connsiteY22" fmla="*/ 7400 h 10000"/>
                <a:gd name="connsiteX23" fmla="*/ 8009 w 10000"/>
                <a:gd name="connsiteY23" fmla="*/ 7160 h 10000"/>
                <a:gd name="connsiteX24" fmla="*/ 9263 w 10000"/>
                <a:gd name="connsiteY24" fmla="*/ 7497 h 10000"/>
                <a:gd name="connsiteX25" fmla="*/ 9705 w 10000"/>
                <a:gd name="connsiteY25" fmla="*/ 7978 h 10000"/>
                <a:gd name="connsiteX26" fmla="*/ 9889 w 10000"/>
                <a:gd name="connsiteY26" fmla="*/ 8411 h 10000"/>
                <a:gd name="connsiteX27" fmla="*/ 9963 w 10000"/>
                <a:gd name="connsiteY27" fmla="*/ 9374 h 10000"/>
                <a:gd name="connsiteX28" fmla="*/ 10000 w 10000"/>
                <a:gd name="connsiteY28" fmla="*/ 10000 h 10000"/>
                <a:gd name="connsiteX0" fmla="*/ 6269 w 10000"/>
                <a:gd name="connsiteY0" fmla="*/ 0 h 10000"/>
                <a:gd name="connsiteX1" fmla="*/ 6051 w 10000"/>
                <a:gd name="connsiteY1" fmla="*/ 1737 h 10000"/>
                <a:gd name="connsiteX2" fmla="*/ 890 w 10000"/>
                <a:gd name="connsiteY2" fmla="*/ 1863 h 10000"/>
                <a:gd name="connsiteX3" fmla="*/ 2218 w 10000"/>
                <a:gd name="connsiteY3" fmla="*/ 2296 h 10000"/>
                <a:gd name="connsiteX4" fmla="*/ 2661 w 10000"/>
                <a:gd name="connsiteY4" fmla="*/ 2537 h 10000"/>
                <a:gd name="connsiteX5" fmla="*/ 2734 w 10000"/>
                <a:gd name="connsiteY5" fmla="*/ 2826 h 10000"/>
                <a:gd name="connsiteX6" fmla="*/ 2772 w 10000"/>
                <a:gd name="connsiteY6" fmla="*/ 2970 h 10000"/>
                <a:gd name="connsiteX7" fmla="*/ 2808 w 10000"/>
                <a:gd name="connsiteY7" fmla="*/ 3115 h 10000"/>
                <a:gd name="connsiteX8" fmla="*/ 2772 w 10000"/>
                <a:gd name="connsiteY8" fmla="*/ 3548 h 10000"/>
                <a:gd name="connsiteX9" fmla="*/ 2440 w 10000"/>
                <a:gd name="connsiteY9" fmla="*/ 3740 h 10000"/>
                <a:gd name="connsiteX10" fmla="*/ 1222 w 10000"/>
                <a:gd name="connsiteY10" fmla="*/ 3885 h 10000"/>
                <a:gd name="connsiteX11" fmla="*/ 890 w 10000"/>
                <a:gd name="connsiteY11" fmla="*/ 4078 h 10000"/>
                <a:gd name="connsiteX12" fmla="*/ 669 w 10000"/>
                <a:gd name="connsiteY12" fmla="*/ 4270 h 10000"/>
                <a:gd name="connsiteX13" fmla="*/ 595 w 10000"/>
                <a:gd name="connsiteY13" fmla="*/ 4415 h 10000"/>
                <a:gd name="connsiteX14" fmla="*/ 485 w 10000"/>
                <a:gd name="connsiteY14" fmla="*/ 4511 h 10000"/>
                <a:gd name="connsiteX15" fmla="*/ 189 w 10000"/>
                <a:gd name="connsiteY15" fmla="*/ 5089 h 10000"/>
                <a:gd name="connsiteX16" fmla="*/ 78 w 10000"/>
                <a:gd name="connsiteY16" fmla="*/ 5522 h 10000"/>
                <a:gd name="connsiteX17" fmla="*/ 42 w 10000"/>
                <a:gd name="connsiteY17" fmla="*/ 5666 h 10000"/>
                <a:gd name="connsiteX18" fmla="*/ 78 w 10000"/>
                <a:gd name="connsiteY18" fmla="*/ 6485 h 10000"/>
                <a:gd name="connsiteX19" fmla="*/ 2772 w 10000"/>
                <a:gd name="connsiteY19" fmla="*/ 7303 h 10000"/>
                <a:gd name="connsiteX20" fmla="*/ 3140 w 10000"/>
                <a:gd name="connsiteY20" fmla="*/ 7352 h 10000"/>
                <a:gd name="connsiteX21" fmla="*/ 4357 w 10000"/>
                <a:gd name="connsiteY21" fmla="*/ 7400 h 10000"/>
                <a:gd name="connsiteX22" fmla="*/ 8009 w 10000"/>
                <a:gd name="connsiteY22" fmla="*/ 7160 h 10000"/>
                <a:gd name="connsiteX23" fmla="*/ 9263 w 10000"/>
                <a:gd name="connsiteY23" fmla="*/ 7497 h 10000"/>
                <a:gd name="connsiteX24" fmla="*/ 9705 w 10000"/>
                <a:gd name="connsiteY24" fmla="*/ 7978 h 10000"/>
                <a:gd name="connsiteX25" fmla="*/ 9889 w 10000"/>
                <a:gd name="connsiteY25" fmla="*/ 8411 h 10000"/>
                <a:gd name="connsiteX26" fmla="*/ 9963 w 10000"/>
                <a:gd name="connsiteY26" fmla="*/ 9374 h 10000"/>
                <a:gd name="connsiteX27" fmla="*/ 10000 w 10000"/>
                <a:gd name="connsiteY27" fmla="*/ 10000 h 10000"/>
                <a:gd name="connsiteX0" fmla="*/ 6269 w 10000"/>
                <a:gd name="connsiteY0" fmla="*/ 0 h 10000"/>
                <a:gd name="connsiteX1" fmla="*/ 6051 w 10000"/>
                <a:gd name="connsiteY1" fmla="*/ 1737 h 10000"/>
                <a:gd name="connsiteX2" fmla="*/ 2218 w 10000"/>
                <a:gd name="connsiteY2" fmla="*/ 2296 h 10000"/>
                <a:gd name="connsiteX3" fmla="*/ 2661 w 10000"/>
                <a:gd name="connsiteY3" fmla="*/ 2537 h 10000"/>
                <a:gd name="connsiteX4" fmla="*/ 2734 w 10000"/>
                <a:gd name="connsiteY4" fmla="*/ 2826 h 10000"/>
                <a:gd name="connsiteX5" fmla="*/ 2772 w 10000"/>
                <a:gd name="connsiteY5" fmla="*/ 2970 h 10000"/>
                <a:gd name="connsiteX6" fmla="*/ 2808 w 10000"/>
                <a:gd name="connsiteY6" fmla="*/ 3115 h 10000"/>
                <a:gd name="connsiteX7" fmla="*/ 2772 w 10000"/>
                <a:gd name="connsiteY7" fmla="*/ 3548 h 10000"/>
                <a:gd name="connsiteX8" fmla="*/ 2440 w 10000"/>
                <a:gd name="connsiteY8" fmla="*/ 3740 h 10000"/>
                <a:gd name="connsiteX9" fmla="*/ 1222 w 10000"/>
                <a:gd name="connsiteY9" fmla="*/ 3885 h 10000"/>
                <a:gd name="connsiteX10" fmla="*/ 890 w 10000"/>
                <a:gd name="connsiteY10" fmla="*/ 4078 h 10000"/>
                <a:gd name="connsiteX11" fmla="*/ 669 w 10000"/>
                <a:gd name="connsiteY11" fmla="*/ 4270 h 10000"/>
                <a:gd name="connsiteX12" fmla="*/ 595 w 10000"/>
                <a:gd name="connsiteY12" fmla="*/ 4415 h 10000"/>
                <a:gd name="connsiteX13" fmla="*/ 485 w 10000"/>
                <a:gd name="connsiteY13" fmla="*/ 4511 h 10000"/>
                <a:gd name="connsiteX14" fmla="*/ 189 w 10000"/>
                <a:gd name="connsiteY14" fmla="*/ 5089 h 10000"/>
                <a:gd name="connsiteX15" fmla="*/ 78 w 10000"/>
                <a:gd name="connsiteY15" fmla="*/ 5522 h 10000"/>
                <a:gd name="connsiteX16" fmla="*/ 42 w 10000"/>
                <a:gd name="connsiteY16" fmla="*/ 5666 h 10000"/>
                <a:gd name="connsiteX17" fmla="*/ 78 w 10000"/>
                <a:gd name="connsiteY17" fmla="*/ 6485 h 10000"/>
                <a:gd name="connsiteX18" fmla="*/ 2772 w 10000"/>
                <a:gd name="connsiteY18" fmla="*/ 7303 h 10000"/>
                <a:gd name="connsiteX19" fmla="*/ 3140 w 10000"/>
                <a:gd name="connsiteY19" fmla="*/ 7352 h 10000"/>
                <a:gd name="connsiteX20" fmla="*/ 4357 w 10000"/>
                <a:gd name="connsiteY20" fmla="*/ 7400 h 10000"/>
                <a:gd name="connsiteX21" fmla="*/ 8009 w 10000"/>
                <a:gd name="connsiteY21" fmla="*/ 7160 h 10000"/>
                <a:gd name="connsiteX22" fmla="*/ 9263 w 10000"/>
                <a:gd name="connsiteY22" fmla="*/ 7497 h 10000"/>
                <a:gd name="connsiteX23" fmla="*/ 9705 w 10000"/>
                <a:gd name="connsiteY23" fmla="*/ 7978 h 10000"/>
                <a:gd name="connsiteX24" fmla="*/ 9889 w 10000"/>
                <a:gd name="connsiteY24" fmla="*/ 8411 h 10000"/>
                <a:gd name="connsiteX25" fmla="*/ 9963 w 10000"/>
                <a:gd name="connsiteY25" fmla="*/ 9374 h 10000"/>
                <a:gd name="connsiteX26" fmla="*/ 10000 w 10000"/>
                <a:gd name="connsiteY26" fmla="*/ 10000 h 10000"/>
                <a:gd name="connsiteX0" fmla="*/ 6269 w 10000"/>
                <a:gd name="connsiteY0" fmla="*/ 0 h 10000"/>
                <a:gd name="connsiteX1" fmla="*/ 6051 w 10000"/>
                <a:gd name="connsiteY1" fmla="*/ 1737 h 10000"/>
                <a:gd name="connsiteX2" fmla="*/ 2661 w 10000"/>
                <a:gd name="connsiteY2" fmla="*/ 2537 h 10000"/>
                <a:gd name="connsiteX3" fmla="*/ 2734 w 10000"/>
                <a:gd name="connsiteY3" fmla="*/ 2826 h 10000"/>
                <a:gd name="connsiteX4" fmla="*/ 2772 w 10000"/>
                <a:gd name="connsiteY4" fmla="*/ 2970 h 10000"/>
                <a:gd name="connsiteX5" fmla="*/ 2808 w 10000"/>
                <a:gd name="connsiteY5" fmla="*/ 3115 h 10000"/>
                <a:gd name="connsiteX6" fmla="*/ 2772 w 10000"/>
                <a:gd name="connsiteY6" fmla="*/ 3548 h 10000"/>
                <a:gd name="connsiteX7" fmla="*/ 2440 w 10000"/>
                <a:gd name="connsiteY7" fmla="*/ 3740 h 10000"/>
                <a:gd name="connsiteX8" fmla="*/ 1222 w 10000"/>
                <a:gd name="connsiteY8" fmla="*/ 3885 h 10000"/>
                <a:gd name="connsiteX9" fmla="*/ 890 w 10000"/>
                <a:gd name="connsiteY9" fmla="*/ 4078 h 10000"/>
                <a:gd name="connsiteX10" fmla="*/ 669 w 10000"/>
                <a:gd name="connsiteY10" fmla="*/ 4270 h 10000"/>
                <a:gd name="connsiteX11" fmla="*/ 595 w 10000"/>
                <a:gd name="connsiteY11" fmla="*/ 4415 h 10000"/>
                <a:gd name="connsiteX12" fmla="*/ 485 w 10000"/>
                <a:gd name="connsiteY12" fmla="*/ 4511 h 10000"/>
                <a:gd name="connsiteX13" fmla="*/ 189 w 10000"/>
                <a:gd name="connsiteY13" fmla="*/ 5089 h 10000"/>
                <a:gd name="connsiteX14" fmla="*/ 78 w 10000"/>
                <a:gd name="connsiteY14" fmla="*/ 5522 h 10000"/>
                <a:gd name="connsiteX15" fmla="*/ 42 w 10000"/>
                <a:gd name="connsiteY15" fmla="*/ 5666 h 10000"/>
                <a:gd name="connsiteX16" fmla="*/ 78 w 10000"/>
                <a:gd name="connsiteY16" fmla="*/ 6485 h 10000"/>
                <a:gd name="connsiteX17" fmla="*/ 2772 w 10000"/>
                <a:gd name="connsiteY17" fmla="*/ 7303 h 10000"/>
                <a:gd name="connsiteX18" fmla="*/ 3140 w 10000"/>
                <a:gd name="connsiteY18" fmla="*/ 7352 h 10000"/>
                <a:gd name="connsiteX19" fmla="*/ 4357 w 10000"/>
                <a:gd name="connsiteY19" fmla="*/ 7400 h 10000"/>
                <a:gd name="connsiteX20" fmla="*/ 8009 w 10000"/>
                <a:gd name="connsiteY20" fmla="*/ 7160 h 10000"/>
                <a:gd name="connsiteX21" fmla="*/ 9263 w 10000"/>
                <a:gd name="connsiteY21" fmla="*/ 7497 h 10000"/>
                <a:gd name="connsiteX22" fmla="*/ 9705 w 10000"/>
                <a:gd name="connsiteY22" fmla="*/ 7978 h 10000"/>
                <a:gd name="connsiteX23" fmla="*/ 9889 w 10000"/>
                <a:gd name="connsiteY23" fmla="*/ 8411 h 10000"/>
                <a:gd name="connsiteX24" fmla="*/ 9963 w 10000"/>
                <a:gd name="connsiteY24" fmla="*/ 9374 h 10000"/>
                <a:gd name="connsiteX25" fmla="*/ 10000 w 10000"/>
                <a:gd name="connsiteY25" fmla="*/ 10000 h 10000"/>
                <a:gd name="connsiteX0" fmla="*/ 6269 w 10000"/>
                <a:gd name="connsiteY0" fmla="*/ 0 h 10000"/>
                <a:gd name="connsiteX1" fmla="*/ 6051 w 10000"/>
                <a:gd name="connsiteY1" fmla="*/ 1737 h 10000"/>
                <a:gd name="connsiteX2" fmla="*/ 2734 w 10000"/>
                <a:gd name="connsiteY2" fmla="*/ 2826 h 10000"/>
                <a:gd name="connsiteX3" fmla="*/ 2772 w 10000"/>
                <a:gd name="connsiteY3" fmla="*/ 2970 h 10000"/>
                <a:gd name="connsiteX4" fmla="*/ 2808 w 10000"/>
                <a:gd name="connsiteY4" fmla="*/ 3115 h 10000"/>
                <a:gd name="connsiteX5" fmla="*/ 2772 w 10000"/>
                <a:gd name="connsiteY5" fmla="*/ 3548 h 10000"/>
                <a:gd name="connsiteX6" fmla="*/ 2440 w 10000"/>
                <a:gd name="connsiteY6" fmla="*/ 3740 h 10000"/>
                <a:gd name="connsiteX7" fmla="*/ 1222 w 10000"/>
                <a:gd name="connsiteY7" fmla="*/ 3885 h 10000"/>
                <a:gd name="connsiteX8" fmla="*/ 890 w 10000"/>
                <a:gd name="connsiteY8" fmla="*/ 4078 h 10000"/>
                <a:gd name="connsiteX9" fmla="*/ 669 w 10000"/>
                <a:gd name="connsiteY9" fmla="*/ 4270 h 10000"/>
                <a:gd name="connsiteX10" fmla="*/ 595 w 10000"/>
                <a:gd name="connsiteY10" fmla="*/ 4415 h 10000"/>
                <a:gd name="connsiteX11" fmla="*/ 485 w 10000"/>
                <a:gd name="connsiteY11" fmla="*/ 4511 h 10000"/>
                <a:gd name="connsiteX12" fmla="*/ 189 w 10000"/>
                <a:gd name="connsiteY12" fmla="*/ 5089 h 10000"/>
                <a:gd name="connsiteX13" fmla="*/ 78 w 10000"/>
                <a:gd name="connsiteY13" fmla="*/ 5522 h 10000"/>
                <a:gd name="connsiteX14" fmla="*/ 42 w 10000"/>
                <a:gd name="connsiteY14" fmla="*/ 5666 h 10000"/>
                <a:gd name="connsiteX15" fmla="*/ 78 w 10000"/>
                <a:gd name="connsiteY15" fmla="*/ 6485 h 10000"/>
                <a:gd name="connsiteX16" fmla="*/ 2772 w 10000"/>
                <a:gd name="connsiteY16" fmla="*/ 7303 h 10000"/>
                <a:gd name="connsiteX17" fmla="*/ 3140 w 10000"/>
                <a:gd name="connsiteY17" fmla="*/ 7352 h 10000"/>
                <a:gd name="connsiteX18" fmla="*/ 4357 w 10000"/>
                <a:gd name="connsiteY18" fmla="*/ 7400 h 10000"/>
                <a:gd name="connsiteX19" fmla="*/ 8009 w 10000"/>
                <a:gd name="connsiteY19" fmla="*/ 7160 h 10000"/>
                <a:gd name="connsiteX20" fmla="*/ 9263 w 10000"/>
                <a:gd name="connsiteY20" fmla="*/ 7497 h 10000"/>
                <a:gd name="connsiteX21" fmla="*/ 9705 w 10000"/>
                <a:gd name="connsiteY21" fmla="*/ 7978 h 10000"/>
                <a:gd name="connsiteX22" fmla="*/ 9889 w 10000"/>
                <a:gd name="connsiteY22" fmla="*/ 8411 h 10000"/>
                <a:gd name="connsiteX23" fmla="*/ 9963 w 10000"/>
                <a:gd name="connsiteY23" fmla="*/ 9374 h 10000"/>
                <a:gd name="connsiteX24" fmla="*/ 10000 w 10000"/>
                <a:gd name="connsiteY24" fmla="*/ 10000 h 10000"/>
                <a:gd name="connsiteX0" fmla="*/ 6269 w 10000"/>
                <a:gd name="connsiteY0" fmla="*/ 0 h 10000"/>
                <a:gd name="connsiteX1" fmla="*/ 6051 w 10000"/>
                <a:gd name="connsiteY1" fmla="*/ 1737 h 10000"/>
                <a:gd name="connsiteX2" fmla="*/ 2734 w 10000"/>
                <a:gd name="connsiteY2" fmla="*/ 2826 h 10000"/>
                <a:gd name="connsiteX3" fmla="*/ 2808 w 10000"/>
                <a:gd name="connsiteY3" fmla="*/ 3115 h 10000"/>
                <a:gd name="connsiteX4" fmla="*/ 2772 w 10000"/>
                <a:gd name="connsiteY4" fmla="*/ 3548 h 10000"/>
                <a:gd name="connsiteX5" fmla="*/ 2440 w 10000"/>
                <a:gd name="connsiteY5" fmla="*/ 3740 h 10000"/>
                <a:gd name="connsiteX6" fmla="*/ 1222 w 10000"/>
                <a:gd name="connsiteY6" fmla="*/ 3885 h 10000"/>
                <a:gd name="connsiteX7" fmla="*/ 890 w 10000"/>
                <a:gd name="connsiteY7" fmla="*/ 4078 h 10000"/>
                <a:gd name="connsiteX8" fmla="*/ 669 w 10000"/>
                <a:gd name="connsiteY8" fmla="*/ 4270 h 10000"/>
                <a:gd name="connsiteX9" fmla="*/ 595 w 10000"/>
                <a:gd name="connsiteY9" fmla="*/ 4415 h 10000"/>
                <a:gd name="connsiteX10" fmla="*/ 485 w 10000"/>
                <a:gd name="connsiteY10" fmla="*/ 4511 h 10000"/>
                <a:gd name="connsiteX11" fmla="*/ 189 w 10000"/>
                <a:gd name="connsiteY11" fmla="*/ 5089 h 10000"/>
                <a:gd name="connsiteX12" fmla="*/ 78 w 10000"/>
                <a:gd name="connsiteY12" fmla="*/ 5522 h 10000"/>
                <a:gd name="connsiteX13" fmla="*/ 42 w 10000"/>
                <a:gd name="connsiteY13" fmla="*/ 5666 h 10000"/>
                <a:gd name="connsiteX14" fmla="*/ 78 w 10000"/>
                <a:gd name="connsiteY14" fmla="*/ 6485 h 10000"/>
                <a:gd name="connsiteX15" fmla="*/ 2772 w 10000"/>
                <a:gd name="connsiteY15" fmla="*/ 7303 h 10000"/>
                <a:gd name="connsiteX16" fmla="*/ 3140 w 10000"/>
                <a:gd name="connsiteY16" fmla="*/ 7352 h 10000"/>
                <a:gd name="connsiteX17" fmla="*/ 4357 w 10000"/>
                <a:gd name="connsiteY17" fmla="*/ 7400 h 10000"/>
                <a:gd name="connsiteX18" fmla="*/ 8009 w 10000"/>
                <a:gd name="connsiteY18" fmla="*/ 7160 h 10000"/>
                <a:gd name="connsiteX19" fmla="*/ 9263 w 10000"/>
                <a:gd name="connsiteY19" fmla="*/ 7497 h 10000"/>
                <a:gd name="connsiteX20" fmla="*/ 9705 w 10000"/>
                <a:gd name="connsiteY20" fmla="*/ 7978 h 10000"/>
                <a:gd name="connsiteX21" fmla="*/ 9889 w 10000"/>
                <a:gd name="connsiteY21" fmla="*/ 8411 h 10000"/>
                <a:gd name="connsiteX22" fmla="*/ 9963 w 10000"/>
                <a:gd name="connsiteY22" fmla="*/ 9374 h 10000"/>
                <a:gd name="connsiteX23" fmla="*/ 10000 w 10000"/>
                <a:gd name="connsiteY23" fmla="*/ 10000 h 10000"/>
                <a:gd name="connsiteX0" fmla="*/ 6269 w 10000"/>
                <a:gd name="connsiteY0" fmla="*/ 0 h 10000"/>
                <a:gd name="connsiteX1" fmla="*/ 6051 w 10000"/>
                <a:gd name="connsiteY1" fmla="*/ 1737 h 10000"/>
                <a:gd name="connsiteX2" fmla="*/ 2808 w 10000"/>
                <a:gd name="connsiteY2" fmla="*/ 3115 h 10000"/>
                <a:gd name="connsiteX3" fmla="*/ 2772 w 10000"/>
                <a:gd name="connsiteY3" fmla="*/ 3548 h 10000"/>
                <a:gd name="connsiteX4" fmla="*/ 2440 w 10000"/>
                <a:gd name="connsiteY4" fmla="*/ 3740 h 10000"/>
                <a:gd name="connsiteX5" fmla="*/ 1222 w 10000"/>
                <a:gd name="connsiteY5" fmla="*/ 3885 h 10000"/>
                <a:gd name="connsiteX6" fmla="*/ 890 w 10000"/>
                <a:gd name="connsiteY6" fmla="*/ 4078 h 10000"/>
                <a:gd name="connsiteX7" fmla="*/ 669 w 10000"/>
                <a:gd name="connsiteY7" fmla="*/ 4270 h 10000"/>
                <a:gd name="connsiteX8" fmla="*/ 595 w 10000"/>
                <a:gd name="connsiteY8" fmla="*/ 4415 h 10000"/>
                <a:gd name="connsiteX9" fmla="*/ 485 w 10000"/>
                <a:gd name="connsiteY9" fmla="*/ 4511 h 10000"/>
                <a:gd name="connsiteX10" fmla="*/ 189 w 10000"/>
                <a:gd name="connsiteY10" fmla="*/ 5089 h 10000"/>
                <a:gd name="connsiteX11" fmla="*/ 78 w 10000"/>
                <a:gd name="connsiteY11" fmla="*/ 5522 h 10000"/>
                <a:gd name="connsiteX12" fmla="*/ 42 w 10000"/>
                <a:gd name="connsiteY12" fmla="*/ 5666 h 10000"/>
                <a:gd name="connsiteX13" fmla="*/ 78 w 10000"/>
                <a:gd name="connsiteY13" fmla="*/ 6485 h 10000"/>
                <a:gd name="connsiteX14" fmla="*/ 2772 w 10000"/>
                <a:gd name="connsiteY14" fmla="*/ 7303 h 10000"/>
                <a:gd name="connsiteX15" fmla="*/ 3140 w 10000"/>
                <a:gd name="connsiteY15" fmla="*/ 7352 h 10000"/>
                <a:gd name="connsiteX16" fmla="*/ 4357 w 10000"/>
                <a:gd name="connsiteY16" fmla="*/ 7400 h 10000"/>
                <a:gd name="connsiteX17" fmla="*/ 8009 w 10000"/>
                <a:gd name="connsiteY17" fmla="*/ 7160 h 10000"/>
                <a:gd name="connsiteX18" fmla="*/ 9263 w 10000"/>
                <a:gd name="connsiteY18" fmla="*/ 7497 h 10000"/>
                <a:gd name="connsiteX19" fmla="*/ 9705 w 10000"/>
                <a:gd name="connsiteY19" fmla="*/ 7978 h 10000"/>
                <a:gd name="connsiteX20" fmla="*/ 9889 w 10000"/>
                <a:gd name="connsiteY20" fmla="*/ 8411 h 10000"/>
                <a:gd name="connsiteX21" fmla="*/ 9963 w 10000"/>
                <a:gd name="connsiteY21" fmla="*/ 9374 h 10000"/>
                <a:gd name="connsiteX22" fmla="*/ 10000 w 10000"/>
                <a:gd name="connsiteY22" fmla="*/ 10000 h 10000"/>
                <a:gd name="connsiteX0" fmla="*/ 6269 w 10000"/>
                <a:gd name="connsiteY0" fmla="*/ 0 h 10000"/>
                <a:gd name="connsiteX1" fmla="*/ 6051 w 10000"/>
                <a:gd name="connsiteY1" fmla="*/ 1737 h 10000"/>
                <a:gd name="connsiteX2" fmla="*/ 2772 w 10000"/>
                <a:gd name="connsiteY2" fmla="*/ 3548 h 10000"/>
                <a:gd name="connsiteX3" fmla="*/ 2440 w 10000"/>
                <a:gd name="connsiteY3" fmla="*/ 3740 h 10000"/>
                <a:gd name="connsiteX4" fmla="*/ 1222 w 10000"/>
                <a:gd name="connsiteY4" fmla="*/ 3885 h 10000"/>
                <a:gd name="connsiteX5" fmla="*/ 890 w 10000"/>
                <a:gd name="connsiteY5" fmla="*/ 4078 h 10000"/>
                <a:gd name="connsiteX6" fmla="*/ 669 w 10000"/>
                <a:gd name="connsiteY6" fmla="*/ 4270 h 10000"/>
                <a:gd name="connsiteX7" fmla="*/ 595 w 10000"/>
                <a:gd name="connsiteY7" fmla="*/ 4415 h 10000"/>
                <a:gd name="connsiteX8" fmla="*/ 485 w 10000"/>
                <a:gd name="connsiteY8" fmla="*/ 4511 h 10000"/>
                <a:gd name="connsiteX9" fmla="*/ 189 w 10000"/>
                <a:gd name="connsiteY9" fmla="*/ 5089 h 10000"/>
                <a:gd name="connsiteX10" fmla="*/ 78 w 10000"/>
                <a:gd name="connsiteY10" fmla="*/ 5522 h 10000"/>
                <a:gd name="connsiteX11" fmla="*/ 42 w 10000"/>
                <a:gd name="connsiteY11" fmla="*/ 5666 h 10000"/>
                <a:gd name="connsiteX12" fmla="*/ 78 w 10000"/>
                <a:gd name="connsiteY12" fmla="*/ 6485 h 10000"/>
                <a:gd name="connsiteX13" fmla="*/ 2772 w 10000"/>
                <a:gd name="connsiteY13" fmla="*/ 7303 h 10000"/>
                <a:gd name="connsiteX14" fmla="*/ 3140 w 10000"/>
                <a:gd name="connsiteY14" fmla="*/ 7352 h 10000"/>
                <a:gd name="connsiteX15" fmla="*/ 4357 w 10000"/>
                <a:gd name="connsiteY15" fmla="*/ 7400 h 10000"/>
                <a:gd name="connsiteX16" fmla="*/ 8009 w 10000"/>
                <a:gd name="connsiteY16" fmla="*/ 7160 h 10000"/>
                <a:gd name="connsiteX17" fmla="*/ 9263 w 10000"/>
                <a:gd name="connsiteY17" fmla="*/ 7497 h 10000"/>
                <a:gd name="connsiteX18" fmla="*/ 9705 w 10000"/>
                <a:gd name="connsiteY18" fmla="*/ 7978 h 10000"/>
                <a:gd name="connsiteX19" fmla="*/ 9889 w 10000"/>
                <a:gd name="connsiteY19" fmla="*/ 8411 h 10000"/>
                <a:gd name="connsiteX20" fmla="*/ 9963 w 10000"/>
                <a:gd name="connsiteY20" fmla="*/ 9374 h 10000"/>
                <a:gd name="connsiteX21" fmla="*/ 10000 w 10000"/>
                <a:gd name="connsiteY21" fmla="*/ 10000 h 10000"/>
                <a:gd name="connsiteX0" fmla="*/ 6269 w 10000"/>
                <a:gd name="connsiteY0" fmla="*/ 0 h 10000"/>
                <a:gd name="connsiteX1" fmla="*/ 6051 w 10000"/>
                <a:gd name="connsiteY1" fmla="*/ 1737 h 10000"/>
                <a:gd name="connsiteX2" fmla="*/ 2772 w 10000"/>
                <a:gd name="connsiteY2" fmla="*/ 3548 h 10000"/>
                <a:gd name="connsiteX3" fmla="*/ 1222 w 10000"/>
                <a:gd name="connsiteY3" fmla="*/ 3885 h 10000"/>
                <a:gd name="connsiteX4" fmla="*/ 890 w 10000"/>
                <a:gd name="connsiteY4" fmla="*/ 4078 h 10000"/>
                <a:gd name="connsiteX5" fmla="*/ 669 w 10000"/>
                <a:gd name="connsiteY5" fmla="*/ 4270 h 10000"/>
                <a:gd name="connsiteX6" fmla="*/ 595 w 10000"/>
                <a:gd name="connsiteY6" fmla="*/ 4415 h 10000"/>
                <a:gd name="connsiteX7" fmla="*/ 485 w 10000"/>
                <a:gd name="connsiteY7" fmla="*/ 4511 h 10000"/>
                <a:gd name="connsiteX8" fmla="*/ 189 w 10000"/>
                <a:gd name="connsiteY8" fmla="*/ 5089 h 10000"/>
                <a:gd name="connsiteX9" fmla="*/ 78 w 10000"/>
                <a:gd name="connsiteY9" fmla="*/ 5522 h 10000"/>
                <a:gd name="connsiteX10" fmla="*/ 42 w 10000"/>
                <a:gd name="connsiteY10" fmla="*/ 5666 h 10000"/>
                <a:gd name="connsiteX11" fmla="*/ 78 w 10000"/>
                <a:gd name="connsiteY11" fmla="*/ 6485 h 10000"/>
                <a:gd name="connsiteX12" fmla="*/ 2772 w 10000"/>
                <a:gd name="connsiteY12" fmla="*/ 7303 h 10000"/>
                <a:gd name="connsiteX13" fmla="*/ 3140 w 10000"/>
                <a:gd name="connsiteY13" fmla="*/ 7352 h 10000"/>
                <a:gd name="connsiteX14" fmla="*/ 4357 w 10000"/>
                <a:gd name="connsiteY14" fmla="*/ 7400 h 10000"/>
                <a:gd name="connsiteX15" fmla="*/ 8009 w 10000"/>
                <a:gd name="connsiteY15" fmla="*/ 7160 h 10000"/>
                <a:gd name="connsiteX16" fmla="*/ 9263 w 10000"/>
                <a:gd name="connsiteY16" fmla="*/ 7497 h 10000"/>
                <a:gd name="connsiteX17" fmla="*/ 9705 w 10000"/>
                <a:gd name="connsiteY17" fmla="*/ 7978 h 10000"/>
                <a:gd name="connsiteX18" fmla="*/ 9889 w 10000"/>
                <a:gd name="connsiteY18" fmla="*/ 8411 h 10000"/>
                <a:gd name="connsiteX19" fmla="*/ 9963 w 10000"/>
                <a:gd name="connsiteY19" fmla="*/ 9374 h 10000"/>
                <a:gd name="connsiteX20" fmla="*/ 10000 w 10000"/>
                <a:gd name="connsiteY20" fmla="*/ 10000 h 10000"/>
                <a:gd name="connsiteX0" fmla="*/ 6269 w 10000"/>
                <a:gd name="connsiteY0" fmla="*/ 0 h 10000"/>
                <a:gd name="connsiteX1" fmla="*/ 6051 w 10000"/>
                <a:gd name="connsiteY1" fmla="*/ 1737 h 10000"/>
                <a:gd name="connsiteX2" fmla="*/ 2772 w 10000"/>
                <a:gd name="connsiteY2" fmla="*/ 3548 h 10000"/>
                <a:gd name="connsiteX3" fmla="*/ 1222 w 10000"/>
                <a:gd name="connsiteY3" fmla="*/ 3885 h 10000"/>
                <a:gd name="connsiteX4" fmla="*/ 890 w 10000"/>
                <a:gd name="connsiteY4" fmla="*/ 4078 h 10000"/>
                <a:gd name="connsiteX5" fmla="*/ 669 w 10000"/>
                <a:gd name="connsiteY5" fmla="*/ 4270 h 10000"/>
                <a:gd name="connsiteX6" fmla="*/ 595 w 10000"/>
                <a:gd name="connsiteY6" fmla="*/ 4415 h 10000"/>
                <a:gd name="connsiteX7" fmla="*/ 485 w 10000"/>
                <a:gd name="connsiteY7" fmla="*/ 4511 h 10000"/>
                <a:gd name="connsiteX8" fmla="*/ 189 w 10000"/>
                <a:gd name="connsiteY8" fmla="*/ 5089 h 10000"/>
                <a:gd name="connsiteX9" fmla="*/ 78 w 10000"/>
                <a:gd name="connsiteY9" fmla="*/ 5522 h 10000"/>
                <a:gd name="connsiteX10" fmla="*/ 42 w 10000"/>
                <a:gd name="connsiteY10" fmla="*/ 5666 h 10000"/>
                <a:gd name="connsiteX11" fmla="*/ 78 w 10000"/>
                <a:gd name="connsiteY11" fmla="*/ 6485 h 10000"/>
                <a:gd name="connsiteX12" fmla="*/ 2772 w 10000"/>
                <a:gd name="connsiteY12" fmla="*/ 7303 h 10000"/>
                <a:gd name="connsiteX13" fmla="*/ 3140 w 10000"/>
                <a:gd name="connsiteY13" fmla="*/ 7352 h 10000"/>
                <a:gd name="connsiteX14" fmla="*/ 4357 w 10000"/>
                <a:gd name="connsiteY14" fmla="*/ 7400 h 10000"/>
                <a:gd name="connsiteX15" fmla="*/ 8009 w 10000"/>
                <a:gd name="connsiteY15" fmla="*/ 7160 h 10000"/>
                <a:gd name="connsiteX16" fmla="*/ 9263 w 10000"/>
                <a:gd name="connsiteY16" fmla="*/ 7497 h 10000"/>
                <a:gd name="connsiteX17" fmla="*/ 9705 w 10000"/>
                <a:gd name="connsiteY17" fmla="*/ 7978 h 10000"/>
                <a:gd name="connsiteX18" fmla="*/ 9889 w 10000"/>
                <a:gd name="connsiteY18" fmla="*/ 8411 h 10000"/>
                <a:gd name="connsiteX19" fmla="*/ 9963 w 10000"/>
                <a:gd name="connsiteY19" fmla="*/ 9374 h 10000"/>
                <a:gd name="connsiteX20" fmla="*/ 10000 w 10000"/>
                <a:gd name="connsiteY20" fmla="*/ 10000 h 10000"/>
                <a:gd name="connsiteX0" fmla="*/ 6269 w 10000"/>
                <a:gd name="connsiteY0" fmla="*/ 0 h 10000"/>
                <a:gd name="connsiteX1" fmla="*/ 4827 w 10000"/>
                <a:gd name="connsiteY1" fmla="*/ 2210 h 10000"/>
                <a:gd name="connsiteX2" fmla="*/ 2772 w 10000"/>
                <a:gd name="connsiteY2" fmla="*/ 3548 h 10000"/>
                <a:gd name="connsiteX3" fmla="*/ 1222 w 10000"/>
                <a:gd name="connsiteY3" fmla="*/ 3885 h 10000"/>
                <a:gd name="connsiteX4" fmla="*/ 890 w 10000"/>
                <a:gd name="connsiteY4" fmla="*/ 4078 h 10000"/>
                <a:gd name="connsiteX5" fmla="*/ 669 w 10000"/>
                <a:gd name="connsiteY5" fmla="*/ 4270 h 10000"/>
                <a:gd name="connsiteX6" fmla="*/ 595 w 10000"/>
                <a:gd name="connsiteY6" fmla="*/ 4415 h 10000"/>
                <a:gd name="connsiteX7" fmla="*/ 485 w 10000"/>
                <a:gd name="connsiteY7" fmla="*/ 4511 h 10000"/>
                <a:gd name="connsiteX8" fmla="*/ 189 w 10000"/>
                <a:gd name="connsiteY8" fmla="*/ 5089 h 10000"/>
                <a:gd name="connsiteX9" fmla="*/ 78 w 10000"/>
                <a:gd name="connsiteY9" fmla="*/ 5522 h 10000"/>
                <a:gd name="connsiteX10" fmla="*/ 42 w 10000"/>
                <a:gd name="connsiteY10" fmla="*/ 5666 h 10000"/>
                <a:gd name="connsiteX11" fmla="*/ 78 w 10000"/>
                <a:gd name="connsiteY11" fmla="*/ 6485 h 10000"/>
                <a:gd name="connsiteX12" fmla="*/ 2772 w 10000"/>
                <a:gd name="connsiteY12" fmla="*/ 7303 h 10000"/>
                <a:gd name="connsiteX13" fmla="*/ 3140 w 10000"/>
                <a:gd name="connsiteY13" fmla="*/ 7352 h 10000"/>
                <a:gd name="connsiteX14" fmla="*/ 4357 w 10000"/>
                <a:gd name="connsiteY14" fmla="*/ 7400 h 10000"/>
                <a:gd name="connsiteX15" fmla="*/ 8009 w 10000"/>
                <a:gd name="connsiteY15" fmla="*/ 7160 h 10000"/>
                <a:gd name="connsiteX16" fmla="*/ 9263 w 10000"/>
                <a:gd name="connsiteY16" fmla="*/ 7497 h 10000"/>
                <a:gd name="connsiteX17" fmla="*/ 9705 w 10000"/>
                <a:gd name="connsiteY17" fmla="*/ 7978 h 10000"/>
                <a:gd name="connsiteX18" fmla="*/ 9889 w 10000"/>
                <a:gd name="connsiteY18" fmla="*/ 8411 h 10000"/>
                <a:gd name="connsiteX19" fmla="*/ 9963 w 10000"/>
                <a:gd name="connsiteY19" fmla="*/ 9374 h 10000"/>
                <a:gd name="connsiteX20" fmla="*/ 10000 w 10000"/>
                <a:gd name="connsiteY20" fmla="*/ 10000 h 10000"/>
                <a:gd name="connsiteX0" fmla="*/ 4992 w 10000"/>
                <a:gd name="connsiteY0" fmla="*/ 0 h 10327"/>
                <a:gd name="connsiteX1" fmla="*/ 4827 w 10000"/>
                <a:gd name="connsiteY1" fmla="*/ 2537 h 10327"/>
                <a:gd name="connsiteX2" fmla="*/ 2772 w 10000"/>
                <a:gd name="connsiteY2" fmla="*/ 3875 h 10327"/>
                <a:gd name="connsiteX3" fmla="*/ 1222 w 10000"/>
                <a:gd name="connsiteY3" fmla="*/ 4212 h 10327"/>
                <a:gd name="connsiteX4" fmla="*/ 890 w 10000"/>
                <a:gd name="connsiteY4" fmla="*/ 4405 h 10327"/>
                <a:gd name="connsiteX5" fmla="*/ 669 w 10000"/>
                <a:gd name="connsiteY5" fmla="*/ 4597 h 10327"/>
                <a:gd name="connsiteX6" fmla="*/ 595 w 10000"/>
                <a:gd name="connsiteY6" fmla="*/ 4742 h 10327"/>
                <a:gd name="connsiteX7" fmla="*/ 485 w 10000"/>
                <a:gd name="connsiteY7" fmla="*/ 4838 h 10327"/>
                <a:gd name="connsiteX8" fmla="*/ 189 w 10000"/>
                <a:gd name="connsiteY8" fmla="*/ 5416 h 10327"/>
                <a:gd name="connsiteX9" fmla="*/ 78 w 10000"/>
                <a:gd name="connsiteY9" fmla="*/ 5849 h 10327"/>
                <a:gd name="connsiteX10" fmla="*/ 42 w 10000"/>
                <a:gd name="connsiteY10" fmla="*/ 5993 h 10327"/>
                <a:gd name="connsiteX11" fmla="*/ 78 w 10000"/>
                <a:gd name="connsiteY11" fmla="*/ 6812 h 10327"/>
                <a:gd name="connsiteX12" fmla="*/ 2772 w 10000"/>
                <a:gd name="connsiteY12" fmla="*/ 7630 h 10327"/>
                <a:gd name="connsiteX13" fmla="*/ 3140 w 10000"/>
                <a:gd name="connsiteY13" fmla="*/ 7679 h 10327"/>
                <a:gd name="connsiteX14" fmla="*/ 4357 w 10000"/>
                <a:gd name="connsiteY14" fmla="*/ 7727 h 10327"/>
                <a:gd name="connsiteX15" fmla="*/ 8009 w 10000"/>
                <a:gd name="connsiteY15" fmla="*/ 7487 h 10327"/>
                <a:gd name="connsiteX16" fmla="*/ 9263 w 10000"/>
                <a:gd name="connsiteY16" fmla="*/ 7824 h 10327"/>
                <a:gd name="connsiteX17" fmla="*/ 9705 w 10000"/>
                <a:gd name="connsiteY17" fmla="*/ 8305 h 10327"/>
                <a:gd name="connsiteX18" fmla="*/ 9889 w 10000"/>
                <a:gd name="connsiteY18" fmla="*/ 8738 h 10327"/>
                <a:gd name="connsiteX19" fmla="*/ 9963 w 10000"/>
                <a:gd name="connsiteY19" fmla="*/ 9701 h 10327"/>
                <a:gd name="connsiteX20" fmla="*/ 10000 w 10000"/>
                <a:gd name="connsiteY20" fmla="*/ 10327 h 1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000" h="10327">
                  <a:moveTo>
                    <a:pt x="4992" y="0"/>
                  </a:moveTo>
                  <a:cubicBezTo>
                    <a:pt x="4963" y="391"/>
                    <a:pt x="5316" y="1892"/>
                    <a:pt x="4827" y="2537"/>
                  </a:cubicBezTo>
                  <a:cubicBezTo>
                    <a:pt x="4244" y="3128"/>
                    <a:pt x="3374" y="3541"/>
                    <a:pt x="2772" y="3875"/>
                  </a:cubicBezTo>
                  <a:cubicBezTo>
                    <a:pt x="1967" y="4233"/>
                    <a:pt x="1536" y="4124"/>
                    <a:pt x="1222" y="4212"/>
                  </a:cubicBezTo>
                  <a:cubicBezTo>
                    <a:pt x="1107" y="4260"/>
                    <a:pt x="993" y="4330"/>
                    <a:pt x="890" y="4405"/>
                  </a:cubicBezTo>
                  <a:cubicBezTo>
                    <a:pt x="813" y="4463"/>
                    <a:pt x="669" y="4597"/>
                    <a:pt x="669" y="4597"/>
                  </a:cubicBezTo>
                  <a:cubicBezTo>
                    <a:pt x="645" y="4645"/>
                    <a:pt x="629" y="4698"/>
                    <a:pt x="595" y="4742"/>
                  </a:cubicBezTo>
                  <a:cubicBezTo>
                    <a:pt x="562" y="4785"/>
                    <a:pt x="513" y="4795"/>
                    <a:pt x="485" y="4838"/>
                  </a:cubicBezTo>
                  <a:cubicBezTo>
                    <a:pt x="374" y="4999"/>
                    <a:pt x="284" y="5234"/>
                    <a:pt x="189" y="5416"/>
                  </a:cubicBezTo>
                  <a:cubicBezTo>
                    <a:pt x="124" y="5544"/>
                    <a:pt x="116" y="5705"/>
                    <a:pt x="78" y="5849"/>
                  </a:cubicBezTo>
                  <a:lnTo>
                    <a:pt x="42" y="5993"/>
                  </a:lnTo>
                  <a:cubicBezTo>
                    <a:pt x="21" y="6192"/>
                    <a:pt x="-56" y="6636"/>
                    <a:pt x="78" y="6812"/>
                  </a:cubicBezTo>
                  <a:cubicBezTo>
                    <a:pt x="665" y="7577"/>
                    <a:pt x="2050" y="7567"/>
                    <a:pt x="2772" y="7630"/>
                  </a:cubicBezTo>
                  <a:cubicBezTo>
                    <a:pt x="2894" y="7642"/>
                    <a:pt x="3017" y="7674"/>
                    <a:pt x="3140" y="7679"/>
                  </a:cubicBezTo>
                  <a:cubicBezTo>
                    <a:pt x="3546" y="7705"/>
                    <a:pt x="3951" y="7711"/>
                    <a:pt x="4357" y="7727"/>
                  </a:cubicBezTo>
                  <a:lnTo>
                    <a:pt x="8009" y="7487"/>
                  </a:lnTo>
                  <a:cubicBezTo>
                    <a:pt x="8467" y="7529"/>
                    <a:pt x="8857" y="7562"/>
                    <a:pt x="9263" y="7824"/>
                  </a:cubicBezTo>
                  <a:cubicBezTo>
                    <a:pt x="9447" y="7946"/>
                    <a:pt x="9541" y="8161"/>
                    <a:pt x="9705" y="8305"/>
                  </a:cubicBezTo>
                  <a:cubicBezTo>
                    <a:pt x="9779" y="8449"/>
                    <a:pt x="9816" y="8593"/>
                    <a:pt x="9889" y="8738"/>
                  </a:cubicBezTo>
                  <a:cubicBezTo>
                    <a:pt x="9976" y="9187"/>
                    <a:pt x="9919" y="8835"/>
                    <a:pt x="9963" y="9701"/>
                  </a:cubicBezTo>
                  <a:cubicBezTo>
                    <a:pt x="9976" y="9910"/>
                    <a:pt x="10000" y="10327"/>
                    <a:pt x="10000" y="10327"/>
                  </a:cubicBezTo>
                </a:path>
              </a:pathLst>
            </a:custGeom>
            <a:noFill/>
            <a:ln w="38100" cap="flat">
              <a:solidFill>
                <a:schemeClr val="accent6">
                  <a:lumMod val="75000"/>
                </a:schemeClr>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245" name="Rectangle 45"/>
            <p:cNvSpPr>
              <a:spLocks noChangeArrowheads="1"/>
            </p:cNvSpPr>
            <p:nvPr/>
          </p:nvSpPr>
          <p:spPr bwMode="auto">
            <a:xfrm flipH="1">
              <a:off x="4568913" y="871100"/>
              <a:ext cx="231775" cy="220662"/>
            </a:xfrm>
            <a:prstGeom prst="rect">
              <a:avLst/>
            </a:prstGeom>
            <a:solidFill>
              <a:srgbClr val="7030A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9246" name="Rectangle 46"/>
            <p:cNvSpPr>
              <a:spLocks noChangeArrowheads="1"/>
            </p:cNvSpPr>
            <p:nvPr/>
          </p:nvSpPr>
          <p:spPr bwMode="auto">
            <a:xfrm flipH="1">
              <a:off x="3678238" y="1550988"/>
              <a:ext cx="230187" cy="220662"/>
            </a:xfrm>
            <a:prstGeom prst="rect">
              <a:avLst/>
            </a:prstGeom>
            <a:solidFill>
              <a:srgbClr val="7030A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9247" name="Rectangle 47"/>
            <p:cNvSpPr>
              <a:spLocks noChangeArrowheads="1"/>
            </p:cNvSpPr>
            <p:nvPr/>
          </p:nvSpPr>
          <p:spPr bwMode="auto">
            <a:xfrm flipH="1">
              <a:off x="2601913" y="2284413"/>
              <a:ext cx="230187" cy="220662"/>
            </a:xfrm>
            <a:prstGeom prst="rect">
              <a:avLst/>
            </a:prstGeom>
            <a:solidFill>
              <a:srgbClr val="7030A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9248" name="Rectangle 48"/>
            <p:cNvSpPr>
              <a:spLocks noChangeArrowheads="1"/>
            </p:cNvSpPr>
            <p:nvPr/>
          </p:nvSpPr>
          <p:spPr bwMode="auto">
            <a:xfrm flipH="1">
              <a:off x="6443663" y="3017838"/>
              <a:ext cx="230187" cy="220662"/>
            </a:xfrm>
            <a:prstGeom prst="rect">
              <a:avLst/>
            </a:prstGeom>
            <a:solidFill>
              <a:srgbClr val="7030A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9249" name="Text Box 50"/>
            <p:cNvSpPr txBox="1">
              <a:spLocks noChangeArrowheads="1"/>
            </p:cNvSpPr>
            <p:nvPr/>
          </p:nvSpPr>
          <p:spPr bwMode="auto">
            <a:xfrm>
              <a:off x="3779911" y="1169343"/>
              <a:ext cx="4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dirty="0">
                  <a:solidFill>
                    <a:srgbClr val="7030A0"/>
                  </a:solidFill>
                </a:rPr>
                <a:t>c2</a:t>
              </a:r>
            </a:p>
          </p:txBody>
        </p:sp>
        <p:sp>
          <p:nvSpPr>
            <p:cNvPr id="9250" name="Text Box 51"/>
            <p:cNvSpPr txBox="1">
              <a:spLocks noChangeArrowheads="1"/>
            </p:cNvSpPr>
            <p:nvPr/>
          </p:nvSpPr>
          <p:spPr bwMode="auto">
            <a:xfrm>
              <a:off x="2217738" y="1917700"/>
              <a:ext cx="471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a:solidFill>
                    <a:srgbClr val="7030A0"/>
                  </a:solidFill>
                </a:rPr>
                <a:t>c3</a:t>
              </a:r>
            </a:p>
          </p:txBody>
        </p:sp>
        <p:sp>
          <p:nvSpPr>
            <p:cNvPr id="9251" name="Text Box 52"/>
            <p:cNvSpPr txBox="1">
              <a:spLocks noChangeArrowheads="1"/>
            </p:cNvSpPr>
            <p:nvPr/>
          </p:nvSpPr>
          <p:spPr bwMode="auto">
            <a:xfrm>
              <a:off x="6645276" y="3090863"/>
              <a:ext cx="4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dirty="0">
                  <a:solidFill>
                    <a:srgbClr val="7030A0"/>
                  </a:solidFill>
                </a:rPr>
                <a:t>c4</a:t>
              </a:r>
            </a:p>
          </p:txBody>
        </p:sp>
        <p:sp>
          <p:nvSpPr>
            <p:cNvPr id="9253" name="Text Box 89"/>
            <p:cNvSpPr txBox="1">
              <a:spLocks noChangeArrowheads="1"/>
            </p:cNvSpPr>
            <p:nvPr/>
          </p:nvSpPr>
          <p:spPr bwMode="auto">
            <a:xfrm>
              <a:off x="5829300" y="18002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2400" i="0"/>
            </a:p>
          </p:txBody>
        </p:sp>
        <p:sp>
          <p:nvSpPr>
            <p:cNvPr id="9254" name="Oval 90"/>
            <p:cNvSpPr>
              <a:spLocks noChangeArrowheads="1"/>
            </p:cNvSpPr>
            <p:nvPr/>
          </p:nvSpPr>
          <p:spPr bwMode="auto">
            <a:xfrm>
              <a:off x="1958975" y="3001963"/>
              <a:ext cx="304800" cy="234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9255" name="Oval 91"/>
            <p:cNvSpPr>
              <a:spLocks noChangeArrowheads="1"/>
            </p:cNvSpPr>
            <p:nvPr/>
          </p:nvSpPr>
          <p:spPr bwMode="auto">
            <a:xfrm>
              <a:off x="5768975" y="3001963"/>
              <a:ext cx="304800" cy="234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9258" name="Oval 94"/>
            <p:cNvSpPr>
              <a:spLocks noChangeArrowheads="1"/>
            </p:cNvSpPr>
            <p:nvPr/>
          </p:nvSpPr>
          <p:spPr bwMode="auto">
            <a:xfrm>
              <a:off x="3898297" y="847726"/>
              <a:ext cx="304800" cy="234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9259" name="Oval 95"/>
            <p:cNvSpPr>
              <a:spLocks noChangeArrowheads="1"/>
            </p:cNvSpPr>
            <p:nvPr/>
          </p:nvSpPr>
          <p:spPr bwMode="auto">
            <a:xfrm>
              <a:off x="1425575" y="885825"/>
              <a:ext cx="304800" cy="234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9260" name="Oval 96"/>
            <p:cNvSpPr>
              <a:spLocks noChangeArrowheads="1"/>
            </p:cNvSpPr>
            <p:nvPr/>
          </p:nvSpPr>
          <p:spPr bwMode="auto">
            <a:xfrm>
              <a:off x="3178175" y="2238375"/>
              <a:ext cx="304800" cy="234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9221" name="AutoShape 86"/>
            <p:cNvSpPr>
              <a:spLocks noChangeArrowheads="1"/>
            </p:cNvSpPr>
            <p:nvPr/>
          </p:nvSpPr>
          <p:spPr bwMode="auto">
            <a:xfrm rot="19969037">
              <a:off x="1204913" y="1360488"/>
              <a:ext cx="1889125" cy="485775"/>
            </a:xfrm>
            <a:prstGeom prst="flowChartTerminator">
              <a:avLst/>
            </a:prstGeom>
            <a:solidFill>
              <a:srgbClr val="FFFF00">
                <a:alpha val="4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t>past</a:t>
              </a:r>
            </a:p>
          </p:txBody>
        </p:sp>
        <p:sp>
          <p:nvSpPr>
            <p:cNvPr id="9224" name="Line 6"/>
            <p:cNvSpPr>
              <a:spLocks noChangeShapeType="1"/>
            </p:cNvSpPr>
            <p:nvPr/>
          </p:nvSpPr>
          <p:spPr bwMode="auto">
            <a:xfrm>
              <a:off x="1295399" y="1624013"/>
              <a:ext cx="653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256" name="Oval 92"/>
            <p:cNvSpPr>
              <a:spLocks noChangeArrowheads="1"/>
            </p:cNvSpPr>
            <p:nvPr/>
          </p:nvSpPr>
          <p:spPr bwMode="auto">
            <a:xfrm>
              <a:off x="6911975" y="1473200"/>
              <a:ext cx="304800" cy="234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9257" name="Oval 93"/>
            <p:cNvSpPr>
              <a:spLocks noChangeArrowheads="1"/>
            </p:cNvSpPr>
            <p:nvPr/>
          </p:nvSpPr>
          <p:spPr bwMode="auto">
            <a:xfrm>
              <a:off x="5387975" y="1473200"/>
              <a:ext cx="304800" cy="234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grpSp>
      <mc:AlternateContent xmlns:mc="http://schemas.openxmlformats.org/markup-compatibility/2006" xmlns:a14="http://schemas.microsoft.com/office/drawing/2010/main">
        <mc:Choice Requires="a14">
          <p:sp>
            <p:nvSpPr>
              <p:cNvPr id="85" name="Text Box 55"/>
              <p:cNvSpPr txBox="1">
                <a:spLocks noChangeArrowheads="1"/>
              </p:cNvSpPr>
              <p:nvPr/>
            </p:nvSpPr>
            <p:spPr bwMode="auto">
              <a:xfrm>
                <a:off x="7800974" y="3099444"/>
                <a:ext cx="1338263" cy="120015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14:m>
                  <m:oMath xmlns:m="http://schemas.openxmlformats.org/officeDocument/2006/math">
                    <m:sSub>
                      <m:sSubPr>
                        <m:ctrlPr>
                          <a:rPr lang="en-US" altLang="en-US" sz="2400" b="0" i="1" dirty="0" smtClean="0">
                            <a:latin typeface="Cambria Math" panose="02040503050406030204" pitchFamily="18" charset="0"/>
                          </a:rPr>
                        </m:ctrlPr>
                      </m:sSubPr>
                      <m:e>
                        <m:r>
                          <a:rPr lang="en-US" altLang="en-US" sz="2400" b="0" i="1" dirty="0" smtClean="0">
                            <a:latin typeface="Cambria Math" panose="02040503050406030204" pitchFamily="18" charset="0"/>
                          </a:rPr>
                          <m:t>𝑐</m:t>
                        </m:r>
                      </m:e>
                      <m:sub>
                        <m:r>
                          <a:rPr lang="en-US" altLang="en-US" sz="2400" i="1" dirty="0" smtClean="0">
                            <a:latin typeface="Cambria Math" panose="02040503050406030204" pitchFamily="18" charset="0"/>
                          </a:rPr>
                          <m:t>𝑖</m:t>
                        </m:r>
                      </m:sub>
                    </m:sSub>
                  </m:oMath>
                </a14:m>
                <a:r>
                  <a:rPr lang="en-US" altLang="en-US" sz="2400" i="0" dirty="0"/>
                  <a:t> are events of the cut</a:t>
                </a:r>
                <a:endParaRPr lang="en-US" altLang="en-US" sz="2400" dirty="0"/>
              </a:p>
            </p:txBody>
          </p:sp>
        </mc:Choice>
        <mc:Fallback xmlns="">
          <p:sp>
            <p:nvSpPr>
              <p:cNvPr id="85" name="Text Box 55"/>
              <p:cNvSpPr txBox="1">
                <a:spLocks noRot="1" noChangeAspect="1" noMove="1" noResize="1" noEditPoints="1" noAdjustHandles="1" noChangeArrowheads="1" noChangeShapeType="1" noTextEdit="1"/>
              </p:cNvSpPr>
              <p:nvPr/>
            </p:nvSpPr>
            <p:spPr bwMode="auto">
              <a:xfrm>
                <a:off x="7800974" y="3099444"/>
                <a:ext cx="1338263" cy="1200150"/>
              </a:xfrm>
              <a:prstGeom prst="rect">
                <a:avLst/>
              </a:prstGeom>
              <a:blipFill rotWithShape="0">
                <a:blip r:embed="rId3"/>
                <a:stretch>
                  <a:fillRect l="-5479" t="-4061" r="-10959" b="-1066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he-IL">
                    <a:noFill/>
                  </a:rPr>
                  <a:t> </a:t>
                </a:r>
              </a:p>
            </p:txBody>
          </p:sp>
        </mc:Fallback>
      </mc:AlternateContent>
      <p:sp>
        <p:nvSpPr>
          <p:cNvPr id="7" name="Slide Number Placeholder 6"/>
          <p:cNvSpPr>
            <a:spLocks noGrp="1"/>
          </p:cNvSpPr>
          <p:nvPr>
            <p:ph type="sldNum" sz="quarter" idx="12"/>
          </p:nvPr>
        </p:nvSpPr>
        <p:spPr/>
        <p:txBody>
          <a:bodyPr/>
          <a:lstStyle/>
          <a:p>
            <a:fld id="{BA89981A-5E85-414A-8133-F94180C394F4}" type="slidenum">
              <a:rPr lang="en-US" altLang="he-IL" smtClean="0"/>
              <a:pPr/>
              <a:t>22</a:t>
            </a:fld>
            <a:endParaRPr lang="en-US" altLang="he-IL"/>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7" name="Straight Connector 86"/>
          <p:cNvCxnSpPr/>
          <p:nvPr/>
        </p:nvCxnSpPr>
        <p:spPr>
          <a:xfrm>
            <a:off x="4237832" y="2284608"/>
            <a:ext cx="0" cy="3009257"/>
          </a:xfrm>
          <a:prstGeom prst="line">
            <a:avLst/>
          </a:prstGeom>
          <a:ln w="381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9218" name="Rectangle 2"/>
          <p:cNvSpPr>
            <a:spLocks noGrp="1" noChangeArrowheads="1"/>
          </p:cNvSpPr>
          <p:nvPr>
            <p:ph type="title"/>
          </p:nvPr>
        </p:nvSpPr>
        <p:spPr/>
        <p:txBody>
          <a:bodyPr/>
          <a:lstStyle/>
          <a:p>
            <a:r>
              <a:rPr lang="en-US" altLang="en-US" dirty="0"/>
              <a:t>Inconsistent Cut (2)</a:t>
            </a:r>
          </a:p>
        </p:txBody>
      </p:sp>
      <p:sp>
        <p:nvSpPr>
          <p:cNvPr id="9263" name="Text Box 49"/>
          <p:cNvSpPr txBox="1">
            <a:spLocks noChangeArrowheads="1"/>
          </p:cNvSpPr>
          <p:nvPr/>
        </p:nvSpPr>
        <p:spPr bwMode="auto">
          <a:xfrm>
            <a:off x="3694478" y="2189465"/>
            <a:ext cx="471488" cy="457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dirty="0">
                <a:solidFill>
                  <a:srgbClr val="7030A0"/>
                </a:solidFill>
              </a:rPr>
              <a:t>c1</a:t>
            </a:r>
          </a:p>
        </p:txBody>
      </p:sp>
      <p:sp>
        <p:nvSpPr>
          <p:cNvPr id="9264" name="Line 5"/>
          <p:cNvSpPr>
            <a:spLocks noChangeShapeType="1"/>
          </p:cNvSpPr>
          <p:nvPr/>
        </p:nvSpPr>
        <p:spPr bwMode="auto">
          <a:xfrm>
            <a:off x="1111944" y="2556262"/>
            <a:ext cx="653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265" name="Line 6"/>
          <p:cNvSpPr>
            <a:spLocks noChangeShapeType="1"/>
          </p:cNvSpPr>
          <p:nvPr/>
        </p:nvSpPr>
        <p:spPr bwMode="auto">
          <a:xfrm>
            <a:off x="1111944" y="3215226"/>
            <a:ext cx="653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266" name="Line 7"/>
          <p:cNvSpPr>
            <a:spLocks noChangeShapeType="1"/>
          </p:cNvSpPr>
          <p:nvPr/>
        </p:nvSpPr>
        <p:spPr bwMode="auto">
          <a:xfrm>
            <a:off x="1111944" y="3948819"/>
            <a:ext cx="653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267" name="Text Box 8"/>
          <p:cNvSpPr txBox="1">
            <a:spLocks noChangeArrowheads="1"/>
          </p:cNvSpPr>
          <p:nvPr/>
        </p:nvSpPr>
        <p:spPr bwMode="auto">
          <a:xfrm>
            <a:off x="251520" y="2229162"/>
            <a:ext cx="506413" cy="457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dirty="0"/>
              <a:t>P1</a:t>
            </a:r>
          </a:p>
        </p:txBody>
      </p:sp>
      <p:sp>
        <p:nvSpPr>
          <p:cNvPr id="9268" name="Text Box 9"/>
          <p:cNvSpPr txBox="1">
            <a:spLocks noChangeArrowheads="1"/>
          </p:cNvSpPr>
          <p:nvPr/>
        </p:nvSpPr>
        <p:spPr bwMode="auto">
          <a:xfrm>
            <a:off x="267395" y="2994512"/>
            <a:ext cx="506413" cy="457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a:t>P2</a:t>
            </a:r>
          </a:p>
        </p:txBody>
      </p:sp>
      <p:sp>
        <p:nvSpPr>
          <p:cNvPr id="9269" name="Text Box 10"/>
          <p:cNvSpPr txBox="1">
            <a:spLocks noChangeArrowheads="1"/>
          </p:cNvSpPr>
          <p:nvPr/>
        </p:nvSpPr>
        <p:spPr bwMode="auto">
          <a:xfrm>
            <a:off x="267395" y="3728105"/>
            <a:ext cx="506413" cy="457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a:t>P3</a:t>
            </a:r>
          </a:p>
        </p:txBody>
      </p:sp>
      <p:sp>
        <p:nvSpPr>
          <p:cNvPr id="9270" name="Text Box 12"/>
          <p:cNvSpPr txBox="1">
            <a:spLocks noChangeArrowheads="1"/>
          </p:cNvSpPr>
          <p:nvPr/>
        </p:nvSpPr>
        <p:spPr bwMode="auto">
          <a:xfrm>
            <a:off x="1119088" y="2099189"/>
            <a:ext cx="550863" cy="39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e11</a:t>
            </a:r>
          </a:p>
        </p:txBody>
      </p:sp>
      <p:sp>
        <p:nvSpPr>
          <p:cNvPr id="9271" name="Text Box 13"/>
          <p:cNvSpPr txBox="1">
            <a:spLocks noChangeArrowheads="1"/>
          </p:cNvSpPr>
          <p:nvPr/>
        </p:nvSpPr>
        <p:spPr bwMode="auto">
          <a:xfrm>
            <a:off x="1652488" y="4745925"/>
            <a:ext cx="550863" cy="39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e41</a:t>
            </a:r>
          </a:p>
        </p:txBody>
      </p:sp>
      <p:sp>
        <p:nvSpPr>
          <p:cNvPr id="9272" name="Text Box 20"/>
          <p:cNvSpPr txBox="1">
            <a:spLocks noChangeArrowheads="1"/>
          </p:cNvSpPr>
          <p:nvPr/>
        </p:nvSpPr>
        <p:spPr bwMode="auto">
          <a:xfrm>
            <a:off x="3167365" y="4738993"/>
            <a:ext cx="550863" cy="39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e42</a:t>
            </a:r>
          </a:p>
        </p:txBody>
      </p:sp>
      <p:sp>
        <p:nvSpPr>
          <p:cNvPr id="9273" name="Text Box 21"/>
          <p:cNvSpPr txBox="1">
            <a:spLocks noChangeArrowheads="1"/>
          </p:cNvSpPr>
          <p:nvPr/>
        </p:nvSpPr>
        <p:spPr bwMode="auto">
          <a:xfrm>
            <a:off x="3107682" y="2079906"/>
            <a:ext cx="550863" cy="39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e12</a:t>
            </a:r>
          </a:p>
        </p:txBody>
      </p:sp>
      <p:sp>
        <p:nvSpPr>
          <p:cNvPr id="9274" name="Line 30"/>
          <p:cNvSpPr>
            <a:spLocks noChangeShapeType="1"/>
          </p:cNvSpPr>
          <p:nvPr/>
        </p:nvSpPr>
        <p:spPr bwMode="auto">
          <a:xfrm>
            <a:off x="1111944" y="4682412"/>
            <a:ext cx="653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275" name="Text Box 31"/>
          <p:cNvSpPr txBox="1">
            <a:spLocks noChangeArrowheads="1"/>
          </p:cNvSpPr>
          <p:nvPr/>
        </p:nvSpPr>
        <p:spPr bwMode="auto">
          <a:xfrm>
            <a:off x="267395" y="4461698"/>
            <a:ext cx="506413" cy="457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a:t>P4</a:t>
            </a:r>
          </a:p>
        </p:txBody>
      </p:sp>
      <p:sp>
        <p:nvSpPr>
          <p:cNvPr id="9276" name="Text Box 32"/>
          <p:cNvSpPr txBox="1">
            <a:spLocks noChangeArrowheads="1"/>
          </p:cNvSpPr>
          <p:nvPr/>
        </p:nvSpPr>
        <p:spPr bwMode="auto">
          <a:xfrm>
            <a:off x="6595169" y="2732515"/>
            <a:ext cx="550863" cy="39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e22</a:t>
            </a:r>
          </a:p>
        </p:txBody>
      </p:sp>
      <p:sp>
        <p:nvSpPr>
          <p:cNvPr id="9277" name="Text Box 33"/>
          <p:cNvSpPr txBox="1">
            <a:spLocks noChangeArrowheads="1"/>
          </p:cNvSpPr>
          <p:nvPr/>
        </p:nvSpPr>
        <p:spPr bwMode="auto">
          <a:xfrm>
            <a:off x="5632351" y="2741178"/>
            <a:ext cx="550863" cy="39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e21</a:t>
            </a:r>
          </a:p>
        </p:txBody>
      </p:sp>
      <p:sp>
        <p:nvSpPr>
          <p:cNvPr id="9278" name="Line 34"/>
          <p:cNvSpPr>
            <a:spLocks noChangeShapeType="1"/>
          </p:cNvSpPr>
          <p:nvPr/>
        </p:nvSpPr>
        <p:spPr bwMode="auto">
          <a:xfrm>
            <a:off x="1419920" y="2556262"/>
            <a:ext cx="479425" cy="20435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279" name="Text Box 36"/>
          <p:cNvSpPr txBox="1">
            <a:spLocks noChangeArrowheads="1"/>
          </p:cNvSpPr>
          <p:nvPr/>
        </p:nvSpPr>
        <p:spPr bwMode="auto">
          <a:xfrm>
            <a:off x="4440437" y="3442288"/>
            <a:ext cx="550863" cy="39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e31</a:t>
            </a:r>
          </a:p>
        </p:txBody>
      </p:sp>
      <p:sp>
        <p:nvSpPr>
          <p:cNvPr id="9280" name="Line 37"/>
          <p:cNvSpPr>
            <a:spLocks noChangeShapeType="1"/>
          </p:cNvSpPr>
          <p:nvPr/>
        </p:nvSpPr>
        <p:spPr bwMode="auto">
          <a:xfrm flipV="1">
            <a:off x="1996183" y="4009951"/>
            <a:ext cx="2483932" cy="570836"/>
          </a:xfrm>
          <a:prstGeom prst="line">
            <a:avLst/>
          </a:prstGeom>
          <a:noFill/>
          <a:ln w="38100">
            <a:solidFill>
              <a:schemeClr val="accent5">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281" name="Line 38"/>
          <p:cNvSpPr>
            <a:spLocks noChangeShapeType="1"/>
          </p:cNvSpPr>
          <p:nvPr/>
        </p:nvSpPr>
        <p:spPr bwMode="auto">
          <a:xfrm flipH="1" flipV="1">
            <a:off x="3511648" y="2646770"/>
            <a:ext cx="1273267" cy="1252823"/>
          </a:xfrm>
          <a:prstGeom prst="line">
            <a:avLst/>
          </a:prstGeom>
          <a:noFill/>
          <a:ln w="38100">
            <a:solidFill>
              <a:schemeClr val="accent5">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282" name="Line 39"/>
          <p:cNvSpPr>
            <a:spLocks noChangeShapeType="1"/>
          </p:cNvSpPr>
          <p:nvPr/>
        </p:nvSpPr>
        <p:spPr bwMode="auto">
          <a:xfrm flipV="1">
            <a:off x="4820616" y="3332726"/>
            <a:ext cx="1009380" cy="5668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283" name="Line 40"/>
          <p:cNvSpPr>
            <a:spLocks noChangeShapeType="1"/>
          </p:cNvSpPr>
          <p:nvPr/>
        </p:nvSpPr>
        <p:spPr bwMode="auto">
          <a:xfrm>
            <a:off x="1470720" y="2711873"/>
            <a:ext cx="1861479" cy="186891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284" name="Line 41"/>
          <p:cNvSpPr>
            <a:spLocks noChangeShapeType="1"/>
          </p:cNvSpPr>
          <p:nvPr/>
        </p:nvSpPr>
        <p:spPr bwMode="auto">
          <a:xfrm flipV="1">
            <a:off x="3609877" y="3289855"/>
            <a:ext cx="3264694" cy="1303637"/>
          </a:xfrm>
          <a:prstGeom prst="line">
            <a:avLst/>
          </a:prstGeom>
          <a:noFill/>
          <a:ln w="38100">
            <a:solidFill>
              <a:schemeClr val="accent5">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286" name="Rectangle 45"/>
          <p:cNvSpPr>
            <a:spLocks noChangeArrowheads="1"/>
          </p:cNvSpPr>
          <p:nvPr/>
        </p:nvSpPr>
        <p:spPr bwMode="auto">
          <a:xfrm flipH="1">
            <a:off x="4125358" y="2442869"/>
            <a:ext cx="231775" cy="220714"/>
          </a:xfrm>
          <a:prstGeom prst="rect">
            <a:avLst/>
          </a:prstGeom>
          <a:solidFill>
            <a:srgbClr val="7030A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9287" name="Rectangle 46"/>
          <p:cNvSpPr>
            <a:spLocks noChangeArrowheads="1"/>
          </p:cNvSpPr>
          <p:nvPr/>
        </p:nvSpPr>
        <p:spPr bwMode="auto">
          <a:xfrm flipH="1">
            <a:off x="4130151" y="3136855"/>
            <a:ext cx="230188" cy="220714"/>
          </a:xfrm>
          <a:prstGeom prst="rect">
            <a:avLst/>
          </a:prstGeom>
          <a:solidFill>
            <a:srgbClr val="7030A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9288" name="Rectangle 47"/>
          <p:cNvSpPr>
            <a:spLocks noChangeArrowheads="1"/>
          </p:cNvSpPr>
          <p:nvPr/>
        </p:nvSpPr>
        <p:spPr bwMode="auto">
          <a:xfrm flipH="1">
            <a:off x="4125057" y="3789237"/>
            <a:ext cx="230188" cy="220714"/>
          </a:xfrm>
          <a:prstGeom prst="rect">
            <a:avLst/>
          </a:prstGeom>
          <a:solidFill>
            <a:srgbClr val="7030A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9289" name="Rectangle 48"/>
          <p:cNvSpPr>
            <a:spLocks noChangeArrowheads="1"/>
          </p:cNvSpPr>
          <p:nvPr/>
        </p:nvSpPr>
        <p:spPr bwMode="auto">
          <a:xfrm flipH="1">
            <a:off x="4125788" y="4562527"/>
            <a:ext cx="230188" cy="220714"/>
          </a:xfrm>
          <a:prstGeom prst="rect">
            <a:avLst/>
          </a:prstGeom>
          <a:solidFill>
            <a:srgbClr val="7030A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9290" name="Text Box 50"/>
          <p:cNvSpPr txBox="1">
            <a:spLocks noChangeArrowheads="1"/>
          </p:cNvSpPr>
          <p:nvPr/>
        </p:nvSpPr>
        <p:spPr bwMode="auto">
          <a:xfrm>
            <a:off x="3756567" y="2775119"/>
            <a:ext cx="471488" cy="457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a:solidFill>
                  <a:srgbClr val="7030A0"/>
                </a:solidFill>
              </a:rPr>
              <a:t>c2</a:t>
            </a:r>
          </a:p>
        </p:txBody>
      </p:sp>
      <p:sp>
        <p:nvSpPr>
          <p:cNvPr id="9291" name="Text Box 51"/>
          <p:cNvSpPr txBox="1">
            <a:spLocks noChangeArrowheads="1"/>
          </p:cNvSpPr>
          <p:nvPr/>
        </p:nvSpPr>
        <p:spPr bwMode="auto">
          <a:xfrm>
            <a:off x="3728548" y="3442289"/>
            <a:ext cx="471488" cy="457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a:solidFill>
                  <a:srgbClr val="7030A0"/>
                </a:solidFill>
              </a:rPr>
              <a:t>c3</a:t>
            </a:r>
          </a:p>
        </p:txBody>
      </p:sp>
      <p:sp>
        <p:nvSpPr>
          <p:cNvPr id="9292" name="Text Box 52"/>
          <p:cNvSpPr txBox="1">
            <a:spLocks noChangeArrowheads="1"/>
          </p:cNvSpPr>
          <p:nvPr/>
        </p:nvSpPr>
        <p:spPr bwMode="auto">
          <a:xfrm>
            <a:off x="4295553" y="4615767"/>
            <a:ext cx="471488" cy="457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dirty="0">
                <a:solidFill>
                  <a:srgbClr val="7030A0"/>
                </a:solidFill>
              </a:rPr>
              <a:t>c4</a:t>
            </a:r>
          </a:p>
        </p:txBody>
      </p:sp>
      <p:sp>
        <p:nvSpPr>
          <p:cNvPr id="9293" name="Text Box 89"/>
          <p:cNvSpPr txBox="1">
            <a:spLocks noChangeArrowheads="1"/>
          </p:cNvSpPr>
          <p:nvPr/>
        </p:nvSpPr>
        <p:spPr bwMode="auto">
          <a:xfrm>
            <a:off x="5645845" y="3391478"/>
            <a:ext cx="184150" cy="457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2400" i="0"/>
          </a:p>
        </p:txBody>
      </p:sp>
      <p:sp>
        <p:nvSpPr>
          <p:cNvPr id="9294" name="Oval 90"/>
          <p:cNvSpPr>
            <a:spLocks noChangeArrowheads="1"/>
          </p:cNvSpPr>
          <p:nvPr/>
        </p:nvSpPr>
        <p:spPr bwMode="auto">
          <a:xfrm>
            <a:off x="1775520" y="4593492"/>
            <a:ext cx="304800" cy="23500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9295" name="Oval 91"/>
          <p:cNvSpPr>
            <a:spLocks noChangeArrowheads="1"/>
          </p:cNvSpPr>
          <p:nvPr/>
        </p:nvSpPr>
        <p:spPr bwMode="auto">
          <a:xfrm>
            <a:off x="3306253" y="4555382"/>
            <a:ext cx="304800" cy="23500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9296" name="Oval 92"/>
          <p:cNvSpPr>
            <a:spLocks noChangeArrowheads="1"/>
          </p:cNvSpPr>
          <p:nvPr/>
        </p:nvSpPr>
        <p:spPr bwMode="auto">
          <a:xfrm>
            <a:off x="6728520" y="3064378"/>
            <a:ext cx="304800" cy="23500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9297" name="Oval 93"/>
          <p:cNvSpPr>
            <a:spLocks noChangeArrowheads="1"/>
          </p:cNvSpPr>
          <p:nvPr/>
        </p:nvSpPr>
        <p:spPr bwMode="auto">
          <a:xfrm>
            <a:off x="5755383" y="3097724"/>
            <a:ext cx="304800" cy="23500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9298" name="Oval 94"/>
          <p:cNvSpPr>
            <a:spLocks noChangeArrowheads="1"/>
          </p:cNvSpPr>
          <p:nvPr/>
        </p:nvSpPr>
        <p:spPr bwMode="auto">
          <a:xfrm>
            <a:off x="3238149" y="2418118"/>
            <a:ext cx="304800" cy="23500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9299" name="Oval 95"/>
          <p:cNvSpPr>
            <a:spLocks noChangeArrowheads="1"/>
          </p:cNvSpPr>
          <p:nvPr/>
        </p:nvSpPr>
        <p:spPr bwMode="auto">
          <a:xfrm>
            <a:off x="1242120" y="2476868"/>
            <a:ext cx="304800" cy="23500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9300" name="Oval 96"/>
          <p:cNvSpPr>
            <a:spLocks noChangeArrowheads="1"/>
          </p:cNvSpPr>
          <p:nvPr/>
        </p:nvSpPr>
        <p:spPr bwMode="auto">
          <a:xfrm>
            <a:off x="4480115" y="3831317"/>
            <a:ext cx="304800" cy="23500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9262" name="AutoShape 86"/>
          <p:cNvSpPr>
            <a:spLocks noChangeArrowheads="1"/>
          </p:cNvSpPr>
          <p:nvPr/>
        </p:nvSpPr>
        <p:spPr bwMode="auto">
          <a:xfrm rot="19969037">
            <a:off x="1021458" y="2951640"/>
            <a:ext cx="1889125" cy="485886"/>
          </a:xfrm>
          <a:prstGeom prst="flowChartTerminator">
            <a:avLst/>
          </a:prstGeom>
          <a:solidFill>
            <a:srgbClr val="FFFF00">
              <a:alpha val="4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t>past</a:t>
            </a:r>
          </a:p>
        </p:txBody>
      </p:sp>
      <p:sp>
        <p:nvSpPr>
          <p:cNvPr id="9261" name="AutoShape 88"/>
          <p:cNvSpPr>
            <a:spLocks noChangeArrowheads="1"/>
          </p:cNvSpPr>
          <p:nvPr/>
        </p:nvSpPr>
        <p:spPr bwMode="auto">
          <a:xfrm rot="18985867">
            <a:off x="5297171" y="3978388"/>
            <a:ext cx="1768475" cy="533522"/>
          </a:xfrm>
          <a:prstGeom prst="flowChartTerminator">
            <a:avLst/>
          </a:prstGeom>
          <a:solidFill>
            <a:schemeClr val="accent6">
              <a:lumMod val="75000"/>
              <a:alpha val="6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t>future</a:t>
            </a:r>
          </a:p>
        </p:txBody>
      </p:sp>
      <mc:AlternateContent xmlns:mc="http://schemas.openxmlformats.org/markup-compatibility/2006" xmlns:a14="http://schemas.microsoft.com/office/drawing/2010/main">
        <mc:Choice Requires="a14">
          <p:sp>
            <p:nvSpPr>
              <p:cNvPr id="86" name="Text Box 55"/>
              <p:cNvSpPr txBox="1">
                <a:spLocks noChangeArrowheads="1"/>
              </p:cNvSpPr>
              <p:nvPr/>
            </p:nvSpPr>
            <p:spPr bwMode="auto">
              <a:xfrm>
                <a:off x="7800974" y="3099444"/>
                <a:ext cx="1338263" cy="120015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14:m>
                  <m:oMath xmlns:m="http://schemas.openxmlformats.org/officeDocument/2006/math">
                    <m:sSub>
                      <m:sSubPr>
                        <m:ctrlPr>
                          <a:rPr lang="en-US" altLang="en-US" sz="2400" b="0" i="1" dirty="0" smtClean="0">
                            <a:latin typeface="Cambria Math" panose="02040503050406030204" pitchFamily="18" charset="0"/>
                          </a:rPr>
                        </m:ctrlPr>
                      </m:sSubPr>
                      <m:e>
                        <m:r>
                          <a:rPr lang="en-US" altLang="en-US" sz="2400" b="0" i="1" dirty="0" smtClean="0">
                            <a:latin typeface="Cambria Math" panose="02040503050406030204" pitchFamily="18" charset="0"/>
                          </a:rPr>
                          <m:t>𝑐</m:t>
                        </m:r>
                      </m:e>
                      <m:sub>
                        <m:r>
                          <a:rPr lang="en-US" altLang="en-US" sz="2400" i="1" dirty="0" smtClean="0">
                            <a:latin typeface="Cambria Math" panose="02040503050406030204" pitchFamily="18" charset="0"/>
                          </a:rPr>
                          <m:t>𝑖</m:t>
                        </m:r>
                      </m:sub>
                    </m:sSub>
                  </m:oMath>
                </a14:m>
                <a:r>
                  <a:rPr lang="en-US" altLang="en-US" sz="2400" i="0" dirty="0"/>
                  <a:t> are events of the cut</a:t>
                </a:r>
                <a:endParaRPr lang="en-US" altLang="en-US" sz="2400" dirty="0"/>
              </a:p>
            </p:txBody>
          </p:sp>
        </mc:Choice>
        <mc:Fallback xmlns="">
          <p:sp>
            <p:nvSpPr>
              <p:cNvPr id="86" name="Text Box 55"/>
              <p:cNvSpPr txBox="1">
                <a:spLocks noRot="1" noChangeAspect="1" noMove="1" noResize="1" noEditPoints="1" noAdjustHandles="1" noChangeArrowheads="1" noChangeShapeType="1" noTextEdit="1"/>
              </p:cNvSpPr>
              <p:nvPr/>
            </p:nvSpPr>
            <p:spPr bwMode="auto">
              <a:xfrm>
                <a:off x="7800974" y="3099444"/>
                <a:ext cx="1338263" cy="1200150"/>
              </a:xfrm>
              <a:prstGeom prst="rect">
                <a:avLst/>
              </a:prstGeom>
              <a:blipFill rotWithShape="0">
                <a:blip r:embed="rId3"/>
                <a:stretch>
                  <a:fillRect l="-5479" t="-4061" r="-10959" b="-1066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he-IL">
                    <a:noFill/>
                  </a:rPr>
                  <a:t> </a:t>
                </a:r>
              </a:p>
            </p:txBody>
          </p:sp>
        </mc:Fallback>
      </mc:AlternateContent>
      <p:sp>
        <p:nvSpPr>
          <p:cNvPr id="4" name="Slide Number Placeholder 3"/>
          <p:cNvSpPr>
            <a:spLocks noGrp="1"/>
          </p:cNvSpPr>
          <p:nvPr>
            <p:ph type="sldNum" sz="quarter" idx="12"/>
          </p:nvPr>
        </p:nvSpPr>
        <p:spPr/>
        <p:txBody>
          <a:bodyPr/>
          <a:lstStyle/>
          <a:p>
            <a:fld id="{BA89981A-5E85-414A-8133-F94180C394F4}" type="slidenum">
              <a:rPr lang="en-US" altLang="he-IL" smtClean="0"/>
              <a:pPr/>
              <a:t>23</a:t>
            </a:fld>
            <a:endParaRPr lang="en-US" altLang="he-IL"/>
          </a:p>
        </p:txBody>
      </p:sp>
    </p:spTree>
    <p:extLst>
      <p:ext uri="{BB962C8B-B14F-4D97-AF65-F5344CB8AC3E}">
        <p14:creationId xmlns:p14="http://schemas.microsoft.com/office/powerpoint/2010/main" val="262999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grpId="0" nodeType="clickEffect">
                                  <p:stCondLst>
                                    <p:cond delay="0"/>
                                  </p:stCondLst>
                                  <p:childTnLst>
                                    <p:animClr clrSpc="rgb" dir="cw">
                                      <p:cBhvr>
                                        <p:cTn id="6" dur="500" fill="hold"/>
                                        <p:tgtEl>
                                          <p:spTgt spid="9281"/>
                                        </p:tgtEl>
                                        <p:attrNameLst>
                                          <p:attrName>stroke.color</p:attrName>
                                        </p:attrNameLst>
                                      </p:cBhvr>
                                      <p:to>
                                        <a:srgbClr val="FF0000"/>
                                      </p:to>
                                    </p:animClr>
                                    <p:set>
                                      <p:cBhvr>
                                        <p:cTn id="7" dur="500" fill="hold"/>
                                        <p:tgtEl>
                                          <p:spTgt spid="928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Global View and Consistent Cuts</a:t>
            </a:r>
          </a:p>
        </p:txBody>
      </p:sp>
      <p:sp>
        <p:nvSpPr>
          <p:cNvPr id="10243" name="Rectangle 3"/>
          <p:cNvSpPr>
            <a:spLocks noGrp="1" noChangeArrowheads="1"/>
          </p:cNvSpPr>
          <p:nvPr>
            <p:ph idx="1"/>
          </p:nvPr>
        </p:nvSpPr>
        <p:spPr>
          <a:xfrm>
            <a:off x="628650" y="1825625"/>
            <a:ext cx="8047806" cy="4351338"/>
          </a:xfrm>
        </p:spPr>
        <p:txBody>
          <a:bodyPr/>
          <a:lstStyle/>
          <a:p>
            <a:r>
              <a:rPr lang="en-US" altLang="en-US" dirty="0"/>
              <a:t> A </a:t>
            </a:r>
            <a:r>
              <a:rPr lang="en-US" altLang="en-US" b="1" dirty="0">
                <a:solidFill>
                  <a:srgbClr val="7030A0"/>
                </a:solidFill>
              </a:rPr>
              <a:t>cut</a:t>
            </a:r>
            <a:r>
              <a:rPr lang="en-US" altLang="en-US" dirty="0">
                <a:solidFill>
                  <a:srgbClr val="7030A0"/>
                </a:solidFill>
              </a:rPr>
              <a:t> </a:t>
            </a:r>
            <a:r>
              <a:rPr lang="en-US" altLang="en-US" dirty="0"/>
              <a:t>is </a:t>
            </a:r>
            <a:r>
              <a:rPr lang="en-US" altLang="en-US" b="1" dirty="0">
                <a:solidFill>
                  <a:srgbClr val="FF0000"/>
                </a:solidFill>
              </a:rPr>
              <a:t>consistent </a:t>
            </a:r>
            <a:r>
              <a:rPr lang="en-US" altLang="en-US" dirty="0" err="1"/>
              <a:t>iff</a:t>
            </a:r>
            <a:r>
              <a:rPr lang="en-US" altLang="en-US" dirty="0"/>
              <a:t> there is an execution of the diagram (including event scheduling) in which all cut events happen at the </a:t>
            </a:r>
            <a:r>
              <a:rPr lang="en-US" altLang="en-US" b="1" dirty="0"/>
              <a:t>same moment</a:t>
            </a:r>
            <a:endParaRPr lang="en-US" altLang="en-US" dirty="0"/>
          </a:p>
          <a:p>
            <a:r>
              <a:rPr lang="en-US" altLang="en-US" dirty="0"/>
              <a:t>When viewed as a </a:t>
            </a:r>
            <a:r>
              <a:rPr lang="en-US" altLang="en-US" b="1" dirty="0">
                <a:solidFill>
                  <a:srgbClr val="7030A0"/>
                </a:solidFill>
              </a:rPr>
              <a:t>cut</a:t>
            </a:r>
            <a:r>
              <a:rPr lang="en-US" altLang="en-US" dirty="0"/>
              <a:t>, the </a:t>
            </a:r>
            <a:r>
              <a:rPr lang="en-US" altLang="en-US" b="1" dirty="0">
                <a:solidFill>
                  <a:srgbClr val="00B0F0"/>
                </a:solidFill>
              </a:rPr>
              <a:t>view</a:t>
            </a:r>
            <a:r>
              <a:rPr lang="en-US" altLang="en-US" dirty="0"/>
              <a:t> of a </a:t>
            </a:r>
            <a:r>
              <a:rPr lang="en-US" altLang="en-US" b="1" dirty="0"/>
              <a:t>global observer </a:t>
            </a:r>
            <a:r>
              <a:rPr lang="en-US" altLang="en-US" dirty="0"/>
              <a:t>at any point in time is necessarily </a:t>
            </a:r>
            <a:r>
              <a:rPr lang="en-US" altLang="en-US" b="1" dirty="0">
                <a:solidFill>
                  <a:srgbClr val="FF0000"/>
                </a:solidFill>
              </a:rPr>
              <a:t>consistent</a:t>
            </a:r>
          </a:p>
          <a:p>
            <a:pPr lvl="1"/>
            <a:r>
              <a:rPr lang="en-US" altLang="en-US" dirty="0"/>
              <a:t>A message that arrived was necessarily previously sent</a:t>
            </a:r>
          </a:p>
          <a:p>
            <a:r>
              <a:rPr lang="en-US" altLang="en-US" dirty="0"/>
              <a:t> A global </a:t>
            </a:r>
            <a:r>
              <a:rPr lang="en-US" altLang="en-US" b="1" dirty="0">
                <a:solidFill>
                  <a:srgbClr val="00B0F0"/>
                </a:solidFill>
              </a:rPr>
              <a:t>view</a:t>
            </a:r>
            <a:r>
              <a:rPr lang="en-US" altLang="en-US" dirty="0"/>
              <a:t> determines a </a:t>
            </a:r>
            <a:r>
              <a:rPr lang="en-US" altLang="en-US" b="1" dirty="0">
                <a:solidFill>
                  <a:srgbClr val="FF0000"/>
                </a:solidFill>
              </a:rPr>
              <a:t>consistent </a:t>
            </a:r>
            <a:r>
              <a:rPr lang="en-US" altLang="en-US" b="1" dirty="0">
                <a:solidFill>
                  <a:srgbClr val="7030A0"/>
                </a:solidFill>
              </a:rPr>
              <a:t>cut</a:t>
            </a:r>
            <a:r>
              <a:rPr lang="en-US" altLang="en-US" b="1" dirty="0">
                <a:solidFill>
                  <a:srgbClr val="FF0000"/>
                </a:solidFill>
              </a:rPr>
              <a:t> </a:t>
            </a:r>
            <a:r>
              <a:rPr lang="en-US" altLang="en-US" dirty="0"/>
              <a:t>at any point in time</a:t>
            </a:r>
          </a:p>
        </p:txBody>
      </p:sp>
      <p:sp>
        <p:nvSpPr>
          <p:cNvPr id="10" name="Slide Number Placeholder 9"/>
          <p:cNvSpPr>
            <a:spLocks noGrp="1"/>
          </p:cNvSpPr>
          <p:nvPr>
            <p:ph type="sldNum" sz="quarter" idx="12"/>
          </p:nvPr>
        </p:nvSpPr>
        <p:spPr/>
        <p:txBody>
          <a:bodyPr/>
          <a:lstStyle/>
          <a:p>
            <a:fld id="{85043B5C-E59E-4C20-84E1-50103EC3268E}" type="slidenum">
              <a:rPr lang="en-US" altLang="he-IL" smtClean="0"/>
              <a:pPr/>
              <a:t>24</a:t>
            </a:fld>
            <a:endParaRPr lang="en-US" altLang="he-IL"/>
          </a:p>
        </p:txBody>
      </p:sp>
      <p:grpSp>
        <p:nvGrpSpPr>
          <p:cNvPr id="5" name="Group 4"/>
          <p:cNvGrpSpPr/>
          <p:nvPr/>
        </p:nvGrpSpPr>
        <p:grpSpPr>
          <a:xfrm>
            <a:off x="1054211" y="4081356"/>
            <a:ext cx="7035577" cy="2492896"/>
            <a:chOff x="434975" y="493241"/>
            <a:chExt cx="8684201" cy="3077048"/>
          </a:xfrm>
        </p:grpSpPr>
        <p:cxnSp>
          <p:nvCxnSpPr>
            <p:cNvPr id="6" name="Straight Connector 5"/>
            <p:cNvCxnSpPr/>
            <p:nvPr/>
          </p:nvCxnSpPr>
          <p:spPr>
            <a:xfrm>
              <a:off x="4456113" y="531813"/>
              <a:ext cx="0" cy="3009257"/>
            </a:xfrm>
            <a:prstGeom prst="line">
              <a:avLst/>
            </a:prstGeom>
            <a:ln w="381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 Box 49"/>
            <p:cNvSpPr txBox="1">
              <a:spLocks noChangeArrowheads="1"/>
            </p:cNvSpPr>
            <p:nvPr/>
          </p:nvSpPr>
          <p:spPr bwMode="auto">
            <a:xfrm>
              <a:off x="3942954" y="570807"/>
              <a:ext cx="471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dirty="0">
                  <a:solidFill>
                    <a:srgbClr val="7030A0"/>
                  </a:solidFill>
                </a:rPr>
                <a:t>c1</a:t>
              </a:r>
            </a:p>
          </p:txBody>
        </p:sp>
        <p:sp>
          <p:nvSpPr>
            <p:cNvPr id="8" name="Line 5"/>
            <p:cNvSpPr>
              <a:spLocks noChangeShapeType="1"/>
            </p:cNvSpPr>
            <p:nvPr/>
          </p:nvSpPr>
          <p:spPr bwMode="auto">
            <a:xfrm>
              <a:off x="1295399" y="965200"/>
              <a:ext cx="653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 name="Line 6"/>
            <p:cNvSpPr>
              <a:spLocks noChangeShapeType="1"/>
            </p:cNvSpPr>
            <p:nvPr/>
          </p:nvSpPr>
          <p:spPr bwMode="auto">
            <a:xfrm>
              <a:off x="1295399" y="1624013"/>
              <a:ext cx="653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1" name="Line 7"/>
            <p:cNvSpPr>
              <a:spLocks noChangeShapeType="1"/>
            </p:cNvSpPr>
            <p:nvPr/>
          </p:nvSpPr>
          <p:spPr bwMode="auto">
            <a:xfrm>
              <a:off x="1295399" y="2357438"/>
              <a:ext cx="653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2" name="Text Box 8"/>
            <p:cNvSpPr txBox="1">
              <a:spLocks noChangeArrowheads="1"/>
            </p:cNvSpPr>
            <p:nvPr/>
          </p:nvSpPr>
          <p:spPr bwMode="auto">
            <a:xfrm>
              <a:off x="434975" y="63817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dirty="0"/>
                <a:t>P1</a:t>
              </a:r>
            </a:p>
          </p:txBody>
        </p:sp>
        <p:sp>
          <p:nvSpPr>
            <p:cNvPr id="13" name="Text Box 9"/>
            <p:cNvSpPr txBox="1">
              <a:spLocks noChangeArrowheads="1"/>
            </p:cNvSpPr>
            <p:nvPr/>
          </p:nvSpPr>
          <p:spPr bwMode="auto">
            <a:xfrm>
              <a:off x="450850" y="1403350"/>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a:t>P2</a:t>
              </a:r>
            </a:p>
          </p:txBody>
        </p:sp>
        <p:sp>
          <p:nvSpPr>
            <p:cNvPr id="14" name="Text Box 10"/>
            <p:cNvSpPr txBox="1">
              <a:spLocks noChangeArrowheads="1"/>
            </p:cNvSpPr>
            <p:nvPr/>
          </p:nvSpPr>
          <p:spPr bwMode="auto">
            <a:xfrm>
              <a:off x="450850" y="213677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a:t>P3</a:t>
              </a:r>
            </a:p>
          </p:txBody>
        </p:sp>
        <p:sp>
          <p:nvSpPr>
            <p:cNvPr id="15" name="Text Box 12"/>
            <p:cNvSpPr txBox="1">
              <a:spLocks noChangeArrowheads="1"/>
            </p:cNvSpPr>
            <p:nvPr/>
          </p:nvSpPr>
          <p:spPr bwMode="auto">
            <a:xfrm>
              <a:off x="1324264" y="513556"/>
              <a:ext cx="550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e11</a:t>
              </a:r>
            </a:p>
          </p:txBody>
        </p:sp>
        <p:sp>
          <p:nvSpPr>
            <p:cNvPr id="16" name="Text Box 13"/>
            <p:cNvSpPr txBox="1">
              <a:spLocks noChangeArrowheads="1"/>
            </p:cNvSpPr>
            <p:nvPr/>
          </p:nvSpPr>
          <p:spPr bwMode="auto">
            <a:xfrm>
              <a:off x="1835943" y="3173414"/>
              <a:ext cx="550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e41</a:t>
              </a:r>
            </a:p>
          </p:txBody>
        </p:sp>
        <p:sp>
          <p:nvSpPr>
            <p:cNvPr id="17" name="Text Box 20"/>
            <p:cNvSpPr txBox="1">
              <a:spLocks noChangeArrowheads="1"/>
            </p:cNvSpPr>
            <p:nvPr/>
          </p:nvSpPr>
          <p:spPr bwMode="auto">
            <a:xfrm>
              <a:off x="3360737" y="3139654"/>
              <a:ext cx="550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e42</a:t>
              </a:r>
            </a:p>
          </p:txBody>
        </p:sp>
        <p:sp>
          <p:nvSpPr>
            <p:cNvPr id="18" name="Text Box 21"/>
            <p:cNvSpPr txBox="1">
              <a:spLocks noChangeArrowheads="1"/>
            </p:cNvSpPr>
            <p:nvPr/>
          </p:nvSpPr>
          <p:spPr bwMode="auto">
            <a:xfrm>
              <a:off x="5150644" y="493241"/>
              <a:ext cx="550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e12</a:t>
              </a:r>
            </a:p>
          </p:txBody>
        </p:sp>
        <p:sp>
          <p:nvSpPr>
            <p:cNvPr id="19" name="Line 30"/>
            <p:cNvSpPr>
              <a:spLocks noChangeShapeType="1"/>
            </p:cNvSpPr>
            <p:nvPr/>
          </p:nvSpPr>
          <p:spPr bwMode="auto">
            <a:xfrm>
              <a:off x="1295399" y="3090863"/>
              <a:ext cx="653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0" name="Text Box 31"/>
            <p:cNvSpPr txBox="1">
              <a:spLocks noChangeArrowheads="1"/>
            </p:cNvSpPr>
            <p:nvPr/>
          </p:nvSpPr>
          <p:spPr bwMode="auto">
            <a:xfrm>
              <a:off x="450850" y="2870200"/>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a:t>P4</a:t>
              </a:r>
            </a:p>
          </p:txBody>
        </p:sp>
        <p:sp>
          <p:nvSpPr>
            <p:cNvPr id="21" name="Text Box 32"/>
            <p:cNvSpPr txBox="1">
              <a:spLocks noChangeArrowheads="1"/>
            </p:cNvSpPr>
            <p:nvPr/>
          </p:nvSpPr>
          <p:spPr bwMode="auto">
            <a:xfrm>
              <a:off x="6788943" y="1142257"/>
              <a:ext cx="550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e22</a:t>
              </a:r>
            </a:p>
          </p:txBody>
        </p:sp>
        <p:sp>
          <p:nvSpPr>
            <p:cNvPr id="22" name="Text Box 33"/>
            <p:cNvSpPr txBox="1">
              <a:spLocks noChangeArrowheads="1"/>
            </p:cNvSpPr>
            <p:nvPr/>
          </p:nvSpPr>
          <p:spPr bwMode="auto">
            <a:xfrm>
              <a:off x="5847701" y="1161257"/>
              <a:ext cx="550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e21</a:t>
              </a:r>
            </a:p>
          </p:txBody>
        </p:sp>
        <p:sp>
          <p:nvSpPr>
            <p:cNvPr id="23" name="Line 34"/>
            <p:cNvSpPr>
              <a:spLocks noChangeShapeType="1"/>
            </p:cNvSpPr>
            <p:nvPr/>
          </p:nvSpPr>
          <p:spPr bwMode="auto">
            <a:xfrm>
              <a:off x="1603375" y="965200"/>
              <a:ext cx="479425" cy="20431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4" name="Text Box 36"/>
            <p:cNvSpPr txBox="1">
              <a:spLocks noChangeArrowheads="1"/>
            </p:cNvSpPr>
            <p:nvPr/>
          </p:nvSpPr>
          <p:spPr bwMode="auto">
            <a:xfrm>
              <a:off x="4548694" y="1879602"/>
              <a:ext cx="550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i="0" dirty="0"/>
                <a:t>e31</a:t>
              </a:r>
            </a:p>
          </p:txBody>
        </p:sp>
        <p:sp>
          <p:nvSpPr>
            <p:cNvPr id="25" name="Line 37"/>
            <p:cNvSpPr>
              <a:spLocks noChangeShapeType="1"/>
            </p:cNvSpPr>
            <p:nvPr/>
          </p:nvSpPr>
          <p:spPr bwMode="auto">
            <a:xfrm flipV="1">
              <a:off x="2179638" y="2474913"/>
              <a:ext cx="2484437" cy="514350"/>
            </a:xfrm>
            <a:prstGeom prst="line">
              <a:avLst/>
            </a:prstGeom>
            <a:noFill/>
            <a:ln w="38100">
              <a:solidFill>
                <a:schemeClr val="accent5">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6" name="Line 38"/>
            <p:cNvSpPr>
              <a:spLocks noChangeShapeType="1"/>
            </p:cNvSpPr>
            <p:nvPr/>
          </p:nvSpPr>
          <p:spPr bwMode="auto">
            <a:xfrm flipV="1">
              <a:off x="4968875" y="1069975"/>
              <a:ext cx="417513" cy="1238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7" name="Line 39"/>
            <p:cNvSpPr>
              <a:spLocks noChangeShapeType="1"/>
            </p:cNvSpPr>
            <p:nvPr/>
          </p:nvSpPr>
          <p:spPr bwMode="auto">
            <a:xfrm flipV="1">
              <a:off x="5003800" y="1741488"/>
              <a:ext cx="1009650" cy="566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8" name="Line 40"/>
            <p:cNvSpPr>
              <a:spLocks noChangeShapeType="1"/>
            </p:cNvSpPr>
            <p:nvPr/>
          </p:nvSpPr>
          <p:spPr bwMode="auto">
            <a:xfrm>
              <a:off x="1654175" y="1120775"/>
              <a:ext cx="1862138" cy="18684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9" name="Line 41"/>
            <p:cNvSpPr>
              <a:spLocks noChangeShapeType="1"/>
            </p:cNvSpPr>
            <p:nvPr/>
          </p:nvSpPr>
          <p:spPr bwMode="auto">
            <a:xfrm flipV="1">
              <a:off x="3794125" y="1698625"/>
              <a:ext cx="3263900" cy="1303338"/>
            </a:xfrm>
            <a:prstGeom prst="line">
              <a:avLst/>
            </a:prstGeom>
            <a:noFill/>
            <a:ln w="38100">
              <a:solidFill>
                <a:schemeClr val="accent5">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30" name="Rectangle 45"/>
            <p:cNvSpPr>
              <a:spLocks noChangeArrowheads="1"/>
            </p:cNvSpPr>
            <p:nvPr/>
          </p:nvSpPr>
          <p:spPr bwMode="auto">
            <a:xfrm flipH="1">
              <a:off x="4340225" y="836712"/>
              <a:ext cx="231775" cy="220663"/>
            </a:xfrm>
            <a:prstGeom prst="rect">
              <a:avLst/>
            </a:prstGeom>
            <a:solidFill>
              <a:srgbClr val="7030A0"/>
            </a:solidFill>
            <a:ln w="9525">
              <a:solidFill>
                <a:schemeClr val="tx1"/>
              </a:solidFill>
              <a:miter lim="800000"/>
              <a:headEnd/>
              <a:tailEnd/>
            </a:ln>
            <a:effec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31" name="Rectangle 46"/>
            <p:cNvSpPr>
              <a:spLocks noChangeArrowheads="1"/>
            </p:cNvSpPr>
            <p:nvPr/>
          </p:nvSpPr>
          <p:spPr bwMode="auto">
            <a:xfrm flipH="1">
              <a:off x="4341812" y="1546225"/>
              <a:ext cx="230188" cy="220663"/>
            </a:xfrm>
            <a:prstGeom prst="rect">
              <a:avLst/>
            </a:prstGeom>
            <a:solidFill>
              <a:srgbClr val="7030A0"/>
            </a:solidFill>
            <a:ln w="9525">
              <a:solidFill>
                <a:schemeClr val="tx1"/>
              </a:solidFill>
              <a:miter lim="800000"/>
              <a:headEnd/>
              <a:tailEnd/>
            </a:ln>
            <a:effec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32" name="Rectangle 47"/>
            <p:cNvSpPr>
              <a:spLocks noChangeArrowheads="1"/>
            </p:cNvSpPr>
            <p:nvPr/>
          </p:nvSpPr>
          <p:spPr bwMode="auto">
            <a:xfrm flipH="1">
              <a:off x="4339213" y="2199260"/>
              <a:ext cx="230188" cy="220663"/>
            </a:xfrm>
            <a:prstGeom prst="rect">
              <a:avLst/>
            </a:prstGeom>
            <a:solidFill>
              <a:srgbClr val="7030A0"/>
            </a:solidFill>
            <a:ln w="9525">
              <a:solidFill>
                <a:schemeClr val="tx1"/>
              </a:solidFill>
              <a:miter lim="800000"/>
              <a:headEnd/>
              <a:tailEnd/>
            </a:ln>
            <a:effec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33" name="Rectangle 48"/>
            <p:cNvSpPr>
              <a:spLocks noChangeArrowheads="1"/>
            </p:cNvSpPr>
            <p:nvPr/>
          </p:nvSpPr>
          <p:spPr bwMode="auto">
            <a:xfrm flipH="1">
              <a:off x="4342388" y="2977291"/>
              <a:ext cx="230188" cy="220662"/>
            </a:xfrm>
            <a:prstGeom prst="rect">
              <a:avLst/>
            </a:prstGeom>
            <a:solidFill>
              <a:srgbClr val="7030A0"/>
            </a:solidFill>
            <a:ln w="9525">
              <a:solidFill>
                <a:schemeClr val="tx1"/>
              </a:solidFill>
              <a:miter lim="800000"/>
              <a:headEnd/>
              <a:tailEnd/>
            </a:ln>
            <a:effec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34" name="Text Box 50"/>
            <p:cNvSpPr txBox="1">
              <a:spLocks noChangeArrowheads="1"/>
            </p:cNvSpPr>
            <p:nvPr/>
          </p:nvSpPr>
          <p:spPr bwMode="auto">
            <a:xfrm>
              <a:off x="3940175" y="1184275"/>
              <a:ext cx="4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a:solidFill>
                    <a:srgbClr val="7030A0"/>
                  </a:solidFill>
                </a:rPr>
                <a:t>c2</a:t>
              </a:r>
            </a:p>
          </p:txBody>
        </p:sp>
        <p:sp>
          <p:nvSpPr>
            <p:cNvPr id="35" name="Text Box 51"/>
            <p:cNvSpPr txBox="1">
              <a:spLocks noChangeArrowheads="1"/>
            </p:cNvSpPr>
            <p:nvPr/>
          </p:nvSpPr>
          <p:spPr bwMode="auto">
            <a:xfrm>
              <a:off x="3911600" y="1851025"/>
              <a:ext cx="4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dirty="0">
                  <a:solidFill>
                    <a:srgbClr val="7030A0"/>
                  </a:solidFill>
                </a:rPr>
                <a:t>c3</a:t>
              </a:r>
            </a:p>
          </p:txBody>
        </p:sp>
        <p:sp>
          <p:nvSpPr>
            <p:cNvPr id="36" name="Text Box 52"/>
            <p:cNvSpPr txBox="1">
              <a:spLocks noChangeArrowheads="1"/>
            </p:cNvSpPr>
            <p:nvPr/>
          </p:nvSpPr>
          <p:spPr bwMode="auto">
            <a:xfrm>
              <a:off x="4439225" y="3067001"/>
              <a:ext cx="471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dirty="0">
                  <a:solidFill>
                    <a:srgbClr val="7030A0"/>
                  </a:solidFill>
                </a:rPr>
                <a:t>c4</a:t>
              </a:r>
            </a:p>
          </p:txBody>
        </p:sp>
        <p:sp>
          <p:nvSpPr>
            <p:cNvPr id="37" name="Text Box 89"/>
            <p:cNvSpPr txBox="1">
              <a:spLocks noChangeArrowheads="1"/>
            </p:cNvSpPr>
            <p:nvPr/>
          </p:nvSpPr>
          <p:spPr bwMode="auto">
            <a:xfrm>
              <a:off x="5829300" y="18002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2400" i="0"/>
            </a:p>
          </p:txBody>
        </p:sp>
        <p:sp>
          <p:nvSpPr>
            <p:cNvPr id="38" name="Oval 90"/>
            <p:cNvSpPr>
              <a:spLocks noChangeArrowheads="1"/>
            </p:cNvSpPr>
            <p:nvPr/>
          </p:nvSpPr>
          <p:spPr bwMode="auto">
            <a:xfrm>
              <a:off x="1958975" y="3001963"/>
              <a:ext cx="304800" cy="234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39" name="Oval 91"/>
            <p:cNvSpPr>
              <a:spLocks noChangeArrowheads="1"/>
            </p:cNvSpPr>
            <p:nvPr/>
          </p:nvSpPr>
          <p:spPr bwMode="auto">
            <a:xfrm>
              <a:off x="3489325" y="2963863"/>
              <a:ext cx="304800" cy="234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40" name="Oval 92"/>
            <p:cNvSpPr>
              <a:spLocks noChangeArrowheads="1"/>
            </p:cNvSpPr>
            <p:nvPr/>
          </p:nvSpPr>
          <p:spPr bwMode="auto">
            <a:xfrm>
              <a:off x="6911975" y="1473200"/>
              <a:ext cx="304800" cy="234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41" name="Oval 93"/>
            <p:cNvSpPr>
              <a:spLocks noChangeArrowheads="1"/>
            </p:cNvSpPr>
            <p:nvPr/>
          </p:nvSpPr>
          <p:spPr bwMode="auto">
            <a:xfrm>
              <a:off x="5938838" y="1506538"/>
              <a:ext cx="304800" cy="234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42" name="Oval 94"/>
            <p:cNvSpPr>
              <a:spLocks noChangeArrowheads="1"/>
            </p:cNvSpPr>
            <p:nvPr/>
          </p:nvSpPr>
          <p:spPr bwMode="auto">
            <a:xfrm>
              <a:off x="5235575" y="860425"/>
              <a:ext cx="304800" cy="234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43" name="Oval 95"/>
            <p:cNvSpPr>
              <a:spLocks noChangeArrowheads="1"/>
            </p:cNvSpPr>
            <p:nvPr/>
          </p:nvSpPr>
          <p:spPr bwMode="auto">
            <a:xfrm>
              <a:off x="1425575" y="885825"/>
              <a:ext cx="304800" cy="234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44" name="Oval 96"/>
            <p:cNvSpPr>
              <a:spLocks noChangeArrowheads="1"/>
            </p:cNvSpPr>
            <p:nvPr/>
          </p:nvSpPr>
          <p:spPr bwMode="auto">
            <a:xfrm>
              <a:off x="4664075" y="2239963"/>
              <a:ext cx="304800" cy="2349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mc:AlternateContent xmlns:mc="http://schemas.openxmlformats.org/markup-compatibility/2006" xmlns:a14="http://schemas.microsoft.com/office/drawing/2010/main">
          <mc:Choice Requires="a14">
            <p:sp>
              <p:nvSpPr>
                <p:cNvPr id="45" name="Text Box 55"/>
                <p:cNvSpPr txBox="1">
                  <a:spLocks noChangeArrowheads="1"/>
                </p:cNvSpPr>
                <p:nvPr/>
              </p:nvSpPr>
              <p:spPr bwMode="auto">
                <a:xfrm>
                  <a:off x="7780913" y="1351606"/>
                  <a:ext cx="1338263" cy="120015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14:m>
                    <m:oMath xmlns:m="http://schemas.openxmlformats.org/officeDocument/2006/math">
                      <m:sSub>
                        <m:sSubPr>
                          <m:ctrlPr>
                            <a:rPr lang="en-US" altLang="en-US" sz="2400" b="0" i="1" dirty="0" smtClean="0">
                              <a:latin typeface="Cambria Math" panose="02040503050406030204" pitchFamily="18" charset="0"/>
                            </a:rPr>
                          </m:ctrlPr>
                        </m:sSubPr>
                        <m:e>
                          <m:r>
                            <a:rPr lang="en-US" altLang="en-US" sz="2400" b="0" i="1" dirty="0" smtClean="0">
                              <a:latin typeface="Cambria Math" panose="02040503050406030204" pitchFamily="18" charset="0"/>
                            </a:rPr>
                            <m:t>𝑐</m:t>
                          </m:r>
                        </m:e>
                        <m:sub>
                          <m:r>
                            <a:rPr lang="en-US" altLang="en-US" sz="2400" i="1" dirty="0" smtClean="0">
                              <a:latin typeface="Cambria Math" panose="02040503050406030204" pitchFamily="18" charset="0"/>
                            </a:rPr>
                            <m:t>𝑖</m:t>
                          </m:r>
                        </m:sub>
                      </m:sSub>
                    </m:oMath>
                  </a14:m>
                  <a:r>
                    <a:rPr lang="en-US" altLang="en-US" sz="2400" i="0" dirty="0"/>
                    <a:t> are events of the cut</a:t>
                  </a:r>
                  <a:endParaRPr lang="en-US" altLang="en-US" sz="2400" dirty="0"/>
                </a:p>
              </p:txBody>
            </p:sp>
          </mc:Choice>
          <mc:Fallback xmlns="">
            <p:sp>
              <p:nvSpPr>
                <p:cNvPr id="45" name="Text Box 55"/>
                <p:cNvSpPr txBox="1">
                  <a:spLocks noRot="1" noChangeAspect="1" noMove="1" noResize="1" noEditPoints="1" noAdjustHandles="1" noChangeArrowheads="1" noChangeShapeType="1" noTextEdit="1"/>
                </p:cNvSpPr>
                <p:nvPr/>
              </p:nvSpPr>
              <p:spPr bwMode="auto">
                <a:xfrm>
                  <a:off x="7780913" y="1351606"/>
                  <a:ext cx="1338263" cy="1200150"/>
                </a:xfrm>
                <a:prstGeom prst="rect">
                  <a:avLst/>
                </a:prstGeom>
                <a:blipFill rotWithShape="0">
                  <a:blip r:embed="rId3"/>
                  <a:stretch>
                    <a:fillRect l="-5479" t="-4061" r="-10959" b="-1066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he-IL">
                      <a:noFill/>
                    </a:rPr>
                    <a:t> </a:t>
                  </a:r>
                </a:p>
              </p:txBody>
            </p:sp>
          </mc:Fallback>
        </mc:AlternateContent>
        <p:sp>
          <p:nvSpPr>
            <p:cNvPr id="46" name="AutoShape 86"/>
            <p:cNvSpPr>
              <a:spLocks noChangeArrowheads="1"/>
            </p:cNvSpPr>
            <p:nvPr/>
          </p:nvSpPr>
          <p:spPr bwMode="auto">
            <a:xfrm rot="19969037">
              <a:off x="1204913" y="1360488"/>
              <a:ext cx="1889125" cy="485775"/>
            </a:xfrm>
            <a:prstGeom prst="flowChartTerminator">
              <a:avLst/>
            </a:prstGeom>
            <a:solidFill>
              <a:srgbClr val="FFFF00">
                <a:alpha val="40000"/>
              </a:srgbClr>
            </a:solidFill>
            <a:ln w="9525">
              <a:solidFill>
                <a:schemeClr val="tx1"/>
              </a:solidFill>
              <a:miter lim="800000"/>
              <a:headEnd/>
              <a:tailEnd/>
            </a:ln>
            <a:effec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a:t>past</a:t>
              </a:r>
            </a:p>
          </p:txBody>
        </p:sp>
        <p:sp>
          <p:nvSpPr>
            <p:cNvPr id="47" name="AutoShape 88"/>
            <p:cNvSpPr>
              <a:spLocks noChangeArrowheads="1"/>
            </p:cNvSpPr>
            <p:nvPr/>
          </p:nvSpPr>
          <p:spPr bwMode="auto">
            <a:xfrm rot="18985867">
              <a:off x="5480050" y="2387600"/>
              <a:ext cx="1768475" cy="533400"/>
            </a:xfrm>
            <a:prstGeom prst="flowChartTerminator">
              <a:avLst/>
            </a:prstGeom>
            <a:solidFill>
              <a:schemeClr val="accent6">
                <a:lumMod val="75000"/>
                <a:alpha val="65000"/>
              </a:schemeClr>
            </a:solidFill>
            <a:ln w="9525">
              <a:solidFill>
                <a:schemeClr val="tx1"/>
              </a:solidFill>
              <a:miter lim="800000"/>
              <a:headEnd/>
              <a:tailEnd/>
            </a:ln>
            <a:effec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dirty="0"/>
                <a:t>future</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a:t>Consistent Cuts and Global Snapshots</a:t>
            </a:r>
          </a:p>
        </p:txBody>
      </p:sp>
      <p:sp>
        <p:nvSpPr>
          <p:cNvPr id="3" name="Content Placeholder 2"/>
          <p:cNvSpPr>
            <a:spLocks noGrp="1"/>
          </p:cNvSpPr>
          <p:nvPr>
            <p:ph idx="1"/>
          </p:nvPr>
        </p:nvSpPr>
        <p:spPr/>
        <p:txBody>
          <a:bodyPr>
            <a:normAutofit/>
          </a:bodyPr>
          <a:lstStyle/>
          <a:p>
            <a:pPr marL="0" indent="0">
              <a:buNone/>
            </a:pPr>
            <a:endParaRPr lang="en-US" altLang="en-US" sz="2400" dirty="0">
              <a:sym typeface="Wingdings" pitchFamily="2" charset="2"/>
            </a:endParaRPr>
          </a:p>
          <a:p>
            <a:r>
              <a:rPr lang="en-US" altLang="en-US" sz="2400" dirty="0"/>
              <a:t>The </a:t>
            </a:r>
            <a:r>
              <a:rPr lang="en-US" altLang="en-US" sz="2400" b="1" dirty="0">
                <a:solidFill>
                  <a:srgbClr val="FF0000"/>
                </a:solidFill>
              </a:rPr>
              <a:t>consistent</a:t>
            </a:r>
            <a:r>
              <a:rPr lang="en-US" altLang="en-US" sz="2400" dirty="0"/>
              <a:t> </a:t>
            </a:r>
            <a:r>
              <a:rPr lang="en-US" altLang="en-US" sz="2400" b="1" dirty="0">
                <a:solidFill>
                  <a:srgbClr val="7030A0"/>
                </a:solidFill>
              </a:rPr>
              <a:t>cut</a:t>
            </a:r>
            <a:r>
              <a:rPr lang="en-US" altLang="en-US" sz="2400" dirty="0"/>
              <a:t> events can be viewed as a </a:t>
            </a:r>
            <a:r>
              <a:rPr lang="en-US" altLang="en-US" sz="2400" b="1" dirty="0"/>
              <a:t>“snapshot” </a:t>
            </a:r>
            <a:r>
              <a:rPr lang="en-US" altLang="en-US" sz="2400" dirty="0"/>
              <a:t>of what is happening in the system at a certain point in time</a:t>
            </a:r>
          </a:p>
          <a:p>
            <a:pPr lvl="1"/>
            <a:r>
              <a:rPr lang="en-US" altLang="en-US" sz="2100" dirty="0"/>
              <a:t>We already saw in the previous slide that there is an execution where this happens</a:t>
            </a:r>
          </a:p>
          <a:p>
            <a:endParaRPr lang="en-US" altLang="en-US" sz="2400" dirty="0"/>
          </a:p>
          <a:p>
            <a:r>
              <a:rPr lang="en-US" altLang="en-US" sz="2400" dirty="0"/>
              <a:t>The </a:t>
            </a:r>
            <a:r>
              <a:rPr lang="en-US" altLang="en-US" sz="2400" b="1" dirty="0"/>
              <a:t>Global Snapshot </a:t>
            </a:r>
            <a:r>
              <a:rPr lang="en-US" altLang="en-US" sz="2400" dirty="0"/>
              <a:t>problem in distributed systems:</a:t>
            </a:r>
          </a:p>
          <a:p>
            <a:pPr lvl="1"/>
            <a:r>
              <a:rPr lang="en-US" altLang="en-US" sz="2100" dirty="0"/>
              <a:t>Find an efficient protocol to compute consistent cuts.</a:t>
            </a:r>
          </a:p>
          <a:p>
            <a:pPr lvl="1"/>
            <a:r>
              <a:rPr lang="en-US" altLang="en-US" sz="2100" dirty="0"/>
              <a:t>Need to collect the local process states and the messages which are “in flight” (or, “in the communication buffers”) at the time of the cut.</a:t>
            </a:r>
            <a:endParaRPr lang="en-US" sz="2100" dirty="0"/>
          </a:p>
        </p:txBody>
      </p:sp>
      <p:sp>
        <p:nvSpPr>
          <p:cNvPr id="5" name="Slide Number Placeholder 4"/>
          <p:cNvSpPr>
            <a:spLocks noGrp="1"/>
          </p:cNvSpPr>
          <p:nvPr>
            <p:ph type="sldNum" sz="quarter" idx="12"/>
          </p:nvPr>
        </p:nvSpPr>
        <p:spPr/>
        <p:txBody>
          <a:bodyPr/>
          <a:lstStyle/>
          <a:p>
            <a:fld id="{85043B5C-E59E-4C20-84E1-50103EC3268E}" type="slidenum">
              <a:rPr lang="en-US" altLang="he-IL" smtClean="0"/>
              <a:pPr/>
              <a:t>25</a:t>
            </a:fld>
            <a:endParaRPr lang="en-US" altLang="he-IL"/>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3578" y="410368"/>
            <a:ext cx="9073008" cy="1325563"/>
          </a:xfrm>
        </p:spPr>
        <p:txBody>
          <a:bodyPr/>
          <a:lstStyle/>
          <a:p>
            <a:r>
              <a:rPr lang="en-US" altLang="en-US" dirty="0"/>
              <a:t>Virtual Time (</a:t>
            </a:r>
            <a:r>
              <a:rPr lang="en-US" altLang="en-US" dirty="0" err="1"/>
              <a:t>Lamport</a:t>
            </a:r>
            <a:r>
              <a:rPr lang="en-US" altLang="en-US" dirty="0"/>
              <a:t>, 1978. Turing Award Laureate)</a:t>
            </a:r>
          </a:p>
        </p:txBody>
      </p:sp>
      <mc:AlternateContent xmlns:mc="http://schemas.openxmlformats.org/markup-compatibility/2006" xmlns:a14="http://schemas.microsoft.com/office/drawing/2010/main">
        <mc:Choice Requires="a14">
          <p:sp>
            <p:nvSpPr>
              <p:cNvPr id="9219" name="Rectangle 3"/>
              <p:cNvSpPr>
                <a:spLocks noGrp="1" noChangeArrowheads="1"/>
              </p:cNvSpPr>
              <p:nvPr>
                <p:ph idx="1"/>
              </p:nvPr>
            </p:nvSpPr>
            <p:spPr/>
            <p:txBody>
              <a:bodyPr/>
              <a:lstStyle/>
              <a:p>
                <a:r>
                  <a:rPr lang="en-US" altLang="en-US" dirty="0"/>
                  <a:t>A </a:t>
                </a:r>
                <a:r>
                  <a:rPr lang="en-US" altLang="en-US" b="1" dirty="0">
                    <a:solidFill>
                      <a:schemeClr val="accent5">
                        <a:lumMod val="75000"/>
                      </a:schemeClr>
                    </a:solidFill>
                  </a:rPr>
                  <a:t>logical clock </a:t>
                </a:r>
                <a:r>
                  <a:rPr lang="en-US" altLang="en-US" dirty="0"/>
                  <a:t>is a function </a:t>
                </a:r>
                <a14:m>
                  <m:oMath xmlns:m="http://schemas.openxmlformats.org/officeDocument/2006/math">
                    <m:r>
                      <a:rPr lang="en-US" altLang="en-US" i="1" dirty="0" smtClean="0">
                        <a:latin typeface="Cambria Math" panose="02040503050406030204" pitchFamily="18" charset="0"/>
                      </a:rPr>
                      <m:t>𝐶</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𝐸</m:t>
                    </m:r>
                    <m:d>
                      <m:dPr>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𝑣𝑒𝑛𝑡𝑠</m:t>
                        </m:r>
                      </m:e>
                    </m:d>
                    <m:r>
                      <a:rPr lang="en-US" altLang="en-US" b="0" i="1" dirty="0" smtClean="0">
                        <a:latin typeface="Cambria Math" panose="02040503050406030204" pitchFamily="18" charset="0"/>
                      </a:rPr>
                      <m:t>→</m:t>
                    </m:r>
                    <m:r>
                      <a:rPr lang="en-US" altLang="en-US" i="1" dirty="0" smtClean="0">
                        <a:latin typeface="Cambria Math" panose="02040503050406030204" pitchFamily="18" charset="0"/>
                      </a:rPr>
                      <m:t> </m:t>
                    </m:r>
                    <m:r>
                      <a:rPr lang="en-US" altLang="en-US" i="1" dirty="0" smtClean="0">
                        <a:latin typeface="Cambria Math" panose="02040503050406030204" pitchFamily="18" charset="0"/>
                        <a:sym typeface="Wingdings" panose="05000000000000000000" pitchFamily="2" charset="2"/>
                      </a:rPr>
                      <m:t>𝑇</m:t>
                    </m:r>
                    <m:r>
                      <a:rPr lang="en-US" altLang="en-US" i="1" dirty="0" smtClean="0">
                        <a:latin typeface="Cambria Math" panose="02040503050406030204" pitchFamily="18" charset="0"/>
                        <a:sym typeface="Wingdings" panose="05000000000000000000" pitchFamily="2" charset="2"/>
                      </a:rPr>
                      <m:t>(</m:t>
                    </m:r>
                    <m:r>
                      <a:rPr lang="en-US" altLang="en-US" i="1" dirty="0" err="1" smtClean="0">
                        <a:latin typeface="Cambria Math" panose="02040503050406030204" pitchFamily="18" charset="0"/>
                        <a:sym typeface="Wingdings" panose="05000000000000000000" pitchFamily="2" charset="2"/>
                      </a:rPr>
                      <m:t>𝑖𝑚𝑒</m:t>
                    </m:r>
                    <m:r>
                      <a:rPr lang="en-US" altLang="en-US" i="1" dirty="0" smtClean="0">
                        <a:latin typeface="Cambria Math" panose="02040503050406030204" pitchFamily="18" charset="0"/>
                        <a:sym typeface="Wingdings" panose="05000000000000000000" pitchFamily="2" charset="2"/>
                      </a:rPr>
                      <m:t>)</m:t>
                    </m:r>
                  </m:oMath>
                </a14:m>
                <a:endParaRPr lang="en-US" altLang="en-US" dirty="0">
                  <a:sym typeface="Wingdings" panose="05000000000000000000" pitchFamily="2" charset="2"/>
                </a:endParaRPr>
              </a:p>
              <a:p>
                <a:r>
                  <a:rPr lang="en-US" altLang="en-US" i="1" dirty="0"/>
                  <a:t>E</a:t>
                </a:r>
                <a:r>
                  <a:rPr lang="en-US" altLang="en-US" dirty="0"/>
                  <a:t> – set of events</a:t>
                </a:r>
              </a:p>
              <a:p>
                <a:r>
                  <a:rPr lang="en-US" altLang="en-US" i="1" dirty="0"/>
                  <a:t>C(e) </a:t>
                </a:r>
                <a:r>
                  <a:rPr lang="en-US" altLang="en-US" dirty="0"/>
                  <a:t>– timestamp of</a:t>
                </a:r>
                <a:r>
                  <a:rPr lang="en-US" altLang="en-US" i="1" dirty="0"/>
                  <a:t> e</a:t>
                </a:r>
              </a:p>
              <a:p>
                <a:r>
                  <a:rPr lang="en-US" altLang="en-US" i="1" dirty="0"/>
                  <a:t>T</a:t>
                </a:r>
                <a:r>
                  <a:rPr lang="en-US" altLang="en-US" dirty="0"/>
                  <a:t> – a partially ordered set such that </a:t>
                </a:r>
                <a:r>
                  <a:rPr lang="en-US" altLang="en-US" i="1" dirty="0"/>
                  <a:t>e</a:t>
                </a:r>
                <a:r>
                  <a:rPr lang="en-US" altLang="en-US" dirty="0"/>
                  <a:t>&lt;</a:t>
                </a:r>
                <a:r>
                  <a:rPr lang="en-US" altLang="en-US" i="1" dirty="0"/>
                  <a:t>e’</a:t>
                </a:r>
                <a:r>
                  <a:rPr lang="en-US" altLang="en-US" dirty="0"/>
                  <a:t> </a:t>
                </a:r>
                <a:r>
                  <a:rPr lang="en-US" altLang="en-US" dirty="0">
                    <a:sym typeface="Wingdings" panose="05000000000000000000" pitchFamily="2" charset="2"/>
                  </a:rPr>
                  <a:t> </a:t>
                </a:r>
                <a:r>
                  <a:rPr lang="en-US" altLang="en-US" i="1" dirty="0">
                    <a:sym typeface="Wingdings" panose="05000000000000000000" pitchFamily="2" charset="2"/>
                  </a:rPr>
                  <a:t>C(e)</a:t>
                </a:r>
                <a:r>
                  <a:rPr lang="en-US" altLang="en-US" dirty="0">
                    <a:sym typeface="Wingdings" panose="05000000000000000000" pitchFamily="2" charset="2"/>
                  </a:rPr>
                  <a:t>&lt;</a:t>
                </a:r>
                <a:r>
                  <a:rPr lang="en-US" altLang="en-US" i="1" dirty="0">
                    <a:sym typeface="Wingdings" panose="05000000000000000000" pitchFamily="2" charset="2"/>
                  </a:rPr>
                  <a:t>C(e’)</a:t>
                </a:r>
              </a:p>
              <a:p>
                <a:pPr lvl="1"/>
                <a:r>
                  <a:rPr lang="en-US" altLang="en-US" dirty="0">
                    <a:sym typeface="Wingdings" panose="05000000000000000000" pitchFamily="2" charset="2"/>
                  </a:rPr>
                  <a:t>The opposite not necessarily true, e.g. concurrent events.</a:t>
                </a:r>
              </a:p>
              <a:p>
                <a:r>
                  <a:rPr lang="en-US" altLang="en-US" dirty="0">
                    <a:sym typeface="Wingdings" panose="05000000000000000000" pitchFamily="2" charset="2"/>
                  </a:rPr>
                  <a:t>Commonly, T=</a:t>
                </a:r>
                <a14:m>
                  <m:oMath xmlns:m="http://schemas.openxmlformats.org/officeDocument/2006/math">
                    <m:r>
                      <a:rPr lang="en-US" altLang="en-US" i="1" dirty="0" smtClean="0">
                        <a:latin typeface="Cambria Math" panose="02040503050406030204" pitchFamily="18" charset="0"/>
                        <a:ea typeface="Cambria Math" panose="02040503050406030204" pitchFamily="18" charset="0"/>
                        <a:sym typeface="Wingdings" panose="05000000000000000000" pitchFamily="2" charset="2"/>
                      </a:rPr>
                      <m:t>ℕ</m:t>
                    </m:r>
                  </m:oMath>
                </a14:m>
                <a:r>
                  <a:rPr lang="en-US" altLang="en-US" dirty="0">
                    <a:sym typeface="Wingdings" panose="05000000000000000000" pitchFamily="2" charset="2"/>
                  </a:rPr>
                  <a:t>, and there is a local clock </a:t>
                </a:r>
                <a14:m>
                  <m:oMath xmlns:m="http://schemas.openxmlformats.org/officeDocument/2006/math">
                    <m:sSub>
                      <m:sSubPr>
                        <m:ctrlPr>
                          <a:rPr lang="en-US" altLang="en-US" b="0" i="1" dirty="0" smtClean="0">
                            <a:latin typeface="Cambria Math" panose="02040503050406030204" pitchFamily="18" charset="0"/>
                            <a:sym typeface="Wingdings" panose="05000000000000000000" pitchFamily="2" charset="2"/>
                          </a:rPr>
                        </m:ctrlPr>
                      </m:sSubPr>
                      <m:e>
                        <m:r>
                          <a:rPr lang="en-US" altLang="en-US" i="1" dirty="0" smtClean="0">
                            <a:latin typeface="Cambria Math" panose="02040503050406030204" pitchFamily="18" charset="0"/>
                            <a:sym typeface="Wingdings" panose="05000000000000000000" pitchFamily="2" charset="2"/>
                          </a:rPr>
                          <m:t>𝐶</m:t>
                        </m:r>
                      </m:e>
                      <m:sub>
                        <m:r>
                          <a:rPr lang="en-US" altLang="en-US" i="1" dirty="0" smtClean="0">
                            <a:latin typeface="Cambria Math" panose="02040503050406030204" pitchFamily="18" charset="0"/>
                            <a:sym typeface="Wingdings" panose="05000000000000000000" pitchFamily="2" charset="2"/>
                          </a:rPr>
                          <m:t>𝑖</m:t>
                        </m:r>
                      </m:sub>
                    </m:sSub>
                  </m:oMath>
                </a14:m>
                <a:r>
                  <a:rPr lang="en-US" altLang="en-US" dirty="0">
                    <a:sym typeface="Wingdings" panose="05000000000000000000" pitchFamily="2" charset="2"/>
                  </a:rPr>
                  <a:t> for every process </a:t>
                </a:r>
                <a14:m>
                  <m:oMath xmlns:m="http://schemas.openxmlformats.org/officeDocument/2006/math">
                    <m:sSub>
                      <m:sSubPr>
                        <m:ctrlPr>
                          <a:rPr lang="en-US" altLang="en-US" b="0" i="1" dirty="0" smtClean="0">
                            <a:latin typeface="Cambria Math" panose="02040503050406030204" pitchFamily="18" charset="0"/>
                            <a:sym typeface="Wingdings" panose="05000000000000000000" pitchFamily="2" charset="2"/>
                          </a:rPr>
                        </m:ctrlPr>
                      </m:sSubPr>
                      <m:e>
                        <m:r>
                          <a:rPr lang="en-US" altLang="en-US" i="1" dirty="0" smtClean="0">
                            <a:latin typeface="Cambria Math" panose="02040503050406030204" pitchFamily="18" charset="0"/>
                            <a:sym typeface="Wingdings" panose="05000000000000000000" pitchFamily="2" charset="2"/>
                          </a:rPr>
                          <m:t>𝑃</m:t>
                        </m:r>
                      </m:e>
                      <m:sub>
                        <m:r>
                          <a:rPr lang="en-US" altLang="en-US" i="1" dirty="0" smtClean="0">
                            <a:latin typeface="Cambria Math" panose="02040503050406030204" pitchFamily="18" charset="0"/>
                            <a:sym typeface="Wingdings" panose="05000000000000000000" pitchFamily="2" charset="2"/>
                          </a:rPr>
                          <m:t>𝑖</m:t>
                        </m:r>
                      </m:sub>
                    </m:sSub>
                  </m:oMath>
                </a14:m>
                <a:endParaRPr lang="en-US" altLang="en-US" dirty="0">
                  <a:sym typeface="Wingdings" panose="05000000000000000000" pitchFamily="2" charset="2"/>
                </a:endParaRPr>
              </a:p>
            </p:txBody>
          </p:sp>
        </mc:Choice>
        <mc:Fallback xmlns="">
          <p:sp>
            <p:nvSpPr>
              <p:cNvPr id="9219" name="Rectangle 3"/>
              <p:cNvSpPr>
                <a:spLocks noGrp="1" noRot="1" noChangeAspect="1" noMove="1" noResize="1" noEditPoints="1" noAdjustHandles="1" noChangeArrowheads="1" noChangeShapeType="1" noTextEdit="1"/>
              </p:cNvSpPr>
              <p:nvPr>
                <p:ph idx="1"/>
              </p:nvPr>
            </p:nvSpPr>
            <p:spPr>
              <a:blipFill rotWithShape="0">
                <a:blip r:embed="rId3"/>
                <a:stretch>
                  <a:fillRect l="-773" t="-1541"/>
                </a:stretch>
              </a:blipFill>
            </p:spPr>
            <p:txBody>
              <a:bodyPr/>
              <a:lstStyle/>
              <a:p>
                <a:r>
                  <a:rPr lang="he-IL">
                    <a:noFill/>
                  </a:rPr>
                  <a:t> </a:t>
                </a:r>
              </a:p>
            </p:txBody>
          </p:sp>
        </mc:Fallback>
      </mc:AlternateContent>
      <p:sp>
        <p:nvSpPr>
          <p:cNvPr id="4" name="Slide Number Placeholder 3"/>
          <p:cNvSpPr>
            <a:spLocks noGrp="1"/>
          </p:cNvSpPr>
          <p:nvPr>
            <p:ph type="sldNum" sz="quarter" idx="12"/>
          </p:nvPr>
        </p:nvSpPr>
        <p:spPr/>
        <p:txBody>
          <a:bodyPr/>
          <a:lstStyle/>
          <a:p>
            <a:fld id="{85043B5C-E59E-4C20-84E1-50103EC3268E}" type="slidenum">
              <a:rPr lang="en-US" altLang="he-IL" smtClean="0"/>
              <a:pPr/>
              <a:t>26</a:t>
            </a:fld>
            <a:endParaRPr lang="en-US" altLang="he-IL"/>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t>Logical Clocks Protocol</a:t>
            </a:r>
          </a:p>
        </p:txBody>
      </p:sp>
      <mc:AlternateContent xmlns:mc="http://schemas.openxmlformats.org/markup-compatibility/2006" xmlns:a14="http://schemas.microsoft.com/office/drawing/2010/main">
        <mc:Choice Requires="a14">
          <p:sp>
            <p:nvSpPr>
              <p:cNvPr id="9219" name="Rectangle 3"/>
              <p:cNvSpPr>
                <a:spLocks noGrp="1" noChangeArrowheads="1"/>
              </p:cNvSpPr>
              <p:nvPr>
                <p:ph idx="1"/>
              </p:nvPr>
            </p:nvSpPr>
            <p:spPr/>
            <p:txBody>
              <a:bodyPr>
                <a:normAutofit lnSpcReduction="10000"/>
              </a:bodyPr>
              <a:lstStyle/>
              <a:p>
                <a:pPr marL="0" indent="0">
                  <a:buNone/>
                </a:pPr>
                <a:r>
                  <a:rPr lang="en-US" altLang="en-US" sz="2400" dirty="0"/>
                  <a:t>The </a:t>
                </a:r>
                <a:r>
                  <a:rPr lang="en-US" altLang="en-US" sz="2400" b="1" dirty="0">
                    <a:solidFill>
                      <a:schemeClr val="accent5">
                        <a:lumMod val="75000"/>
                      </a:schemeClr>
                    </a:solidFill>
                  </a:rPr>
                  <a:t>logical clocks </a:t>
                </a:r>
                <a:r>
                  <a:rPr lang="en-US" altLang="en-US" sz="2400" dirty="0"/>
                  <a:t>tick using the following protocol:</a:t>
                </a:r>
              </a:p>
              <a:p>
                <a:pPr marL="457200" indent="-457200">
                  <a:buFont typeface="+mj-lt"/>
                  <a:buAutoNum type="arabicPeriod"/>
                </a:pPr>
                <a:r>
                  <a:rPr lang="en-US" altLang="en-US" dirty="0"/>
                  <a:t>When a local event </a:t>
                </a:r>
                <a:r>
                  <a:rPr lang="en-US" altLang="en-US" i="1" dirty="0"/>
                  <a:t>e</a:t>
                </a:r>
                <a:r>
                  <a:rPr lang="en-US" altLang="en-US" dirty="0"/>
                  <a:t> is executed by </a:t>
                </a:r>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𝑃</m:t>
                        </m:r>
                      </m:e>
                      <m:sub>
                        <m:r>
                          <a:rPr lang="en-US" altLang="en-US" i="1" dirty="0" smtClean="0">
                            <a:latin typeface="Cambria Math" panose="02040503050406030204" pitchFamily="18" charset="0"/>
                          </a:rPr>
                          <m:t>𝑖</m:t>
                        </m:r>
                      </m:sub>
                    </m:sSub>
                  </m:oMath>
                </a14:m>
                <a:r>
                  <a:rPr lang="en-US" altLang="en-US" dirty="0"/>
                  <a:t>:  </a:t>
                </a:r>
              </a:p>
              <a:p>
                <a:pPr lvl="1"/>
                <a:r>
                  <a:rPr lang="en-US" altLang="en-US" dirty="0"/>
                  <a:t>new </a:t>
                </a:r>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𝐶</m:t>
                        </m:r>
                      </m:e>
                      <m:sub>
                        <m:r>
                          <a:rPr lang="en-US" altLang="en-US" i="1" dirty="0" smtClean="0">
                            <a:latin typeface="Cambria Math" panose="02040503050406030204" pitchFamily="18" charset="0"/>
                          </a:rPr>
                          <m:t>𝑖</m:t>
                        </m:r>
                      </m:sub>
                    </m:sSub>
                  </m:oMath>
                </a14:m>
                <a:r>
                  <a:rPr lang="en-US" altLang="en-US" dirty="0"/>
                  <a:t> := </a:t>
                </a:r>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𝐶</m:t>
                        </m:r>
                      </m:e>
                      <m:sub>
                        <m:r>
                          <a:rPr lang="en-US" altLang="en-US" i="1" dirty="0" smtClean="0">
                            <a:latin typeface="Cambria Math" panose="02040503050406030204" pitchFamily="18" charset="0"/>
                          </a:rPr>
                          <m:t>𝑖</m:t>
                        </m:r>
                      </m:sub>
                    </m:sSub>
                  </m:oMath>
                </a14:m>
                <a:r>
                  <a:rPr lang="en-US" altLang="en-US" dirty="0"/>
                  <a:t> + d   		(d&gt;0) </a:t>
                </a:r>
              </a:p>
              <a:p>
                <a:pPr lvl="1"/>
                <a:r>
                  <a:rPr lang="en-US" altLang="en-US" i="1" dirty="0"/>
                  <a:t>C(e)</a:t>
                </a:r>
                <a:r>
                  <a:rPr lang="en-US" altLang="en-US" dirty="0"/>
                  <a:t> := Timestamp(</a:t>
                </a:r>
                <a:r>
                  <a:rPr lang="en-US" altLang="en-US" i="1" dirty="0"/>
                  <a:t>e</a:t>
                </a:r>
                <a:r>
                  <a:rPr lang="en-US" altLang="en-US" dirty="0"/>
                  <a:t>) := new </a:t>
                </a:r>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𝐶</m:t>
                        </m:r>
                      </m:e>
                      <m:sub>
                        <m:r>
                          <a:rPr lang="en-US" altLang="en-US" i="1" dirty="0" smtClean="0">
                            <a:latin typeface="Cambria Math" panose="02040503050406030204" pitchFamily="18" charset="0"/>
                          </a:rPr>
                          <m:t>𝑖</m:t>
                        </m:r>
                      </m:sub>
                    </m:sSub>
                  </m:oMath>
                </a14:m>
                <a:endParaRPr lang="en-US" altLang="en-US" dirty="0"/>
              </a:p>
              <a:p>
                <a:pPr marL="457200" indent="-457200">
                  <a:buFont typeface="+mj-lt"/>
                  <a:buAutoNum type="arabicPeriod"/>
                </a:pPr>
                <a:r>
                  <a:rPr lang="en-US" altLang="en-US" dirty="0"/>
                  <a:t>A message </a:t>
                </a:r>
                <a:r>
                  <a:rPr lang="en-US" altLang="en-US" i="1" dirty="0"/>
                  <a:t>m</a:t>
                </a:r>
                <a:r>
                  <a:rPr lang="en-US" altLang="en-US" dirty="0"/>
                  <a:t>, sent on event </a:t>
                </a:r>
                <a:r>
                  <a:rPr lang="en-US" altLang="en-US" i="1" dirty="0"/>
                  <a:t>s</a:t>
                </a:r>
                <a:r>
                  <a:rPr lang="en-US" altLang="en-US" dirty="0"/>
                  <a:t> = send(</a:t>
                </a:r>
                <a:r>
                  <a:rPr lang="en-US" altLang="en-US" i="1" dirty="0"/>
                  <a:t>m</a:t>
                </a:r>
                <a:r>
                  <a:rPr lang="en-US" altLang="en-US" dirty="0"/>
                  <a:t>), is time-stamped:</a:t>
                </a:r>
              </a:p>
              <a:p>
                <a:pPr lvl="1"/>
                <a:r>
                  <a:rPr lang="en-US" altLang="en-US" dirty="0"/>
                  <a:t>t(</a:t>
                </a:r>
                <a:r>
                  <a:rPr lang="en-US" altLang="en-US" i="1" dirty="0"/>
                  <a:t>m</a:t>
                </a:r>
                <a:r>
                  <a:rPr lang="en-US" altLang="en-US" dirty="0"/>
                  <a:t>) = C(</a:t>
                </a:r>
                <a:r>
                  <a:rPr lang="en-US" altLang="en-US" i="1" dirty="0"/>
                  <a:t>s</a:t>
                </a:r>
                <a:r>
                  <a:rPr lang="en-US" altLang="en-US" dirty="0"/>
                  <a:t>)</a:t>
                </a:r>
              </a:p>
              <a:p>
                <a:pPr lvl="1"/>
                <a:r>
                  <a:rPr lang="en-US" altLang="en-US" dirty="0"/>
                  <a:t>t(</a:t>
                </a:r>
                <a:r>
                  <a:rPr lang="en-US" altLang="en-US" i="1" dirty="0"/>
                  <a:t>m</a:t>
                </a:r>
                <a:r>
                  <a:rPr lang="en-US" altLang="en-US" dirty="0"/>
                  <a:t>) is sent together with the </a:t>
                </a:r>
                <a:r>
                  <a:rPr lang="en-US" altLang="en-US" i="1" dirty="0"/>
                  <a:t>message</a:t>
                </a:r>
                <a:r>
                  <a:rPr lang="en-US" altLang="en-US" dirty="0"/>
                  <a:t> as a pair </a:t>
                </a:r>
                <a:r>
                  <a:rPr lang="en-US" altLang="en-US" b="1" dirty="0"/>
                  <a:t>(</a:t>
                </a:r>
                <a:r>
                  <a:rPr lang="en-US" altLang="en-US" dirty="0"/>
                  <a:t>t(</a:t>
                </a:r>
                <a:r>
                  <a:rPr lang="en-US" altLang="en-US" i="1" dirty="0"/>
                  <a:t>m</a:t>
                </a:r>
                <a:r>
                  <a:rPr lang="en-US" altLang="en-US" dirty="0"/>
                  <a:t>),</a:t>
                </a:r>
                <a:r>
                  <a:rPr lang="en-US" altLang="en-US" i="1" dirty="0"/>
                  <a:t>m</a:t>
                </a:r>
                <a:r>
                  <a:rPr lang="en-US" altLang="en-US" b="1" dirty="0"/>
                  <a:t>)</a:t>
                </a:r>
                <a:endParaRPr lang="en-US" altLang="en-US" dirty="0"/>
              </a:p>
              <a:p>
                <a:pPr marL="457200" indent="-457200">
                  <a:buFont typeface="+mj-lt"/>
                  <a:buAutoNum type="arabicPeriod"/>
                </a:pPr>
                <a:r>
                  <a:rPr lang="en-US" altLang="en-US" dirty="0"/>
                  <a:t>When</a:t>
                </a:r>
                <a14:m>
                  <m:oMath xmlns:m="http://schemas.openxmlformats.org/officeDocument/2006/math">
                    <m:r>
                      <a:rPr lang="en-US" altLang="en-US" i="1" dirty="0" smtClean="0">
                        <a:latin typeface="Cambria Math" panose="02040503050406030204" pitchFamily="18" charset="0"/>
                      </a:rPr>
                      <m:t> </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𝑃</m:t>
                        </m:r>
                      </m:e>
                      <m:sub>
                        <m:r>
                          <a:rPr lang="en-US" altLang="en-US" i="1" dirty="0" smtClean="0">
                            <a:latin typeface="Cambria Math" panose="02040503050406030204" pitchFamily="18" charset="0"/>
                          </a:rPr>
                          <m:t>𝑖</m:t>
                        </m:r>
                      </m:sub>
                    </m:sSub>
                  </m:oMath>
                </a14:m>
                <a:r>
                  <a:rPr lang="en-US" altLang="en-US" dirty="0"/>
                  <a:t> receives </a:t>
                </a:r>
                <a:r>
                  <a:rPr lang="en-US" altLang="en-US" b="1" dirty="0"/>
                  <a:t>(</a:t>
                </a:r>
                <a:r>
                  <a:rPr lang="en-US" altLang="en-US" dirty="0"/>
                  <a:t>t(</a:t>
                </a:r>
                <a:r>
                  <a:rPr lang="en-US" altLang="en-US" i="1" dirty="0"/>
                  <a:t>m</a:t>
                </a:r>
                <a:r>
                  <a:rPr lang="en-US" altLang="en-US" dirty="0"/>
                  <a:t>),</a:t>
                </a:r>
                <a:r>
                  <a:rPr lang="en-US" altLang="en-US" i="1" dirty="0"/>
                  <a:t>m</a:t>
                </a:r>
                <a:r>
                  <a:rPr lang="en-US" altLang="en-US" b="1" dirty="0"/>
                  <a:t>)</a:t>
                </a:r>
                <a:r>
                  <a:rPr lang="en-US" altLang="en-US" dirty="0"/>
                  <a:t>:</a:t>
                </a:r>
              </a:p>
              <a:p>
                <a:pPr lvl="1"/>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𝐶</m:t>
                        </m:r>
                      </m:e>
                      <m:sub>
                        <m:r>
                          <a:rPr lang="en-US" altLang="en-US" i="1" dirty="0" smtClean="0">
                            <a:latin typeface="Cambria Math" panose="02040503050406030204" pitchFamily="18" charset="0"/>
                          </a:rPr>
                          <m:t>𝑖</m:t>
                        </m:r>
                      </m:sub>
                    </m:sSub>
                  </m:oMath>
                </a14:m>
                <a:r>
                  <a:rPr lang="en-US" altLang="en-US" dirty="0"/>
                  <a:t> := </a:t>
                </a:r>
                <a:r>
                  <a:rPr lang="en-US" altLang="en-US" b="1" dirty="0"/>
                  <a:t>max</a:t>
                </a:r>
                <a:r>
                  <a:rPr lang="en-US" altLang="en-US" dirty="0"/>
                  <a:t> </a:t>
                </a:r>
                <a:r>
                  <a:rPr lang="en-US" altLang="en-US" b="1" dirty="0"/>
                  <a:t>{</a:t>
                </a:r>
                <a:r>
                  <a:rPr lang="en-US" altLang="en-US" dirty="0"/>
                  <a:t> </a:t>
                </a:r>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𝐶</m:t>
                        </m:r>
                      </m:e>
                      <m:sub>
                        <m:r>
                          <a:rPr lang="en-US" altLang="en-US" i="1" dirty="0" smtClean="0">
                            <a:latin typeface="Cambria Math" panose="02040503050406030204" pitchFamily="18" charset="0"/>
                          </a:rPr>
                          <m:t>𝑖</m:t>
                        </m:r>
                      </m:sub>
                    </m:sSub>
                  </m:oMath>
                </a14:m>
                <a:r>
                  <a:rPr lang="en-US" altLang="en-US" dirty="0"/>
                  <a:t>, t(</a:t>
                </a:r>
                <a:r>
                  <a:rPr lang="en-US" altLang="en-US" i="1" dirty="0"/>
                  <a:t>m</a:t>
                </a:r>
                <a:r>
                  <a:rPr lang="en-US" altLang="en-US" dirty="0"/>
                  <a:t>) </a:t>
                </a:r>
                <a:r>
                  <a:rPr lang="en-US" altLang="en-US" b="1" dirty="0"/>
                  <a:t>}</a:t>
                </a:r>
                <a:r>
                  <a:rPr lang="en-US" altLang="en-US" dirty="0"/>
                  <a:t> + d   	(d &gt;0)</a:t>
                </a:r>
              </a:p>
              <a:p>
                <a:endParaRPr lang="en-US" altLang="en-US" dirty="0"/>
              </a:p>
              <a:p>
                <a:r>
                  <a:rPr lang="en-US" altLang="en-US" sz="2400" i="0" dirty="0"/>
                  <a:t>Usually, d=1.</a:t>
                </a:r>
              </a:p>
              <a:p>
                <a:pPr lvl="1"/>
                <a:r>
                  <a:rPr lang="en-US" altLang="en-US" i="0" dirty="0"/>
                  <a:t>However, d may change arbitrarily and dynamically (as long as it is positive)</a:t>
                </a:r>
              </a:p>
              <a:p>
                <a:pPr lvl="1"/>
                <a:r>
                  <a:rPr lang="en-US" altLang="en-US" i="0" dirty="0"/>
                  <a:t>E.g., in an attempt to reflect actual time</a:t>
                </a:r>
              </a:p>
            </p:txBody>
          </p:sp>
        </mc:Choice>
        <mc:Fallback xmlns="">
          <p:sp>
            <p:nvSpPr>
              <p:cNvPr id="9219" name="Rectangle 3"/>
              <p:cNvSpPr>
                <a:spLocks noGrp="1" noRot="1" noChangeAspect="1" noMove="1" noResize="1" noEditPoints="1" noAdjustHandles="1" noChangeArrowheads="1" noChangeShapeType="1" noTextEdit="1"/>
              </p:cNvSpPr>
              <p:nvPr>
                <p:ph idx="1"/>
              </p:nvPr>
            </p:nvSpPr>
            <p:spPr>
              <a:blipFill rotWithShape="0">
                <a:blip r:embed="rId3"/>
                <a:stretch>
                  <a:fillRect l="-1159" t="-2661"/>
                </a:stretch>
              </a:blipFill>
            </p:spPr>
            <p:txBody>
              <a:bodyPr/>
              <a:lstStyle/>
              <a:p>
                <a:r>
                  <a:rPr lang="he-IL">
                    <a:noFill/>
                  </a:rPr>
                  <a:t> </a:t>
                </a:r>
              </a:p>
            </p:txBody>
          </p:sp>
        </mc:Fallback>
      </mc:AlternateContent>
      <p:sp>
        <p:nvSpPr>
          <p:cNvPr id="6" name="Slide Number Placeholder 5"/>
          <p:cNvSpPr>
            <a:spLocks noGrp="1"/>
          </p:cNvSpPr>
          <p:nvPr>
            <p:ph type="sldNum" sz="quarter" idx="12"/>
          </p:nvPr>
        </p:nvSpPr>
        <p:spPr/>
        <p:txBody>
          <a:bodyPr/>
          <a:lstStyle/>
          <a:p>
            <a:fld id="{85043B5C-E59E-4C20-84E1-50103EC3268E}" type="slidenum">
              <a:rPr lang="en-US" altLang="he-IL" smtClean="0"/>
              <a:pPr/>
              <a:t>27</a:t>
            </a:fld>
            <a:endParaRPr lang="en-US" altLang="he-IL"/>
          </a:p>
        </p:txBody>
      </p:sp>
    </p:spTree>
    <p:extLst>
      <p:ext uri="{BB962C8B-B14F-4D97-AF65-F5344CB8AC3E}">
        <p14:creationId xmlns:p14="http://schemas.microsoft.com/office/powerpoint/2010/main" val="390604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1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19">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219">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219">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2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z="3200" dirty="0"/>
              <a:t>Logical Clocks Protocol Example</a:t>
            </a:r>
            <a:endParaRPr lang="en-US" altLang="en-US" sz="3200" b="1" dirty="0"/>
          </a:p>
        </p:txBody>
      </p:sp>
      <p:sp>
        <p:nvSpPr>
          <p:cNvPr id="13315" name="Line 5"/>
          <p:cNvSpPr>
            <a:spLocks noChangeShapeType="1"/>
          </p:cNvSpPr>
          <p:nvPr/>
        </p:nvSpPr>
        <p:spPr bwMode="auto">
          <a:xfrm>
            <a:off x="1691680" y="3061320"/>
            <a:ext cx="6480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3316" name="Line 6"/>
          <p:cNvSpPr>
            <a:spLocks noChangeShapeType="1"/>
          </p:cNvSpPr>
          <p:nvPr/>
        </p:nvSpPr>
        <p:spPr bwMode="auto">
          <a:xfrm>
            <a:off x="1691680" y="3906242"/>
            <a:ext cx="6480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3317" name="Line 7"/>
          <p:cNvSpPr>
            <a:spLocks noChangeShapeType="1"/>
          </p:cNvSpPr>
          <p:nvPr/>
        </p:nvSpPr>
        <p:spPr bwMode="auto">
          <a:xfrm>
            <a:off x="1691680" y="4812258"/>
            <a:ext cx="6480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3318" name="Text Box 8"/>
          <p:cNvSpPr txBox="1">
            <a:spLocks noChangeArrowheads="1"/>
          </p:cNvSpPr>
          <p:nvPr/>
        </p:nvSpPr>
        <p:spPr bwMode="auto">
          <a:xfrm>
            <a:off x="837605" y="272159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a:t>P1</a:t>
            </a:r>
          </a:p>
        </p:txBody>
      </p:sp>
      <p:sp>
        <p:nvSpPr>
          <p:cNvPr id="13319" name="Text Box 9"/>
          <p:cNvSpPr txBox="1">
            <a:spLocks noChangeArrowheads="1"/>
          </p:cNvSpPr>
          <p:nvPr/>
        </p:nvSpPr>
        <p:spPr bwMode="auto">
          <a:xfrm>
            <a:off x="853480" y="3677642"/>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a:t>P2</a:t>
            </a:r>
          </a:p>
        </p:txBody>
      </p:sp>
      <p:sp>
        <p:nvSpPr>
          <p:cNvPr id="13320" name="Text Box 10"/>
          <p:cNvSpPr txBox="1">
            <a:spLocks noChangeArrowheads="1"/>
          </p:cNvSpPr>
          <p:nvPr/>
        </p:nvSpPr>
        <p:spPr bwMode="auto">
          <a:xfrm>
            <a:off x="853480" y="4583658"/>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a:t>P3</a:t>
            </a:r>
          </a:p>
        </p:txBody>
      </p:sp>
      <p:sp>
        <p:nvSpPr>
          <p:cNvPr id="13321" name="Oval 30"/>
          <p:cNvSpPr>
            <a:spLocks noChangeArrowheads="1"/>
          </p:cNvSpPr>
          <p:nvPr/>
        </p:nvSpPr>
        <p:spPr bwMode="auto">
          <a:xfrm>
            <a:off x="2148880" y="2756520"/>
            <a:ext cx="685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e11</a:t>
            </a:r>
          </a:p>
        </p:txBody>
      </p:sp>
      <p:sp>
        <p:nvSpPr>
          <p:cNvPr id="13322" name="Oval 32"/>
          <p:cNvSpPr>
            <a:spLocks noChangeArrowheads="1"/>
          </p:cNvSpPr>
          <p:nvPr/>
        </p:nvSpPr>
        <p:spPr bwMode="auto">
          <a:xfrm>
            <a:off x="4206280" y="2756520"/>
            <a:ext cx="685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e12</a:t>
            </a:r>
          </a:p>
        </p:txBody>
      </p:sp>
      <p:sp>
        <p:nvSpPr>
          <p:cNvPr id="13323" name="Oval 33"/>
          <p:cNvSpPr>
            <a:spLocks noChangeArrowheads="1"/>
          </p:cNvSpPr>
          <p:nvPr/>
        </p:nvSpPr>
        <p:spPr bwMode="auto">
          <a:xfrm>
            <a:off x="6416080" y="2777666"/>
            <a:ext cx="685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e13</a:t>
            </a:r>
          </a:p>
        </p:txBody>
      </p:sp>
      <p:sp>
        <p:nvSpPr>
          <p:cNvPr id="13324" name="Oval 34"/>
          <p:cNvSpPr>
            <a:spLocks noChangeArrowheads="1"/>
          </p:cNvSpPr>
          <p:nvPr/>
        </p:nvSpPr>
        <p:spPr bwMode="auto">
          <a:xfrm>
            <a:off x="1996480" y="3677642"/>
            <a:ext cx="685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e21</a:t>
            </a:r>
          </a:p>
        </p:txBody>
      </p:sp>
      <p:sp>
        <p:nvSpPr>
          <p:cNvPr id="13325" name="Oval 35"/>
          <p:cNvSpPr>
            <a:spLocks noChangeArrowheads="1"/>
          </p:cNvSpPr>
          <p:nvPr/>
        </p:nvSpPr>
        <p:spPr bwMode="auto">
          <a:xfrm>
            <a:off x="3749080" y="3677642"/>
            <a:ext cx="685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e22</a:t>
            </a:r>
          </a:p>
        </p:txBody>
      </p:sp>
      <p:sp>
        <p:nvSpPr>
          <p:cNvPr id="13326" name="Oval 36"/>
          <p:cNvSpPr>
            <a:spLocks noChangeArrowheads="1"/>
          </p:cNvSpPr>
          <p:nvPr/>
        </p:nvSpPr>
        <p:spPr bwMode="auto">
          <a:xfrm>
            <a:off x="5806480" y="4583658"/>
            <a:ext cx="685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dirty="0"/>
              <a:t>e32</a:t>
            </a:r>
          </a:p>
        </p:txBody>
      </p:sp>
      <p:sp>
        <p:nvSpPr>
          <p:cNvPr id="13327" name="Line 37"/>
          <p:cNvSpPr>
            <a:spLocks noChangeShapeType="1"/>
          </p:cNvSpPr>
          <p:nvPr/>
        </p:nvSpPr>
        <p:spPr bwMode="auto">
          <a:xfrm>
            <a:off x="4452342" y="4041179"/>
            <a:ext cx="1430337" cy="619371"/>
          </a:xfrm>
          <a:prstGeom prst="line">
            <a:avLst/>
          </a:prstGeom>
          <a:noFill/>
          <a:ln w="38100">
            <a:solidFill>
              <a:schemeClr val="accent6">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3328" name="Text Box 38"/>
          <p:cNvSpPr txBox="1">
            <a:spLocks noChangeArrowheads="1"/>
          </p:cNvSpPr>
          <p:nvPr/>
        </p:nvSpPr>
        <p:spPr bwMode="auto">
          <a:xfrm>
            <a:off x="1956198" y="2414738"/>
            <a:ext cx="10620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800" i="0" dirty="0"/>
              <a:t>C(e11)=1</a:t>
            </a:r>
          </a:p>
        </p:txBody>
      </p:sp>
      <p:sp>
        <p:nvSpPr>
          <p:cNvPr id="13329" name="Text Box 39"/>
          <p:cNvSpPr txBox="1">
            <a:spLocks noChangeArrowheads="1"/>
          </p:cNvSpPr>
          <p:nvPr/>
        </p:nvSpPr>
        <p:spPr bwMode="auto">
          <a:xfrm>
            <a:off x="4008836" y="2432000"/>
            <a:ext cx="107156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800" i="0" dirty="0"/>
              <a:t>C(e12)=2</a:t>
            </a:r>
          </a:p>
        </p:txBody>
      </p:sp>
      <p:sp>
        <p:nvSpPr>
          <p:cNvPr id="13330" name="Text Box 40"/>
          <p:cNvSpPr txBox="1">
            <a:spLocks noChangeArrowheads="1"/>
          </p:cNvSpPr>
          <p:nvPr/>
        </p:nvSpPr>
        <p:spPr bwMode="auto">
          <a:xfrm>
            <a:off x="6254555" y="2420888"/>
            <a:ext cx="107156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800" i="0" dirty="0"/>
              <a:t>C(e13)=3</a:t>
            </a:r>
          </a:p>
        </p:txBody>
      </p:sp>
      <p:sp>
        <p:nvSpPr>
          <p:cNvPr id="13331" name="Text Box 41"/>
          <p:cNvSpPr txBox="1">
            <a:spLocks noChangeArrowheads="1"/>
          </p:cNvSpPr>
          <p:nvPr/>
        </p:nvSpPr>
        <p:spPr bwMode="auto">
          <a:xfrm>
            <a:off x="1839317" y="3342492"/>
            <a:ext cx="107156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800" i="0" dirty="0"/>
              <a:t>C(e21)=1</a:t>
            </a:r>
          </a:p>
        </p:txBody>
      </p:sp>
      <p:sp>
        <p:nvSpPr>
          <p:cNvPr id="13332" name="Text Box 42"/>
          <p:cNvSpPr txBox="1">
            <a:spLocks noChangeArrowheads="1"/>
          </p:cNvSpPr>
          <p:nvPr/>
        </p:nvSpPr>
        <p:spPr bwMode="auto">
          <a:xfrm>
            <a:off x="3101380" y="3366120"/>
            <a:ext cx="19812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800" i="0" dirty="0"/>
              <a:t>Send(m), C(e22)=2</a:t>
            </a:r>
          </a:p>
        </p:txBody>
      </p:sp>
      <p:sp>
        <p:nvSpPr>
          <p:cNvPr id="13335" name="Text Box 42"/>
          <p:cNvSpPr txBox="1">
            <a:spLocks noChangeArrowheads="1"/>
          </p:cNvSpPr>
          <p:nvPr/>
        </p:nvSpPr>
        <p:spPr bwMode="auto">
          <a:xfrm>
            <a:off x="6465293" y="4932908"/>
            <a:ext cx="12618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800" i="0" dirty="0"/>
              <a:t>Receive(m)</a:t>
            </a:r>
            <a:br>
              <a:rPr lang="en-US" altLang="en-US" sz="1800" i="0" dirty="0"/>
            </a:br>
            <a:r>
              <a:rPr lang="en-US" altLang="en-US" sz="1800" i="0" dirty="0"/>
              <a:t>C(e32)=3</a:t>
            </a:r>
          </a:p>
        </p:txBody>
      </p:sp>
      <p:sp>
        <p:nvSpPr>
          <p:cNvPr id="13336" name="Text Box 42"/>
          <p:cNvSpPr txBox="1">
            <a:spLocks noChangeArrowheads="1"/>
          </p:cNvSpPr>
          <p:nvPr/>
        </p:nvSpPr>
        <p:spPr bwMode="auto">
          <a:xfrm>
            <a:off x="5165129" y="4041281"/>
            <a:ext cx="12192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800" b="1" i="0" dirty="0"/>
              <a:t>(</a:t>
            </a:r>
            <a:r>
              <a:rPr lang="en-US" altLang="en-US" sz="1800" i="0" dirty="0"/>
              <a:t>t(m)=2,m</a:t>
            </a:r>
            <a:r>
              <a:rPr lang="en-US" altLang="en-US" sz="1800" b="1" i="0" dirty="0"/>
              <a:t>)</a:t>
            </a:r>
          </a:p>
        </p:txBody>
      </p:sp>
      <p:sp>
        <p:nvSpPr>
          <p:cNvPr id="25" name="Oval 34"/>
          <p:cNvSpPr>
            <a:spLocks noChangeArrowheads="1"/>
          </p:cNvSpPr>
          <p:nvPr/>
        </p:nvSpPr>
        <p:spPr bwMode="auto">
          <a:xfrm>
            <a:off x="2910880" y="4557301"/>
            <a:ext cx="685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dirty="0"/>
              <a:t>e31</a:t>
            </a:r>
          </a:p>
        </p:txBody>
      </p:sp>
      <p:sp>
        <p:nvSpPr>
          <p:cNvPr id="26" name="Text Box 41"/>
          <p:cNvSpPr txBox="1">
            <a:spLocks noChangeArrowheads="1"/>
          </p:cNvSpPr>
          <p:nvPr/>
        </p:nvSpPr>
        <p:spPr bwMode="auto">
          <a:xfrm>
            <a:off x="2717998" y="4195935"/>
            <a:ext cx="107156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800" i="0" dirty="0"/>
              <a:t>C(e31)=1</a:t>
            </a:r>
          </a:p>
        </p:txBody>
      </p:sp>
      <p:sp>
        <p:nvSpPr>
          <p:cNvPr id="3" name="Slide Number Placeholder 2"/>
          <p:cNvSpPr>
            <a:spLocks noGrp="1"/>
          </p:cNvSpPr>
          <p:nvPr>
            <p:ph type="sldNum" sz="quarter" idx="12"/>
          </p:nvPr>
        </p:nvSpPr>
        <p:spPr/>
        <p:txBody>
          <a:bodyPr/>
          <a:lstStyle/>
          <a:p>
            <a:fld id="{BA89981A-5E85-414A-8133-F94180C394F4}" type="slidenum">
              <a:rPr lang="en-US" altLang="he-IL" smtClean="0"/>
              <a:pPr/>
              <a:t>28</a:t>
            </a:fld>
            <a:endParaRPr lang="en-US" altLang="he-IL"/>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z="3200" dirty="0"/>
              <a:t>Logical Clocks Protocol Example (2)</a:t>
            </a:r>
            <a:endParaRPr lang="en-US" altLang="en-US" sz="3200" b="1" dirty="0"/>
          </a:p>
        </p:txBody>
      </p:sp>
      <p:sp>
        <p:nvSpPr>
          <p:cNvPr id="13315" name="Line 5"/>
          <p:cNvSpPr>
            <a:spLocks noChangeShapeType="1"/>
          </p:cNvSpPr>
          <p:nvPr/>
        </p:nvSpPr>
        <p:spPr bwMode="auto">
          <a:xfrm>
            <a:off x="1691680" y="3061320"/>
            <a:ext cx="6480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3316" name="Line 6"/>
          <p:cNvSpPr>
            <a:spLocks noChangeShapeType="1"/>
          </p:cNvSpPr>
          <p:nvPr/>
        </p:nvSpPr>
        <p:spPr bwMode="auto">
          <a:xfrm>
            <a:off x="1691680" y="3906242"/>
            <a:ext cx="6480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3317" name="Line 7"/>
          <p:cNvSpPr>
            <a:spLocks noChangeShapeType="1"/>
          </p:cNvSpPr>
          <p:nvPr/>
        </p:nvSpPr>
        <p:spPr bwMode="auto">
          <a:xfrm>
            <a:off x="1691680" y="4812258"/>
            <a:ext cx="6480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3318" name="Text Box 8"/>
          <p:cNvSpPr txBox="1">
            <a:spLocks noChangeArrowheads="1"/>
          </p:cNvSpPr>
          <p:nvPr/>
        </p:nvSpPr>
        <p:spPr bwMode="auto">
          <a:xfrm>
            <a:off x="837605" y="2721595"/>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a:t>P1</a:t>
            </a:r>
          </a:p>
        </p:txBody>
      </p:sp>
      <p:sp>
        <p:nvSpPr>
          <p:cNvPr id="13319" name="Text Box 9"/>
          <p:cNvSpPr txBox="1">
            <a:spLocks noChangeArrowheads="1"/>
          </p:cNvSpPr>
          <p:nvPr/>
        </p:nvSpPr>
        <p:spPr bwMode="auto">
          <a:xfrm>
            <a:off x="853480" y="3677642"/>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a:t>P2</a:t>
            </a:r>
          </a:p>
        </p:txBody>
      </p:sp>
      <p:sp>
        <p:nvSpPr>
          <p:cNvPr id="13320" name="Text Box 10"/>
          <p:cNvSpPr txBox="1">
            <a:spLocks noChangeArrowheads="1"/>
          </p:cNvSpPr>
          <p:nvPr/>
        </p:nvSpPr>
        <p:spPr bwMode="auto">
          <a:xfrm>
            <a:off x="853480" y="4583658"/>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a:t>P3</a:t>
            </a:r>
          </a:p>
        </p:txBody>
      </p:sp>
      <p:sp>
        <p:nvSpPr>
          <p:cNvPr id="13321" name="Oval 30"/>
          <p:cNvSpPr>
            <a:spLocks noChangeArrowheads="1"/>
          </p:cNvSpPr>
          <p:nvPr/>
        </p:nvSpPr>
        <p:spPr bwMode="auto">
          <a:xfrm>
            <a:off x="1884362" y="2756520"/>
            <a:ext cx="685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e11</a:t>
            </a:r>
          </a:p>
        </p:txBody>
      </p:sp>
      <p:sp>
        <p:nvSpPr>
          <p:cNvPr id="13322" name="Oval 32"/>
          <p:cNvSpPr>
            <a:spLocks noChangeArrowheads="1"/>
          </p:cNvSpPr>
          <p:nvPr/>
        </p:nvSpPr>
        <p:spPr bwMode="auto">
          <a:xfrm>
            <a:off x="2833785" y="2756520"/>
            <a:ext cx="685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dirty="0"/>
              <a:t>e12</a:t>
            </a:r>
          </a:p>
        </p:txBody>
      </p:sp>
      <p:sp>
        <p:nvSpPr>
          <p:cNvPr id="13323" name="Oval 33"/>
          <p:cNvSpPr>
            <a:spLocks noChangeArrowheads="1"/>
          </p:cNvSpPr>
          <p:nvPr/>
        </p:nvSpPr>
        <p:spPr bwMode="auto">
          <a:xfrm>
            <a:off x="3949994" y="2777666"/>
            <a:ext cx="685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e13</a:t>
            </a:r>
          </a:p>
        </p:txBody>
      </p:sp>
      <p:sp>
        <p:nvSpPr>
          <p:cNvPr id="13324" name="Oval 34"/>
          <p:cNvSpPr>
            <a:spLocks noChangeArrowheads="1"/>
          </p:cNvSpPr>
          <p:nvPr/>
        </p:nvSpPr>
        <p:spPr bwMode="auto">
          <a:xfrm>
            <a:off x="1996480" y="3677642"/>
            <a:ext cx="685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e21</a:t>
            </a:r>
          </a:p>
        </p:txBody>
      </p:sp>
      <p:sp>
        <p:nvSpPr>
          <p:cNvPr id="13325" name="Oval 35"/>
          <p:cNvSpPr>
            <a:spLocks noChangeArrowheads="1"/>
          </p:cNvSpPr>
          <p:nvPr/>
        </p:nvSpPr>
        <p:spPr bwMode="auto">
          <a:xfrm>
            <a:off x="4947296" y="3677642"/>
            <a:ext cx="685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e22</a:t>
            </a:r>
          </a:p>
        </p:txBody>
      </p:sp>
      <p:sp>
        <p:nvSpPr>
          <p:cNvPr id="13326" name="Oval 36"/>
          <p:cNvSpPr>
            <a:spLocks noChangeArrowheads="1"/>
          </p:cNvSpPr>
          <p:nvPr/>
        </p:nvSpPr>
        <p:spPr bwMode="auto">
          <a:xfrm>
            <a:off x="6185916" y="4583658"/>
            <a:ext cx="685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dirty="0"/>
              <a:t>e32</a:t>
            </a:r>
          </a:p>
        </p:txBody>
      </p:sp>
      <p:sp>
        <p:nvSpPr>
          <p:cNvPr id="13327" name="Line 37"/>
          <p:cNvSpPr>
            <a:spLocks noChangeShapeType="1"/>
          </p:cNvSpPr>
          <p:nvPr/>
        </p:nvSpPr>
        <p:spPr bwMode="auto">
          <a:xfrm>
            <a:off x="5580112" y="4134842"/>
            <a:ext cx="703090" cy="525708"/>
          </a:xfrm>
          <a:prstGeom prst="line">
            <a:avLst/>
          </a:prstGeom>
          <a:noFill/>
          <a:ln w="38100">
            <a:solidFill>
              <a:schemeClr val="accent6">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3328" name="Text Box 38"/>
          <p:cNvSpPr txBox="1">
            <a:spLocks noChangeArrowheads="1"/>
          </p:cNvSpPr>
          <p:nvPr/>
        </p:nvSpPr>
        <p:spPr bwMode="auto">
          <a:xfrm>
            <a:off x="1691680" y="2414738"/>
            <a:ext cx="10620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800" i="0" dirty="0"/>
              <a:t>C(e11)=1</a:t>
            </a:r>
          </a:p>
        </p:txBody>
      </p:sp>
      <p:sp>
        <p:nvSpPr>
          <p:cNvPr id="13329" name="Text Box 39"/>
          <p:cNvSpPr txBox="1">
            <a:spLocks noChangeArrowheads="1"/>
          </p:cNvSpPr>
          <p:nvPr/>
        </p:nvSpPr>
        <p:spPr bwMode="auto">
          <a:xfrm>
            <a:off x="2636341" y="2060848"/>
            <a:ext cx="107156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800" i="0" dirty="0"/>
              <a:t>C(e12)=2</a:t>
            </a:r>
          </a:p>
        </p:txBody>
      </p:sp>
      <p:sp>
        <p:nvSpPr>
          <p:cNvPr id="13330" name="Text Box 40"/>
          <p:cNvSpPr txBox="1">
            <a:spLocks noChangeArrowheads="1"/>
          </p:cNvSpPr>
          <p:nvPr/>
        </p:nvSpPr>
        <p:spPr bwMode="auto">
          <a:xfrm>
            <a:off x="3788469" y="2420888"/>
            <a:ext cx="107156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800" i="0" dirty="0"/>
              <a:t>C(e13)=3</a:t>
            </a:r>
          </a:p>
        </p:txBody>
      </p:sp>
      <p:sp>
        <p:nvSpPr>
          <p:cNvPr id="13331" name="Text Box 41"/>
          <p:cNvSpPr txBox="1">
            <a:spLocks noChangeArrowheads="1"/>
          </p:cNvSpPr>
          <p:nvPr/>
        </p:nvSpPr>
        <p:spPr bwMode="auto">
          <a:xfrm>
            <a:off x="1839317" y="3342492"/>
            <a:ext cx="107156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800" i="0" dirty="0"/>
              <a:t>C(e21)=1</a:t>
            </a:r>
          </a:p>
        </p:txBody>
      </p:sp>
      <p:sp>
        <p:nvSpPr>
          <p:cNvPr id="13332" name="Text Box 42"/>
          <p:cNvSpPr txBox="1">
            <a:spLocks noChangeArrowheads="1"/>
          </p:cNvSpPr>
          <p:nvPr/>
        </p:nvSpPr>
        <p:spPr bwMode="auto">
          <a:xfrm>
            <a:off x="4679032" y="3366120"/>
            <a:ext cx="19812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800" i="0" dirty="0"/>
              <a:t>Send(m), C(e22)=2</a:t>
            </a:r>
          </a:p>
        </p:txBody>
      </p:sp>
      <p:sp>
        <p:nvSpPr>
          <p:cNvPr id="13335" name="Text Box 42"/>
          <p:cNvSpPr txBox="1">
            <a:spLocks noChangeArrowheads="1"/>
          </p:cNvSpPr>
          <p:nvPr/>
        </p:nvSpPr>
        <p:spPr bwMode="auto">
          <a:xfrm>
            <a:off x="6844729" y="4932908"/>
            <a:ext cx="12618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800" i="0" dirty="0"/>
              <a:t>Receive(m)</a:t>
            </a:r>
            <a:br>
              <a:rPr lang="en-US" altLang="en-US" sz="1800" i="0" dirty="0"/>
            </a:br>
            <a:r>
              <a:rPr lang="en-US" altLang="en-US" sz="1800" i="0" dirty="0"/>
              <a:t>C(e32)=3</a:t>
            </a:r>
          </a:p>
        </p:txBody>
      </p:sp>
      <p:sp>
        <p:nvSpPr>
          <p:cNvPr id="13336" name="Text Box 42"/>
          <p:cNvSpPr txBox="1">
            <a:spLocks noChangeArrowheads="1"/>
          </p:cNvSpPr>
          <p:nvPr/>
        </p:nvSpPr>
        <p:spPr bwMode="auto">
          <a:xfrm>
            <a:off x="5945088" y="4041281"/>
            <a:ext cx="12192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800" b="1" i="0" dirty="0"/>
              <a:t>(</a:t>
            </a:r>
            <a:r>
              <a:rPr lang="en-US" altLang="en-US" sz="1800" i="0" dirty="0"/>
              <a:t>t(m)=2,m</a:t>
            </a:r>
            <a:r>
              <a:rPr lang="en-US" altLang="en-US" sz="1800" b="1" i="0" dirty="0"/>
              <a:t>)</a:t>
            </a:r>
          </a:p>
        </p:txBody>
      </p:sp>
      <p:sp>
        <p:nvSpPr>
          <p:cNvPr id="25" name="Oval 34"/>
          <p:cNvSpPr>
            <a:spLocks noChangeArrowheads="1"/>
          </p:cNvSpPr>
          <p:nvPr/>
        </p:nvSpPr>
        <p:spPr bwMode="auto">
          <a:xfrm>
            <a:off x="2910880" y="4557301"/>
            <a:ext cx="685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dirty="0"/>
              <a:t>e31</a:t>
            </a:r>
          </a:p>
        </p:txBody>
      </p:sp>
      <p:sp>
        <p:nvSpPr>
          <p:cNvPr id="26" name="Text Box 41"/>
          <p:cNvSpPr txBox="1">
            <a:spLocks noChangeArrowheads="1"/>
          </p:cNvSpPr>
          <p:nvPr/>
        </p:nvSpPr>
        <p:spPr bwMode="auto">
          <a:xfrm>
            <a:off x="2717998" y="4195935"/>
            <a:ext cx="107156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800" i="0" dirty="0"/>
              <a:t>C(e31)=1</a:t>
            </a:r>
          </a:p>
        </p:txBody>
      </p:sp>
      <p:sp>
        <p:nvSpPr>
          <p:cNvPr id="2" name="Rounded Rectangle 1"/>
          <p:cNvSpPr/>
          <p:nvPr/>
        </p:nvSpPr>
        <p:spPr>
          <a:xfrm>
            <a:off x="3215072" y="5566565"/>
            <a:ext cx="2474540" cy="850503"/>
          </a:xfrm>
          <a:prstGeom prst="round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600" b="1" dirty="0">
                <a:solidFill>
                  <a:srgbClr val="FF0000"/>
                </a:solidFill>
              </a:rPr>
              <a:t>Problem?</a:t>
            </a:r>
            <a:endParaRPr lang="he-IL" sz="3600" b="1" dirty="0">
              <a:solidFill>
                <a:srgbClr val="FF0000"/>
              </a:solidFill>
            </a:endParaRPr>
          </a:p>
        </p:txBody>
      </p:sp>
      <p:sp>
        <p:nvSpPr>
          <p:cNvPr id="3" name="Slide Number Placeholder 2"/>
          <p:cNvSpPr>
            <a:spLocks noGrp="1"/>
          </p:cNvSpPr>
          <p:nvPr>
            <p:ph type="sldNum" sz="quarter" idx="12"/>
          </p:nvPr>
        </p:nvSpPr>
        <p:spPr/>
        <p:txBody>
          <a:bodyPr/>
          <a:lstStyle/>
          <a:p>
            <a:fld id="{BA89981A-5E85-414A-8133-F94180C394F4}" type="slidenum">
              <a:rPr lang="en-US" altLang="he-IL" smtClean="0"/>
              <a:pPr/>
              <a:t>29</a:t>
            </a:fld>
            <a:endParaRPr lang="en-US" altLang="he-IL"/>
          </a:p>
        </p:txBody>
      </p:sp>
    </p:spTree>
    <p:extLst>
      <p:ext uri="{BB962C8B-B14F-4D97-AF65-F5344CB8AC3E}">
        <p14:creationId xmlns:p14="http://schemas.microsoft.com/office/powerpoint/2010/main" val="3106536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r="48517"/>
          <a:stretch/>
        </p:blipFill>
        <p:spPr>
          <a:xfrm>
            <a:off x="0" y="3758303"/>
            <a:ext cx="4707632" cy="2319688"/>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58303"/>
            <a:ext cx="9144000" cy="2319688"/>
          </a:xfrm>
          <a:prstGeom prst="rect">
            <a:avLst/>
          </a:prstGeom>
        </p:spPr>
      </p:pic>
      <p:sp>
        <p:nvSpPr>
          <p:cNvPr id="2" name="Title 1"/>
          <p:cNvSpPr>
            <a:spLocks noGrp="1"/>
          </p:cNvSpPr>
          <p:nvPr>
            <p:ph type="title"/>
          </p:nvPr>
        </p:nvSpPr>
        <p:spPr/>
        <p:txBody>
          <a:bodyPr/>
          <a:lstStyle/>
          <a:p>
            <a:r>
              <a:rPr lang="en-US" dirty="0"/>
              <a:t>Panoramic Consistency (1)</a:t>
            </a:r>
            <a:endParaRPr lang="he-IL" dirty="0"/>
          </a:p>
        </p:txBody>
      </p:sp>
      <p:sp>
        <p:nvSpPr>
          <p:cNvPr id="4" name="Slide Number Placeholder 3"/>
          <p:cNvSpPr>
            <a:spLocks noGrp="1"/>
          </p:cNvSpPr>
          <p:nvPr>
            <p:ph type="sldNum" sz="quarter" idx="12"/>
          </p:nvPr>
        </p:nvSpPr>
        <p:spPr/>
        <p:txBody>
          <a:bodyPr/>
          <a:lstStyle/>
          <a:p>
            <a:fld id="{85043B5C-E59E-4C20-84E1-50103EC3268E}" type="slidenum">
              <a:rPr lang="en-US" altLang="he-IL" smtClean="0"/>
              <a:pPr/>
              <a:t>3</a:t>
            </a:fld>
            <a:endParaRPr lang="en-US" altLang="he-IL"/>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645" y="1498874"/>
            <a:ext cx="2176636" cy="217663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43808" y="3447543"/>
            <a:ext cx="1118245" cy="114431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216" y="1422885"/>
            <a:ext cx="2176636" cy="2176636"/>
          </a:xfrm>
          <a:prstGeom prst="rect">
            <a:avLst/>
          </a:prstGeom>
        </p:spPr>
      </p:pic>
      <p:cxnSp>
        <p:nvCxnSpPr>
          <p:cNvPr id="5" name="Straight Connector 4"/>
          <p:cNvCxnSpPr/>
          <p:nvPr/>
        </p:nvCxnSpPr>
        <p:spPr>
          <a:xfrm>
            <a:off x="4572000" y="2132856"/>
            <a:ext cx="0" cy="4223495"/>
          </a:xfrm>
          <a:prstGeom prst="line">
            <a:avLst/>
          </a:prstGeom>
          <a:ln w="57150">
            <a:solidFill>
              <a:srgbClr val="CC33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0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dirty="0"/>
              <a:t>Scalar clocks lead to Loss of Execution Information</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lnSpcReduction="10000"/>
              </a:bodyPr>
              <a:lstStyle/>
              <a:p>
                <a:r>
                  <a:rPr lang="en-US" altLang="en-US" dirty="0"/>
                  <a:t>Consider execution log where: </a:t>
                </a:r>
              </a:p>
              <a:p>
                <a:pPr marL="342900" lvl="1" indent="0">
                  <a:buNone/>
                </a:pPr>
                <a:r>
                  <a:rPr lang="en-US" altLang="en-US" sz="2400" b="1" u="sng" dirty="0">
                    <a:solidFill>
                      <a:srgbClr val="7030A0"/>
                    </a:solidFill>
                  </a:rPr>
                  <a:t>only the timestamps of events are recorded</a:t>
                </a:r>
              </a:p>
              <a:p>
                <a:pPr marL="0" indent="0">
                  <a:buNone/>
                </a:pPr>
                <a:endParaRPr lang="en-US" altLang="en-US" dirty="0"/>
              </a:p>
              <a:p>
                <a:r>
                  <a:rPr lang="en-US" altLang="en-US" dirty="0"/>
                  <a:t>Suppose when we later read the log we see C(</a:t>
                </a:r>
                <a:r>
                  <a:rPr lang="en-US" altLang="en-US" i="1" dirty="0"/>
                  <a:t>e</a:t>
                </a:r>
                <a:r>
                  <a:rPr lang="en-US" altLang="en-US" dirty="0"/>
                  <a:t>) &lt; C(</a:t>
                </a:r>
                <a:r>
                  <a:rPr lang="en-US" altLang="en-US" i="1" dirty="0"/>
                  <a:t>e’</a:t>
                </a:r>
                <a:r>
                  <a:rPr lang="en-US" altLang="en-US" dirty="0"/>
                  <a:t>) .</a:t>
                </a:r>
              </a:p>
              <a:p>
                <a:r>
                  <a:rPr lang="en-US" altLang="en-US" dirty="0"/>
                  <a:t>We can infer that</a:t>
                </a:r>
                <a:r>
                  <a:rPr lang="en-US" altLang="en-US" dirty="0">
                    <a:sym typeface="Wingdings" panose="05000000000000000000" pitchFamily="2" charset="2"/>
                  </a:rPr>
                  <a:t> </a:t>
                </a:r>
                <a:r>
                  <a:rPr lang="en-US" altLang="en-US" i="1" dirty="0">
                    <a:sym typeface="Wingdings" panose="05000000000000000000" pitchFamily="2" charset="2"/>
                  </a:rPr>
                  <a:t>e’</a:t>
                </a:r>
                <a:r>
                  <a:rPr lang="en-US" altLang="en-US" dirty="0">
                    <a:sym typeface="Wingdings" panose="05000000000000000000" pitchFamily="2" charset="2"/>
                  </a:rPr>
                  <a:t> cannot have happened (</a:t>
                </a:r>
                <a:r>
                  <a:rPr lang="en-US" altLang="en-US" dirty="0" err="1">
                    <a:sym typeface="Wingdings" panose="05000000000000000000" pitchFamily="2" charset="2"/>
                  </a:rPr>
                  <a:t>Lamport</a:t>
                </a:r>
                <a:r>
                  <a:rPr lang="en-US" altLang="en-US" dirty="0">
                    <a:sym typeface="Wingdings" panose="05000000000000000000" pitchFamily="2" charset="2"/>
                  </a:rPr>
                  <a:t>-sense) before </a:t>
                </a:r>
                <a:r>
                  <a:rPr lang="en-US" altLang="en-US" i="1" dirty="0">
                    <a:sym typeface="Wingdings" panose="05000000000000000000" pitchFamily="2" charset="2"/>
                  </a:rPr>
                  <a:t>e</a:t>
                </a:r>
                <a:r>
                  <a:rPr lang="en-US" altLang="en-US" dirty="0">
                    <a:sym typeface="Wingdings" panose="05000000000000000000" pitchFamily="2" charset="2"/>
                  </a:rPr>
                  <a:t>:</a:t>
                </a:r>
              </a:p>
              <a:p>
                <a:pPr lvl="1"/>
                <a:r>
                  <a:rPr lang="en-US" altLang="en-US" dirty="0">
                    <a:sym typeface="Wingdings" panose="05000000000000000000" pitchFamily="2" charset="2"/>
                  </a:rPr>
                  <a:t>If e’ happened before e then e’ clock must be smaller than e clock</a:t>
                </a:r>
              </a:p>
              <a:p>
                <a:pPr lvl="1"/>
                <a:r>
                  <a:rPr lang="en-US" altLang="en-US" dirty="0">
                    <a:sym typeface="Wingdings" panose="05000000000000000000" pitchFamily="2" charset="2"/>
                  </a:rPr>
                  <a:t>We infer that “not (</a:t>
                </a:r>
                <a:r>
                  <a:rPr lang="en-US" altLang="en-US" i="1" dirty="0">
                    <a:sym typeface="Wingdings" panose="05000000000000000000" pitchFamily="2" charset="2"/>
                  </a:rPr>
                  <a:t>e’&lt;e</a:t>
                </a:r>
                <a:r>
                  <a:rPr lang="en-US" altLang="en-US" dirty="0">
                    <a:sym typeface="Wingdings" panose="05000000000000000000" pitchFamily="2" charset="2"/>
                  </a:rPr>
                  <a:t>)”.  </a:t>
                </a:r>
              </a:p>
              <a:p>
                <a:endParaRPr lang="en-US" altLang="en-US" dirty="0"/>
              </a:p>
              <a:p>
                <a:r>
                  <a:rPr lang="en-US" altLang="en-US" dirty="0">
                    <a:sym typeface="Wingdings" panose="05000000000000000000" pitchFamily="2" charset="2"/>
                  </a:rPr>
                  <a:t>However, we cannot distinguish between </a:t>
                </a:r>
                <a14:m>
                  <m:oMath xmlns:m="http://schemas.openxmlformats.org/officeDocument/2006/math">
                    <m:r>
                      <a:rPr lang="en-US" altLang="en-US" i="1" dirty="0">
                        <a:latin typeface="Cambria Math" panose="02040503050406030204" pitchFamily="18" charset="0"/>
                        <a:sym typeface="Wingdings" panose="05000000000000000000" pitchFamily="2" charset="2"/>
                      </a:rPr>
                      <m:t>𝑒</m:t>
                    </m:r>
                    <m:r>
                      <a:rPr lang="en-US" altLang="en-US" i="1" dirty="0">
                        <a:latin typeface="Cambria Math" panose="02040503050406030204" pitchFamily="18" charset="0"/>
                        <a:sym typeface="Wingdings" panose="05000000000000000000" pitchFamily="2" charset="2"/>
                      </a:rPr>
                      <m:t>&lt;</m:t>
                    </m:r>
                    <m:r>
                      <a:rPr lang="en-US" altLang="en-US" i="1" dirty="0">
                        <a:latin typeface="Cambria Math" panose="02040503050406030204" pitchFamily="18" charset="0"/>
                        <a:sym typeface="Wingdings" panose="05000000000000000000" pitchFamily="2" charset="2"/>
                      </a:rPr>
                      <m:t>𝑒</m:t>
                    </m:r>
                    <m:r>
                      <a:rPr lang="en-US" altLang="en-US" i="1" dirty="0">
                        <a:latin typeface="Cambria Math" panose="02040503050406030204" pitchFamily="18" charset="0"/>
                        <a:sym typeface="Wingdings" panose="05000000000000000000" pitchFamily="2" charset="2"/>
                      </a:rPr>
                      <m:t>’ </m:t>
                    </m:r>
                  </m:oMath>
                </a14:m>
                <a:r>
                  <a:rPr lang="en-US" altLang="en-US" dirty="0">
                    <a:sym typeface="Wingdings" panose="05000000000000000000" pitchFamily="2" charset="2"/>
                  </a:rPr>
                  <a:t>and </a:t>
                </a:r>
                <a14:m>
                  <m:oMath xmlns:m="http://schemas.openxmlformats.org/officeDocument/2006/math">
                    <m:r>
                      <a:rPr lang="en-US" altLang="en-US" i="1" dirty="0">
                        <a:latin typeface="Cambria Math" panose="02040503050406030204" pitchFamily="18" charset="0"/>
                        <a:sym typeface="Wingdings" panose="05000000000000000000" pitchFamily="2" charset="2"/>
                      </a:rPr>
                      <m:t>𝑒</m:t>
                    </m:r>
                    <m:r>
                      <a:rPr lang="en-US" altLang="en-US" i="1" dirty="0">
                        <a:latin typeface="Cambria Math" panose="02040503050406030204" pitchFamily="18" charset="0"/>
                        <a:ea typeface="Cambria Math" panose="02040503050406030204" pitchFamily="18" charset="0"/>
                        <a:sym typeface="Wingdings" panose="05000000000000000000" pitchFamily="2" charset="2"/>
                      </a:rPr>
                      <m:t>∥</m:t>
                    </m:r>
                    <m:r>
                      <a:rPr lang="en-US" altLang="en-US" i="1" dirty="0">
                        <a:latin typeface="Cambria Math" panose="02040503050406030204" pitchFamily="18" charset="0"/>
                        <a:sym typeface="Wingdings" panose="05000000000000000000" pitchFamily="2" charset="2"/>
                      </a:rPr>
                      <m:t>𝑒</m:t>
                    </m:r>
                    <m:r>
                      <a:rPr lang="en-US" altLang="en-US" i="1" dirty="0">
                        <a:latin typeface="Cambria Math" panose="02040503050406030204" pitchFamily="18" charset="0"/>
                        <a:sym typeface="Wingdings" panose="05000000000000000000" pitchFamily="2" charset="2"/>
                      </a:rPr>
                      <m:t>’</m:t>
                    </m:r>
                  </m:oMath>
                </a14:m>
                <a:r>
                  <a:rPr lang="en-US" altLang="en-US" dirty="0">
                    <a:sym typeface="Wingdings" panose="05000000000000000000" pitchFamily="2" charset="2"/>
                  </a:rPr>
                  <a:t>.</a:t>
                </a:r>
              </a:p>
              <a:p>
                <a:pPr lvl="1"/>
                <a:r>
                  <a:rPr lang="en-US" altLang="en-US" dirty="0">
                    <a:sym typeface="Wingdings" panose="05000000000000000000" pitchFamily="2" charset="2"/>
                  </a:rPr>
                  <a:t>This information is available during execution (e.g., for the process of e’)</a:t>
                </a:r>
              </a:p>
              <a:p>
                <a:pPr lvl="1"/>
                <a:r>
                  <a:rPr lang="en-US" altLang="en-US" dirty="0">
                    <a:sym typeface="Wingdings" panose="05000000000000000000" pitchFamily="2" charset="2"/>
                  </a:rPr>
                  <a:t>But is lost in the log because we save scalar clocks</a:t>
                </a:r>
              </a:p>
              <a:p>
                <a:r>
                  <a:rPr lang="en-US" altLang="en-US" dirty="0">
                    <a:sym typeface="Wingdings" panose="05000000000000000000" pitchFamily="2" charset="2"/>
                  </a:rPr>
                  <a:t>Question:</a:t>
                </a:r>
              </a:p>
              <a:p>
                <a:pPr lvl="1"/>
                <a:r>
                  <a:rPr lang="en-US" altLang="en-US" dirty="0">
                    <a:sym typeface="Wingdings" panose="05000000000000000000" pitchFamily="2" charset="2"/>
                  </a:rPr>
                  <a:t>Can we change the clock mechanism to preserve more info?</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643" t="-2632" r="-322"/>
                </a:stretch>
              </a:blipFill>
            </p:spPr>
            <p:txBody>
              <a:bodyPr/>
              <a:lstStyle/>
              <a:p>
                <a:r>
                  <a:rPr lang="en-US">
                    <a:noFill/>
                  </a:rPr>
                  <a:t> </a:t>
                </a:r>
              </a:p>
            </p:txBody>
          </p:sp>
        </mc:Fallback>
      </mc:AlternateContent>
      <p:sp>
        <p:nvSpPr>
          <p:cNvPr id="9" name="Slide Number Placeholder 8"/>
          <p:cNvSpPr>
            <a:spLocks noGrp="1"/>
          </p:cNvSpPr>
          <p:nvPr>
            <p:ph type="sldNum" sz="quarter" idx="12"/>
          </p:nvPr>
        </p:nvSpPr>
        <p:spPr/>
        <p:txBody>
          <a:bodyPr/>
          <a:lstStyle/>
          <a:p>
            <a:fld id="{85043B5C-E59E-4C20-84E1-50103EC3268E}" type="slidenum">
              <a:rPr lang="en-US" altLang="he-IL" smtClean="0"/>
              <a:pPr/>
              <a:t>30</a:t>
            </a:fld>
            <a:endParaRPr lang="en-US" altLang="he-IL"/>
          </a:p>
        </p:txBody>
      </p:sp>
    </p:spTree>
    <p:extLst>
      <p:ext uri="{BB962C8B-B14F-4D97-AF65-F5344CB8AC3E}">
        <p14:creationId xmlns:p14="http://schemas.microsoft.com/office/powerpoint/2010/main" val="336487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dirty="0"/>
              <a:t>A Vector Clock for a Global Observer</a:t>
            </a:r>
          </a:p>
        </p:txBody>
      </p:sp>
      <p:sp>
        <p:nvSpPr>
          <p:cNvPr id="14401" name="AutoShape 71"/>
          <p:cNvSpPr>
            <a:spLocks noChangeArrowheads="1"/>
          </p:cNvSpPr>
          <p:nvPr/>
        </p:nvSpPr>
        <p:spPr bwMode="auto">
          <a:xfrm>
            <a:off x="609600" y="4797153"/>
            <a:ext cx="457200" cy="1524218"/>
          </a:xfrm>
          <a:prstGeom prst="bracketPair">
            <a:avLst>
              <a:gd name="adj" fmla="val 2344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Tx/>
              <a:buNone/>
            </a:pPr>
            <a:r>
              <a:rPr lang="en-US" altLang="en-US" sz="2400" i="0" dirty="0"/>
              <a:t>0</a:t>
            </a:r>
            <a:br>
              <a:rPr lang="en-US" altLang="en-US" sz="2400" i="0" dirty="0"/>
            </a:br>
            <a:r>
              <a:rPr lang="en-US" altLang="en-US" sz="2400" i="0" dirty="0"/>
              <a:t>0</a:t>
            </a:r>
            <a:br>
              <a:rPr lang="en-US" altLang="en-US" sz="2400" i="0" dirty="0"/>
            </a:br>
            <a:r>
              <a:rPr lang="en-US" altLang="en-US" sz="2400" i="0" dirty="0"/>
              <a:t>0</a:t>
            </a:r>
            <a:br>
              <a:rPr lang="en-US" altLang="en-US" sz="2400" i="0" dirty="0"/>
            </a:br>
            <a:r>
              <a:rPr lang="en-US" altLang="en-US" sz="2400" i="0" dirty="0"/>
              <a:t>0</a:t>
            </a:r>
          </a:p>
        </p:txBody>
      </p:sp>
      <p:sp>
        <p:nvSpPr>
          <p:cNvPr id="14399" name="AutoShape 75"/>
          <p:cNvSpPr>
            <a:spLocks noChangeArrowheads="1"/>
          </p:cNvSpPr>
          <p:nvPr/>
        </p:nvSpPr>
        <p:spPr bwMode="auto">
          <a:xfrm>
            <a:off x="1676400" y="4797153"/>
            <a:ext cx="457200" cy="1524218"/>
          </a:xfrm>
          <a:prstGeom prst="bracketPair">
            <a:avLst>
              <a:gd name="adj" fmla="val 2344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altLang="en-US" sz="2400" i="0" dirty="0"/>
              <a:t>0</a:t>
            </a:r>
            <a:br>
              <a:rPr lang="en-US" altLang="en-US" sz="2400" i="0" dirty="0"/>
            </a:br>
            <a:r>
              <a:rPr lang="en-US" altLang="en-US" sz="2400" i="0" dirty="0"/>
              <a:t>1</a:t>
            </a:r>
            <a:br>
              <a:rPr lang="en-US" altLang="en-US" sz="2400" i="0" dirty="0"/>
            </a:br>
            <a:r>
              <a:rPr lang="en-US" altLang="en-US" sz="2400" i="0" dirty="0"/>
              <a:t>0</a:t>
            </a:r>
            <a:br>
              <a:rPr lang="en-US" altLang="en-US" sz="2400" i="0" dirty="0"/>
            </a:br>
            <a:r>
              <a:rPr lang="en-US" altLang="en-US" sz="2400" i="0" dirty="0"/>
              <a:t>0</a:t>
            </a:r>
          </a:p>
        </p:txBody>
      </p:sp>
      <p:sp>
        <p:nvSpPr>
          <p:cNvPr id="14397" name="AutoShape 78"/>
          <p:cNvSpPr>
            <a:spLocks noChangeArrowheads="1"/>
          </p:cNvSpPr>
          <p:nvPr/>
        </p:nvSpPr>
        <p:spPr bwMode="auto">
          <a:xfrm>
            <a:off x="3352800" y="4873353"/>
            <a:ext cx="457200" cy="1524218"/>
          </a:xfrm>
          <a:prstGeom prst="bracketPair">
            <a:avLst>
              <a:gd name="adj" fmla="val 2344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Tx/>
              <a:buNone/>
            </a:pPr>
            <a:r>
              <a:rPr lang="en-US" altLang="en-US" sz="2400" i="0" dirty="0"/>
              <a:t>0</a:t>
            </a:r>
            <a:br>
              <a:rPr lang="en-US" altLang="en-US" sz="2400" i="0" dirty="0"/>
            </a:br>
            <a:r>
              <a:rPr lang="en-US" altLang="en-US" sz="2400" i="0" dirty="0"/>
              <a:t>2</a:t>
            </a:r>
            <a:br>
              <a:rPr lang="en-US" altLang="en-US" sz="2400" i="0" dirty="0"/>
            </a:br>
            <a:r>
              <a:rPr lang="en-US" altLang="en-US" sz="2400" i="0" dirty="0"/>
              <a:t>0</a:t>
            </a:r>
            <a:br>
              <a:rPr lang="en-US" altLang="en-US" sz="2400" i="0" dirty="0"/>
            </a:br>
            <a:r>
              <a:rPr lang="en-US" altLang="en-US" sz="2400" i="0" dirty="0"/>
              <a:t>0</a:t>
            </a:r>
          </a:p>
        </p:txBody>
      </p:sp>
      <p:sp>
        <p:nvSpPr>
          <p:cNvPr id="14395" name="AutoShape 81"/>
          <p:cNvSpPr>
            <a:spLocks noChangeArrowheads="1"/>
          </p:cNvSpPr>
          <p:nvPr/>
        </p:nvSpPr>
        <p:spPr bwMode="auto">
          <a:xfrm>
            <a:off x="4038600" y="4873353"/>
            <a:ext cx="457200" cy="1524218"/>
          </a:xfrm>
          <a:prstGeom prst="bracketPair">
            <a:avLst>
              <a:gd name="adj" fmla="val 2344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0</a:t>
            </a:r>
          </a:p>
          <a:p>
            <a:pPr algn="ctr" eaLnBrk="1" hangingPunct="1">
              <a:spcBef>
                <a:spcPct val="0"/>
              </a:spcBef>
              <a:buFontTx/>
              <a:buNone/>
            </a:pPr>
            <a:r>
              <a:rPr lang="en-US" altLang="en-US" sz="2400" i="0"/>
              <a:t>2</a:t>
            </a:r>
          </a:p>
          <a:p>
            <a:pPr algn="ctr" eaLnBrk="1" hangingPunct="1">
              <a:spcBef>
                <a:spcPct val="0"/>
              </a:spcBef>
              <a:buFontTx/>
              <a:buNone/>
            </a:pPr>
            <a:r>
              <a:rPr lang="en-US" altLang="en-US" sz="2400" i="0"/>
              <a:t>1</a:t>
            </a:r>
          </a:p>
          <a:p>
            <a:pPr algn="ctr" eaLnBrk="1" hangingPunct="1">
              <a:spcBef>
                <a:spcPct val="0"/>
              </a:spcBef>
              <a:buFontTx/>
              <a:buNone/>
            </a:pPr>
            <a:r>
              <a:rPr lang="en-US" altLang="en-US" sz="2400" i="0"/>
              <a:t>0</a:t>
            </a:r>
            <a:endParaRPr lang="en-US" altLang="en-US" sz="2400" i="0" dirty="0"/>
          </a:p>
        </p:txBody>
      </p:sp>
      <p:sp>
        <p:nvSpPr>
          <p:cNvPr id="14393" name="AutoShape 84"/>
          <p:cNvSpPr>
            <a:spLocks noChangeArrowheads="1"/>
          </p:cNvSpPr>
          <p:nvPr/>
        </p:nvSpPr>
        <p:spPr bwMode="auto">
          <a:xfrm>
            <a:off x="4648200" y="4873353"/>
            <a:ext cx="457200" cy="1524218"/>
          </a:xfrm>
          <a:prstGeom prst="bracketPair">
            <a:avLst>
              <a:gd name="adj" fmla="val 2344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0</a:t>
            </a:r>
          </a:p>
          <a:p>
            <a:pPr algn="ctr" eaLnBrk="1" hangingPunct="1">
              <a:spcBef>
                <a:spcPct val="0"/>
              </a:spcBef>
              <a:buFontTx/>
              <a:buNone/>
            </a:pPr>
            <a:r>
              <a:rPr lang="en-US" altLang="en-US" sz="2400" i="0"/>
              <a:t>3</a:t>
            </a:r>
          </a:p>
          <a:p>
            <a:pPr algn="ctr" eaLnBrk="1" hangingPunct="1">
              <a:spcBef>
                <a:spcPct val="0"/>
              </a:spcBef>
              <a:buFontTx/>
              <a:buNone/>
            </a:pPr>
            <a:r>
              <a:rPr lang="en-US" altLang="en-US" sz="2400" i="0"/>
              <a:t>1</a:t>
            </a:r>
          </a:p>
          <a:p>
            <a:pPr algn="ctr" eaLnBrk="1" hangingPunct="1">
              <a:spcBef>
                <a:spcPct val="0"/>
              </a:spcBef>
              <a:buFontTx/>
              <a:buNone/>
            </a:pPr>
            <a:r>
              <a:rPr lang="en-US" altLang="en-US" sz="2400" i="0"/>
              <a:t>0</a:t>
            </a:r>
            <a:endParaRPr lang="en-US" altLang="en-US" sz="2400" i="0" dirty="0"/>
          </a:p>
        </p:txBody>
      </p:sp>
      <p:sp>
        <p:nvSpPr>
          <p:cNvPr id="14391" name="AutoShape 95"/>
          <p:cNvSpPr>
            <a:spLocks noChangeArrowheads="1"/>
          </p:cNvSpPr>
          <p:nvPr/>
        </p:nvSpPr>
        <p:spPr bwMode="auto">
          <a:xfrm>
            <a:off x="5181600" y="4873353"/>
            <a:ext cx="457200" cy="1524218"/>
          </a:xfrm>
          <a:prstGeom prst="bracketPair">
            <a:avLst>
              <a:gd name="adj" fmla="val 2344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1</a:t>
            </a:r>
          </a:p>
          <a:p>
            <a:pPr algn="ctr" eaLnBrk="1" hangingPunct="1">
              <a:spcBef>
                <a:spcPct val="0"/>
              </a:spcBef>
              <a:buFontTx/>
              <a:buNone/>
            </a:pPr>
            <a:r>
              <a:rPr lang="en-US" altLang="en-US" sz="2400" i="0"/>
              <a:t>3</a:t>
            </a:r>
          </a:p>
          <a:p>
            <a:pPr algn="ctr" eaLnBrk="1" hangingPunct="1">
              <a:spcBef>
                <a:spcPct val="0"/>
              </a:spcBef>
              <a:buFontTx/>
              <a:buNone/>
            </a:pPr>
            <a:r>
              <a:rPr lang="en-US" altLang="en-US" sz="2400" i="0"/>
              <a:t>1</a:t>
            </a:r>
          </a:p>
          <a:p>
            <a:pPr algn="ctr" eaLnBrk="1" hangingPunct="1">
              <a:spcBef>
                <a:spcPct val="0"/>
              </a:spcBef>
              <a:buFontTx/>
              <a:buNone/>
            </a:pPr>
            <a:r>
              <a:rPr lang="en-US" altLang="en-US" sz="2400" i="0"/>
              <a:t>0</a:t>
            </a:r>
            <a:endParaRPr lang="en-US" altLang="en-US" sz="2400" i="0" dirty="0"/>
          </a:p>
        </p:txBody>
      </p:sp>
      <p:sp>
        <p:nvSpPr>
          <p:cNvPr id="14389" name="AutoShape 100"/>
          <p:cNvSpPr>
            <a:spLocks noChangeArrowheads="1"/>
          </p:cNvSpPr>
          <p:nvPr/>
        </p:nvSpPr>
        <p:spPr bwMode="auto">
          <a:xfrm>
            <a:off x="5943600" y="4873353"/>
            <a:ext cx="457200" cy="1524218"/>
          </a:xfrm>
          <a:prstGeom prst="bracketPair">
            <a:avLst>
              <a:gd name="adj" fmla="val 2344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1</a:t>
            </a:r>
          </a:p>
          <a:p>
            <a:pPr algn="ctr" eaLnBrk="1" hangingPunct="1">
              <a:spcBef>
                <a:spcPct val="0"/>
              </a:spcBef>
              <a:buFontTx/>
              <a:buNone/>
            </a:pPr>
            <a:r>
              <a:rPr lang="en-US" altLang="en-US" sz="2400" i="0"/>
              <a:t>3</a:t>
            </a:r>
          </a:p>
          <a:p>
            <a:pPr algn="ctr" eaLnBrk="1" hangingPunct="1">
              <a:spcBef>
                <a:spcPct val="0"/>
              </a:spcBef>
              <a:buFontTx/>
              <a:buNone/>
            </a:pPr>
            <a:r>
              <a:rPr lang="en-US" altLang="en-US" sz="2400" i="0"/>
              <a:t>1</a:t>
            </a:r>
          </a:p>
          <a:p>
            <a:pPr algn="ctr" eaLnBrk="1" hangingPunct="1">
              <a:spcBef>
                <a:spcPct val="0"/>
              </a:spcBef>
              <a:buFontTx/>
              <a:buNone/>
            </a:pPr>
            <a:r>
              <a:rPr lang="en-US" altLang="en-US" sz="2400" i="0"/>
              <a:t>1</a:t>
            </a:r>
            <a:endParaRPr lang="en-US" altLang="en-US" sz="2400" i="0" dirty="0"/>
          </a:p>
        </p:txBody>
      </p:sp>
      <p:sp>
        <p:nvSpPr>
          <p:cNvPr id="14387" name="AutoShape 104"/>
          <p:cNvSpPr>
            <a:spLocks noChangeArrowheads="1"/>
          </p:cNvSpPr>
          <p:nvPr/>
        </p:nvSpPr>
        <p:spPr bwMode="auto">
          <a:xfrm>
            <a:off x="6477000" y="4873353"/>
            <a:ext cx="457200" cy="1524218"/>
          </a:xfrm>
          <a:prstGeom prst="bracketPair">
            <a:avLst>
              <a:gd name="adj" fmla="val 2344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2</a:t>
            </a:r>
          </a:p>
          <a:p>
            <a:pPr algn="ctr" eaLnBrk="1" hangingPunct="1">
              <a:spcBef>
                <a:spcPct val="0"/>
              </a:spcBef>
              <a:buFontTx/>
              <a:buNone/>
            </a:pPr>
            <a:r>
              <a:rPr lang="en-US" altLang="en-US" sz="2400" i="0"/>
              <a:t>3</a:t>
            </a:r>
          </a:p>
          <a:p>
            <a:pPr algn="ctr" eaLnBrk="1" hangingPunct="1">
              <a:spcBef>
                <a:spcPct val="0"/>
              </a:spcBef>
              <a:buFontTx/>
              <a:buNone/>
            </a:pPr>
            <a:r>
              <a:rPr lang="en-US" altLang="en-US" sz="2400" i="0"/>
              <a:t>1</a:t>
            </a:r>
          </a:p>
          <a:p>
            <a:pPr algn="ctr" eaLnBrk="1" hangingPunct="1">
              <a:spcBef>
                <a:spcPct val="0"/>
              </a:spcBef>
              <a:buFontTx/>
              <a:buNone/>
            </a:pPr>
            <a:r>
              <a:rPr lang="en-US" altLang="en-US" sz="2400" i="0"/>
              <a:t>1</a:t>
            </a:r>
            <a:endParaRPr lang="en-US" altLang="en-US" sz="2400" i="0" dirty="0"/>
          </a:p>
        </p:txBody>
      </p:sp>
      <p:sp>
        <p:nvSpPr>
          <p:cNvPr id="14385" name="AutoShape 108"/>
          <p:cNvSpPr>
            <a:spLocks noChangeArrowheads="1"/>
          </p:cNvSpPr>
          <p:nvPr/>
        </p:nvSpPr>
        <p:spPr bwMode="auto">
          <a:xfrm>
            <a:off x="7086600" y="4873353"/>
            <a:ext cx="457200" cy="1524218"/>
          </a:xfrm>
          <a:prstGeom prst="bracketPair">
            <a:avLst>
              <a:gd name="adj" fmla="val 2344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2</a:t>
            </a:r>
          </a:p>
          <a:p>
            <a:pPr algn="ctr" eaLnBrk="1" hangingPunct="1">
              <a:spcBef>
                <a:spcPct val="0"/>
              </a:spcBef>
              <a:buFontTx/>
              <a:buNone/>
            </a:pPr>
            <a:r>
              <a:rPr lang="en-US" altLang="en-US" sz="2400" i="0"/>
              <a:t>3</a:t>
            </a:r>
          </a:p>
          <a:p>
            <a:pPr algn="ctr" eaLnBrk="1" hangingPunct="1">
              <a:spcBef>
                <a:spcPct val="0"/>
              </a:spcBef>
              <a:buFontTx/>
              <a:buNone/>
            </a:pPr>
            <a:r>
              <a:rPr lang="en-US" altLang="en-US" sz="2400" i="0"/>
              <a:t>1</a:t>
            </a:r>
          </a:p>
          <a:p>
            <a:pPr algn="ctr" eaLnBrk="1" hangingPunct="1">
              <a:spcBef>
                <a:spcPct val="0"/>
              </a:spcBef>
              <a:buFontTx/>
              <a:buNone/>
            </a:pPr>
            <a:r>
              <a:rPr lang="en-US" altLang="en-US" sz="2400" i="0"/>
              <a:t>2</a:t>
            </a:r>
            <a:endParaRPr lang="en-US" altLang="en-US" sz="2400" i="0" dirty="0"/>
          </a:p>
        </p:txBody>
      </p:sp>
      <p:sp>
        <p:nvSpPr>
          <p:cNvPr id="14383" name="AutoShape 111"/>
          <p:cNvSpPr>
            <a:spLocks noChangeArrowheads="1"/>
          </p:cNvSpPr>
          <p:nvPr/>
        </p:nvSpPr>
        <p:spPr bwMode="auto">
          <a:xfrm>
            <a:off x="7696200" y="4873353"/>
            <a:ext cx="457200" cy="1524218"/>
          </a:xfrm>
          <a:prstGeom prst="bracketPair">
            <a:avLst>
              <a:gd name="adj" fmla="val 2344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2</a:t>
            </a:r>
          </a:p>
          <a:p>
            <a:pPr algn="ctr" eaLnBrk="1" hangingPunct="1">
              <a:spcBef>
                <a:spcPct val="0"/>
              </a:spcBef>
              <a:buFontTx/>
              <a:buNone/>
            </a:pPr>
            <a:r>
              <a:rPr lang="en-US" altLang="en-US" sz="2400" i="0"/>
              <a:t>3</a:t>
            </a:r>
          </a:p>
          <a:p>
            <a:pPr algn="ctr" eaLnBrk="1" hangingPunct="1">
              <a:spcBef>
                <a:spcPct val="0"/>
              </a:spcBef>
              <a:buFontTx/>
              <a:buNone/>
            </a:pPr>
            <a:r>
              <a:rPr lang="en-US" altLang="en-US" sz="2400" i="0"/>
              <a:t>2</a:t>
            </a:r>
          </a:p>
          <a:p>
            <a:pPr algn="ctr" eaLnBrk="1" hangingPunct="1">
              <a:spcBef>
                <a:spcPct val="0"/>
              </a:spcBef>
              <a:buFontTx/>
              <a:buNone/>
            </a:pPr>
            <a:r>
              <a:rPr lang="en-US" altLang="en-US" sz="2400" i="0"/>
              <a:t>2</a:t>
            </a:r>
            <a:endParaRPr lang="en-US" altLang="en-US" sz="2400" i="0" dirty="0"/>
          </a:p>
        </p:txBody>
      </p:sp>
      <p:grpSp>
        <p:nvGrpSpPr>
          <p:cNvPr id="14349" name="Group 119"/>
          <p:cNvGrpSpPr>
            <a:grpSpLocks/>
          </p:cNvGrpSpPr>
          <p:nvPr/>
        </p:nvGrpSpPr>
        <p:grpSpPr bwMode="auto">
          <a:xfrm>
            <a:off x="609600" y="1771677"/>
            <a:ext cx="7754938" cy="2879727"/>
            <a:chOff x="384" y="1162"/>
            <a:chExt cx="4885" cy="1814"/>
          </a:xfrm>
        </p:grpSpPr>
        <p:sp>
          <p:nvSpPr>
            <p:cNvPr id="14351" name="Line 89"/>
            <p:cNvSpPr>
              <a:spLocks noChangeShapeType="1"/>
            </p:cNvSpPr>
            <p:nvPr/>
          </p:nvSpPr>
          <p:spPr bwMode="auto">
            <a:xfrm>
              <a:off x="1202" y="1162"/>
              <a:ext cx="0" cy="1814"/>
            </a:xfrm>
            <a:prstGeom prst="line">
              <a:avLst/>
            </a:prstGeom>
            <a:noFill/>
            <a:ln w="38100">
              <a:solidFill>
                <a:schemeClr val="accent6">
                  <a:lumMod val="7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4372" name="Line 90"/>
            <p:cNvSpPr>
              <a:spLocks noChangeShapeType="1"/>
            </p:cNvSpPr>
            <p:nvPr/>
          </p:nvSpPr>
          <p:spPr bwMode="auto">
            <a:xfrm>
              <a:off x="2210" y="1162"/>
              <a:ext cx="0" cy="1814"/>
            </a:xfrm>
            <a:prstGeom prst="line">
              <a:avLst/>
            </a:prstGeom>
            <a:noFill/>
            <a:ln w="38100">
              <a:solidFill>
                <a:schemeClr val="accent6">
                  <a:lumMod val="7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4373" name="Line 91"/>
            <p:cNvSpPr>
              <a:spLocks noChangeShapeType="1"/>
            </p:cNvSpPr>
            <p:nvPr/>
          </p:nvSpPr>
          <p:spPr bwMode="auto">
            <a:xfrm>
              <a:off x="2642" y="1162"/>
              <a:ext cx="0" cy="1814"/>
            </a:xfrm>
            <a:prstGeom prst="line">
              <a:avLst/>
            </a:prstGeom>
            <a:noFill/>
            <a:ln w="38100">
              <a:solidFill>
                <a:schemeClr val="accent6">
                  <a:lumMod val="7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4374" name="Line 92"/>
            <p:cNvSpPr>
              <a:spLocks noChangeShapeType="1"/>
            </p:cNvSpPr>
            <p:nvPr/>
          </p:nvSpPr>
          <p:spPr bwMode="auto">
            <a:xfrm>
              <a:off x="3074" y="1162"/>
              <a:ext cx="0" cy="1814"/>
            </a:xfrm>
            <a:prstGeom prst="line">
              <a:avLst/>
            </a:prstGeom>
            <a:noFill/>
            <a:ln w="38100">
              <a:solidFill>
                <a:schemeClr val="accent6">
                  <a:lumMod val="7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4375" name="Line 93"/>
            <p:cNvSpPr>
              <a:spLocks noChangeShapeType="1"/>
            </p:cNvSpPr>
            <p:nvPr/>
          </p:nvSpPr>
          <p:spPr bwMode="auto">
            <a:xfrm>
              <a:off x="4994" y="1162"/>
              <a:ext cx="0" cy="1814"/>
            </a:xfrm>
            <a:prstGeom prst="line">
              <a:avLst/>
            </a:prstGeom>
            <a:noFill/>
            <a:ln w="38100">
              <a:solidFill>
                <a:schemeClr val="accent6">
                  <a:lumMod val="7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4376" name="Line 97"/>
            <p:cNvSpPr>
              <a:spLocks noChangeShapeType="1"/>
            </p:cNvSpPr>
            <p:nvPr/>
          </p:nvSpPr>
          <p:spPr bwMode="auto">
            <a:xfrm>
              <a:off x="3362" y="1162"/>
              <a:ext cx="0" cy="1814"/>
            </a:xfrm>
            <a:prstGeom prst="line">
              <a:avLst/>
            </a:prstGeom>
            <a:noFill/>
            <a:ln w="38100">
              <a:solidFill>
                <a:schemeClr val="accent6">
                  <a:lumMod val="7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4377" name="Line 98"/>
            <p:cNvSpPr>
              <a:spLocks noChangeShapeType="1"/>
            </p:cNvSpPr>
            <p:nvPr/>
          </p:nvSpPr>
          <p:spPr bwMode="auto">
            <a:xfrm>
              <a:off x="3890" y="1162"/>
              <a:ext cx="0" cy="1814"/>
            </a:xfrm>
            <a:prstGeom prst="line">
              <a:avLst/>
            </a:prstGeom>
            <a:noFill/>
            <a:ln w="38100">
              <a:solidFill>
                <a:schemeClr val="accent6">
                  <a:lumMod val="7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4378" name="Line 102"/>
            <p:cNvSpPr>
              <a:spLocks noChangeShapeType="1"/>
            </p:cNvSpPr>
            <p:nvPr/>
          </p:nvSpPr>
          <p:spPr bwMode="auto">
            <a:xfrm>
              <a:off x="4178" y="1162"/>
              <a:ext cx="0" cy="1814"/>
            </a:xfrm>
            <a:prstGeom prst="line">
              <a:avLst/>
            </a:prstGeom>
            <a:noFill/>
            <a:ln w="38100">
              <a:solidFill>
                <a:schemeClr val="accent6">
                  <a:lumMod val="7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4379" name="Line 106"/>
            <p:cNvSpPr>
              <a:spLocks noChangeShapeType="1"/>
            </p:cNvSpPr>
            <p:nvPr/>
          </p:nvSpPr>
          <p:spPr bwMode="auto">
            <a:xfrm>
              <a:off x="4610" y="1162"/>
              <a:ext cx="0" cy="1814"/>
            </a:xfrm>
            <a:prstGeom prst="line">
              <a:avLst/>
            </a:prstGeom>
            <a:noFill/>
            <a:ln w="38100">
              <a:solidFill>
                <a:schemeClr val="accent6">
                  <a:lumMod val="7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4352" name="Line 8"/>
            <p:cNvSpPr>
              <a:spLocks noChangeShapeType="1"/>
            </p:cNvSpPr>
            <p:nvPr/>
          </p:nvSpPr>
          <p:spPr bwMode="auto">
            <a:xfrm>
              <a:off x="734" y="1344"/>
              <a:ext cx="453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4353" name="Line 9"/>
            <p:cNvSpPr>
              <a:spLocks noChangeShapeType="1"/>
            </p:cNvSpPr>
            <p:nvPr/>
          </p:nvSpPr>
          <p:spPr bwMode="auto">
            <a:xfrm>
              <a:off x="734" y="1816"/>
              <a:ext cx="453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4354" name="Line 10"/>
            <p:cNvSpPr>
              <a:spLocks noChangeShapeType="1"/>
            </p:cNvSpPr>
            <p:nvPr/>
          </p:nvSpPr>
          <p:spPr bwMode="auto">
            <a:xfrm flipV="1">
              <a:off x="734" y="2289"/>
              <a:ext cx="453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4355" name="Text Box 11"/>
            <p:cNvSpPr txBox="1">
              <a:spLocks noChangeArrowheads="1"/>
            </p:cNvSpPr>
            <p:nvPr/>
          </p:nvSpPr>
          <p:spPr bwMode="auto">
            <a:xfrm>
              <a:off x="384" y="1191"/>
              <a:ext cx="3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dirty="0">
                  <a:solidFill>
                    <a:srgbClr val="00B0F0"/>
                  </a:solidFill>
                </a:rPr>
                <a:t>P1</a:t>
              </a:r>
            </a:p>
          </p:txBody>
        </p:sp>
        <p:sp>
          <p:nvSpPr>
            <p:cNvPr id="14356" name="Text Box 12"/>
            <p:cNvSpPr txBox="1">
              <a:spLocks noChangeArrowheads="1"/>
            </p:cNvSpPr>
            <p:nvPr/>
          </p:nvSpPr>
          <p:spPr bwMode="auto">
            <a:xfrm>
              <a:off x="384" y="1647"/>
              <a:ext cx="3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dirty="0">
                  <a:solidFill>
                    <a:srgbClr val="FF0000"/>
                  </a:solidFill>
                </a:rPr>
                <a:t>P2</a:t>
              </a:r>
            </a:p>
          </p:txBody>
        </p:sp>
        <p:sp>
          <p:nvSpPr>
            <p:cNvPr id="14357" name="Text Box 13"/>
            <p:cNvSpPr txBox="1">
              <a:spLocks noChangeArrowheads="1"/>
            </p:cNvSpPr>
            <p:nvPr/>
          </p:nvSpPr>
          <p:spPr bwMode="auto">
            <a:xfrm>
              <a:off x="384" y="2123"/>
              <a:ext cx="3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dirty="0">
                  <a:solidFill>
                    <a:schemeClr val="accent6">
                      <a:lumMod val="75000"/>
                    </a:schemeClr>
                  </a:solidFill>
                </a:rPr>
                <a:t>P3</a:t>
              </a:r>
            </a:p>
          </p:txBody>
        </p:sp>
        <p:sp>
          <p:nvSpPr>
            <p:cNvPr id="14358" name="Line 18"/>
            <p:cNvSpPr>
              <a:spLocks noChangeShapeType="1"/>
            </p:cNvSpPr>
            <p:nvPr/>
          </p:nvSpPr>
          <p:spPr bwMode="auto">
            <a:xfrm>
              <a:off x="734" y="2761"/>
              <a:ext cx="453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4359" name="Text Box 19"/>
            <p:cNvSpPr txBox="1">
              <a:spLocks noChangeArrowheads="1"/>
            </p:cNvSpPr>
            <p:nvPr/>
          </p:nvSpPr>
          <p:spPr bwMode="auto">
            <a:xfrm>
              <a:off x="384" y="2617"/>
              <a:ext cx="3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dirty="0">
                  <a:solidFill>
                    <a:srgbClr val="7030A0"/>
                  </a:solidFill>
                </a:rPr>
                <a:t>P4</a:t>
              </a:r>
            </a:p>
          </p:txBody>
        </p:sp>
        <p:sp>
          <p:nvSpPr>
            <p:cNvPr id="14361" name="Oval 46"/>
            <p:cNvSpPr>
              <a:spLocks noChangeArrowheads="1"/>
            </p:cNvSpPr>
            <p:nvPr/>
          </p:nvSpPr>
          <p:spPr bwMode="auto">
            <a:xfrm>
              <a:off x="1104" y="1696"/>
              <a:ext cx="192" cy="19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dirty="0"/>
                <a:t>1</a:t>
              </a:r>
            </a:p>
          </p:txBody>
        </p:sp>
        <p:sp>
          <p:nvSpPr>
            <p:cNvPr id="14363" name="Oval 48"/>
            <p:cNvSpPr>
              <a:spLocks noChangeArrowheads="1"/>
            </p:cNvSpPr>
            <p:nvPr/>
          </p:nvSpPr>
          <p:spPr bwMode="auto">
            <a:xfrm>
              <a:off x="2544" y="2195"/>
              <a:ext cx="192" cy="192"/>
            </a:xfrm>
            <a:prstGeom prst="ellipse">
              <a:avLst/>
            </a:prstGeom>
            <a:solidFill>
              <a:schemeClr val="accent6">
                <a:lumMod val="60000"/>
                <a:lumOff val="4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1</a:t>
              </a:r>
            </a:p>
          </p:txBody>
        </p:sp>
        <p:sp>
          <p:nvSpPr>
            <p:cNvPr id="14364" name="Oval 49"/>
            <p:cNvSpPr>
              <a:spLocks noChangeArrowheads="1"/>
            </p:cNvSpPr>
            <p:nvPr/>
          </p:nvSpPr>
          <p:spPr bwMode="auto">
            <a:xfrm>
              <a:off x="3792" y="2688"/>
              <a:ext cx="192" cy="192"/>
            </a:xfrm>
            <a:prstGeom prst="ellipse">
              <a:avLst/>
            </a:prstGeom>
            <a:solidFill>
              <a:srgbClr val="7030A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1</a:t>
              </a:r>
            </a:p>
          </p:txBody>
        </p:sp>
        <p:sp>
          <p:nvSpPr>
            <p:cNvPr id="14365" name="Oval 50"/>
            <p:cNvSpPr>
              <a:spLocks noChangeArrowheads="1"/>
            </p:cNvSpPr>
            <p:nvPr/>
          </p:nvSpPr>
          <p:spPr bwMode="auto">
            <a:xfrm>
              <a:off x="4512" y="2688"/>
              <a:ext cx="192" cy="192"/>
            </a:xfrm>
            <a:prstGeom prst="ellipse">
              <a:avLst/>
            </a:prstGeom>
            <a:solidFill>
              <a:srgbClr val="7030A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2</a:t>
              </a:r>
            </a:p>
          </p:txBody>
        </p:sp>
        <p:sp>
          <p:nvSpPr>
            <p:cNvPr id="14366" name="Oval 51"/>
            <p:cNvSpPr>
              <a:spLocks noChangeArrowheads="1"/>
            </p:cNvSpPr>
            <p:nvPr/>
          </p:nvSpPr>
          <p:spPr bwMode="auto">
            <a:xfrm>
              <a:off x="4896" y="2149"/>
              <a:ext cx="192" cy="192"/>
            </a:xfrm>
            <a:prstGeom prst="ellipse">
              <a:avLst/>
            </a:prstGeom>
            <a:solidFill>
              <a:schemeClr val="accent6">
                <a:lumMod val="60000"/>
                <a:lumOff val="4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2</a:t>
              </a:r>
            </a:p>
          </p:txBody>
        </p:sp>
        <p:sp>
          <p:nvSpPr>
            <p:cNvPr id="14367" name="Oval 52"/>
            <p:cNvSpPr>
              <a:spLocks noChangeArrowheads="1"/>
            </p:cNvSpPr>
            <p:nvPr/>
          </p:nvSpPr>
          <p:spPr bwMode="auto">
            <a:xfrm>
              <a:off x="3264" y="1242"/>
              <a:ext cx="192" cy="192"/>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dirty="0"/>
                <a:t>1</a:t>
              </a:r>
            </a:p>
          </p:txBody>
        </p:sp>
        <p:sp>
          <p:nvSpPr>
            <p:cNvPr id="14368" name="Oval 53"/>
            <p:cNvSpPr>
              <a:spLocks noChangeArrowheads="1"/>
            </p:cNvSpPr>
            <p:nvPr/>
          </p:nvSpPr>
          <p:spPr bwMode="auto">
            <a:xfrm>
              <a:off x="4080" y="1242"/>
              <a:ext cx="192" cy="192"/>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dirty="0"/>
                <a:t>2</a:t>
              </a:r>
            </a:p>
          </p:txBody>
        </p:sp>
        <p:sp>
          <p:nvSpPr>
            <p:cNvPr id="14369" name="Line 64"/>
            <p:cNvSpPr>
              <a:spLocks noChangeShapeType="1"/>
            </p:cNvSpPr>
            <p:nvPr/>
          </p:nvSpPr>
          <p:spPr bwMode="auto">
            <a:xfrm flipV="1">
              <a:off x="2253" y="1383"/>
              <a:ext cx="1011" cy="360"/>
            </a:xfrm>
            <a:prstGeom prst="line">
              <a:avLst/>
            </a:prstGeom>
            <a:noFill/>
            <a:ln w="38100">
              <a:solidFill>
                <a:schemeClr val="accent4">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4370" name="Line 69"/>
            <p:cNvSpPr>
              <a:spLocks noChangeShapeType="1"/>
            </p:cNvSpPr>
            <p:nvPr/>
          </p:nvSpPr>
          <p:spPr bwMode="auto">
            <a:xfrm>
              <a:off x="3120" y="1848"/>
              <a:ext cx="723" cy="840"/>
            </a:xfrm>
            <a:prstGeom prst="line">
              <a:avLst/>
            </a:prstGeom>
            <a:noFill/>
            <a:ln w="38100">
              <a:solidFill>
                <a:schemeClr val="accent4">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4371" name="Line 70"/>
            <p:cNvSpPr>
              <a:spLocks noChangeShapeType="1"/>
            </p:cNvSpPr>
            <p:nvPr/>
          </p:nvSpPr>
          <p:spPr bwMode="auto">
            <a:xfrm flipV="1">
              <a:off x="4656" y="2341"/>
              <a:ext cx="240" cy="347"/>
            </a:xfrm>
            <a:prstGeom prst="line">
              <a:avLst/>
            </a:prstGeom>
            <a:noFill/>
            <a:ln w="38100">
              <a:solidFill>
                <a:schemeClr val="accent4">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4360" name="Oval 42"/>
            <p:cNvSpPr>
              <a:spLocks noChangeArrowheads="1"/>
            </p:cNvSpPr>
            <p:nvPr/>
          </p:nvSpPr>
          <p:spPr bwMode="auto">
            <a:xfrm>
              <a:off x="2976" y="1696"/>
              <a:ext cx="192" cy="19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dirty="0"/>
                <a:t>3</a:t>
              </a:r>
            </a:p>
          </p:txBody>
        </p:sp>
        <p:sp>
          <p:nvSpPr>
            <p:cNvPr id="14362" name="Oval 47"/>
            <p:cNvSpPr>
              <a:spLocks noChangeArrowheads="1"/>
            </p:cNvSpPr>
            <p:nvPr/>
          </p:nvSpPr>
          <p:spPr bwMode="auto">
            <a:xfrm>
              <a:off x="2112" y="1696"/>
              <a:ext cx="192" cy="19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dirty="0"/>
                <a:t>2</a:t>
              </a:r>
            </a:p>
          </p:txBody>
        </p:sp>
      </p:grpSp>
      <p:sp>
        <p:nvSpPr>
          <p:cNvPr id="14350" name="Text Box 116"/>
          <p:cNvSpPr txBox="1">
            <a:spLocks noChangeArrowheads="1"/>
          </p:cNvSpPr>
          <p:nvPr/>
        </p:nvSpPr>
        <p:spPr bwMode="auto">
          <a:xfrm>
            <a:off x="2209800" y="4873352"/>
            <a:ext cx="112126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800" i="0" dirty="0">
                <a:latin typeface="+mn-lt"/>
              </a:rPr>
              <a:t>Vector of</a:t>
            </a:r>
          </a:p>
          <a:p>
            <a:pPr eaLnBrk="1" hangingPunct="1">
              <a:spcBef>
                <a:spcPct val="0"/>
              </a:spcBef>
              <a:buFontTx/>
              <a:buNone/>
            </a:pPr>
            <a:r>
              <a:rPr lang="en-US" altLang="en-US" sz="1800" i="0" dirty="0">
                <a:latin typeface="+mn-lt"/>
              </a:rPr>
              <a:t>times as</a:t>
            </a:r>
          </a:p>
          <a:p>
            <a:pPr eaLnBrk="1" hangingPunct="1">
              <a:spcBef>
                <a:spcPct val="0"/>
              </a:spcBef>
              <a:buFontTx/>
              <a:buNone/>
            </a:pPr>
            <a:r>
              <a:rPr lang="en-US" altLang="en-US" sz="1800" i="0" dirty="0">
                <a:latin typeface="+mn-lt"/>
              </a:rPr>
              <a:t>seen by a </a:t>
            </a:r>
          </a:p>
          <a:p>
            <a:pPr eaLnBrk="1" hangingPunct="1">
              <a:spcBef>
                <a:spcPct val="0"/>
              </a:spcBef>
              <a:buFontTx/>
              <a:buNone/>
            </a:pPr>
            <a:r>
              <a:rPr lang="en-US" altLang="en-US" sz="1800" i="0" dirty="0">
                <a:latin typeface="+mn-lt"/>
              </a:rPr>
              <a:t>global</a:t>
            </a:r>
          </a:p>
          <a:p>
            <a:pPr eaLnBrk="1" hangingPunct="1">
              <a:spcBef>
                <a:spcPct val="0"/>
              </a:spcBef>
              <a:buFontTx/>
              <a:buNone/>
            </a:pPr>
            <a:r>
              <a:rPr lang="en-US" altLang="en-US" sz="1800" i="0" dirty="0">
                <a:latin typeface="+mn-lt"/>
              </a:rPr>
              <a:t>observer</a:t>
            </a:r>
          </a:p>
        </p:txBody>
      </p:sp>
      <p:sp>
        <p:nvSpPr>
          <p:cNvPr id="45" name="Text Box 113"/>
          <p:cNvSpPr txBox="1">
            <a:spLocks noChangeArrowheads="1"/>
          </p:cNvSpPr>
          <p:nvPr/>
        </p:nvSpPr>
        <p:spPr bwMode="auto">
          <a:xfrm>
            <a:off x="2311400" y="1628800"/>
            <a:ext cx="5715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800" b="1" i="0" dirty="0">
                <a:solidFill>
                  <a:srgbClr val="7030A0"/>
                </a:solidFill>
                <a:latin typeface="+mn-lt"/>
              </a:rPr>
              <a:t>cuts</a:t>
            </a:r>
          </a:p>
        </p:txBody>
      </p:sp>
      <p:sp>
        <p:nvSpPr>
          <p:cNvPr id="46" name="Line 114"/>
          <p:cNvSpPr>
            <a:spLocks noChangeShapeType="1"/>
          </p:cNvSpPr>
          <p:nvPr/>
        </p:nvSpPr>
        <p:spPr bwMode="auto">
          <a:xfrm>
            <a:off x="2667000" y="1970113"/>
            <a:ext cx="746125" cy="346075"/>
          </a:xfrm>
          <a:prstGeom prst="line">
            <a:avLst/>
          </a:prstGeom>
          <a:noFill/>
          <a:ln w="28575" cap="rnd">
            <a:solidFill>
              <a:srgbClr val="7030A0"/>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47" name="Line 115"/>
          <p:cNvSpPr>
            <a:spLocks noChangeShapeType="1"/>
          </p:cNvSpPr>
          <p:nvPr/>
        </p:nvSpPr>
        <p:spPr bwMode="auto">
          <a:xfrm flipH="1">
            <a:off x="1970088" y="1970113"/>
            <a:ext cx="544513" cy="346075"/>
          </a:xfrm>
          <a:prstGeom prst="line">
            <a:avLst/>
          </a:prstGeom>
          <a:noFill/>
          <a:ln w="28575" cap="rnd">
            <a:solidFill>
              <a:srgbClr val="7030A0"/>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 name="Slide Number Placeholder 1"/>
          <p:cNvSpPr>
            <a:spLocks noGrp="1"/>
          </p:cNvSpPr>
          <p:nvPr>
            <p:ph type="sldNum" sz="quarter" idx="12"/>
          </p:nvPr>
        </p:nvSpPr>
        <p:spPr/>
        <p:txBody>
          <a:bodyPr/>
          <a:lstStyle/>
          <a:p>
            <a:fld id="{BA89981A-5E85-414A-8133-F94180C394F4}" type="slidenum">
              <a:rPr lang="en-US" altLang="he-IL" smtClean="0"/>
              <a:pPr/>
              <a:t>31</a:t>
            </a:fld>
            <a:endParaRPr lang="en-US" altLang="he-IL"/>
          </a:p>
        </p:txBody>
      </p:sp>
    </p:spTree>
    <p:extLst>
      <p:ext uri="{BB962C8B-B14F-4D97-AF65-F5344CB8AC3E}">
        <p14:creationId xmlns:p14="http://schemas.microsoft.com/office/powerpoint/2010/main" val="2063902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dirty="0"/>
              <a:t>Approximating Global Vector Time</a:t>
            </a:r>
          </a:p>
        </p:txBody>
      </p:sp>
      <mc:AlternateContent xmlns:mc="http://schemas.openxmlformats.org/markup-compatibility/2006" xmlns:a14="http://schemas.microsoft.com/office/drawing/2010/main">
        <mc:Choice Requires="a14">
          <p:sp>
            <p:nvSpPr>
              <p:cNvPr id="15363" name="Rectangle 3"/>
              <p:cNvSpPr>
                <a:spLocks noGrp="1" noChangeArrowheads="1"/>
              </p:cNvSpPr>
              <p:nvPr>
                <p:ph idx="1"/>
              </p:nvPr>
            </p:nvSpPr>
            <p:spPr/>
            <p:txBody>
              <a:bodyPr/>
              <a:lstStyle/>
              <a:p>
                <a:r>
                  <a:rPr lang="en-US" altLang="en-US" dirty="0"/>
                  <a:t>Idea: let’s compute for every process an approximation of the global observer’s </a:t>
                </a:r>
                <a:r>
                  <a:rPr lang="en-US" altLang="en-US" b="1" dirty="0">
                    <a:solidFill>
                      <a:schemeClr val="accent1">
                        <a:lumMod val="75000"/>
                      </a:schemeClr>
                    </a:solidFill>
                  </a:rPr>
                  <a:t>vector clock</a:t>
                </a:r>
              </a:p>
              <a:p>
                <a:pPr lvl="1"/>
                <a:r>
                  <a:rPr lang="en-US" altLang="en-US" dirty="0"/>
                  <a:t>Will have to show approximation is good enough</a:t>
                </a:r>
              </a:p>
              <a:p>
                <a:r>
                  <a:rPr lang="en-US" altLang="en-US" dirty="0"/>
                  <a:t>Instead of scalar clocks, process </a:t>
                </a:r>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𝑃</m:t>
                        </m:r>
                      </m:e>
                      <m:sub>
                        <m:r>
                          <a:rPr lang="en-US" altLang="en-US" i="1" dirty="0" smtClean="0">
                            <a:latin typeface="Cambria Math" panose="02040503050406030204" pitchFamily="18" charset="0"/>
                          </a:rPr>
                          <m:t>𝑖</m:t>
                        </m:r>
                      </m:sub>
                    </m:sSub>
                  </m:oMath>
                </a14:m>
                <a:r>
                  <a:rPr lang="en-US" altLang="en-US" dirty="0"/>
                  <a:t> will maintain a vector clock  </a:t>
                </a:r>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𝐶</m:t>
                        </m:r>
                      </m:e>
                      <m:sub>
                        <m:r>
                          <a:rPr lang="en-US" altLang="en-US" i="1" dirty="0" smtClean="0">
                            <a:latin typeface="Cambria Math" panose="02040503050406030204" pitchFamily="18" charset="0"/>
                          </a:rPr>
                          <m:t>𝑖</m:t>
                        </m:r>
                      </m:sub>
                    </m:sSub>
                    <m:d>
                      <m:dPr>
                        <m:begChr m:val="["/>
                        <m:endChr m:val="]"/>
                        <m:ctrlPr>
                          <a:rPr lang="en-US" altLang="en-US" i="1" dirty="0" smtClean="0">
                            <a:latin typeface="Cambria Math" panose="02040503050406030204" pitchFamily="18" charset="0"/>
                          </a:rPr>
                        </m:ctrlPr>
                      </m:dPr>
                      <m:e>
                        <m:r>
                          <a:rPr lang="en-US" altLang="en-US" b="0" i="1" dirty="0" smtClean="0">
                            <a:latin typeface="Cambria Math" panose="02040503050406030204" pitchFamily="18" charset="0"/>
                          </a:rPr>
                          <m:t>𝑜𝑓</m:t>
                        </m:r>
                        <m:r>
                          <a:rPr lang="en-US" altLang="en-US" b="0" i="1" dirty="0" smtClean="0">
                            <a:latin typeface="Cambria Math" panose="02040503050406030204" pitchFamily="18" charset="0"/>
                          </a:rPr>
                          <m:t> </m:t>
                        </m:r>
                        <m:r>
                          <a:rPr lang="en-US" altLang="en-US" b="0" i="1" dirty="0" smtClean="0">
                            <a:latin typeface="Cambria Math" panose="02040503050406030204" pitchFamily="18" charset="0"/>
                          </a:rPr>
                          <m:t>𝑠𝑖𝑧𝑒</m:t>
                        </m:r>
                        <m:r>
                          <a:rPr lang="en-US" altLang="en-US" b="0" i="1" dirty="0" smtClean="0">
                            <a:latin typeface="Cambria Math" panose="02040503050406030204" pitchFamily="18" charset="0"/>
                          </a:rPr>
                          <m:t> </m:t>
                        </m:r>
                        <m:d>
                          <m:dPr>
                            <m:begChr m:val="|"/>
                            <m:endChr m:val="|"/>
                            <m:ctrlPr>
                              <a:rPr lang="en-US" altLang="en-US" b="0" i="1" dirty="0" smtClean="0">
                                <a:latin typeface="Cambria Math" panose="02040503050406030204" pitchFamily="18" charset="0"/>
                              </a:rPr>
                            </m:ctrlPr>
                          </m:dPr>
                          <m:e>
                            <m:r>
                              <a:rPr lang="en-US" altLang="en-US" b="0" i="1" dirty="0" smtClean="0">
                                <a:latin typeface="Cambria Math" panose="02040503050406030204" pitchFamily="18" charset="0"/>
                              </a:rPr>
                              <m:t>𝑃</m:t>
                            </m:r>
                          </m:e>
                        </m:d>
                      </m:e>
                    </m:d>
                  </m:oMath>
                </a14:m>
                <a:endParaRPr lang="en-US" altLang="en-US" dirty="0"/>
              </a:p>
              <a:p>
                <a:r>
                  <a:rPr lang="en-US" altLang="en-US" dirty="0"/>
                  <a:t>Timestamp C(</a:t>
                </a:r>
                <a:r>
                  <a:rPr lang="en-US" altLang="en-US" i="1" dirty="0"/>
                  <a:t>e</a:t>
                </a:r>
                <a:r>
                  <a:rPr lang="en-US" altLang="en-US" dirty="0"/>
                  <a:t>) of an event </a:t>
                </a:r>
                <a:r>
                  <a:rPr lang="en-US" altLang="en-US" i="1" dirty="0"/>
                  <a:t>e</a:t>
                </a:r>
                <a:r>
                  <a:rPr lang="en-US" altLang="en-US" dirty="0"/>
                  <a:t> at process </a:t>
                </a:r>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𝑃</m:t>
                        </m:r>
                      </m:e>
                      <m:sub>
                        <m:r>
                          <a:rPr lang="en-US" altLang="en-US" i="1" dirty="0" smtClean="0">
                            <a:latin typeface="Cambria Math" panose="02040503050406030204" pitchFamily="18" charset="0"/>
                          </a:rPr>
                          <m:t>𝑖</m:t>
                        </m:r>
                      </m:sub>
                    </m:sSub>
                  </m:oMath>
                </a14:m>
                <a:r>
                  <a:rPr lang="en-US" altLang="en-US" dirty="0"/>
                  <a:t> is the entire vector </a:t>
                </a:r>
                <a14:m>
                  <m:oMath xmlns:m="http://schemas.openxmlformats.org/officeDocument/2006/math">
                    <m:acc>
                      <m:accPr>
                        <m:chr m:val="⃗"/>
                        <m:ctrlPr>
                          <a:rPr lang="en-US" altLang="en-US" b="0" i="1" dirty="0" smtClean="0">
                            <a:latin typeface="Cambria Math" panose="02040503050406030204" pitchFamily="18" charset="0"/>
                          </a:rPr>
                        </m:ctrlPr>
                      </m:accPr>
                      <m:e>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𝐶</m:t>
                            </m:r>
                          </m:e>
                          <m:sub>
                            <m:r>
                              <a:rPr lang="en-US" altLang="en-US" i="1" dirty="0" smtClean="0">
                                <a:latin typeface="Cambria Math" panose="02040503050406030204" pitchFamily="18" charset="0"/>
                              </a:rPr>
                              <m:t>𝑖</m:t>
                            </m:r>
                          </m:sub>
                        </m:sSub>
                      </m:e>
                    </m:acc>
                  </m:oMath>
                </a14:m>
                <a:r>
                  <a:rPr lang="en-US" altLang="en-US" dirty="0"/>
                  <a:t> when </a:t>
                </a:r>
                <a:r>
                  <a:rPr lang="en-US" altLang="en-US" i="1" dirty="0"/>
                  <a:t>e</a:t>
                </a:r>
                <a:r>
                  <a:rPr lang="en-US" altLang="en-US" dirty="0"/>
                  <a:t> happens</a:t>
                </a:r>
              </a:p>
              <a:p>
                <a:endParaRPr lang="en-US" altLang="en-US" dirty="0"/>
              </a:p>
            </p:txBody>
          </p:sp>
        </mc:Choice>
        <mc:Fallback xmlns="">
          <p:sp>
            <p:nvSpPr>
              <p:cNvPr id="15363" name="Rectangle 3"/>
              <p:cNvSpPr>
                <a:spLocks noGrp="1" noRot="1" noChangeAspect="1" noMove="1" noResize="1" noEditPoints="1" noAdjustHandles="1" noChangeArrowheads="1" noChangeShapeType="1" noTextEdit="1"/>
              </p:cNvSpPr>
              <p:nvPr>
                <p:ph idx="1"/>
              </p:nvPr>
            </p:nvSpPr>
            <p:spPr>
              <a:blipFill rotWithShape="0">
                <a:blip r:embed="rId3"/>
                <a:stretch>
                  <a:fillRect l="-773" t="-1541"/>
                </a:stretch>
              </a:blipFill>
            </p:spPr>
            <p:txBody>
              <a:bodyPr/>
              <a:lstStyle/>
              <a:p>
                <a:r>
                  <a:rPr lang="he-IL">
                    <a:noFill/>
                  </a:rPr>
                  <a:t> </a:t>
                </a:r>
              </a:p>
            </p:txBody>
          </p:sp>
        </mc:Fallback>
      </mc:AlternateContent>
      <p:sp>
        <p:nvSpPr>
          <p:cNvPr id="4" name="Slide Number Placeholder 3"/>
          <p:cNvSpPr>
            <a:spLocks noGrp="1"/>
          </p:cNvSpPr>
          <p:nvPr>
            <p:ph type="sldNum" sz="quarter" idx="12"/>
          </p:nvPr>
        </p:nvSpPr>
        <p:spPr/>
        <p:txBody>
          <a:bodyPr/>
          <a:lstStyle/>
          <a:p>
            <a:fld id="{85043B5C-E59E-4C20-84E1-50103EC3268E}" type="slidenum">
              <a:rPr lang="en-US" altLang="he-IL" smtClean="0"/>
              <a:pPr/>
              <a:t>32</a:t>
            </a:fld>
            <a:endParaRPr lang="en-US" altLang="he-IL"/>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Approximating Global Vector Time Protocol</a:t>
            </a:r>
            <a:endParaRPr lang="en-US"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lnSpcReduction="10000"/>
              </a:bodyPr>
              <a:lstStyle/>
              <a:p>
                <a:r>
                  <a:rPr lang="en-US" altLang="en-US" dirty="0"/>
                  <a:t>When executing a local event </a:t>
                </a:r>
                <a:r>
                  <a:rPr lang="en-US" altLang="en-US" i="1" dirty="0"/>
                  <a:t>e</a:t>
                </a:r>
                <a:r>
                  <a:rPr lang="en-US" altLang="en-US" dirty="0"/>
                  <a:t> in </a:t>
                </a:r>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𝑃</m:t>
                        </m:r>
                      </m:e>
                      <m:sub>
                        <m:r>
                          <a:rPr lang="en-US" altLang="en-US" i="1" dirty="0" smtClean="0">
                            <a:latin typeface="Cambria Math" panose="02040503050406030204" pitchFamily="18" charset="0"/>
                          </a:rPr>
                          <m:t>𝑖</m:t>
                        </m:r>
                      </m:sub>
                    </m:sSub>
                  </m:oMath>
                </a14:m>
                <a:r>
                  <a:rPr lang="en-US" altLang="en-US" dirty="0"/>
                  <a:t>:  </a:t>
                </a:r>
              </a:p>
              <a:p>
                <a:pPr lvl="1"/>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𝐶</m:t>
                        </m:r>
                      </m:e>
                      <m:sub>
                        <m:r>
                          <a:rPr lang="en-US" altLang="en-US" i="1" dirty="0" smtClean="0">
                            <a:latin typeface="Cambria Math" panose="02040503050406030204" pitchFamily="18" charset="0"/>
                          </a:rPr>
                          <m:t>𝑖</m:t>
                        </m:r>
                      </m:sub>
                    </m:sSub>
                    <m:r>
                      <a:rPr lang="en-US" altLang="en-US" i="1" dirty="0" smtClean="0">
                        <a:latin typeface="Cambria Math" panose="02040503050406030204" pitchFamily="18" charset="0"/>
                      </a:rPr>
                      <m:t>[</m:t>
                    </m:r>
                    <m:r>
                      <a:rPr lang="en-US" altLang="en-US" i="1" dirty="0" err="1" smtClean="0">
                        <a:latin typeface="Cambria Math" panose="02040503050406030204" pitchFamily="18" charset="0"/>
                      </a:rPr>
                      <m:t>𝑖</m:t>
                    </m:r>
                    <m:r>
                      <a:rPr lang="en-US" altLang="en-US" i="1" dirty="0" smtClean="0">
                        <a:latin typeface="Cambria Math" panose="02040503050406030204" pitchFamily="18" charset="0"/>
                      </a:rPr>
                      <m:t>]</m:t>
                    </m:r>
                  </m:oMath>
                </a14:m>
                <a:r>
                  <a:rPr lang="en-US" altLang="en-US" dirty="0"/>
                  <a:t> := </a:t>
                </a:r>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𝐶</m:t>
                        </m:r>
                      </m:e>
                      <m:sub>
                        <m:r>
                          <a:rPr lang="en-US" altLang="en-US" i="1" dirty="0" smtClean="0">
                            <a:latin typeface="Cambria Math" panose="02040503050406030204" pitchFamily="18" charset="0"/>
                          </a:rPr>
                          <m:t>𝑖</m:t>
                        </m:r>
                      </m:sub>
                    </m:sSub>
                    <m:r>
                      <a:rPr lang="en-US" altLang="en-US" i="1" dirty="0" smtClean="0">
                        <a:latin typeface="Cambria Math" panose="02040503050406030204" pitchFamily="18" charset="0"/>
                      </a:rPr>
                      <m:t>[</m:t>
                    </m:r>
                    <m:r>
                      <a:rPr lang="en-US" altLang="en-US" i="1" dirty="0" err="1" smtClean="0">
                        <a:latin typeface="Cambria Math" panose="02040503050406030204" pitchFamily="18" charset="0"/>
                      </a:rPr>
                      <m:t>𝑖</m:t>
                    </m:r>
                    <m:r>
                      <a:rPr lang="en-US" altLang="en-US" i="1" dirty="0" smtClean="0">
                        <a:latin typeface="Cambria Math" panose="02040503050406030204" pitchFamily="18" charset="0"/>
                      </a:rPr>
                      <m:t>]</m:t>
                    </m:r>
                  </m:oMath>
                </a14:m>
                <a:r>
                  <a:rPr lang="en-US" altLang="en-US" dirty="0"/>
                  <a:t> + 1   	(</a:t>
                </a:r>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𝐶</m:t>
                        </m:r>
                      </m:e>
                      <m:sub>
                        <m:r>
                          <a:rPr lang="en-US" altLang="en-US" i="1" dirty="0" smtClean="0">
                            <a:latin typeface="Cambria Math" panose="02040503050406030204" pitchFamily="18" charset="0"/>
                          </a:rPr>
                          <m:t>𝑖</m:t>
                        </m:r>
                      </m:sub>
                    </m:sSub>
                  </m:oMath>
                </a14:m>
                <a:r>
                  <a:rPr lang="en-US" altLang="en-US" dirty="0"/>
                  <a:t>[] ticks)</a:t>
                </a:r>
              </a:p>
              <a:p>
                <a:pPr lvl="1"/>
                <a:r>
                  <a:rPr lang="en-US" altLang="en-US" dirty="0"/>
                  <a:t>C(</a:t>
                </a:r>
                <a:r>
                  <a:rPr lang="en-US" altLang="en-US" i="1" dirty="0"/>
                  <a:t>e</a:t>
                </a:r>
                <a:r>
                  <a:rPr lang="en-US" altLang="en-US" dirty="0"/>
                  <a:t>) := </a:t>
                </a:r>
                <a14:m>
                  <m:oMath xmlns:m="http://schemas.openxmlformats.org/officeDocument/2006/math">
                    <m:acc>
                      <m:accPr>
                        <m:chr m:val="⃗"/>
                        <m:ctrlPr>
                          <a:rPr lang="en-US" altLang="en-US" b="0" i="1" dirty="0" smtClean="0">
                            <a:latin typeface="Cambria Math" panose="02040503050406030204" pitchFamily="18" charset="0"/>
                          </a:rPr>
                        </m:ctrlPr>
                      </m:accPr>
                      <m:e>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𝐶</m:t>
                            </m:r>
                          </m:e>
                          <m:sub>
                            <m:r>
                              <a:rPr lang="en-US" altLang="en-US" i="1" dirty="0" smtClean="0">
                                <a:latin typeface="Cambria Math" panose="02040503050406030204" pitchFamily="18" charset="0"/>
                              </a:rPr>
                              <m:t>𝑖</m:t>
                            </m:r>
                          </m:sub>
                        </m:sSub>
                      </m:e>
                    </m:acc>
                  </m:oMath>
                </a14:m>
                <a:r>
                  <a:rPr lang="en-US" altLang="en-US" dirty="0"/>
                  <a:t>    		(the entire vector)</a:t>
                </a:r>
              </a:p>
              <a:p>
                <a:r>
                  <a:rPr lang="en-US" altLang="en-US" dirty="0"/>
                  <a:t>A message </a:t>
                </a:r>
                <a:r>
                  <a:rPr lang="en-US" altLang="en-US" i="1" dirty="0"/>
                  <a:t>m</a:t>
                </a:r>
                <a:r>
                  <a:rPr lang="en-US" altLang="en-US" dirty="0"/>
                  <a:t> sent by event </a:t>
                </a:r>
                <a:r>
                  <a:rPr lang="en-US" altLang="en-US" i="1" dirty="0"/>
                  <a:t>s</a:t>
                </a:r>
                <a:r>
                  <a:rPr lang="en-US" altLang="en-US" dirty="0"/>
                  <a:t> = send(</a:t>
                </a:r>
                <a:r>
                  <a:rPr lang="en-US" altLang="en-US" i="1" dirty="0"/>
                  <a:t>m</a:t>
                </a:r>
                <a:r>
                  <a:rPr lang="en-US" altLang="en-US" dirty="0"/>
                  <a:t>), is time-stamped:</a:t>
                </a:r>
              </a:p>
              <a:p>
                <a:pPr lvl="1"/>
                <a:r>
                  <a:rPr lang="en-US" altLang="en-US" dirty="0"/>
                  <a:t>t(</a:t>
                </a:r>
                <a:r>
                  <a:rPr lang="en-US" altLang="en-US" i="1" dirty="0"/>
                  <a:t>m</a:t>
                </a:r>
                <a:r>
                  <a:rPr lang="en-US" altLang="en-US" dirty="0"/>
                  <a:t>) = C(</a:t>
                </a:r>
                <a:r>
                  <a:rPr lang="en-US" altLang="en-US" i="1" dirty="0"/>
                  <a:t>s</a:t>
                </a:r>
                <a:r>
                  <a:rPr lang="en-US" altLang="en-US" dirty="0"/>
                  <a:t>)</a:t>
                </a:r>
              </a:p>
              <a:p>
                <a:pPr lvl="1"/>
                <a:r>
                  <a:rPr lang="en-US" altLang="en-US" dirty="0"/>
                  <a:t>The message is sent together with the timestamp as a pair </a:t>
                </a:r>
                <a:r>
                  <a:rPr lang="en-US" altLang="en-US" b="1" dirty="0"/>
                  <a:t>(</a:t>
                </a:r>
                <a:r>
                  <a:rPr lang="en-US" altLang="en-US" dirty="0"/>
                  <a:t>t(</a:t>
                </a:r>
                <a:r>
                  <a:rPr lang="en-US" altLang="en-US" i="1" dirty="0"/>
                  <a:t>m</a:t>
                </a:r>
                <a:r>
                  <a:rPr lang="en-US" altLang="en-US" dirty="0"/>
                  <a:t>),</a:t>
                </a:r>
                <a:r>
                  <a:rPr lang="en-US" altLang="en-US" i="1" dirty="0"/>
                  <a:t>m</a:t>
                </a:r>
                <a:r>
                  <a:rPr lang="en-US" altLang="en-US" b="1" dirty="0"/>
                  <a:t>)</a:t>
                </a:r>
                <a:endParaRPr lang="en-US" altLang="en-US" dirty="0"/>
              </a:p>
              <a:p>
                <a:r>
                  <a:rPr lang="en-US" altLang="en-US" dirty="0"/>
                  <a:t>Upon receipt of a message </a:t>
                </a:r>
                <a:r>
                  <a:rPr lang="en-US" altLang="en-US" i="1" dirty="0"/>
                  <a:t>m</a:t>
                </a:r>
                <a:r>
                  <a:rPr lang="en-US" altLang="en-US" dirty="0"/>
                  <a:t> by </a:t>
                </a:r>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𝑃</m:t>
                        </m:r>
                      </m:e>
                      <m:sub>
                        <m:r>
                          <a:rPr lang="en-US" altLang="en-US" i="1" dirty="0" smtClean="0">
                            <a:latin typeface="Cambria Math" panose="02040503050406030204" pitchFamily="18" charset="0"/>
                          </a:rPr>
                          <m:t>𝑖</m:t>
                        </m:r>
                      </m:sub>
                    </m:sSub>
                  </m:oMath>
                </a14:m>
                <a:r>
                  <a:rPr lang="en-US" altLang="en-US" dirty="0"/>
                  <a:t>: </a:t>
                </a:r>
              </a:p>
              <a:p>
                <a:pPr lvl="1"/>
                <a:r>
                  <a:rPr lang="en-US" altLang="en-US" dirty="0"/>
                  <a:t>For every </a:t>
                </a:r>
                <a:r>
                  <a:rPr lang="en-US" altLang="en-US" i="1" dirty="0"/>
                  <a:t>j</a:t>
                </a:r>
                <a:r>
                  <a:rPr lang="en-US" altLang="en-US" dirty="0"/>
                  <a:t>: </a:t>
                </a:r>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𝐶</m:t>
                        </m:r>
                      </m:e>
                      <m:sub>
                        <m:r>
                          <a:rPr lang="en-US" altLang="en-US" i="1" dirty="0" smtClean="0">
                            <a:latin typeface="Cambria Math" panose="02040503050406030204" pitchFamily="18" charset="0"/>
                          </a:rPr>
                          <m:t>𝑖</m:t>
                        </m:r>
                      </m:sub>
                    </m:sSub>
                    <m:r>
                      <a:rPr lang="en-US" altLang="en-US" i="1" dirty="0" smtClean="0">
                        <a:latin typeface="Cambria Math" panose="02040503050406030204" pitchFamily="18" charset="0"/>
                      </a:rPr>
                      <m:t>[</m:t>
                    </m:r>
                    <m:r>
                      <a:rPr lang="en-US" altLang="en-US" i="1" dirty="0" smtClean="0">
                        <a:latin typeface="Cambria Math" panose="02040503050406030204" pitchFamily="18" charset="0"/>
                      </a:rPr>
                      <m:t>𝑗</m:t>
                    </m:r>
                    <m:r>
                      <a:rPr lang="en-US" altLang="en-US" i="1" dirty="0" smtClean="0">
                        <a:latin typeface="Cambria Math" panose="02040503050406030204" pitchFamily="18" charset="0"/>
                      </a:rPr>
                      <m:t>]</m:t>
                    </m:r>
                  </m:oMath>
                </a14:m>
                <a:r>
                  <a:rPr lang="en-US" altLang="en-US" dirty="0"/>
                  <a:t> := </a:t>
                </a:r>
                <a:r>
                  <a:rPr lang="en-US" altLang="en-US" b="1" dirty="0"/>
                  <a:t>max {</a:t>
                </a:r>
                <a:r>
                  <a:rPr lang="en-US" altLang="en-US" dirty="0"/>
                  <a:t> </a:t>
                </a:r>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𝐶</m:t>
                        </m:r>
                      </m:e>
                      <m:sub>
                        <m:r>
                          <a:rPr lang="en-US" altLang="en-US" i="1" dirty="0" smtClean="0">
                            <a:latin typeface="Cambria Math" panose="02040503050406030204" pitchFamily="18" charset="0"/>
                          </a:rPr>
                          <m:t>𝑖</m:t>
                        </m:r>
                      </m:sub>
                    </m:sSub>
                    <m:r>
                      <a:rPr lang="en-US" altLang="en-US" i="1" dirty="0" smtClean="0">
                        <a:latin typeface="Cambria Math" panose="02040503050406030204" pitchFamily="18" charset="0"/>
                      </a:rPr>
                      <m:t>[</m:t>
                    </m:r>
                    <m:r>
                      <a:rPr lang="en-US" altLang="en-US" i="1" dirty="0" smtClean="0">
                        <a:latin typeface="Cambria Math" panose="02040503050406030204" pitchFamily="18" charset="0"/>
                      </a:rPr>
                      <m:t>𝑗</m:t>
                    </m:r>
                    <m:r>
                      <a:rPr lang="en-US" altLang="en-US" i="1" dirty="0" smtClean="0">
                        <a:latin typeface="Cambria Math" panose="02040503050406030204" pitchFamily="18" charset="0"/>
                      </a:rPr>
                      <m:t>]</m:t>
                    </m:r>
                  </m:oMath>
                </a14:m>
                <a:r>
                  <a:rPr lang="en-US" altLang="en-US" dirty="0"/>
                  <a:t>, t(</a:t>
                </a:r>
                <a:r>
                  <a:rPr lang="en-US" altLang="en-US" i="1" dirty="0"/>
                  <a:t>m</a:t>
                </a:r>
                <a:r>
                  <a:rPr lang="en-US" altLang="en-US" dirty="0"/>
                  <a:t>)[</a:t>
                </a:r>
                <a:r>
                  <a:rPr lang="en-US" altLang="en-US" i="1" dirty="0"/>
                  <a:t>j</a:t>
                </a:r>
                <a:r>
                  <a:rPr lang="en-US" altLang="en-US" dirty="0"/>
                  <a:t>] </a:t>
                </a:r>
                <a:r>
                  <a:rPr lang="en-US" altLang="en-US" b="1" dirty="0"/>
                  <a:t>}</a:t>
                </a:r>
              </a:p>
              <a:p>
                <a:pPr lvl="1"/>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𝐶</m:t>
                        </m:r>
                      </m:e>
                      <m:sub>
                        <m:r>
                          <a:rPr lang="en-US" altLang="en-US" i="1" dirty="0" smtClean="0">
                            <a:latin typeface="Cambria Math" panose="02040503050406030204" pitchFamily="18" charset="0"/>
                          </a:rPr>
                          <m:t>𝑖</m:t>
                        </m:r>
                      </m:sub>
                    </m:sSub>
                    <m:r>
                      <a:rPr lang="en-US" altLang="en-US" i="1" dirty="0" smtClean="0">
                        <a:latin typeface="Cambria Math" panose="02040503050406030204" pitchFamily="18" charset="0"/>
                      </a:rPr>
                      <m:t>[</m:t>
                    </m:r>
                    <m:r>
                      <a:rPr lang="en-US" altLang="en-US" i="1" dirty="0" err="1" smtClean="0">
                        <a:latin typeface="Cambria Math" panose="02040503050406030204" pitchFamily="18" charset="0"/>
                      </a:rPr>
                      <m:t>𝑖</m:t>
                    </m:r>
                    <m:r>
                      <a:rPr lang="en-US" altLang="en-US" i="1" dirty="0" smtClean="0">
                        <a:latin typeface="Cambria Math" panose="02040503050406030204" pitchFamily="18" charset="0"/>
                      </a:rPr>
                      <m:t>]</m:t>
                    </m:r>
                  </m:oMath>
                </a14:m>
                <a:r>
                  <a:rPr lang="en-US" altLang="en-US" dirty="0"/>
                  <a:t> := </a:t>
                </a:r>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𝐶</m:t>
                        </m:r>
                      </m:e>
                      <m:sub>
                        <m:r>
                          <a:rPr lang="en-US" altLang="en-US" i="1" dirty="0" smtClean="0">
                            <a:latin typeface="Cambria Math" panose="02040503050406030204" pitchFamily="18" charset="0"/>
                          </a:rPr>
                          <m:t>𝑖</m:t>
                        </m:r>
                      </m:sub>
                    </m:sSub>
                    <m:r>
                      <a:rPr lang="en-US" altLang="en-US" i="1" dirty="0" smtClean="0">
                        <a:latin typeface="Cambria Math" panose="02040503050406030204" pitchFamily="18" charset="0"/>
                      </a:rPr>
                      <m:t>[</m:t>
                    </m:r>
                    <m:r>
                      <a:rPr lang="en-US" altLang="en-US" i="1" dirty="0" err="1" smtClean="0">
                        <a:latin typeface="Cambria Math" panose="02040503050406030204" pitchFamily="18" charset="0"/>
                      </a:rPr>
                      <m:t>𝑖</m:t>
                    </m:r>
                    <m:r>
                      <a:rPr lang="en-US" altLang="en-US" i="1" dirty="0" smtClean="0">
                        <a:latin typeface="Cambria Math" panose="02040503050406030204" pitchFamily="18" charset="0"/>
                      </a:rPr>
                      <m:t>]</m:t>
                    </m:r>
                  </m:oMath>
                </a14:m>
                <a:r>
                  <a:rPr lang="en-US" altLang="en-US" dirty="0"/>
                  <a:t> + 1      	(</a:t>
                </a:r>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𝐶</m:t>
                        </m:r>
                      </m:e>
                      <m:sub>
                        <m:r>
                          <a:rPr lang="en-US" altLang="en-US" i="1" dirty="0" smtClean="0">
                            <a:latin typeface="Cambria Math" panose="02040503050406030204" pitchFamily="18" charset="0"/>
                          </a:rPr>
                          <m:t>𝑖</m:t>
                        </m:r>
                      </m:sub>
                    </m:sSub>
                  </m:oMath>
                </a14:m>
                <a:r>
                  <a:rPr lang="en-US" altLang="en-US" dirty="0"/>
                  <a:t>[] ticks)</a:t>
                </a:r>
              </a:p>
              <a:p>
                <a:endParaRPr lang="en-US" altLang="en-US" dirty="0"/>
              </a:p>
              <a:p>
                <a:r>
                  <a:rPr lang="en-US" altLang="en-US" dirty="0"/>
                  <a:t>The time stamp of a received message contains information about other processes states</a:t>
                </a:r>
              </a:p>
              <a:p>
                <a:r>
                  <a:rPr lang="en-US" altLang="en-US" dirty="0"/>
                  <a:t>On receipt of a message, a process combines this information with what it already knows about the system state, and communicates it elsewhere, piggybacking on messages it sends out</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482" t="-2047" b="-585"/>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85043B5C-E59E-4C20-84E1-50103EC3268E}" type="slidenum">
              <a:rPr lang="en-US" altLang="he-IL" smtClean="0"/>
              <a:pPr/>
              <a:t>33</a:t>
            </a:fld>
            <a:endParaRPr lang="en-US" altLang="he-IL"/>
          </a:p>
        </p:txBody>
      </p:sp>
    </p:spTree>
    <p:extLst>
      <p:ext uri="{BB962C8B-B14F-4D97-AF65-F5344CB8AC3E}">
        <p14:creationId xmlns:p14="http://schemas.microsoft.com/office/powerpoint/2010/main" val="600326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119"/>
          <p:cNvGrpSpPr>
            <a:grpSpLocks/>
          </p:cNvGrpSpPr>
          <p:nvPr/>
        </p:nvGrpSpPr>
        <p:grpSpPr bwMode="auto">
          <a:xfrm>
            <a:off x="609600" y="1771677"/>
            <a:ext cx="7754938" cy="2879727"/>
            <a:chOff x="384" y="1162"/>
            <a:chExt cx="4885" cy="1814"/>
          </a:xfrm>
        </p:grpSpPr>
        <p:sp>
          <p:nvSpPr>
            <p:cNvPr id="81" name="Line 89"/>
            <p:cNvSpPr>
              <a:spLocks noChangeShapeType="1"/>
            </p:cNvSpPr>
            <p:nvPr/>
          </p:nvSpPr>
          <p:spPr bwMode="auto">
            <a:xfrm>
              <a:off x="1202" y="1162"/>
              <a:ext cx="0" cy="1814"/>
            </a:xfrm>
            <a:prstGeom prst="line">
              <a:avLst/>
            </a:prstGeom>
            <a:noFill/>
            <a:ln w="38100">
              <a:solidFill>
                <a:schemeClr val="accent6">
                  <a:lumMod val="7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82" name="Line 90"/>
            <p:cNvSpPr>
              <a:spLocks noChangeShapeType="1"/>
            </p:cNvSpPr>
            <p:nvPr/>
          </p:nvSpPr>
          <p:spPr bwMode="auto">
            <a:xfrm>
              <a:off x="2210" y="1162"/>
              <a:ext cx="0" cy="1814"/>
            </a:xfrm>
            <a:prstGeom prst="line">
              <a:avLst/>
            </a:prstGeom>
            <a:noFill/>
            <a:ln w="38100">
              <a:solidFill>
                <a:schemeClr val="accent6">
                  <a:lumMod val="7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83" name="Line 91"/>
            <p:cNvSpPr>
              <a:spLocks noChangeShapeType="1"/>
            </p:cNvSpPr>
            <p:nvPr/>
          </p:nvSpPr>
          <p:spPr bwMode="auto">
            <a:xfrm>
              <a:off x="2642" y="1162"/>
              <a:ext cx="0" cy="1814"/>
            </a:xfrm>
            <a:prstGeom prst="line">
              <a:avLst/>
            </a:prstGeom>
            <a:noFill/>
            <a:ln w="38100">
              <a:solidFill>
                <a:schemeClr val="accent6">
                  <a:lumMod val="7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84" name="Line 92"/>
            <p:cNvSpPr>
              <a:spLocks noChangeShapeType="1"/>
            </p:cNvSpPr>
            <p:nvPr/>
          </p:nvSpPr>
          <p:spPr bwMode="auto">
            <a:xfrm>
              <a:off x="3074" y="1162"/>
              <a:ext cx="0" cy="1814"/>
            </a:xfrm>
            <a:prstGeom prst="line">
              <a:avLst/>
            </a:prstGeom>
            <a:noFill/>
            <a:ln w="38100">
              <a:solidFill>
                <a:schemeClr val="accent6">
                  <a:lumMod val="7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85" name="Line 93"/>
            <p:cNvSpPr>
              <a:spLocks noChangeShapeType="1"/>
            </p:cNvSpPr>
            <p:nvPr/>
          </p:nvSpPr>
          <p:spPr bwMode="auto">
            <a:xfrm>
              <a:off x="4994" y="1162"/>
              <a:ext cx="0" cy="1814"/>
            </a:xfrm>
            <a:prstGeom prst="line">
              <a:avLst/>
            </a:prstGeom>
            <a:noFill/>
            <a:ln w="38100">
              <a:solidFill>
                <a:schemeClr val="accent6">
                  <a:lumMod val="7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86" name="Line 97"/>
            <p:cNvSpPr>
              <a:spLocks noChangeShapeType="1"/>
            </p:cNvSpPr>
            <p:nvPr/>
          </p:nvSpPr>
          <p:spPr bwMode="auto">
            <a:xfrm>
              <a:off x="3362" y="1162"/>
              <a:ext cx="0" cy="1814"/>
            </a:xfrm>
            <a:prstGeom prst="line">
              <a:avLst/>
            </a:prstGeom>
            <a:noFill/>
            <a:ln w="38100">
              <a:solidFill>
                <a:schemeClr val="accent6">
                  <a:lumMod val="7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87" name="Line 98"/>
            <p:cNvSpPr>
              <a:spLocks noChangeShapeType="1"/>
            </p:cNvSpPr>
            <p:nvPr/>
          </p:nvSpPr>
          <p:spPr bwMode="auto">
            <a:xfrm>
              <a:off x="3890" y="1162"/>
              <a:ext cx="0" cy="1814"/>
            </a:xfrm>
            <a:prstGeom prst="line">
              <a:avLst/>
            </a:prstGeom>
            <a:noFill/>
            <a:ln w="38100">
              <a:solidFill>
                <a:schemeClr val="accent6">
                  <a:lumMod val="7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88" name="Line 102"/>
            <p:cNvSpPr>
              <a:spLocks noChangeShapeType="1"/>
            </p:cNvSpPr>
            <p:nvPr/>
          </p:nvSpPr>
          <p:spPr bwMode="auto">
            <a:xfrm>
              <a:off x="4178" y="1162"/>
              <a:ext cx="0" cy="1814"/>
            </a:xfrm>
            <a:prstGeom prst="line">
              <a:avLst/>
            </a:prstGeom>
            <a:noFill/>
            <a:ln w="38100">
              <a:solidFill>
                <a:schemeClr val="accent6">
                  <a:lumMod val="7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89" name="Line 106"/>
            <p:cNvSpPr>
              <a:spLocks noChangeShapeType="1"/>
            </p:cNvSpPr>
            <p:nvPr/>
          </p:nvSpPr>
          <p:spPr bwMode="auto">
            <a:xfrm>
              <a:off x="4610" y="1162"/>
              <a:ext cx="0" cy="1814"/>
            </a:xfrm>
            <a:prstGeom prst="line">
              <a:avLst/>
            </a:prstGeom>
            <a:noFill/>
            <a:ln w="38100">
              <a:solidFill>
                <a:schemeClr val="accent6">
                  <a:lumMod val="75000"/>
                </a:schemeClr>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0" name="Line 8"/>
            <p:cNvSpPr>
              <a:spLocks noChangeShapeType="1"/>
            </p:cNvSpPr>
            <p:nvPr/>
          </p:nvSpPr>
          <p:spPr bwMode="auto">
            <a:xfrm>
              <a:off x="734" y="1344"/>
              <a:ext cx="453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1" name="Line 9"/>
            <p:cNvSpPr>
              <a:spLocks noChangeShapeType="1"/>
            </p:cNvSpPr>
            <p:nvPr/>
          </p:nvSpPr>
          <p:spPr bwMode="auto">
            <a:xfrm>
              <a:off x="734" y="1816"/>
              <a:ext cx="453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2" name="Line 10"/>
            <p:cNvSpPr>
              <a:spLocks noChangeShapeType="1"/>
            </p:cNvSpPr>
            <p:nvPr/>
          </p:nvSpPr>
          <p:spPr bwMode="auto">
            <a:xfrm flipV="1">
              <a:off x="734" y="2289"/>
              <a:ext cx="453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3" name="Text Box 11"/>
            <p:cNvSpPr txBox="1">
              <a:spLocks noChangeArrowheads="1"/>
            </p:cNvSpPr>
            <p:nvPr/>
          </p:nvSpPr>
          <p:spPr bwMode="auto">
            <a:xfrm>
              <a:off x="384" y="1191"/>
              <a:ext cx="3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dirty="0">
                  <a:solidFill>
                    <a:srgbClr val="00B0F0"/>
                  </a:solidFill>
                </a:rPr>
                <a:t>P1</a:t>
              </a:r>
            </a:p>
          </p:txBody>
        </p:sp>
        <p:sp>
          <p:nvSpPr>
            <p:cNvPr id="94" name="Text Box 12"/>
            <p:cNvSpPr txBox="1">
              <a:spLocks noChangeArrowheads="1"/>
            </p:cNvSpPr>
            <p:nvPr/>
          </p:nvSpPr>
          <p:spPr bwMode="auto">
            <a:xfrm>
              <a:off x="384" y="1647"/>
              <a:ext cx="3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dirty="0">
                  <a:solidFill>
                    <a:srgbClr val="FF0000"/>
                  </a:solidFill>
                </a:rPr>
                <a:t>P2</a:t>
              </a:r>
            </a:p>
          </p:txBody>
        </p:sp>
        <p:sp>
          <p:nvSpPr>
            <p:cNvPr id="95" name="Text Box 13"/>
            <p:cNvSpPr txBox="1">
              <a:spLocks noChangeArrowheads="1"/>
            </p:cNvSpPr>
            <p:nvPr/>
          </p:nvSpPr>
          <p:spPr bwMode="auto">
            <a:xfrm>
              <a:off x="384" y="2123"/>
              <a:ext cx="3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dirty="0">
                  <a:solidFill>
                    <a:schemeClr val="accent6">
                      <a:lumMod val="75000"/>
                    </a:schemeClr>
                  </a:solidFill>
                </a:rPr>
                <a:t>P3</a:t>
              </a:r>
            </a:p>
          </p:txBody>
        </p:sp>
        <p:sp>
          <p:nvSpPr>
            <p:cNvPr id="96" name="Line 18"/>
            <p:cNvSpPr>
              <a:spLocks noChangeShapeType="1"/>
            </p:cNvSpPr>
            <p:nvPr/>
          </p:nvSpPr>
          <p:spPr bwMode="auto">
            <a:xfrm>
              <a:off x="734" y="2761"/>
              <a:ext cx="453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7" name="Text Box 19"/>
            <p:cNvSpPr txBox="1">
              <a:spLocks noChangeArrowheads="1"/>
            </p:cNvSpPr>
            <p:nvPr/>
          </p:nvSpPr>
          <p:spPr bwMode="auto">
            <a:xfrm>
              <a:off x="384" y="2617"/>
              <a:ext cx="3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dirty="0">
                  <a:solidFill>
                    <a:srgbClr val="7030A0"/>
                  </a:solidFill>
                </a:rPr>
                <a:t>P4</a:t>
              </a:r>
            </a:p>
          </p:txBody>
        </p:sp>
        <p:sp>
          <p:nvSpPr>
            <p:cNvPr id="98" name="Oval 46"/>
            <p:cNvSpPr>
              <a:spLocks noChangeArrowheads="1"/>
            </p:cNvSpPr>
            <p:nvPr/>
          </p:nvSpPr>
          <p:spPr bwMode="auto">
            <a:xfrm>
              <a:off x="1104" y="1696"/>
              <a:ext cx="192" cy="19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dirty="0"/>
                <a:t>1</a:t>
              </a:r>
            </a:p>
          </p:txBody>
        </p:sp>
        <p:sp>
          <p:nvSpPr>
            <p:cNvPr id="99" name="Oval 48"/>
            <p:cNvSpPr>
              <a:spLocks noChangeArrowheads="1"/>
            </p:cNvSpPr>
            <p:nvPr/>
          </p:nvSpPr>
          <p:spPr bwMode="auto">
            <a:xfrm>
              <a:off x="2544" y="2195"/>
              <a:ext cx="192" cy="192"/>
            </a:xfrm>
            <a:prstGeom prst="ellipse">
              <a:avLst/>
            </a:prstGeom>
            <a:solidFill>
              <a:schemeClr val="accent6">
                <a:lumMod val="60000"/>
                <a:lumOff val="4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1</a:t>
              </a:r>
            </a:p>
          </p:txBody>
        </p:sp>
        <p:sp>
          <p:nvSpPr>
            <p:cNvPr id="100" name="Oval 49"/>
            <p:cNvSpPr>
              <a:spLocks noChangeArrowheads="1"/>
            </p:cNvSpPr>
            <p:nvPr/>
          </p:nvSpPr>
          <p:spPr bwMode="auto">
            <a:xfrm>
              <a:off x="3792" y="2688"/>
              <a:ext cx="192" cy="192"/>
            </a:xfrm>
            <a:prstGeom prst="ellipse">
              <a:avLst/>
            </a:prstGeom>
            <a:solidFill>
              <a:srgbClr val="7030A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1</a:t>
              </a:r>
            </a:p>
          </p:txBody>
        </p:sp>
        <p:sp>
          <p:nvSpPr>
            <p:cNvPr id="101" name="Oval 50"/>
            <p:cNvSpPr>
              <a:spLocks noChangeArrowheads="1"/>
            </p:cNvSpPr>
            <p:nvPr/>
          </p:nvSpPr>
          <p:spPr bwMode="auto">
            <a:xfrm>
              <a:off x="4512" y="2688"/>
              <a:ext cx="192" cy="192"/>
            </a:xfrm>
            <a:prstGeom prst="ellipse">
              <a:avLst/>
            </a:prstGeom>
            <a:solidFill>
              <a:srgbClr val="7030A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2</a:t>
              </a:r>
            </a:p>
          </p:txBody>
        </p:sp>
        <p:sp>
          <p:nvSpPr>
            <p:cNvPr id="102" name="Oval 51"/>
            <p:cNvSpPr>
              <a:spLocks noChangeArrowheads="1"/>
            </p:cNvSpPr>
            <p:nvPr/>
          </p:nvSpPr>
          <p:spPr bwMode="auto">
            <a:xfrm>
              <a:off x="4896" y="2149"/>
              <a:ext cx="192" cy="192"/>
            </a:xfrm>
            <a:prstGeom prst="ellipse">
              <a:avLst/>
            </a:prstGeom>
            <a:solidFill>
              <a:schemeClr val="accent6">
                <a:lumMod val="60000"/>
                <a:lumOff val="4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dirty="0"/>
                <a:t>2</a:t>
              </a:r>
            </a:p>
          </p:txBody>
        </p:sp>
        <p:sp>
          <p:nvSpPr>
            <p:cNvPr id="103" name="Oval 52"/>
            <p:cNvSpPr>
              <a:spLocks noChangeArrowheads="1"/>
            </p:cNvSpPr>
            <p:nvPr/>
          </p:nvSpPr>
          <p:spPr bwMode="auto">
            <a:xfrm>
              <a:off x="3264" y="1242"/>
              <a:ext cx="192" cy="192"/>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dirty="0"/>
                <a:t>1</a:t>
              </a:r>
            </a:p>
          </p:txBody>
        </p:sp>
        <p:sp>
          <p:nvSpPr>
            <p:cNvPr id="104" name="Oval 53"/>
            <p:cNvSpPr>
              <a:spLocks noChangeArrowheads="1"/>
            </p:cNvSpPr>
            <p:nvPr/>
          </p:nvSpPr>
          <p:spPr bwMode="auto">
            <a:xfrm>
              <a:off x="4080" y="1242"/>
              <a:ext cx="192" cy="192"/>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dirty="0"/>
                <a:t>2</a:t>
              </a:r>
            </a:p>
          </p:txBody>
        </p:sp>
        <p:sp>
          <p:nvSpPr>
            <p:cNvPr id="105" name="Line 64"/>
            <p:cNvSpPr>
              <a:spLocks noChangeShapeType="1"/>
            </p:cNvSpPr>
            <p:nvPr/>
          </p:nvSpPr>
          <p:spPr bwMode="auto">
            <a:xfrm flipV="1">
              <a:off x="2253" y="1383"/>
              <a:ext cx="1011" cy="360"/>
            </a:xfrm>
            <a:prstGeom prst="line">
              <a:avLst/>
            </a:prstGeom>
            <a:noFill/>
            <a:ln w="38100">
              <a:solidFill>
                <a:schemeClr val="accent4">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06" name="Line 69"/>
            <p:cNvSpPr>
              <a:spLocks noChangeShapeType="1"/>
            </p:cNvSpPr>
            <p:nvPr/>
          </p:nvSpPr>
          <p:spPr bwMode="auto">
            <a:xfrm>
              <a:off x="3120" y="1848"/>
              <a:ext cx="723" cy="840"/>
            </a:xfrm>
            <a:prstGeom prst="line">
              <a:avLst/>
            </a:prstGeom>
            <a:noFill/>
            <a:ln w="38100">
              <a:solidFill>
                <a:schemeClr val="accent4">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07" name="Line 70"/>
            <p:cNvSpPr>
              <a:spLocks noChangeShapeType="1"/>
            </p:cNvSpPr>
            <p:nvPr/>
          </p:nvSpPr>
          <p:spPr bwMode="auto">
            <a:xfrm flipV="1">
              <a:off x="4656" y="2341"/>
              <a:ext cx="240" cy="347"/>
            </a:xfrm>
            <a:prstGeom prst="line">
              <a:avLst/>
            </a:prstGeom>
            <a:noFill/>
            <a:ln w="38100">
              <a:solidFill>
                <a:schemeClr val="accent4">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08" name="Oval 42"/>
            <p:cNvSpPr>
              <a:spLocks noChangeArrowheads="1"/>
            </p:cNvSpPr>
            <p:nvPr/>
          </p:nvSpPr>
          <p:spPr bwMode="auto">
            <a:xfrm>
              <a:off x="2976" y="1696"/>
              <a:ext cx="192" cy="19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dirty="0"/>
                <a:t>3</a:t>
              </a:r>
            </a:p>
          </p:txBody>
        </p:sp>
        <p:sp>
          <p:nvSpPr>
            <p:cNvPr id="109" name="Oval 47"/>
            <p:cNvSpPr>
              <a:spLocks noChangeArrowheads="1"/>
            </p:cNvSpPr>
            <p:nvPr/>
          </p:nvSpPr>
          <p:spPr bwMode="auto">
            <a:xfrm>
              <a:off x="2112" y="1696"/>
              <a:ext cx="192" cy="19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dirty="0"/>
                <a:t>2</a:t>
              </a:r>
            </a:p>
          </p:txBody>
        </p:sp>
      </p:grpSp>
      <p:sp>
        <p:nvSpPr>
          <p:cNvPr id="14338" name="Rectangle 2"/>
          <p:cNvSpPr>
            <a:spLocks noGrp="1" noChangeArrowheads="1"/>
          </p:cNvSpPr>
          <p:nvPr>
            <p:ph type="title"/>
          </p:nvPr>
        </p:nvSpPr>
        <p:spPr/>
        <p:txBody>
          <a:bodyPr/>
          <a:lstStyle/>
          <a:p>
            <a:r>
              <a:rPr lang="en-US" altLang="en-US" dirty="0"/>
              <a:t>Back to the Example</a:t>
            </a:r>
          </a:p>
        </p:txBody>
      </p:sp>
      <p:sp>
        <p:nvSpPr>
          <p:cNvPr id="14401" name="AutoShape 71"/>
          <p:cNvSpPr>
            <a:spLocks noChangeArrowheads="1"/>
          </p:cNvSpPr>
          <p:nvPr/>
        </p:nvSpPr>
        <p:spPr bwMode="auto">
          <a:xfrm>
            <a:off x="609600" y="4797153"/>
            <a:ext cx="457200" cy="1524218"/>
          </a:xfrm>
          <a:prstGeom prst="bracketPair">
            <a:avLst>
              <a:gd name="adj" fmla="val 2344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Tx/>
              <a:buNone/>
            </a:pPr>
            <a:r>
              <a:rPr lang="en-US" altLang="en-US" sz="2400" i="0" dirty="0"/>
              <a:t>0</a:t>
            </a:r>
            <a:br>
              <a:rPr lang="en-US" altLang="en-US" sz="2400" i="0" dirty="0"/>
            </a:br>
            <a:r>
              <a:rPr lang="en-US" altLang="en-US" sz="2400" i="0" dirty="0"/>
              <a:t>0</a:t>
            </a:r>
            <a:br>
              <a:rPr lang="en-US" altLang="en-US" sz="2400" i="0" dirty="0"/>
            </a:br>
            <a:r>
              <a:rPr lang="en-US" altLang="en-US" sz="2400" i="0" dirty="0"/>
              <a:t>0</a:t>
            </a:r>
            <a:br>
              <a:rPr lang="en-US" altLang="en-US" sz="2400" i="0" dirty="0"/>
            </a:br>
            <a:r>
              <a:rPr lang="en-US" altLang="en-US" sz="2400" i="0" dirty="0"/>
              <a:t>0</a:t>
            </a:r>
          </a:p>
        </p:txBody>
      </p:sp>
      <p:sp>
        <p:nvSpPr>
          <p:cNvPr id="14399" name="AutoShape 75"/>
          <p:cNvSpPr>
            <a:spLocks noChangeArrowheads="1"/>
          </p:cNvSpPr>
          <p:nvPr/>
        </p:nvSpPr>
        <p:spPr bwMode="auto">
          <a:xfrm>
            <a:off x="1676400" y="4797153"/>
            <a:ext cx="457200" cy="1524218"/>
          </a:xfrm>
          <a:prstGeom prst="bracketPair">
            <a:avLst>
              <a:gd name="adj" fmla="val 2344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altLang="en-US" sz="2400" i="0" dirty="0"/>
              <a:t>0</a:t>
            </a:r>
            <a:br>
              <a:rPr lang="en-US" altLang="en-US" sz="2400" i="0" dirty="0"/>
            </a:br>
            <a:r>
              <a:rPr lang="en-US" altLang="en-US" sz="2400" i="0" dirty="0"/>
              <a:t>1</a:t>
            </a:r>
            <a:br>
              <a:rPr lang="en-US" altLang="en-US" sz="2400" i="0" dirty="0"/>
            </a:br>
            <a:r>
              <a:rPr lang="en-US" altLang="en-US" sz="2400" i="0" dirty="0"/>
              <a:t>0</a:t>
            </a:r>
            <a:br>
              <a:rPr lang="en-US" altLang="en-US" sz="2400" i="0" dirty="0"/>
            </a:br>
            <a:r>
              <a:rPr lang="en-US" altLang="en-US" sz="2400" i="0" dirty="0"/>
              <a:t>0</a:t>
            </a:r>
          </a:p>
        </p:txBody>
      </p:sp>
      <p:sp>
        <p:nvSpPr>
          <p:cNvPr id="14397" name="AutoShape 78"/>
          <p:cNvSpPr>
            <a:spLocks noChangeArrowheads="1"/>
          </p:cNvSpPr>
          <p:nvPr/>
        </p:nvSpPr>
        <p:spPr bwMode="auto">
          <a:xfrm>
            <a:off x="3352800" y="4873353"/>
            <a:ext cx="457200" cy="1524218"/>
          </a:xfrm>
          <a:prstGeom prst="bracketPair">
            <a:avLst>
              <a:gd name="adj" fmla="val 2344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Tx/>
              <a:buNone/>
            </a:pPr>
            <a:r>
              <a:rPr lang="en-US" altLang="en-US" sz="2400" i="0" dirty="0"/>
              <a:t>0</a:t>
            </a:r>
            <a:br>
              <a:rPr lang="en-US" altLang="en-US" sz="2400" i="0" dirty="0"/>
            </a:br>
            <a:r>
              <a:rPr lang="en-US" altLang="en-US" sz="2400" i="0" dirty="0"/>
              <a:t>2</a:t>
            </a:r>
            <a:br>
              <a:rPr lang="en-US" altLang="en-US" sz="2400" i="0" dirty="0"/>
            </a:br>
            <a:r>
              <a:rPr lang="en-US" altLang="en-US" sz="2400" i="0" dirty="0"/>
              <a:t>0</a:t>
            </a:r>
            <a:br>
              <a:rPr lang="en-US" altLang="en-US" sz="2400" i="0" dirty="0"/>
            </a:br>
            <a:r>
              <a:rPr lang="en-US" altLang="en-US" sz="2400" i="0" dirty="0"/>
              <a:t>0</a:t>
            </a:r>
          </a:p>
        </p:txBody>
      </p:sp>
      <p:sp>
        <p:nvSpPr>
          <p:cNvPr id="14395" name="AutoShape 81"/>
          <p:cNvSpPr>
            <a:spLocks noChangeArrowheads="1"/>
          </p:cNvSpPr>
          <p:nvPr/>
        </p:nvSpPr>
        <p:spPr bwMode="auto">
          <a:xfrm>
            <a:off x="4038600" y="4873353"/>
            <a:ext cx="457200" cy="1524218"/>
          </a:xfrm>
          <a:prstGeom prst="bracketPair">
            <a:avLst>
              <a:gd name="adj" fmla="val 2344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0</a:t>
            </a:r>
          </a:p>
          <a:p>
            <a:pPr algn="ctr" eaLnBrk="1" hangingPunct="1">
              <a:spcBef>
                <a:spcPct val="0"/>
              </a:spcBef>
              <a:buFontTx/>
              <a:buNone/>
            </a:pPr>
            <a:r>
              <a:rPr lang="en-US" altLang="en-US" sz="2400" i="0"/>
              <a:t>2</a:t>
            </a:r>
          </a:p>
          <a:p>
            <a:pPr algn="ctr" eaLnBrk="1" hangingPunct="1">
              <a:spcBef>
                <a:spcPct val="0"/>
              </a:spcBef>
              <a:buFontTx/>
              <a:buNone/>
            </a:pPr>
            <a:r>
              <a:rPr lang="en-US" altLang="en-US" sz="2400" i="0"/>
              <a:t>1</a:t>
            </a:r>
          </a:p>
          <a:p>
            <a:pPr algn="ctr" eaLnBrk="1" hangingPunct="1">
              <a:spcBef>
                <a:spcPct val="0"/>
              </a:spcBef>
              <a:buFontTx/>
              <a:buNone/>
            </a:pPr>
            <a:r>
              <a:rPr lang="en-US" altLang="en-US" sz="2400" i="0"/>
              <a:t>0</a:t>
            </a:r>
            <a:endParaRPr lang="en-US" altLang="en-US" sz="2400" i="0" dirty="0"/>
          </a:p>
        </p:txBody>
      </p:sp>
      <p:sp>
        <p:nvSpPr>
          <p:cNvPr id="14393" name="AutoShape 84"/>
          <p:cNvSpPr>
            <a:spLocks noChangeArrowheads="1"/>
          </p:cNvSpPr>
          <p:nvPr/>
        </p:nvSpPr>
        <p:spPr bwMode="auto">
          <a:xfrm>
            <a:off x="4648200" y="4873353"/>
            <a:ext cx="457200" cy="1524218"/>
          </a:xfrm>
          <a:prstGeom prst="bracketPair">
            <a:avLst>
              <a:gd name="adj" fmla="val 2344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0</a:t>
            </a:r>
          </a:p>
          <a:p>
            <a:pPr algn="ctr" eaLnBrk="1" hangingPunct="1">
              <a:spcBef>
                <a:spcPct val="0"/>
              </a:spcBef>
              <a:buFontTx/>
              <a:buNone/>
            </a:pPr>
            <a:r>
              <a:rPr lang="en-US" altLang="en-US" sz="2400" i="0"/>
              <a:t>3</a:t>
            </a:r>
          </a:p>
          <a:p>
            <a:pPr algn="ctr" eaLnBrk="1" hangingPunct="1">
              <a:spcBef>
                <a:spcPct val="0"/>
              </a:spcBef>
              <a:buFontTx/>
              <a:buNone/>
            </a:pPr>
            <a:r>
              <a:rPr lang="en-US" altLang="en-US" sz="2400" i="0"/>
              <a:t>1</a:t>
            </a:r>
          </a:p>
          <a:p>
            <a:pPr algn="ctr" eaLnBrk="1" hangingPunct="1">
              <a:spcBef>
                <a:spcPct val="0"/>
              </a:spcBef>
              <a:buFontTx/>
              <a:buNone/>
            </a:pPr>
            <a:r>
              <a:rPr lang="en-US" altLang="en-US" sz="2400" i="0"/>
              <a:t>0</a:t>
            </a:r>
            <a:endParaRPr lang="en-US" altLang="en-US" sz="2400" i="0" dirty="0"/>
          </a:p>
        </p:txBody>
      </p:sp>
      <p:sp>
        <p:nvSpPr>
          <p:cNvPr id="14391" name="AutoShape 95"/>
          <p:cNvSpPr>
            <a:spLocks noChangeArrowheads="1"/>
          </p:cNvSpPr>
          <p:nvPr/>
        </p:nvSpPr>
        <p:spPr bwMode="auto">
          <a:xfrm>
            <a:off x="5181600" y="4873353"/>
            <a:ext cx="457200" cy="1524218"/>
          </a:xfrm>
          <a:prstGeom prst="bracketPair">
            <a:avLst>
              <a:gd name="adj" fmla="val 2344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1</a:t>
            </a:r>
          </a:p>
          <a:p>
            <a:pPr algn="ctr" eaLnBrk="1" hangingPunct="1">
              <a:spcBef>
                <a:spcPct val="0"/>
              </a:spcBef>
              <a:buFontTx/>
              <a:buNone/>
            </a:pPr>
            <a:r>
              <a:rPr lang="en-US" altLang="en-US" sz="2400" i="0"/>
              <a:t>3</a:t>
            </a:r>
          </a:p>
          <a:p>
            <a:pPr algn="ctr" eaLnBrk="1" hangingPunct="1">
              <a:spcBef>
                <a:spcPct val="0"/>
              </a:spcBef>
              <a:buFontTx/>
              <a:buNone/>
            </a:pPr>
            <a:r>
              <a:rPr lang="en-US" altLang="en-US" sz="2400" i="0"/>
              <a:t>1</a:t>
            </a:r>
          </a:p>
          <a:p>
            <a:pPr algn="ctr" eaLnBrk="1" hangingPunct="1">
              <a:spcBef>
                <a:spcPct val="0"/>
              </a:spcBef>
              <a:buFontTx/>
              <a:buNone/>
            </a:pPr>
            <a:r>
              <a:rPr lang="en-US" altLang="en-US" sz="2400" i="0"/>
              <a:t>0</a:t>
            </a:r>
            <a:endParaRPr lang="en-US" altLang="en-US" sz="2400" i="0" dirty="0"/>
          </a:p>
        </p:txBody>
      </p:sp>
      <p:sp>
        <p:nvSpPr>
          <p:cNvPr id="14389" name="AutoShape 100"/>
          <p:cNvSpPr>
            <a:spLocks noChangeArrowheads="1"/>
          </p:cNvSpPr>
          <p:nvPr/>
        </p:nvSpPr>
        <p:spPr bwMode="auto">
          <a:xfrm>
            <a:off x="5943600" y="4873353"/>
            <a:ext cx="457200" cy="1524218"/>
          </a:xfrm>
          <a:prstGeom prst="bracketPair">
            <a:avLst>
              <a:gd name="adj" fmla="val 2344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1</a:t>
            </a:r>
          </a:p>
          <a:p>
            <a:pPr algn="ctr" eaLnBrk="1" hangingPunct="1">
              <a:spcBef>
                <a:spcPct val="0"/>
              </a:spcBef>
              <a:buFontTx/>
              <a:buNone/>
            </a:pPr>
            <a:r>
              <a:rPr lang="en-US" altLang="en-US" sz="2400" i="0"/>
              <a:t>3</a:t>
            </a:r>
          </a:p>
          <a:p>
            <a:pPr algn="ctr" eaLnBrk="1" hangingPunct="1">
              <a:spcBef>
                <a:spcPct val="0"/>
              </a:spcBef>
              <a:buFontTx/>
              <a:buNone/>
            </a:pPr>
            <a:r>
              <a:rPr lang="en-US" altLang="en-US" sz="2400" i="0"/>
              <a:t>1</a:t>
            </a:r>
          </a:p>
          <a:p>
            <a:pPr algn="ctr" eaLnBrk="1" hangingPunct="1">
              <a:spcBef>
                <a:spcPct val="0"/>
              </a:spcBef>
              <a:buFontTx/>
              <a:buNone/>
            </a:pPr>
            <a:r>
              <a:rPr lang="en-US" altLang="en-US" sz="2400" i="0"/>
              <a:t>1</a:t>
            </a:r>
            <a:endParaRPr lang="en-US" altLang="en-US" sz="2400" i="0" dirty="0"/>
          </a:p>
        </p:txBody>
      </p:sp>
      <p:sp>
        <p:nvSpPr>
          <p:cNvPr id="14387" name="AutoShape 104"/>
          <p:cNvSpPr>
            <a:spLocks noChangeArrowheads="1"/>
          </p:cNvSpPr>
          <p:nvPr/>
        </p:nvSpPr>
        <p:spPr bwMode="auto">
          <a:xfrm>
            <a:off x="6477000" y="4873353"/>
            <a:ext cx="457200" cy="1524218"/>
          </a:xfrm>
          <a:prstGeom prst="bracketPair">
            <a:avLst>
              <a:gd name="adj" fmla="val 2344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2</a:t>
            </a:r>
          </a:p>
          <a:p>
            <a:pPr algn="ctr" eaLnBrk="1" hangingPunct="1">
              <a:spcBef>
                <a:spcPct val="0"/>
              </a:spcBef>
              <a:buFontTx/>
              <a:buNone/>
            </a:pPr>
            <a:r>
              <a:rPr lang="en-US" altLang="en-US" sz="2400" i="0"/>
              <a:t>3</a:t>
            </a:r>
          </a:p>
          <a:p>
            <a:pPr algn="ctr" eaLnBrk="1" hangingPunct="1">
              <a:spcBef>
                <a:spcPct val="0"/>
              </a:spcBef>
              <a:buFontTx/>
              <a:buNone/>
            </a:pPr>
            <a:r>
              <a:rPr lang="en-US" altLang="en-US" sz="2400" i="0"/>
              <a:t>1</a:t>
            </a:r>
          </a:p>
          <a:p>
            <a:pPr algn="ctr" eaLnBrk="1" hangingPunct="1">
              <a:spcBef>
                <a:spcPct val="0"/>
              </a:spcBef>
              <a:buFontTx/>
              <a:buNone/>
            </a:pPr>
            <a:r>
              <a:rPr lang="en-US" altLang="en-US" sz="2400" i="0"/>
              <a:t>1</a:t>
            </a:r>
            <a:endParaRPr lang="en-US" altLang="en-US" sz="2400" i="0" dirty="0"/>
          </a:p>
        </p:txBody>
      </p:sp>
      <p:sp>
        <p:nvSpPr>
          <p:cNvPr id="14385" name="AutoShape 108"/>
          <p:cNvSpPr>
            <a:spLocks noChangeArrowheads="1"/>
          </p:cNvSpPr>
          <p:nvPr/>
        </p:nvSpPr>
        <p:spPr bwMode="auto">
          <a:xfrm>
            <a:off x="7086600" y="4873353"/>
            <a:ext cx="457200" cy="1524218"/>
          </a:xfrm>
          <a:prstGeom prst="bracketPair">
            <a:avLst>
              <a:gd name="adj" fmla="val 2344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2</a:t>
            </a:r>
          </a:p>
          <a:p>
            <a:pPr algn="ctr" eaLnBrk="1" hangingPunct="1">
              <a:spcBef>
                <a:spcPct val="0"/>
              </a:spcBef>
              <a:buFontTx/>
              <a:buNone/>
            </a:pPr>
            <a:r>
              <a:rPr lang="en-US" altLang="en-US" sz="2400" i="0"/>
              <a:t>3</a:t>
            </a:r>
          </a:p>
          <a:p>
            <a:pPr algn="ctr" eaLnBrk="1" hangingPunct="1">
              <a:spcBef>
                <a:spcPct val="0"/>
              </a:spcBef>
              <a:buFontTx/>
              <a:buNone/>
            </a:pPr>
            <a:r>
              <a:rPr lang="en-US" altLang="en-US" sz="2400" i="0"/>
              <a:t>1</a:t>
            </a:r>
          </a:p>
          <a:p>
            <a:pPr algn="ctr" eaLnBrk="1" hangingPunct="1">
              <a:spcBef>
                <a:spcPct val="0"/>
              </a:spcBef>
              <a:buFontTx/>
              <a:buNone/>
            </a:pPr>
            <a:r>
              <a:rPr lang="en-US" altLang="en-US" sz="2400" i="0"/>
              <a:t>2</a:t>
            </a:r>
            <a:endParaRPr lang="en-US" altLang="en-US" sz="2400" i="0" dirty="0"/>
          </a:p>
        </p:txBody>
      </p:sp>
      <p:sp>
        <p:nvSpPr>
          <p:cNvPr id="14383" name="AutoShape 111"/>
          <p:cNvSpPr>
            <a:spLocks noChangeArrowheads="1"/>
          </p:cNvSpPr>
          <p:nvPr/>
        </p:nvSpPr>
        <p:spPr bwMode="auto">
          <a:xfrm>
            <a:off x="7696200" y="4873353"/>
            <a:ext cx="457200" cy="1524218"/>
          </a:xfrm>
          <a:prstGeom prst="bracketPair">
            <a:avLst>
              <a:gd name="adj" fmla="val 2344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2</a:t>
            </a:r>
          </a:p>
          <a:p>
            <a:pPr algn="ctr" eaLnBrk="1" hangingPunct="1">
              <a:spcBef>
                <a:spcPct val="0"/>
              </a:spcBef>
              <a:buFontTx/>
              <a:buNone/>
            </a:pPr>
            <a:r>
              <a:rPr lang="en-US" altLang="en-US" sz="2400" i="0"/>
              <a:t>3</a:t>
            </a:r>
          </a:p>
          <a:p>
            <a:pPr algn="ctr" eaLnBrk="1" hangingPunct="1">
              <a:spcBef>
                <a:spcPct val="0"/>
              </a:spcBef>
              <a:buFontTx/>
              <a:buNone/>
            </a:pPr>
            <a:r>
              <a:rPr lang="en-US" altLang="en-US" sz="2400" i="0"/>
              <a:t>2</a:t>
            </a:r>
          </a:p>
          <a:p>
            <a:pPr algn="ctr" eaLnBrk="1" hangingPunct="1">
              <a:spcBef>
                <a:spcPct val="0"/>
              </a:spcBef>
              <a:buFontTx/>
              <a:buNone/>
            </a:pPr>
            <a:r>
              <a:rPr lang="en-US" altLang="en-US" sz="2400" i="0"/>
              <a:t>2</a:t>
            </a:r>
            <a:endParaRPr lang="en-US" altLang="en-US" sz="2400" i="0" dirty="0"/>
          </a:p>
        </p:txBody>
      </p:sp>
      <p:sp>
        <p:nvSpPr>
          <p:cNvPr id="14350" name="Text Box 116"/>
          <p:cNvSpPr txBox="1">
            <a:spLocks noChangeArrowheads="1"/>
          </p:cNvSpPr>
          <p:nvPr/>
        </p:nvSpPr>
        <p:spPr bwMode="auto">
          <a:xfrm>
            <a:off x="2209800" y="4873352"/>
            <a:ext cx="112126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800" i="0" dirty="0">
                <a:latin typeface="+mn-lt"/>
              </a:rPr>
              <a:t>Vector of</a:t>
            </a:r>
          </a:p>
          <a:p>
            <a:pPr eaLnBrk="1" hangingPunct="1">
              <a:spcBef>
                <a:spcPct val="0"/>
              </a:spcBef>
              <a:buFontTx/>
              <a:buNone/>
            </a:pPr>
            <a:r>
              <a:rPr lang="en-US" altLang="en-US" sz="1800" i="0" dirty="0">
                <a:latin typeface="+mn-lt"/>
              </a:rPr>
              <a:t>times as</a:t>
            </a:r>
          </a:p>
          <a:p>
            <a:pPr eaLnBrk="1" hangingPunct="1">
              <a:spcBef>
                <a:spcPct val="0"/>
              </a:spcBef>
              <a:buFontTx/>
              <a:buNone/>
            </a:pPr>
            <a:r>
              <a:rPr lang="en-US" altLang="en-US" sz="1800" i="0" dirty="0">
                <a:latin typeface="+mn-lt"/>
              </a:rPr>
              <a:t>seen by a </a:t>
            </a:r>
          </a:p>
          <a:p>
            <a:pPr eaLnBrk="1" hangingPunct="1">
              <a:spcBef>
                <a:spcPct val="0"/>
              </a:spcBef>
              <a:buFontTx/>
              <a:buNone/>
            </a:pPr>
            <a:r>
              <a:rPr lang="en-US" altLang="en-US" sz="1800" i="0" dirty="0">
                <a:latin typeface="+mn-lt"/>
              </a:rPr>
              <a:t>global</a:t>
            </a:r>
          </a:p>
          <a:p>
            <a:pPr eaLnBrk="1" hangingPunct="1">
              <a:spcBef>
                <a:spcPct val="0"/>
              </a:spcBef>
              <a:buFontTx/>
              <a:buNone/>
            </a:pPr>
            <a:r>
              <a:rPr lang="en-US" altLang="en-US" sz="1800" i="0" dirty="0">
                <a:latin typeface="+mn-lt"/>
              </a:rPr>
              <a:t>observer</a:t>
            </a:r>
          </a:p>
        </p:txBody>
      </p:sp>
      <p:sp>
        <p:nvSpPr>
          <p:cNvPr id="68" name="AutoShape 68"/>
          <p:cNvSpPr>
            <a:spLocks noChangeArrowheads="1"/>
          </p:cNvSpPr>
          <p:nvPr/>
        </p:nvSpPr>
        <p:spPr bwMode="auto">
          <a:xfrm>
            <a:off x="2095388" y="2362216"/>
            <a:ext cx="208018" cy="817588"/>
          </a:xfrm>
          <a:prstGeom prst="bracketPair">
            <a:avLst>
              <a:gd name="adj" fmla="val 23440"/>
            </a:avLst>
          </a:prstGeom>
          <a:solidFill>
            <a:srgbClr val="FF0000">
              <a:alpha val="25000"/>
            </a:srgbClr>
          </a:solidFill>
          <a:ln w="28575">
            <a:solidFill>
              <a:schemeClr val="tx1"/>
            </a:solidFill>
            <a:round/>
            <a:headEnd/>
            <a:tailEnd/>
          </a:ln>
          <a:effectLst/>
        </p:spPr>
        <p:txBody>
          <a:bodyPr wrap="none" lIns="36000" tIns="36000" rIns="36000" bIns="36000"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400" b="1" i="0"/>
              <a:t>0</a:t>
            </a:r>
          </a:p>
          <a:p>
            <a:pPr algn="ctr" eaLnBrk="1" hangingPunct="1">
              <a:spcBef>
                <a:spcPct val="0"/>
              </a:spcBef>
              <a:buFontTx/>
              <a:buNone/>
            </a:pPr>
            <a:r>
              <a:rPr lang="en-US" altLang="en-US" sz="1400" b="1" i="0"/>
              <a:t>1</a:t>
            </a:r>
          </a:p>
          <a:p>
            <a:pPr algn="ctr" eaLnBrk="1" hangingPunct="1">
              <a:spcBef>
                <a:spcPct val="0"/>
              </a:spcBef>
              <a:buFontTx/>
              <a:buNone/>
            </a:pPr>
            <a:r>
              <a:rPr lang="en-US" altLang="en-US" sz="1400" b="1" i="0"/>
              <a:t>0</a:t>
            </a:r>
          </a:p>
          <a:p>
            <a:pPr algn="ctr" eaLnBrk="1" hangingPunct="1">
              <a:spcBef>
                <a:spcPct val="0"/>
              </a:spcBef>
              <a:buFontTx/>
              <a:buNone/>
            </a:pPr>
            <a:r>
              <a:rPr lang="en-US" altLang="en-US" sz="1400" b="1" i="0"/>
              <a:t>0</a:t>
            </a:r>
            <a:endParaRPr lang="en-US" altLang="en-US" sz="1400" b="1" i="0" dirty="0"/>
          </a:p>
        </p:txBody>
      </p:sp>
      <p:sp>
        <p:nvSpPr>
          <p:cNvPr id="74" name="AutoShape 68"/>
          <p:cNvSpPr>
            <a:spLocks noChangeArrowheads="1"/>
          </p:cNvSpPr>
          <p:nvPr/>
        </p:nvSpPr>
        <p:spPr bwMode="auto">
          <a:xfrm>
            <a:off x="3688585" y="2375686"/>
            <a:ext cx="208018" cy="817588"/>
          </a:xfrm>
          <a:prstGeom prst="bracketPair">
            <a:avLst>
              <a:gd name="adj" fmla="val 23440"/>
            </a:avLst>
          </a:prstGeom>
          <a:solidFill>
            <a:srgbClr val="FF0000">
              <a:alpha val="25000"/>
            </a:srgbClr>
          </a:solidFill>
          <a:ln w="28575">
            <a:solidFill>
              <a:schemeClr val="tx1"/>
            </a:solidFill>
            <a:round/>
            <a:headEnd/>
            <a:tailEnd/>
          </a:ln>
          <a:effectLst/>
        </p:spPr>
        <p:txBody>
          <a:bodyPr wrap="none" lIns="36000" tIns="36000" rIns="36000" bIns="36000"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2</a:t>
            </a:r>
          </a:p>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0</a:t>
            </a:r>
          </a:p>
        </p:txBody>
      </p:sp>
      <p:sp>
        <p:nvSpPr>
          <p:cNvPr id="75" name="AutoShape 68"/>
          <p:cNvSpPr>
            <a:spLocks noChangeArrowheads="1"/>
          </p:cNvSpPr>
          <p:nvPr/>
        </p:nvSpPr>
        <p:spPr bwMode="auto">
          <a:xfrm>
            <a:off x="5064603" y="2375686"/>
            <a:ext cx="208018" cy="817588"/>
          </a:xfrm>
          <a:prstGeom prst="bracketPair">
            <a:avLst>
              <a:gd name="adj" fmla="val 23440"/>
            </a:avLst>
          </a:prstGeom>
          <a:solidFill>
            <a:srgbClr val="FF0000">
              <a:alpha val="25000"/>
            </a:srgbClr>
          </a:solidFill>
          <a:ln w="28575">
            <a:solidFill>
              <a:schemeClr val="tx1"/>
            </a:solidFill>
            <a:round/>
            <a:headEnd/>
            <a:tailEnd/>
          </a:ln>
          <a:effectLst/>
        </p:spPr>
        <p:txBody>
          <a:bodyPr wrap="none" lIns="36000" tIns="36000" rIns="36000" bIns="36000"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3</a:t>
            </a:r>
          </a:p>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0</a:t>
            </a:r>
          </a:p>
        </p:txBody>
      </p:sp>
      <p:sp>
        <p:nvSpPr>
          <p:cNvPr id="76" name="AutoShape 68"/>
          <p:cNvSpPr>
            <a:spLocks noChangeArrowheads="1"/>
          </p:cNvSpPr>
          <p:nvPr/>
        </p:nvSpPr>
        <p:spPr bwMode="auto">
          <a:xfrm>
            <a:off x="5517272" y="1632248"/>
            <a:ext cx="208018" cy="817588"/>
          </a:xfrm>
          <a:prstGeom prst="bracketPair">
            <a:avLst>
              <a:gd name="adj" fmla="val 23440"/>
            </a:avLst>
          </a:prstGeom>
          <a:solidFill>
            <a:srgbClr val="00B0F0">
              <a:alpha val="25000"/>
            </a:srgbClr>
          </a:solidFill>
          <a:ln w="28575">
            <a:solidFill>
              <a:schemeClr val="tx1"/>
            </a:solidFill>
            <a:round/>
            <a:headEnd/>
            <a:tailEnd/>
          </a:ln>
          <a:effectLst/>
        </p:spPr>
        <p:txBody>
          <a:bodyPr wrap="none" lIns="36000" tIns="36000" rIns="36000" bIns="36000"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400" b="1" i="0" dirty="0"/>
              <a:t>1</a:t>
            </a:r>
          </a:p>
          <a:p>
            <a:pPr algn="ctr" eaLnBrk="1" hangingPunct="1">
              <a:spcBef>
                <a:spcPct val="0"/>
              </a:spcBef>
              <a:buFontTx/>
              <a:buNone/>
            </a:pPr>
            <a:r>
              <a:rPr lang="en-US" altLang="en-US" sz="1400" b="1" i="0" dirty="0"/>
              <a:t>2</a:t>
            </a:r>
          </a:p>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0</a:t>
            </a:r>
          </a:p>
        </p:txBody>
      </p:sp>
      <p:sp>
        <p:nvSpPr>
          <p:cNvPr id="77" name="AutoShape 68"/>
          <p:cNvSpPr>
            <a:spLocks noChangeArrowheads="1"/>
          </p:cNvSpPr>
          <p:nvPr/>
        </p:nvSpPr>
        <p:spPr bwMode="auto">
          <a:xfrm>
            <a:off x="6807278" y="1632248"/>
            <a:ext cx="208018" cy="817588"/>
          </a:xfrm>
          <a:prstGeom prst="bracketPair">
            <a:avLst>
              <a:gd name="adj" fmla="val 23440"/>
            </a:avLst>
          </a:prstGeom>
          <a:solidFill>
            <a:srgbClr val="00B0F0">
              <a:alpha val="25000"/>
            </a:srgbClr>
          </a:solidFill>
          <a:ln w="28575">
            <a:solidFill>
              <a:schemeClr val="tx1"/>
            </a:solidFill>
            <a:round/>
            <a:headEnd/>
            <a:tailEnd/>
          </a:ln>
          <a:effectLst/>
        </p:spPr>
        <p:txBody>
          <a:bodyPr wrap="none" lIns="36000" tIns="36000" rIns="36000" bIns="36000"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400" b="1" i="0" dirty="0"/>
              <a:t>2</a:t>
            </a:r>
          </a:p>
          <a:p>
            <a:pPr algn="ctr" eaLnBrk="1" hangingPunct="1">
              <a:spcBef>
                <a:spcPct val="0"/>
              </a:spcBef>
              <a:buFontTx/>
              <a:buNone/>
            </a:pPr>
            <a:r>
              <a:rPr lang="en-US" altLang="en-US" sz="1400" b="1" i="0" dirty="0"/>
              <a:t>2</a:t>
            </a:r>
          </a:p>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0</a:t>
            </a:r>
          </a:p>
        </p:txBody>
      </p:sp>
      <p:sp>
        <p:nvSpPr>
          <p:cNvPr id="78" name="AutoShape 68"/>
          <p:cNvSpPr>
            <a:spLocks noChangeArrowheads="1"/>
          </p:cNvSpPr>
          <p:nvPr/>
        </p:nvSpPr>
        <p:spPr bwMode="auto">
          <a:xfrm>
            <a:off x="4399386" y="3117855"/>
            <a:ext cx="208018" cy="817588"/>
          </a:xfrm>
          <a:prstGeom prst="bracketPair">
            <a:avLst>
              <a:gd name="adj" fmla="val 23440"/>
            </a:avLst>
          </a:prstGeom>
          <a:solidFill>
            <a:schemeClr val="accent6">
              <a:lumMod val="75000"/>
              <a:alpha val="25000"/>
            </a:schemeClr>
          </a:solidFill>
          <a:ln w="28575">
            <a:solidFill>
              <a:schemeClr val="tx1"/>
            </a:solidFill>
            <a:round/>
            <a:headEnd/>
            <a:tailEnd/>
          </a:ln>
          <a:effectLst/>
        </p:spPr>
        <p:txBody>
          <a:bodyPr wrap="none" lIns="36000" tIns="36000" rIns="36000" bIns="36000"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1</a:t>
            </a:r>
          </a:p>
          <a:p>
            <a:pPr algn="ctr" eaLnBrk="1" hangingPunct="1">
              <a:spcBef>
                <a:spcPct val="0"/>
              </a:spcBef>
              <a:buFontTx/>
              <a:buNone/>
            </a:pPr>
            <a:r>
              <a:rPr lang="en-US" altLang="en-US" sz="1400" b="1" i="0" dirty="0"/>
              <a:t>0</a:t>
            </a:r>
          </a:p>
        </p:txBody>
      </p:sp>
      <p:sp>
        <p:nvSpPr>
          <p:cNvPr id="79" name="AutoShape 68"/>
          <p:cNvSpPr>
            <a:spLocks noChangeArrowheads="1"/>
          </p:cNvSpPr>
          <p:nvPr/>
        </p:nvSpPr>
        <p:spPr bwMode="auto">
          <a:xfrm>
            <a:off x="6371403" y="3900504"/>
            <a:ext cx="208018" cy="817588"/>
          </a:xfrm>
          <a:prstGeom prst="bracketPair">
            <a:avLst>
              <a:gd name="adj" fmla="val 23440"/>
            </a:avLst>
          </a:prstGeom>
          <a:solidFill>
            <a:srgbClr val="7030A0">
              <a:alpha val="25000"/>
            </a:srgbClr>
          </a:solidFill>
          <a:ln w="28575">
            <a:solidFill>
              <a:schemeClr val="tx1"/>
            </a:solidFill>
            <a:round/>
            <a:headEnd/>
            <a:tailEnd/>
          </a:ln>
          <a:effectLst/>
        </p:spPr>
        <p:txBody>
          <a:bodyPr wrap="none" lIns="36000" tIns="36000" rIns="36000" bIns="36000"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3</a:t>
            </a:r>
          </a:p>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1</a:t>
            </a:r>
          </a:p>
        </p:txBody>
      </p:sp>
      <p:sp>
        <p:nvSpPr>
          <p:cNvPr id="110" name="AutoShape 68"/>
          <p:cNvSpPr>
            <a:spLocks noChangeArrowheads="1"/>
          </p:cNvSpPr>
          <p:nvPr/>
        </p:nvSpPr>
        <p:spPr bwMode="auto">
          <a:xfrm>
            <a:off x="6926329" y="3893181"/>
            <a:ext cx="208018" cy="817588"/>
          </a:xfrm>
          <a:prstGeom prst="bracketPair">
            <a:avLst>
              <a:gd name="adj" fmla="val 23440"/>
            </a:avLst>
          </a:prstGeom>
          <a:solidFill>
            <a:srgbClr val="7030A0">
              <a:alpha val="25000"/>
            </a:srgbClr>
          </a:solidFill>
          <a:ln w="28575">
            <a:solidFill>
              <a:schemeClr val="tx1"/>
            </a:solidFill>
            <a:round/>
            <a:headEnd/>
            <a:tailEnd/>
          </a:ln>
          <a:effectLst/>
        </p:spPr>
        <p:txBody>
          <a:bodyPr wrap="none" lIns="36000" tIns="36000" rIns="36000" bIns="36000"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3</a:t>
            </a:r>
          </a:p>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2</a:t>
            </a:r>
          </a:p>
        </p:txBody>
      </p:sp>
      <p:sp>
        <p:nvSpPr>
          <p:cNvPr id="111" name="AutoShape 68"/>
          <p:cNvSpPr>
            <a:spLocks noChangeArrowheads="1"/>
          </p:cNvSpPr>
          <p:nvPr/>
        </p:nvSpPr>
        <p:spPr bwMode="auto">
          <a:xfrm>
            <a:off x="8107509" y="3140968"/>
            <a:ext cx="208018" cy="817588"/>
          </a:xfrm>
          <a:prstGeom prst="bracketPair">
            <a:avLst>
              <a:gd name="adj" fmla="val 23440"/>
            </a:avLst>
          </a:prstGeom>
          <a:solidFill>
            <a:schemeClr val="accent6">
              <a:lumMod val="75000"/>
              <a:alpha val="25000"/>
            </a:schemeClr>
          </a:solidFill>
          <a:ln w="28575">
            <a:solidFill>
              <a:schemeClr val="tx1"/>
            </a:solidFill>
            <a:round/>
            <a:headEnd/>
            <a:tailEnd/>
          </a:ln>
          <a:effectLst/>
        </p:spPr>
        <p:txBody>
          <a:bodyPr wrap="none" lIns="36000" tIns="36000" rIns="36000" bIns="36000"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3</a:t>
            </a:r>
          </a:p>
          <a:p>
            <a:pPr algn="ctr" eaLnBrk="1" hangingPunct="1">
              <a:spcBef>
                <a:spcPct val="0"/>
              </a:spcBef>
              <a:buFontTx/>
              <a:buNone/>
            </a:pPr>
            <a:r>
              <a:rPr lang="en-US" altLang="en-US" sz="1400" b="1" i="0" dirty="0"/>
              <a:t>2</a:t>
            </a:r>
          </a:p>
          <a:p>
            <a:pPr algn="ctr" eaLnBrk="1" hangingPunct="1">
              <a:spcBef>
                <a:spcPct val="0"/>
              </a:spcBef>
              <a:buFontTx/>
              <a:buNone/>
            </a:pPr>
            <a:r>
              <a:rPr lang="en-US" altLang="en-US" sz="1400" b="1" i="0" dirty="0"/>
              <a:t>2</a:t>
            </a:r>
          </a:p>
        </p:txBody>
      </p:sp>
      <p:sp>
        <p:nvSpPr>
          <p:cNvPr id="112" name="AutoShape 68"/>
          <p:cNvSpPr>
            <a:spLocks noChangeArrowheads="1"/>
          </p:cNvSpPr>
          <p:nvPr/>
        </p:nvSpPr>
        <p:spPr bwMode="auto">
          <a:xfrm rot="20140831">
            <a:off x="4385796" y="1924824"/>
            <a:ext cx="208018" cy="817588"/>
          </a:xfrm>
          <a:prstGeom prst="bracketPair">
            <a:avLst>
              <a:gd name="adj" fmla="val 23440"/>
            </a:avLst>
          </a:prstGeom>
          <a:solidFill>
            <a:srgbClr val="FFFF00">
              <a:alpha val="25000"/>
            </a:srgbClr>
          </a:solidFill>
          <a:ln w="28575">
            <a:solidFill>
              <a:schemeClr val="tx1"/>
            </a:solidFill>
            <a:round/>
            <a:headEnd/>
            <a:tailEnd/>
          </a:ln>
          <a:effectLst/>
        </p:spPr>
        <p:txBody>
          <a:bodyPr wrap="none" lIns="36000" tIns="36000" rIns="36000" bIns="36000"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2</a:t>
            </a:r>
          </a:p>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0</a:t>
            </a:r>
          </a:p>
        </p:txBody>
      </p:sp>
      <p:sp>
        <p:nvSpPr>
          <p:cNvPr id="113" name="AutoShape 68"/>
          <p:cNvSpPr>
            <a:spLocks noChangeArrowheads="1"/>
          </p:cNvSpPr>
          <p:nvPr/>
        </p:nvSpPr>
        <p:spPr bwMode="auto">
          <a:xfrm rot="2748132">
            <a:off x="5489607" y="3155517"/>
            <a:ext cx="208018" cy="817588"/>
          </a:xfrm>
          <a:prstGeom prst="bracketPair">
            <a:avLst>
              <a:gd name="adj" fmla="val 23440"/>
            </a:avLst>
          </a:prstGeom>
          <a:solidFill>
            <a:srgbClr val="FFFF00">
              <a:alpha val="25000"/>
            </a:srgbClr>
          </a:solidFill>
          <a:ln w="28575">
            <a:solidFill>
              <a:schemeClr val="tx1"/>
            </a:solidFill>
            <a:round/>
            <a:headEnd/>
            <a:tailEnd/>
          </a:ln>
          <a:effectLst/>
        </p:spPr>
        <p:txBody>
          <a:bodyPr wrap="none" lIns="36000" tIns="36000" rIns="36000" bIns="36000"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3</a:t>
            </a:r>
          </a:p>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0</a:t>
            </a:r>
          </a:p>
        </p:txBody>
      </p:sp>
      <p:sp>
        <p:nvSpPr>
          <p:cNvPr id="114" name="AutoShape 68"/>
          <p:cNvSpPr>
            <a:spLocks noChangeArrowheads="1"/>
          </p:cNvSpPr>
          <p:nvPr/>
        </p:nvSpPr>
        <p:spPr bwMode="auto">
          <a:xfrm rot="18310740">
            <a:off x="7543125" y="3551253"/>
            <a:ext cx="208018" cy="817588"/>
          </a:xfrm>
          <a:prstGeom prst="bracketPair">
            <a:avLst>
              <a:gd name="adj" fmla="val 23440"/>
            </a:avLst>
          </a:prstGeom>
          <a:solidFill>
            <a:srgbClr val="FFFF00">
              <a:alpha val="25000"/>
            </a:srgbClr>
          </a:solidFill>
          <a:ln w="28575">
            <a:solidFill>
              <a:schemeClr val="tx1"/>
            </a:solidFill>
            <a:round/>
            <a:headEnd/>
            <a:tailEnd/>
          </a:ln>
          <a:effectLst/>
        </p:spPr>
        <p:txBody>
          <a:bodyPr wrap="none" lIns="36000" tIns="36000" rIns="36000" bIns="36000"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3</a:t>
            </a:r>
          </a:p>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2</a:t>
            </a:r>
          </a:p>
        </p:txBody>
      </p:sp>
      <p:sp>
        <p:nvSpPr>
          <p:cNvPr id="4" name="Line Callout 2 3"/>
          <p:cNvSpPr/>
          <p:nvPr/>
        </p:nvSpPr>
        <p:spPr>
          <a:xfrm>
            <a:off x="2209800" y="238100"/>
            <a:ext cx="5453608" cy="1159174"/>
          </a:xfrm>
          <a:prstGeom prst="borderCallout2">
            <a:avLst>
              <a:gd name="adj1" fmla="val 53262"/>
              <a:gd name="adj2" fmla="val 102049"/>
              <a:gd name="adj3" fmla="val 77092"/>
              <a:gd name="adj4" fmla="val 109609"/>
              <a:gd name="adj5" fmla="val 243151"/>
              <a:gd name="adj6" fmla="val 109823"/>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altLang="en-US" b="1" i="0" dirty="0">
                <a:solidFill>
                  <a:srgbClr val="336600"/>
                </a:solidFill>
              </a:rPr>
              <a:t>P3</a:t>
            </a:r>
            <a:r>
              <a:rPr lang="en-US" altLang="en-US" i="0" dirty="0">
                <a:solidFill>
                  <a:schemeClr val="tx1"/>
                </a:solidFill>
              </a:rPr>
              <a:t> receives ticking information from </a:t>
            </a:r>
            <a:r>
              <a:rPr lang="en-US" altLang="en-US" b="1" i="0" dirty="0">
                <a:solidFill>
                  <a:srgbClr val="FF0000"/>
                </a:solidFill>
              </a:rPr>
              <a:t>P2</a:t>
            </a:r>
            <a:r>
              <a:rPr lang="en-US" altLang="en-US" i="0" dirty="0">
                <a:solidFill>
                  <a:schemeClr val="tx1"/>
                </a:solidFill>
              </a:rPr>
              <a:t> </a:t>
            </a:r>
            <a:r>
              <a:rPr lang="en-US" altLang="en-US" dirty="0">
                <a:solidFill>
                  <a:schemeClr val="tx1"/>
                </a:solidFill>
              </a:rPr>
              <a:t>albeit</a:t>
            </a:r>
            <a:r>
              <a:rPr lang="en-US" altLang="en-US" i="0" dirty="0">
                <a:solidFill>
                  <a:schemeClr val="tx1"/>
                </a:solidFill>
              </a:rPr>
              <a:t> they never communicate </a:t>
            </a:r>
            <a:r>
              <a:rPr lang="en-US" altLang="en-US" dirty="0">
                <a:solidFill>
                  <a:schemeClr val="tx1"/>
                </a:solidFill>
              </a:rPr>
              <a:t>directly</a:t>
            </a:r>
            <a:endParaRPr lang="he-IL" dirty="0">
              <a:solidFill>
                <a:schemeClr val="tx1"/>
              </a:solidFill>
            </a:endParaRPr>
          </a:p>
        </p:txBody>
      </p:sp>
      <p:sp>
        <p:nvSpPr>
          <p:cNvPr id="5" name="Slide Number Placeholder 4"/>
          <p:cNvSpPr>
            <a:spLocks noGrp="1"/>
          </p:cNvSpPr>
          <p:nvPr>
            <p:ph type="sldNum" sz="quarter" idx="12"/>
          </p:nvPr>
        </p:nvSpPr>
        <p:spPr/>
        <p:txBody>
          <a:bodyPr/>
          <a:lstStyle/>
          <a:p>
            <a:fld id="{BA89981A-5E85-414A-8133-F94180C394F4}" type="slidenum">
              <a:rPr lang="en-US" altLang="he-IL" smtClean="0"/>
              <a:pPr/>
              <a:t>34</a:t>
            </a:fld>
            <a:endParaRPr lang="en-US" altLang="he-IL"/>
          </a:p>
        </p:txBody>
      </p:sp>
    </p:spTree>
    <p:extLst>
      <p:ext uri="{BB962C8B-B14F-4D97-AF65-F5344CB8AC3E}">
        <p14:creationId xmlns:p14="http://schemas.microsoft.com/office/powerpoint/2010/main" val="370933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Actual Order of Independent Events not Important</a:t>
            </a:r>
          </a:p>
        </p:txBody>
      </p:sp>
      <p:sp>
        <p:nvSpPr>
          <p:cNvPr id="150" name="Slide Number Placeholder 1"/>
          <p:cNvSpPr>
            <a:spLocks noGrp="1"/>
          </p:cNvSpPr>
          <p:nvPr>
            <p:ph type="sldNum" sz="quarter" idx="12"/>
          </p:nvPr>
        </p:nvSpPr>
        <p:spPr/>
        <p:txBody>
          <a:bodyPr/>
          <a:lstStyle/>
          <a:p>
            <a:fld id="{BA89981A-5E85-414A-8133-F94180C394F4}" type="slidenum">
              <a:rPr lang="en-US" altLang="he-IL" smtClean="0"/>
              <a:pPr/>
              <a:t>35</a:t>
            </a:fld>
            <a:endParaRPr lang="en-US" altLang="he-IL"/>
          </a:p>
        </p:txBody>
      </p:sp>
      <p:grpSp>
        <p:nvGrpSpPr>
          <p:cNvPr id="5" name="Group 4"/>
          <p:cNvGrpSpPr/>
          <p:nvPr/>
        </p:nvGrpSpPr>
        <p:grpSpPr>
          <a:xfrm>
            <a:off x="567531" y="1279260"/>
            <a:ext cx="7754938" cy="3085844"/>
            <a:chOff x="567531" y="1032272"/>
            <a:chExt cx="7754938" cy="3085844"/>
          </a:xfrm>
        </p:grpSpPr>
        <p:sp>
          <p:nvSpPr>
            <p:cNvPr id="17437" name="Oval 1"/>
            <p:cNvSpPr>
              <a:spLocks noChangeArrowheads="1"/>
            </p:cNvSpPr>
            <p:nvPr/>
          </p:nvSpPr>
          <p:spPr bwMode="auto">
            <a:xfrm>
              <a:off x="3429000" y="1776413"/>
              <a:ext cx="390525" cy="47148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17438" name="Oval 2"/>
            <p:cNvSpPr>
              <a:spLocks noChangeArrowheads="1"/>
            </p:cNvSpPr>
            <p:nvPr/>
          </p:nvSpPr>
          <p:spPr bwMode="auto">
            <a:xfrm>
              <a:off x="3378200" y="1776413"/>
              <a:ext cx="355600" cy="471487"/>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grpSp>
          <p:nvGrpSpPr>
            <p:cNvPr id="88" name="Group 119"/>
            <p:cNvGrpSpPr>
              <a:grpSpLocks/>
            </p:cNvGrpSpPr>
            <p:nvPr/>
          </p:nvGrpSpPr>
          <p:grpSpPr bwMode="auto">
            <a:xfrm>
              <a:off x="567531" y="1217738"/>
              <a:ext cx="7754938" cy="2725739"/>
              <a:chOff x="384" y="1191"/>
              <a:chExt cx="4885" cy="1717"/>
            </a:xfrm>
          </p:grpSpPr>
          <p:sp>
            <p:nvSpPr>
              <p:cNvPr id="98" name="Line 8"/>
              <p:cNvSpPr>
                <a:spLocks noChangeShapeType="1"/>
              </p:cNvSpPr>
              <p:nvPr/>
            </p:nvSpPr>
            <p:spPr bwMode="auto">
              <a:xfrm>
                <a:off x="734" y="1344"/>
                <a:ext cx="453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99" name="Line 9"/>
              <p:cNvSpPr>
                <a:spLocks noChangeShapeType="1"/>
              </p:cNvSpPr>
              <p:nvPr/>
            </p:nvSpPr>
            <p:spPr bwMode="auto">
              <a:xfrm>
                <a:off x="734" y="1816"/>
                <a:ext cx="453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00" name="Line 10"/>
              <p:cNvSpPr>
                <a:spLocks noChangeShapeType="1"/>
              </p:cNvSpPr>
              <p:nvPr/>
            </p:nvSpPr>
            <p:spPr bwMode="auto">
              <a:xfrm flipV="1">
                <a:off x="734" y="2289"/>
                <a:ext cx="453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01" name="Text Box 11"/>
              <p:cNvSpPr txBox="1">
                <a:spLocks noChangeArrowheads="1"/>
              </p:cNvSpPr>
              <p:nvPr/>
            </p:nvSpPr>
            <p:spPr bwMode="auto">
              <a:xfrm>
                <a:off x="384" y="1191"/>
                <a:ext cx="3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dirty="0">
                    <a:solidFill>
                      <a:srgbClr val="00B0F0"/>
                    </a:solidFill>
                  </a:rPr>
                  <a:t>P1</a:t>
                </a:r>
              </a:p>
            </p:txBody>
          </p:sp>
          <p:sp>
            <p:nvSpPr>
              <p:cNvPr id="102" name="Text Box 12"/>
              <p:cNvSpPr txBox="1">
                <a:spLocks noChangeArrowheads="1"/>
              </p:cNvSpPr>
              <p:nvPr/>
            </p:nvSpPr>
            <p:spPr bwMode="auto">
              <a:xfrm>
                <a:off x="384" y="1647"/>
                <a:ext cx="3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dirty="0">
                    <a:solidFill>
                      <a:srgbClr val="FF0000"/>
                    </a:solidFill>
                  </a:rPr>
                  <a:t>P2</a:t>
                </a:r>
              </a:p>
            </p:txBody>
          </p:sp>
          <p:sp>
            <p:nvSpPr>
              <p:cNvPr id="103" name="Text Box 13"/>
              <p:cNvSpPr txBox="1">
                <a:spLocks noChangeArrowheads="1"/>
              </p:cNvSpPr>
              <p:nvPr/>
            </p:nvSpPr>
            <p:spPr bwMode="auto">
              <a:xfrm>
                <a:off x="384" y="2123"/>
                <a:ext cx="3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dirty="0">
                    <a:solidFill>
                      <a:schemeClr val="accent6">
                        <a:lumMod val="75000"/>
                      </a:schemeClr>
                    </a:solidFill>
                  </a:rPr>
                  <a:t>P3</a:t>
                </a:r>
              </a:p>
            </p:txBody>
          </p:sp>
          <p:sp>
            <p:nvSpPr>
              <p:cNvPr id="104" name="Line 18"/>
              <p:cNvSpPr>
                <a:spLocks noChangeShapeType="1"/>
              </p:cNvSpPr>
              <p:nvPr/>
            </p:nvSpPr>
            <p:spPr bwMode="auto">
              <a:xfrm>
                <a:off x="734" y="2761"/>
                <a:ext cx="453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05" name="Text Box 19"/>
              <p:cNvSpPr txBox="1">
                <a:spLocks noChangeArrowheads="1"/>
              </p:cNvSpPr>
              <p:nvPr/>
            </p:nvSpPr>
            <p:spPr bwMode="auto">
              <a:xfrm>
                <a:off x="384" y="2617"/>
                <a:ext cx="3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dirty="0">
                    <a:solidFill>
                      <a:srgbClr val="7030A0"/>
                    </a:solidFill>
                  </a:rPr>
                  <a:t>P4</a:t>
                </a:r>
              </a:p>
            </p:txBody>
          </p:sp>
          <p:sp>
            <p:nvSpPr>
              <p:cNvPr id="106" name="Oval 46"/>
              <p:cNvSpPr>
                <a:spLocks noChangeArrowheads="1"/>
              </p:cNvSpPr>
              <p:nvPr/>
            </p:nvSpPr>
            <p:spPr bwMode="auto">
              <a:xfrm>
                <a:off x="1104" y="1696"/>
                <a:ext cx="192" cy="19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dirty="0"/>
                  <a:t>1</a:t>
                </a:r>
              </a:p>
            </p:txBody>
          </p:sp>
          <p:sp>
            <p:nvSpPr>
              <p:cNvPr id="107" name="Oval 48"/>
              <p:cNvSpPr>
                <a:spLocks noChangeArrowheads="1"/>
              </p:cNvSpPr>
              <p:nvPr/>
            </p:nvSpPr>
            <p:spPr bwMode="auto">
              <a:xfrm>
                <a:off x="2544" y="2195"/>
                <a:ext cx="192" cy="192"/>
              </a:xfrm>
              <a:prstGeom prst="ellipse">
                <a:avLst/>
              </a:prstGeom>
              <a:solidFill>
                <a:schemeClr val="accent6">
                  <a:lumMod val="60000"/>
                  <a:lumOff val="4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1</a:t>
                </a:r>
              </a:p>
            </p:txBody>
          </p:sp>
          <p:sp>
            <p:nvSpPr>
              <p:cNvPr id="108" name="Oval 49"/>
              <p:cNvSpPr>
                <a:spLocks noChangeArrowheads="1"/>
              </p:cNvSpPr>
              <p:nvPr/>
            </p:nvSpPr>
            <p:spPr bwMode="auto">
              <a:xfrm>
                <a:off x="3792" y="2688"/>
                <a:ext cx="192" cy="192"/>
              </a:xfrm>
              <a:prstGeom prst="ellipse">
                <a:avLst/>
              </a:prstGeom>
              <a:solidFill>
                <a:srgbClr val="7030A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1</a:t>
                </a:r>
              </a:p>
            </p:txBody>
          </p:sp>
          <p:sp>
            <p:nvSpPr>
              <p:cNvPr id="109" name="Oval 50"/>
              <p:cNvSpPr>
                <a:spLocks noChangeArrowheads="1"/>
              </p:cNvSpPr>
              <p:nvPr/>
            </p:nvSpPr>
            <p:spPr bwMode="auto">
              <a:xfrm>
                <a:off x="4512" y="2688"/>
                <a:ext cx="192" cy="192"/>
              </a:xfrm>
              <a:prstGeom prst="ellipse">
                <a:avLst/>
              </a:prstGeom>
              <a:solidFill>
                <a:srgbClr val="7030A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2</a:t>
                </a:r>
              </a:p>
            </p:txBody>
          </p:sp>
          <p:sp>
            <p:nvSpPr>
              <p:cNvPr id="110" name="Oval 51"/>
              <p:cNvSpPr>
                <a:spLocks noChangeArrowheads="1"/>
              </p:cNvSpPr>
              <p:nvPr/>
            </p:nvSpPr>
            <p:spPr bwMode="auto">
              <a:xfrm>
                <a:off x="4896" y="2149"/>
                <a:ext cx="192" cy="192"/>
              </a:xfrm>
              <a:prstGeom prst="ellipse">
                <a:avLst/>
              </a:prstGeom>
              <a:solidFill>
                <a:schemeClr val="accent6">
                  <a:lumMod val="60000"/>
                  <a:lumOff val="4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dirty="0"/>
                  <a:t>2</a:t>
                </a:r>
              </a:p>
            </p:txBody>
          </p:sp>
          <p:sp>
            <p:nvSpPr>
              <p:cNvPr id="111" name="Oval 52"/>
              <p:cNvSpPr>
                <a:spLocks noChangeArrowheads="1"/>
              </p:cNvSpPr>
              <p:nvPr/>
            </p:nvSpPr>
            <p:spPr bwMode="auto">
              <a:xfrm>
                <a:off x="3264" y="1242"/>
                <a:ext cx="192" cy="192"/>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dirty="0"/>
                  <a:t>1</a:t>
                </a:r>
              </a:p>
            </p:txBody>
          </p:sp>
          <p:sp>
            <p:nvSpPr>
              <p:cNvPr id="112" name="Oval 53"/>
              <p:cNvSpPr>
                <a:spLocks noChangeArrowheads="1"/>
              </p:cNvSpPr>
              <p:nvPr/>
            </p:nvSpPr>
            <p:spPr bwMode="auto">
              <a:xfrm>
                <a:off x="4080" y="1242"/>
                <a:ext cx="192" cy="192"/>
              </a:xfrm>
              <a:prstGeom prst="ellipse">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dirty="0"/>
                  <a:t>2</a:t>
                </a:r>
              </a:p>
            </p:txBody>
          </p:sp>
          <p:sp>
            <p:nvSpPr>
              <p:cNvPr id="113" name="Line 64"/>
              <p:cNvSpPr>
                <a:spLocks noChangeShapeType="1"/>
              </p:cNvSpPr>
              <p:nvPr/>
            </p:nvSpPr>
            <p:spPr bwMode="auto">
              <a:xfrm flipV="1">
                <a:off x="2253" y="1383"/>
                <a:ext cx="1011" cy="360"/>
              </a:xfrm>
              <a:prstGeom prst="line">
                <a:avLst/>
              </a:prstGeom>
              <a:noFill/>
              <a:ln w="38100">
                <a:solidFill>
                  <a:schemeClr val="accent4">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14" name="Line 69"/>
              <p:cNvSpPr>
                <a:spLocks noChangeShapeType="1"/>
              </p:cNvSpPr>
              <p:nvPr/>
            </p:nvSpPr>
            <p:spPr bwMode="auto">
              <a:xfrm>
                <a:off x="3120" y="1848"/>
                <a:ext cx="723" cy="840"/>
              </a:xfrm>
              <a:prstGeom prst="line">
                <a:avLst/>
              </a:prstGeom>
              <a:noFill/>
              <a:ln w="38100">
                <a:solidFill>
                  <a:schemeClr val="accent4">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15" name="Line 70"/>
              <p:cNvSpPr>
                <a:spLocks noChangeShapeType="1"/>
              </p:cNvSpPr>
              <p:nvPr/>
            </p:nvSpPr>
            <p:spPr bwMode="auto">
              <a:xfrm flipV="1">
                <a:off x="4656" y="2341"/>
                <a:ext cx="240" cy="347"/>
              </a:xfrm>
              <a:prstGeom prst="line">
                <a:avLst/>
              </a:prstGeom>
              <a:noFill/>
              <a:ln w="38100">
                <a:solidFill>
                  <a:schemeClr val="accent4">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16" name="Oval 42"/>
              <p:cNvSpPr>
                <a:spLocks noChangeArrowheads="1"/>
              </p:cNvSpPr>
              <p:nvPr/>
            </p:nvSpPr>
            <p:spPr bwMode="auto">
              <a:xfrm>
                <a:off x="2976" y="1696"/>
                <a:ext cx="192" cy="19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dirty="0"/>
                  <a:t>3</a:t>
                </a:r>
              </a:p>
            </p:txBody>
          </p:sp>
          <p:sp>
            <p:nvSpPr>
              <p:cNvPr id="117" name="Oval 47"/>
              <p:cNvSpPr>
                <a:spLocks noChangeArrowheads="1"/>
              </p:cNvSpPr>
              <p:nvPr/>
            </p:nvSpPr>
            <p:spPr bwMode="auto">
              <a:xfrm>
                <a:off x="2112" y="1696"/>
                <a:ext cx="192" cy="19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dirty="0"/>
                  <a:t>2</a:t>
                </a:r>
              </a:p>
            </p:txBody>
          </p:sp>
        </p:grpSp>
        <p:sp>
          <p:nvSpPr>
            <p:cNvPr id="118" name="AutoShape 68"/>
            <p:cNvSpPr>
              <a:spLocks noChangeArrowheads="1"/>
            </p:cNvSpPr>
            <p:nvPr/>
          </p:nvSpPr>
          <p:spPr bwMode="auto">
            <a:xfrm>
              <a:off x="2053319" y="1762240"/>
              <a:ext cx="208018" cy="817588"/>
            </a:xfrm>
            <a:prstGeom prst="bracketPair">
              <a:avLst>
                <a:gd name="adj" fmla="val 23440"/>
              </a:avLst>
            </a:prstGeom>
            <a:solidFill>
              <a:srgbClr val="FF0000">
                <a:alpha val="25000"/>
              </a:srgbClr>
            </a:solidFill>
            <a:ln w="28575">
              <a:solidFill>
                <a:schemeClr val="tx1"/>
              </a:solidFill>
              <a:round/>
              <a:headEnd/>
              <a:tailEnd/>
            </a:ln>
            <a:effectLst/>
          </p:spPr>
          <p:txBody>
            <a:bodyPr wrap="none" lIns="36000" tIns="36000" rIns="36000" bIns="36000"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400" b="1" i="0"/>
                <a:t>0</a:t>
              </a:r>
            </a:p>
            <a:p>
              <a:pPr algn="ctr" eaLnBrk="1" hangingPunct="1">
                <a:spcBef>
                  <a:spcPct val="0"/>
                </a:spcBef>
                <a:buFontTx/>
                <a:buNone/>
              </a:pPr>
              <a:r>
                <a:rPr lang="en-US" altLang="en-US" sz="1400" b="1" i="0"/>
                <a:t>1</a:t>
              </a:r>
            </a:p>
            <a:p>
              <a:pPr algn="ctr" eaLnBrk="1" hangingPunct="1">
                <a:spcBef>
                  <a:spcPct val="0"/>
                </a:spcBef>
                <a:buFontTx/>
                <a:buNone/>
              </a:pPr>
              <a:r>
                <a:rPr lang="en-US" altLang="en-US" sz="1400" b="1" i="0"/>
                <a:t>0</a:t>
              </a:r>
            </a:p>
            <a:p>
              <a:pPr algn="ctr" eaLnBrk="1" hangingPunct="1">
                <a:spcBef>
                  <a:spcPct val="0"/>
                </a:spcBef>
                <a:buFontTx/>
                <a:buNone/>
              </a:pPr>
              <a:r>
                <a:rPr lang="en-US" altLang="en-US" sz="1400" b="1" i="0"/>
                <a:t>0</a:t>
              </a:r>
              <a:endParaRPr lang="en-US" altLang="en-US" sz="1400" b="1" i="0" dirty="0"/>
            </a:p>
          </p:txBody>
        </p:sp>
        <p:sp>
          <p:nvSpPr>
            <p:cNvPr id="119" name="AutoShape 68"/>
            <p:cNvSpPr>
              <a:spLocks noChangeArrowheads="1"/>
            </p:cNvSpPr>
            <p:nvPr/>
          </p:nvSpPr>
          <p:spPr bwMode="auto">
            <a:xfrm>
              <a:off x="3646516" y="1775710"/>
              <a:ext cx="208018" cy="817588"/>
            </a:xfrm>
            <a:prstGeom prst="bracketPair">
              <a:avLst>
                <a:gd name="adj" fmla="val 23440"/>
              </a:avLst>
            </a:prstGeom>
            <a:solidFill>
              <a:srgbClr val="FF0000">
                <a:alpha val="25000"/>
              </a:srgbClr>
            </a:solidFill>
            <a:ln w="28575">
              <a:solidFill>
                <a:schemeClr val="tx1"/>
              </a:solidFill>
              <a:round/>
              <a:headEnd/>
              <a:tailEnd/>
            </a:ln>
            <a:effectLst/>
          </p:spPr>
          <p:txBody>
            <a:bodyPr wrap="none" lIns="36000" tIns="36000" rIns="36000" bIns="36000"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2</a:t>
              </a:r>
            </a:p>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0</a:t>
              </a:r>
            </a:p>
          </p:txBody>
        </p:sp>
        <p:sp>
          <p:nvSpPr>
            <p:cNvPr id="120" name="AutoShape 68"/>
            <p:cNvSpPr>
              <a:spLocks noChangeArrowheads="1"/>
            </p:cNvSpPr>
            <p:nvPr/>
          </p:nvSpPr>
          <p:spPr bwMode="auto">
            <a:xfrm>
              <a:off x="5022534" y="1775710"/>
              <a:ext cx="208018" cy="817588"/>
            </a:xfrm>
            <a:prstGeom prst="bracketPair">
              <a:avLst>
                <a:gd name="adj" fmla="val 23440"/>
              </a:avLst>
            </a:prstGeom>
            <a:solidFill>
              <a:srgbClr val="FF0000">
                <a:alpha val="25000"/>
              </a:srgbClr>
            </a:solidFill>
            <a:ln w="28575">
              <a:solidFill>
                <a:schemeClr val="tx1"/>
              </a:solidFill>
              <a:round/>
              <a:headEnd/>
              <a:tailEnd/>
            </a:ln>
            <a:effectLst/>
          </p:spPr>
          <p:txBody>
            <a:bodyPr wrap="none" lIns="36000" tIns="36000" rIns="36000" bIns="36000"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3</a:t>
              </a:r>
            </a:p>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0</a:t>
              </a:r>
            </a:p>
          </p:txBody>
        </p:sp>
        <p:sp>
          <p:nvSpPr>
            <p:cNvPr id="121" name="AutoShape 68"/>
            <p:cNvSpPr>
              <a:spLocks noChangeArrowheads="1"/>
            </p:cNvSpPr>
            <p:nvPr/>
          </p:nvSpPr>
          <p:spPr bwMode="auto">
            <a:xfrm>
              <a:off x="5475203" y="1032272"/>
              <a:ext cx="208018" cy="817588"/>
            </a:xfrm>
            <a:prstGeom prst="bracketPair">
              <a:avLst>
                <a:gd name="adj" fmla="val 23440"/>
              </a:avLst>
            </a:prstGeom>
            <a:solidFill>
              <a:srgbClr val="00B0F0">
                <a:alpha val="25000"/>
              </a:srgbClr>
            </a:solidFill>
            <a:ln w="28575">
              <a:solidFill>
                <a:schemeClr val="tx1"/>
              </a:solidFill>
              <a:round/>
              <a:headEnd/>
              <a:tailEnd/>
            </a:ln>
            <a:effectLst/>
          </p:spPr>
          <p:txBody>
            <a:bodyPr wrap="none" lIns="36000" tIns="36000" rIns="36000" bIns="36000"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400" b="1" i="0" dirty="0"/>
                <a:t>1</a:t>
              </a:r>
            </a:p>
            <a:p>
              <a:pPr algn="ctr" eaLnBrk="1" hangingPunct="1">
                <a:spcBef>
                  <a:spcPct val="0"/>
                </a:spcBef>
                <a:buFontTx/>
                <a:buNone/>
              </a:pPr>
              <a:r>
                <a:rPr lang="en-US" altLang="en-US" sz="1400" b="1" i="0" dirty="0"/>
                <a:t>2</a:t>
              </a:r>
            </a:p>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0</a:t>
              </a:r>
            </a:p>
          </p:txBody>
        </p:sp>
        <p:sp>
          <p:nvSpPr>
            <p:cNvPr id="122" name="AutoShape 68"/>
            <p:cNvSpPr>
              <a:spLocks noChangeArrowheads="1"/>
            </p:cNvSpPr>
            <p:nvPr/>
          </p:nvSpPr>
          <p:spPr bwMode="auto">
            <a:xfrm>
              <a:off x="6765209" y="1032272"/>
              <a:ext cx="208018" cy="817588"/>
            </a:xfrm>
            <a:prstGeom prst="bracketPair">
              <a:avLst>
                <a:gd name="adj" fmla="val 23440"/>
              </a:avLst>
            </a:prstGeom>
            <a:solidFill>
              <a:srgbClr val="00B0F0">
                <a:alpha val="25000"/>
              </a:srgbClr>
            </a:solidFill>
            <a:ln w="28575">
              <a:solidFill>
                <a:schemeClr val="tx1"/>
              </a:solidFill>
              <a:round/>
              <a:headEnd/>
              <a:tailEnd/>
            </a:ln>
            <a:effectLst/>
          </p:spPr>
          <p:txBody>
            <a:bodyPr wrap="none" lIns="36000" tIns="36000" rIns="36000" bIns="36000"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400" b="1" i="0" dirty="0"/>
                <a:t>2</a:t>
              </a:r>
            </a:p>
            <a:p>
              <a:pPr algn="ctr" eaLnBrk="1" hangingPunct="1">
                <a:spcBef>
                  <a:spcPct val="0"/>
                </a:spcBef>
                <a:buFontTx/>
                <a:buNone/>
              </a:pPr>
              <a:r>
                <a:rPr lang="en-US" altLang="en-US" sz="1400" b="1" i="0" dirty="0"/>
                <a:t>2</a:t>
              </a:r>
            </a:p>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0</a:t>
              </a:r>
            </a:p>
          </p:txBody>
        </p:sp>
        <p:sp>
          <p:nvSpPr>
            <p:cNvPr id="123" name="AutoShape 68"/>
            <p:cNvSpPr>
              <a:spLocks noChangeArrowheads="1"/>
            </p:cNvSpPr>
            <p:nvPr/>
          </p:nvSpPr>
          <p:spPr bwMode="auto">
            <a:xfrm>
              <a:off x="4357317" y="2517879"/>
              <a:ext cx="208018" cy="817588"/>
            </a:xfrm>
            <a:prstGeom prst="bracketPair">
              <a:avLst>
                <a:gd name="adj" fmla="val 23440"/>
              </a:avLst>
            </a:prstGeom>
            <a:solidFill>
              <a:schemeClr val="accent6">
                <a:lumMod val="75000"/>
                <a:alpha val="25000"/>
              </a:schemeClr>
            </a:solidFill>
            <a:ln w="28575">
              <a:solidFill>
                <a:schemeClr val="tx1"/>
              </a:solidFill>
              <a:round/>
              <a:headEnd/>
              <a:tailEnd/>
            </a:ln>
            <a:effectLst/>
          </p:spPr>
          <p:txBody>
            <a:bodyPr wrap="none" lIns="36000" tIns="36000" rIns="36000" bIns="36000"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1</a:t>
              </a:r>
            </a:p>
            <a:p>
              <a:pPr algn="ctr" eaLnBrk="1" hangingPunct="1">
                <a:spcBef>
                  <a:spcPct val="0"/>
                </a:spcBef>
                <a:buFontTx/>
                <a:buNone/>
              </a:pPr>
              <a:r>
                <a:rPr lang="en-US" altLang="en-US" sz="1400" b="1" i="0" dirty="0"/>
                <a:t>0</a:t>
              </a:r>
            </a:p>
          </p:txBody>
        </p:sp>
        <p:sp>
          <p:nvSpPr>
            <p:cNvPr id="124" name="AutoShape 68"/>
            <p:cNvSpPr>
              <a:spLocks noChangeArrowheads="1"/>
            </p:cNvSpPr>
            <p:nvPr/>
          </p:nvSpPr>
          <p:spPr bwMode="auto">
            <a:xfrm>
              <a:off x="6329334" y="3300528"/>
              <a:ext cx="208018" cy="817588"/>
            </a:xfrm>
            <a:prstGeom prst="bracketPair">
              <a:avLst>
                <a:gd name="adj" fmla="val 23440"/>
              </a:avLst>
            </a:prstGeom>
            <a:solidFill>
              <a:srgbClr val="7030A0">
                <a:alpha val="25000"/>
              </a:srgbClr>
            </a:solidFill>
            <a:ln w="28575">
              <a:solidFill>
                <a:schemeClr val="tx1"/>
              </a:solidFill>
              <a:round/>
              <a:headEnd/>
              <a:tailEnd/>
            </a:ln>
            <a:effectLst/>
          </p:spPr>
          <p:txBody>
            <a:bodyPr wrap="none" lIns="36000" tIns="36000" rIns="36000" bIns="36000"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3</a:t>
              </a:r>
            </a:p>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1</a:t>
              </a:r>
            </a:p>
          </p:txBody>
        </p:sp>
        <p:sp>
          <p:nvSpPr>
            <p:cNvPr id="125" name="AutoShape 68"/>
            <p:cNvSpPr>
              <a:spLocks noChangeArrowheads="1"/>
            </p:cNvSpPr>
            <p:nvPr/>
          </p:nvSpPr>
          <p:spPr bwMode="auto">
            <a:xfrm>
              <a:off x="6884260" y="3293205"/>
              <a:ext cx="208018" cy="817588"/>
            </a:xfrm>
            <a:prstGeom prst="bracketPair">
              <a:avLst>
                <a:gd name="adj" fmla="val 23440"/>
              </a:avLst>
            </a:prstGeom>
            <a:solidFill>
              <a:srgbClr val="7030A0">
                <a:alpha val="25000"/>
              </a:srgbClr>
            </a:solidFill>
            <a:ln w="28575">
              <a:solidFill>
                <a:schemeClr val="tx1"/>
              </a:solidFill>
              <a:round/>
              <a:headEnd/>
              <a:tailEnd/>
            </a:ln>
            <a:effectLst/>
          </p:spPr>
          <p:txBody>
            <a:bodyPr wrap="none" lIns="36000" tIns="36000" rIns="36000" bIns="36000"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3</a:t>
              </a:r>
            </a:p>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2</a:t>
              </a:r>
            </a:p>
          </p:txBody>
        </p:sp>
        <p:sp>
          <p:nvSpPr>
            <p:cNvPr id="126" name="AutoShape 68"/>
            <p:cNvSpPr>
              <a:spLocks noChangeArrowheads="1"/>
            </p:cNvSpPr>
            <p:nvPr/>
          </p:nvSpPr>
          <p:spPr bwMode="auto">
            <a:xfrm>
              <a:off x="8065440" y="2540992"/>
              <a:ext cx="208018" cy="817588"/>
            </a:xfrm>
            <a:prstGeom prst="bracketPair">
              <a:avLst>
                <a:gd name="adj" fmla="val 23440"/>
              </a:avLst>
            </a:prstGeom>
            <a:solidFill>
              <a:schemeClr val="accent6">
                <a:lumMod val="75000"/>
                <a:alpha val="25000"/>
              </a:schemeClr>
            </a:solidFill>
            <a:ln w="28575">
              <a:solidFill>
                <a:schemeClr val="tx1"/>
              </a:solidFill>
              <a:round/>
              <a:headEnd/>
              <a:tailEnd/>
            </a:ln>
            <a:effectLst/>
          </p:spPr>
          <p:txBody>
            <a:bodyPr wrap="none" lIns="36000" tIns="36000" rIns="36000" bIns="36000"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3</a:t>
              </a:r>
            </a:p>
            <a:p>
              <a:pPr algn="ctr" eaLnBrk="1" hangingPunct="1">
                <a:spcBef>
                  <a:spcPct val="0"/>
                </a:spcBef>
                <a:buFontTx/>
                <a:buNone/>
              </a:pPr>
              <a:r>
                <a:rPr lang="en-US" altLang="en-US" sz="1400" b="1" i="0" dirty="0"/>
                <a:t>2</a:t>
              </a:r>
            </a:p>
            <a:p>
              <a:pPr algn="ctr" eaLnBrk="1" hangingPunct="1">
                <a:spcBef>
                  <a:spcPct val="0"/>
                </a:spcBef>
                <a:buFontTx/>
                <a:buNone/>
              </a:pPr>
              <a:r>
                <a:rPr lang="en-US" altLang="en-US" sz="1400" b="1" i="0" dirty="0"/>
                <a:t>2</a:t>
              </a:r>
            </a:p>
          </p:txBody>
        </p:sp>
        <p:sp>
          <p:nvSpPr>
            <p:cNvPr id="127" name="AutoShape 68"/>
            <p:cNvSpPr>
              <a:spLocks noChangeArrowheads="1"/>
            </p:cNvSpPr>
            <p:nvPr/>
          </p:nvSpPr>
          <p:spPr bwMode="auto">
            <a:xfrm rot="20140831">
              <a:off x="4343727" y="1324848"/>
              <a:ext cx="208018" cy="817588"/>
            </a:xfrm>
            <a:prstGeom prst="bracketPair">
              <a:avLst>
                <a:gd name="adj" fmla="val 23440"/>
              </a:avLst>
            </a:prstGeom>
            <a:solidFill>
              <a:srgbClr val="FFFF00">
                <a:alpha val="25000"/>
              </a:srgbClr>
            </a:solidFill>
            <a:ln w="28575">
              <a:solidFill>
                <a:schemeClr val="tx1"/>
              </a:solidFill>
              <a:round/>
              <a:headEnd/>
              <a:tailEnd/>
            </a:ln>
            <a:effectLst/>
          </p:spPr>
          <p:txBody>
            <a:bodyPr wrap="none" lIns="36000" tIns="36000" rIns="36000" bIns="36000"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2</a:t>
              </a:r>
            </a:p>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0</a:t>
              </a:r>
            </a:p>
          </p:txBody>
        </p:sp>
        <p:sp>
          <p:nvSpPr>
            <p:cNvPr id="128" name="AutoShape 68"/>
            <p:cNvSpPr>
              <a:spLocks noChangeArrowheads="1"/>
            </p:cNvSpPr>
            <p:nvPr/>
          </p:nvSpPr>
          <p:spPr bwMode="auto">
            <a:xfrm rot="2748132">
              <a:off x="5447538" y="2555541"/>
              <a:ext cx="208018" cy="817588"/>
            </a:xfrm>
            <a:prstGeom prst="bracketPair">
              <a:avLst>
                <a:gd name="adj" fmla="val 23440"/>
              </a:avLst>
            </a:prstGeom>
            <a:solidFill>
              <a:srgbClr val="FFFF00">
                <a:alpha val="25000"/>
              </a:srgbClr>
            </a:solidFill>
            <a:ln w="28575">
              <a:solidFill>
                <a:schemeClr val="tx1"/>
              </a:solidFill>
              <a:round/>
              <a:headEnd/>
              <a:tailEnd/>
            </a:ln>
            <a:effectLst/>
          </p:spPr>
          <p:txBody>
            <a:bodyPr wrap="none" lIns="36000" tIns="36000" rIns="36000" bIns="36000"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3</a:t>
              </a:r>
            </a:p>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0</a:t>
              </a:r>
            </a:p>
          </p:txBody>
        </p:sp>
        <p:sp>
          <p:nvSpPr>
            <p:cNvPr id="129" name="AutoShape 68"/>
            <p:cNvSpPr>
              <a:spLocks noChangeArrowheads="1"/>
            </p:cNvSpPr>
            <p:nvPr/>
          </p:nvSpPr>
          <p:spPr bwMode="auto">
            <a:xfrm rot="18310740">
              <a:off x="7501056" y="2951277"/>
              <a:ext cx="208018" cy="817588"/>
            </a:xfrm>
            <a:prstGeom prst="bracketPair">
              <a:avLst>
                <a:gd name="adj" fmla="val 23440"/>
              </a:avLst>
            </a:prstGeom>
            <a:solidFill>
              <a:srgbClr val="FFFF00">
                <a:alpha val="25000"/>
              </a:srgbClr>
            </a:solidFill>
            <a:ln w="28575">
              <a:solidFill>
                <a:schemeClr val="tx1"/>
              </a:solidFill>
              <a:round/>
              <a:headEnd/>
              <a:tailEnd/>
            </a:ln>
            <a:effectLst/>
          </p:spPr>
          <p:txBody>
            <a:bodyPr wrap="none" lIns="36000" tIns="36000" rIns="36000" bIns="36000"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3</a:t>
              </a:r>
            </a:p>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2</a:t>
              </a:r>
            </a:p>
          </p:txBody>
        </p:sp>
      </p:grpSp>
      <p:sp>
        <p:nvSpPr>
          <p:cNvPr id="130" name="AutoShape 229"/>
          <p:cNvSpPr>
            <a:spLocks noChangeArrowheads="1"/>
          </p:cNvSpPr>
          <p:nvPr/>
        </p:nvSpPr>
        <p:spPr bwMode="auto">
          <a:xfrm>
            <a:off x="1523998" y="5588001"/>
            <a:ext cx="310444" cy="990600"/>
          </a:xfrm>
          <a:prstGeom prst="bracketPair">
            <a:avLst>
              <a:gd name="adj" fmla="val 2344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600" b="1" i="0"/>
              <a:t>0</a:t>
            </a:r>
          </a:p>
          <a:p>
            <a:pPr eaLnBrk="1" hangingPunct="1">
              <a:spcBef>
                <a:spcPct val="0"/>
              </a:spcBef>
              <a:buFontTx/>
              <a:buNone/>
            </a:pPr>
            <a:r>
              <a:rPr lang="en-US" altLang="en-US" sz="1600" b="1" i="0"/>
              <a:t>0</a:t>
            </a:r>
          </a:p>
          <a:p>
            <a:pPr eaLnBrk="1" hangingPunct="1">
              <a:spcBef>
                <a:spcPct val="0"/>
              </a:spcBef>
              <a:buFontTx/>
              <a:buNone/>
            </a:pPr>
            <a:r>
              <a:rPr lang="en-US" altLang="en-US" sz="1600" b="1" i="0"/>
              <a:t>0</a:t>
            </a:r>
          </a:p>
          <a:p>
            <a:pPr eaLnBrk="1" hangingPunct="1">
              <a:spcBef>
                <a:spcPct val="0"/>
              </a:spcBef>
              <a:buFontTx/>
              <a:buNone/>
            </a:pPr>
            <a:r>
              <a:rPr lang="en-US" altLang="en-US" sz="1600" b="1" i="0"/>
              <a:t>0</a:t>
            </a:r>
            <a:endParaRPr lang="en-US" altLang="en-US" sz="1600" b="1" i="0" dirty="0"/>
          </a:p>
        </p:txBody>
      </p:sp>
      <p:sp>
        <p:nvSpPr>
          <p:cNvPr id="131" name="AutoShape 233"/>
          <p:cNvSpPr>
            <a:spLocks noChangeArrowheads="1"/>
          </p:cNvSpPr>
          <p:nvPr/>
        </p:nvSpPr>
        <p:spPr bwMode="auto">
          <a:xfrm>
            <a:off x="1523998" y="4362450"/>
            <a:ext cx="310444" cy="990600"/>
          </a:xfrm>
          <a:prstGeom prst="bracketPair">
            <a:avLst>
              <a:gd name="adj" fmla="val 2344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600" b="1" i="0" dirty="0"/>
              <a:t>0</a:t>
            </a:r>
          </a:p>
          <a:p>
            <a:pPr eaLnBrk="1" hangingPunct="1">
              <a:spcBef>
                <a:spcPct val="0"/>
              </a:spcBef>
              <a:buFontTx/>
              <a:buNone/>
            </a:pPr>
            <a:r>
              <a:rPr lang="en-US" altLang="en-US" sz="1600" b="1" i="0" dirty="0"/>
              <a:t>0</a:t>
            </a:r>
          </a:p>
          <a:p>
            <a:pPr eaLnBrk="1" hangingPunct="1">
              <a:spcBef>
                <a:spcPct val="0"/>
              </a:spcBef>
              <a:buFontTx/>
              <a:buNone/>
            </a:pPr>
            <a:r>
              <a:rPr lang="en-US" altLang="en-US" sz="1600" b="1" i="0" dirty="0"/>
              <a:t>0</a:t>
            </a:r>
          </a:p>
          <a:p>
            <a:pPr eaLnBrk="1" hangingPunct="1">
              <a:spcBef>
                <a:spcPct val="0"/>
              </a:spcBef>
              <a:buFontTx/>
              <a:buNone/>
            </a:pPr>
            <a:r>
              <a:rPr lang="en-US" altLang="en-US" sz="1600" b="1" i="0" dirty="0"/>
              <a:t>0</a:t>
            </a:r>
          </a:p>
        </p:txBody>
      </p:sp>
      <p:sp>
        <p:nvSpPr>
          <p:cNvPr id="132" name="Text Box 236"/>
          <p:cNvSpPr txBox="1">
            <a:spLocks noChangeArrowheads="1"/>
          </p:cNvSpPr>
          <p:nvPr/>
        </p:nvSpPr>
        <p:spPr bwMode="auto">
          <a:xfrm>
            <a:off x="270270" y="4443881"/>
            <a:ext cx="101559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dirty="0">
                <a:latin typeface="+mn-lt"/>
              </a:rPr>
              <a:t>What</a:t>
            </a:r>
          </a:p>
          <a:p>
            <a:pPr eaLnBrk="1" hangingPunct="1">
              <a:spcBef>
                <a:spcPct val="0"/>
              </a:spcBef>
              <a:buFontTx/>
              <a:buNone/>
            </a:pPr>
            <a:r>
              <a:rPr lang="en-US" altLang="en-US" sz="2400" i="0" dirty="0">
                <a:latin typeface="+mn-lt"/>
              </a:rPr>
              <a:t>is the</a:t>
            </a:r>
          </a:p>
          <a:p>
            <a:pPr eaLnBrk="1" hangingPunct="1">
              <a:spcBef>
                <a:spcPct val="0"/>
              </a:spcBef>
              <a:buFontTx/>
              <a:buNone/>
            </a:pPr>
            <a:r>
              <a:rPr lang="en-US" altLang="en-US" sz="2400" i="0" dirty="0">
                <a:latin typeface="+mn-lt"/>
              </a:rPr>
              <a:t>actual</a:t>
            </a:r>
          </a:p>
          <a:p>
            <a:pPr eaLnBrk="1" hangingPunct="1">
              <a:spcBef>
                <a:spcPct val="0"/>
              </a:spcBef>
              <a:buFontTx/>
              <a:buNone/>
            </a:pPr>
            <a:r>
              <a:rPr lang="en-US" altLang="en-US" sz="2400" i="0" dirty="0">
                <a:latin typeface="+mn-lt"/>
              </a:rPr>
              <a:t>global</a:t>
            </a:r>
          </a:p>
          <a:p>
            <a:pPr eaLnBrk="1" hangingPunct="1">
              <a:spcBef>
                <a:spcPct val="0"/>
              </a:spcBef>
              <a:buFontTx/>
              <a:buNone/>
            </a:pPr>
            <a:r>
              <a:rPr lang="en-US" altLang="en-US" sz="2400" i="0" dirty="0">
                <a:latin typeface="+mn-lt"/>
              </a:rPr>
              <a:t>order?</a:t>
            </a:r>
          </a:p>
        </p:txBody>
      </p:sp>
      <p:sp>
        <p:nvSpPr>
          <p:cNvPr id="133" name="AutoShape 238"/>
          <p:cNvSpPr>
            <a:spLocks noChangeArrowheads="1"/>
          </p:cNvSpPr>
          <p:nvPr/>
        </p:nvSpPr>
        <p:spPr bwMode="auto">
          <a:xfrm>
            <a:off x="2249339" y="5588001"/>
            <a:ext cx="310444" cy="990600"/>
          </a:xfrm>
          <a:prstGeom prst="bracketPair">
            <a:avLst>
              <a:gd name="adj" fmla="val 2344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600" b="1" i="0"/>
              <a:t>0</a:t>
            </a:r>
          </a:p>
          <a:p>
            <a:pPr eaLnBrk="1" hangingPunct="1">
              <a:spcBef>
                <a:spcPct val="0"/>
              </a:spcBef>
              <a:buFontTx/>
              <a:buNone/>
            </a:pPr>
            <a:r>
              <a:rPr lang="en-US" altLang="en-US" sz="1600" b="1" i="0"/>
              <a:t>0</a:t>
            </a:r>
          </a:p>
          <a:p>
            <a:pPr eaLnBrk="1" hangingPunct="1">
              <a:spcBef>
                <a:spcPct val="0"/>
              </a:spcBef>
              <a:buFontTx/>
              <a:buNone/>
            </a:pPr>
            <a:r>
              <a:rPr lang="en-US" altLang="en-US" sz="1600" b="1" i="0"/>
              <a:t>1</a:t>
            </a:r>
          </a:p>
          <a:p>
            <a:pPr eaLnBrk="1" hangingPunct="1">
              <a:spcBef>
                <a:spcPct val="0"/>
              </a:spcBef>
              <a:buFontTx/>
              <a:buNone/>
            </a:pPr>
            <a:r>
              <a:rPr lang="en-US" altLang="en-US" sz="1600" b="1" i="0"/>
              <a:t>0</a:t>
            </a:r>
            <a:endParaRPr lang="en-US" altLang="en-US" sz="1600" b="1" i="0" dirty="0"/>
          </a:p>
        </p:txBody>
      </p:sp>
      <p:sp>
        <p:nvSpPr>
          <p:cNvPr id="134" name="AutoShape 241"/>
          <p:cNvSpPr>
            <a:spLocks noChangeArrowheads="1"/>
          </p:cNvSpPr>
          <p:nvPr/>
        </p:nvSpPr>
        <p:spPr bwMode="auto">
          <a:xfrm>
            <a:off x="2249339" y="4362450"/>
            <a:ext cx="310444" cy="990600"/>
          </a:xfrm>
          <a:prstGeom prst="bracketPair">
            <a:avLst>
              <a:gd name="adj" fmla="val 2344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600" b="1" i="0"/>
              <a:t>0</a:t>
            </a:r>
          </a:p>
          <a:p>
            <a:pPr eaLnBrk="1" hangingPunct="1">
              <a:spcBef>
                <a:spcPct val="0"/>
              </a:spcBef>
              <a:buFontTx/>
              <a:buNone/>
            </a:pPr>
            <a:r>
              <a:rPr lang="en-US" altLang="en-US" sz="1600" b="1" i="0"/>
              <a:t>1</a:t>
            </a:r>
          </a:p>
          <a:p>
            <a:pPr eaLnBrk="1" hangingPunct="1">
              <a:spcBef>
                <a:spcPct val="0"/>
              </a:spcBef>
              <a:buFontTx/>
              <a:buNone/>
            </a:pPr>
            <a:r>
              <a:rPr lang="en-US" altLang="en-US" sz="1600" b="1" i="0"/>
              <a:t>0</a:t>
            </a:r>
          </a:p>
          <a:p>
            <a:pPr eaLnBrk="1" hangingPunct="1">
              <a:spcBef>
                <a:spcPct val="0"/>
              </a:spcBef>
              <a:buFontTx/>
              <a:buNone/>
            </a:pPr>
            <a:r>
              <a:rPr lang="en-US" altLang="en-US" sz="1600" b="1" i="0"/>
              <a:t>0</a:t>
            </a:r>
            <a:endParaRPr lang="en-US" altLang="en-US" sz="1600" b="1" i="0" dirty="0"/>
          </a:p>
        </p:txBody>
      </p:sp>
      <p:sp>
        <p:nvSpPr>
          <p:cNvPr id="135" name="AutoShape 244"/>
          <p:cNvSpPr>
            <a:spLocks noChangeArrowheads="1"/>
          </p:cNvSpPr>
          <p:nvPr/>
        </p:nvSpPr>
        <p:spPr bwMode="auto">
          <a:xfrm>
            <a:off x="2974680" y="4362450"/>
            <a:ext cx="310444" cy="990600"/>
          </a:xfrm>
          <a:prstGeom prst="bracketPair">
            <a:avLst>
              <a:gd name="adj" fmla="val 2344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600" b="1" i="0"/>
              <a:t>0</a:t>
            </a:r>
          </a:p>
          <a:p>
            <a:pPr eaLnBrk="1" hangingPunct="1">
              <a:spcBef>
                <a:spcPct val="0"/>
              </a:spcBef>
              <a:buFontTx/>
              <a:buNone/>
            </a:pPr>
            <a:r>
              <a:rPr lang="en-US" altLang="en-US" sz="1600" b="1" i="0"/>
              <a:t>2</a:t>
            </a:r>
          </a:p>
          <a:p>
            <a:pPr eaLnBrk="1" hangingPunct="1">
              <a:spcBef>
                <a:spcPct val="0"/>
              </a:spcBef>
              <a:buFontTx/>
              <a:buNone/>
            </a:pPr>
            <a:r>
              <a:rPr lang="en-US" altLang="en-US" sz="1600" b="1" i="0"/>
              <a:t>0</a:t>
            </a:r>
          </a:p>
          <a:p>
            <a:pPr eaLnBrk="1" hangingPunct="1">
              <a:spcBef>
                <a:spcPct val="0"/>
              </a:spcBef>
              <a:buFontTx/>
              <a:buNone/>
            </a:pPr>
            <a:r>
              <a:rPr lang="en-US" altLang="en-US" sz="1600" b="1" i="0"/>
              <a:t>0</a:t>
            </a:r>
            <a:endParaRPr lang="en-US" altLang="en-US" sz="1600" b="1" i="0" dirty="0"/>
          </a:p>
        </p:txBody>
      </p:sp>
      <p:sp>
        <p:nvSpPr>
          <p:cNvPr id="136" name="AutoShape 247"/>
          <p:cNvSpPr>
            <a:spLocks noChangeArrowheads="1"/>
          </p:cNvSpPr>
          <p:nvPr/>
        </p:nvSpPr>
        <p:spPr bwMode="auto">
          <a:xfrm>
            <a:off x="2974680" y="5588001"/>
            <a:ext cx="310444" cy="990600"/>
          </a:xfrm>
          <a:prstGeom prst="bracketPair">
            <a:avLst>
              <a:gd name="adj" fmla="val 2344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600" b="1" i="0"/>
              <a:t>0</a:t>
            </a:r>
          </a:p>
          <a:p>
            <a:pPr eaLnBrk="1" hangingPunct="1">
              <a:spcBef>
                <a:spcPct val="0"/>
              </a:spcBef>
              <a:buFontTx/>
              <a:buNone/>
            </a:pPr>
            <a:r>
              <a:rPr lang="en-US" altLang="en-US" sz="1600" b="1" i="0"/>
              <a:t>1</a:t>
            </a:r>
          </a:p>
          <a:p>
            <a:pPr eaLnBrk="1" hangingPunct="1">
              <a:spcBef>
                <a:spcPct val="0"/>
              </a:spcBef>
              <a:buFontTx/>
              <a:buNone/>
            </a:pPr>
            <a:r>
              <a:rPr lang="en-US" altLang="en-US" sz="1600" b="1" i="0"/>
              <a:t>1</a:t>
            </a:r>
          </a:p>
          <a:p>
            <a:pPr eaLnBrk="1" hangingPunct="1">
              <a:spcBef>
                <a:spcPct val="0"/>
              </a:spcBef>
              <a:buFontTx/>
              <a:buNone/>
            </a:pPr>
            <a:r>
              <a:rPr lang="en-US" altLang="en-US" sz="1600" b="1" i="0"/>
              <a:t>0</a:t>
            </a:r>
            <a:endParaRPr lang="en-US" altLang="en-US" sz="1600" b="1" i="0" dirty="0"/>
          </a:p>
        </p:txBody>
      </p:sp>
      <p:sp>
        <p:nvSpPr>
          <p:cNvPr id="137" name="AutoShape 250"/>
          <p:cNvSpPr>
            <a:spLocks noChangeArrowheads="1"/>
          </p:cNvSpPr>
          <p:nvPr/>
        </p:nvSpPr>
        <p:spPr bwMode="auto">
          <a:xfrm>
            <a:off x="3700021" y="4362450"/>
            <a:ext cx="310444" cy="990600"/>
          </a:xfrm>
          <a:prstGeom prst="bracketPair">
            <a:avLst>
              <a:gd name="adj" fmla="val 2344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600" b="1" i="0"/>
              <a:t>1</a:t>
            </a:r>
          </a:p>
          <a:p>
            <a:pPr eaLnBrk="1" hangingPunct="1">
              <a:spcBef>
                <a:spcPct val="0"/>
              </a:spcBef>
              <a:buFontTx/>
              <a:buNone/>
            </a:pPr>
            <a:r>
              <a:rPr lang="en-US" altLang="en-US" sz="1600" b="1" i="0"/>
              <a:t>2</a:t>
            </a:r>
          </a:p>
          <a:p>
            <a:pPr eaLnBrk="1" hangingPunct="1">
              <a:spcBef>
                <a:spcPct val="0"/>
              </a:spcBef>
              <a:buFontTx/>
              <a:buNone/>
            </a:pPr>
            <a:r>
              <a:rPr lang="en-US" altLang="en-US" sz="1600" b="1" i="0"/>
              <a:t>0</a:t>
            </a:r>
          </a:p>
          <a:p>
            <a:pPr eaLnBrk="1" hangingPunct="1">
              <a:spcBef>
                <a:spcPct val="0"/>
              </a:spcBef>
              <a:buFontTx/>
              <a:buNone/>
            </a:pPr>
            <a:r>
              <a:rPr lang="en-US" altLang="en-US" sz="1600" b="1" i="0"/>
              <a:t>0</a:t>
            </a:r>
            <a:endParaRPr lang="en-US" altLang="en-US" sz="1600" b="1" i="0" dirty="0"/>
          </a:p>
        </p:txBody>
      </p:sp>
      <p:sp>
        <p:nvSpPr>
          <p:cNvPr id="138" name="AutoShape 253"/>
          <p:cNvSpPr>
            <a:spLocks noChangeArrowheads="1"/>
          </p:cNvSpPr>
          <p:nvPr/>
        </p:nvSpPr>
        <p:spPr bwMode="auto">
          <a:xfrm>
            <a:off x="3700021" y="5588001"/>
            <a:ext cx="310444" cy="990600"/>
          </a:xfrm>
          <a:prstGeom prst="bracketPair">
            <a:avLst>
              <a:gd name="adj" fmla="val 2344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600" b="1" i="0"/>
              <a:t>0</a:t>
            </a:r>
          </a:p>
          <a:p>
            <a:pPr eaLnBrk="1" hangingPunct="1">
              <a:spcBef>
                <a:spcPct val="0"/>
              </a:spcBef>
              <a:buFontTx/>
              <a:buNone/>
            </a:pPr>
            <a:r>
              <a:rPr lang="en-US" altLang="en-US" sz="1600" b="1" i="0"/>
              <a:t>2</a:t>
            </a:r>
          </a:p>
          <a:p>
            <a:pPr eaLnBrk="1" hangingPunct="1">
              <a:spcBef>
                <a:spcPct val="0"/>
              </a:spcBef>
              <a:buFontTx/>
              <a:buNone/>
            </a:pPr>
            <a:r>
              <a:rPr lang="en-US" altLang="en-US" sz="1600" b="1" i="0"/>
              <a:t>1</a:t>
            </a:r>
          </a:p>
          <a:p>
            <a:pPr eaLnBrk="1" hangingPunct="1">
              <a:spcBef>
                <a:spcPct val="0"/>
              </a:spcBef>
              <a:buFontTx/>
              <a:buNone/>
            </a:pPr>
            <a:r>
              <a:rPr lang="en-US" altLang="en-US" sz="1600" b="1" i="0"/>
              <a:t>0</a:t>
            </a:r>
            <a:endParaRPr lang="en-US" altLang="en-US" sz="1600" b="1" i="0" dirty="0"/>
          </a:p>
        </p:txBody>
      </p:sp>
      <p:sp>
        <p:nvSpPr>
          <p:cNvPr id="139" name="AutoShape 256"/>
          <p:cNvSpPr>
            <a:spLocks noChangeArrowheads="1"/>
          </p:cNvSpPr>
          <p:nvPr/>
        </p:nvSpPr>
        <p:spPr bwMode="auto">
          <a:xfrm>
            <a:off x="4425362" y="4362450"/>
            <a:ext cx="310444" cy="990600"/>
          </a:xfrm>
          <a:prstGeom prst="bracketPair">
            <a:avLst>
              <a:gd name="adj" fmla="val 2344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600" b="1" i="0"/>
              <a:t>2</a:t>
            </a:r>
          </a:p>
          <a:p>
            <a:pPr eaLnBrk="1" hangingPunct="1">
              <a:spcBef>
                <a:spcPct val="0"/>
              </a:spcBef>
              <a:buFontTx/>
              <a:buNone/>
            </a:pPr>
            <a:r>
              <a:rPr lang="en-US" altLang="en-US" sz="1600" b="1" i="0"/>
              <a:t>3</a:t>
            </a:r>
          </a:p>
          <a:p>
            <a:pPr eaLnBrk="1" hangingPunct="1">
              <a:spcBef>
                <a:spcPct val="0"/>
              </a:spcBef>
              <a:buFontTx/>
              <a:buNone/>
            </a:pPr>
            <a:r>
              <a:rPr lang="en-US" altLang="en-US" sz="1600" b="1" i="0"/>
              <a:t>0</a:t>
            </a:r>
          </a:p>
          <a:p>
            <a:pPr eaLnBrk="1" hangingPunct="1">
              <a:spcBef>
                <a:spcPct val="0"/>
              </a:spcBef>
              <a:buFontTx/>
              <a:buNone/>
            </a:pPr>
            <a:r>
              <a:rPr lang="en-US" altLang="en-US" sz="1600" b="1" i="0"/>
              <a:t>0</a:t>
            </a:r>
            <a:endParaRPr lang="en-US" altLang="en-US" sz="1600" b="1" i="0" dirty="0"/>
          </a:p>
        </p:txBody>
      </p:sp>
      <p:sp>
        <p:nvSpPr>
          <p:cNvPr id="140" name="AutoShape 259"/>
          <p:cNvSpPr>
            <a:spLocks noChangeArrowheads="1"/>
          </p:cNvSpPr>
          <p:nvPr/>
        </p:nvSpPr>
        <p:spPr bwMode="auto">
          <a:xfrm>
            <a:off x="5150701" y="4362450"/>
            <a:ext cx="310444" cy="990600"/>
          </a:xfrm>
          <a:prstGeom prst="bracketPair">
            <a:avLst>
              <a:gd name="adj" fmla="val 2344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600" b="1" i="0"/>
              <a:t>2</a:t>
            </a:r>
          </a:p>
          <a:p>
            <a:pPr eaLnBrk="1" hangingPunct="1">
              <a:spcBef>
                <a:spcPct val="0"/>
              </a:spcBef>
              <a:buFontTx/>
              <a:buNone/>
            </a:pPr>
            <a:r>
              <a:rPr lang="en-US" altLang="en-US" sz="1600" b="1" i="0"/>
              <a:t>3</a:t>
            </a:r>
          </a:p>
          <a:p>
            <a:pPr eaLnBrk="1" hangingPunct="1">
              <a:spcBef>
                <a:spcPct val="0"/>
              </a:spcBef>
              <a:buFontTx/>
              <a:buNone/>
            </a:pPr>
            <a:r>
              <a:rPr lang="en-US" altLang="en-US" sz="1600" b="1" i="0"/>
              <a:t>1</a:t>
            </a:r>
          </a:p>
          <a:p>
            <a:pPr eaLnBrk="1" hangingPunct="1">
              <a:spcBef>
                <a:spcPct val="0"/>
              </a:spcBef>
              <a:buFontTx/>
              <a:buNone/>
            </a:pPr>
            <a:r>
              <a:rPr lang="en-US" altLang="en-US" sz="1600" b="1" i="0"/>
              <a:t>0</a:t>
            </a:r>
            <a:endParaRPr lang="en-US" altLang="en-US" sz="1600" b="1" i="0" dirty="0"/>
          </a:p>
        </p:txBody>
      </p:sp>
      <p:sp>
        <p:nvSpPr>
          <p:cNvPr id="141" name="AutoShape 262"/>
          <p:cNvSpPr>
            <a:spLocks noChangeArrowheads="1"/>
          </p:cNvSpPr>
          <p:nvPr/>
        </p:nvSpPr>
        <p:spPr bwMode="auto">
          <a:xfrm>
            <a:off x="4425362" y="5588001"/>
            <a:ext cx="310444" cy="990600"/>
          </a:xfrm>
          <a:prstGeom prst="bracketPair">
            <a:avLst>
              <a:gd name="adj" fmla="val 2344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600" b="1" i="0"/>
              <a:t>0</a:t>
            </a:r>
          </a:p>
          <a:p>
            <a:pPr eaLnBrk="1" hangingPunct="1">
              <a:spcBef>
                <a:spcPct val="0"/>
              </a:spcBef>
              <a:buFontTx/>
              <a:buNone/>
            </a:pPr>
            <a:r>
              <a:rPr lang="en-US" altLang="en-US" sz="1600" b="1" i="0"/>
              <a:t>3</a:t>
            </a:r>
          </a:p>
          <a:p>
            <a:pPr eaLnBrk="1" hangingPunct="1">
              <a:spcBef>
                <a:spcPct val="0"/>
              </a:spcBef>
              <a:buFontTx/>
              <a:buNone/>
            </a:pPr>
            <a:r>
              <a:rPr lang="en-US" altLang="en-US" sz="1600" b="1" i="0"/>
              <a:t>1</a:t>
            </a:r>
          </a:p>
          <a:p>
            <a:pPr eaLnBrk="1" hangingPunct="1">
              <a:spcBef>
                <a:spcPct val="0"/>
              </a:spcBef>
              <a:buFontTx/>
              <a:buNone/>
            </a:pPr>
            <a:r>
              <a:rPr lang="en-US" altLang="en-US" sz="1600" b="1" i="0"/>
              <a:t>0</a:t>
            </a:r>
            <a:endParaRPr lang="en-US" altLang="en-US" sz="1600" b="1" i="0" dirty="0"/>
          </a:p>
        </p:txBody>
      </p:sp>
      <p:sp>
        <p:nvSpPr>
          <p:cNvPr id="142" name="AutoShape 265"/>
          <p:cNvSpPr>
            <a:spLocks noChangeArrowheads="1"/>
          </p:cNvSpPr>
          <p:nvPr/>
        </p:nvSpPr>
        <p:spPr bwMode="auto">
          <a:xfrm>
            <a:off x="5150701" y="5588001"/>
            <a:ext cx="310444" cy="990600"/>
          </a:xfrm>
          <a:prstGeom prst="bracketPair">
            <a:avLst>
              <a:gd name="adj" fmla="val 2344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600" b="1" i="0" dirty="0"/>
              <a:t>2</a:t>
            </a:r>
          </a:p>
          <a:p>
            <a:pPr eaLnBrk="1" hangingPunct="1">
              <a:spcBef>
                <a:spcPct val="0"/>
              </a:spcBef>
              <a:buFontTx/>
              <a:buNone/>
            </a:pPr>
            <a:r>
              <a:rPr lang="en-US" altLang="en-US" sz="1600" b="1" i="0" dirty="0"/>
              <a:t>3</a:t>
            </a:r>
          </a:p>
          <a:p>
            <a:pPr eaLnBrk="1" hangingPunct="1">
              <a:spcBef>
                <a:spcPct val="0"/>
              </a:spcBef>
              <a:buFontTx/>
              <a:buNone/>
            </a:pPr>
            <a:r>
              <a:rPr lang="en-US" altLang="en-US" sz="1600" b="1" i="0" dirty="0"/>
              <a:t>1</a:t>
            </a:r>
          </a:p>
          <a:p>
            <a:pPr eaLnBrk="1" hangingPunct="1">
              <a:spcBef>
                <a:spcPct val="0"/>
              </a:spcBef>
              <a:buFontTx/>
              <a:buNone/>
            </a:pPr>
            <a:r>
              <a:rPr lang="en-US" altLang="en-US" sz="1600" b="1" i="0" dirty="0"/>
              <a:t>0</a:t>
            </a:r>
          </a:p>
        </p:txBody>
      </p:sp>
      <p:sp>
        <p:nvSpPr>
          <p:cNvPr id="143" name="Text Box 270"/>
          <p:cNvSpPr txBox="1">
            <a:spLocks noChangeArrowheads="1"/>
          </p:cNvSpPr>
          <p:nvPr/>
        </p:nvSpPr>
        <p:spPr bwMode="auto">
          <a:xfrm>
            <a:off x="1788757" y="4653136"/>
            <a:ext cx="48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dirty="0">
                <a:sym typeface="Wingdings" panose="05000000000000000000" pitchFamily="2" charset="2"/>
              </a:rPr>
              <a:t></a:t>
            </a:r>
            <a:endParaRPr lang="en-US" altLang="en-US" sz="2400" i="0" dirty="0"/>
          </a:p>
        </p:txBody>
      </p:sp>
      <p:sp>
        <p:nvSpPr>
          <p:cNvPr id="144" name="Text Box 276"/>
          <p:cNvSpPr txBox="1">
            <a:spLocks noChangeArrowheads="1"/>
          </p:cNvSpPr>
          <p:nvPr/>
        </p:nvSpPr>
        <p:spPr bwMode="auto">
          <a:xfrm>
            <a:off x="4687448" y="4653136"/>
            <a:ext cx="48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dirty="0">
                <a:sym typeface="Wingdings" panose="05000000000000000000" pitchFamily="2" charset="2"/>
              </a:rPr>
              <a:t></a:t>
            </a:r>
            <a:endParaRPr lang="en-US" altLang="en-US" sz="2400" i="0" dirty="0"/>
          </a:p>
        </p:txBody>
      </p:sp>
      <p:sp>
        <p:nvSpPr>
          <p:cNvPr id="145" name="Text Box 277"/>
          <p:cNvSpPr txBox="1">
            <a:spLocks noChangeArrowheads="1"/>
          </p:cNvSpPr>
          <p:nvPr/>
        </p:nvSpPr>
        <p:spPr bwMode="auto">
          <a:xfrm>
            <a:off x="3962776" y="4653136"/>
            <a:ext cx="48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a:sym typeface="Wingdings" panose="05000000000000000000" pitchFamily="2" charset="2"/>
              </a:rPr>
              <a:t></a:t>
            </a:r>
            <a:endParaRPr lang="en-US" altLang="en-US" sz="2400" i="0"/>
          </a:p>
        </p:txBody>
      </p:sp>
      <p:sp>
        <p:nvSpPr>
          <p:cNvPr id="146" name="Text Box 278"/>
          <p:cNvSpPr txBox="1">
            <a:spLocks noChangeArrowheads="1"/>
          </p:cNvSpPr>
          <p:nvPr/>
        </p:nvSpPr>
        <p:spPr bwMode="auto">
          <a:xfrm>
            <a:off x="3238103" y="4653136"/>
            <a:ext cx="48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dirty="0">
                <a:sym typeface="Wingdings" panose="05000000000000000000" pitchFamily="2" charset="2"/>
              </a:rPr>
              <a:t></a:t>
            </a:r>
            <a:endParaRPr lang="en-US" altLang="en-US" sz="2400" i="0" dirty="0"/>
          </a:p>
        </p:txBody>
      </p:sp>
      <p:sp>
        <p:nvSpPr>
          <p:cNvPr id="147" name="Text Box 279"/>
          <p:cNvSpPr txBox="1">
            <a:spLocks noChangeArrowheads="1"/>
          </p:cNvSpPr>
          <p:nvPr/>
        </p:nvSpPr>
        <p:spPr bwMode="auto">
          <a:xfrm>
            <a:off x="2513430" y="4653136"/>
            <a:ext cx="48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dirty="0">
                <a:sym typeface="Wingdings" panose="05000000000000000000" pitchFamily="2" charset="2"/>
              </a:rPr>
              <a:t></a:t>
            </a:r>
            <a:endParaRPr lang="en-US" altLang="en-US" sz="2400" i="0" dirty="0"/>
          </a:p>
        </p:txBody>
      </p:sp>
      <p:sp>
        <p:nvSpPr>
          <p:cNvPr id="148" name="Text Box 280"/>
          <p:cNvSpPr txBox="1">
            <a:spLocks noChangeArrowheads="1"/>
          </p:cNvSpPr>
          <p:nvPr/>
        </p:nvSpPr>
        <p:spPr bwMode="auto">
          <a:xfrm>
            <a:off x="5724129" y="4351339"/>
            <a:ext cx="309634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pPr>
            <a:r>
              <a:rPr lang="en-US" altLang="en-US" sz="2000" i="0" dirty="0">
                <a:latin typeface="+mn-lt"/>
              </a:rPr>
              <a:t>Really don’t Care!</a:t>
            </a:r>
          </a:p>
          <a:p>
            <a:pPr eaLnBrk="1" hangingPunct="1">
              <a:spcBef>
                <a:spcPct val="0"/>
              </a:spcBef>
            </a:pPr>
            <a:r>
              <a:rPr lang="en-US" altLang="en-US" sz="2000" i="0" dirty="0">
                <a:latin typeface="+mn-lt"/>
              </a:rPr>
              <a:t>Can tell </a:t>
            </a:r>
            <a:r>
              <a:rPr lang="en-US" altLang="en-US" sz="2000" b="1" i="0" dirty="0">
                <a:solidFill>
                  <a:srgbClr val="FF0000"/>
                </a:solidFill>
                <a:latin typeface="+mn-lt"/>
              </a:rPr>
              <a:t>e2,1</a:t>
            </a:r>
            <a:r>
              <a:rPr lang="en-US" altLang="en-US" sz="2000" i="0" dirty="0">
                <a:latin typeface="+mn-lt"/>
              </a:rPr>
              <a:t> and </a:t>
            </a:r>
            <a:r>
              <a:rPr lang="en-US" altLang="en-US" sz="2000" b="1" i="0" dirty="0">
                <a:solidFill>
                  <a:srgbClr val="336600"/>
                </a:solidFill>
                <a:latin typeface="+mn-lt"/>
              </a:rPr>
              <a:t>e3,1</a:t>
            </a:r>
            <a:r>
              <a:rPr lang="en-US" altLang="en-US" sz="2000" i="0" dirty="0">
                <a:latin typeface="+mn-lt"/>
              </a:rPr>
              <a:t> are concurrent (vectors independent)</a:t>
            </a:r>
          </a:p>
          <a:p>
            <a:pPr eaLnBrk="1" hangingPunct="1">
              <a:spcBef>
                <a:spcPct val="0"/>
              </a:spcBef>
            </a:pPr>
            <a:r>
              <a:rPr lang="en-US" altLang="en-US" sz="2000" i="0" dirty="0">
                <a:latin typeface="+mn-lt"/>
              </a:rPr>
              <a:t>Inconsistent</a:t>
            </a:r>
            <a:br>
              <a:rPr lang="en-US" altLang="en-US" sz="2000" i="0" dirty="0">
                <a:latin typeface="+mn-lt"/>
              </a:rPr>
            </a:br>
            <a:r>
              <a:rPr lang="en-US" altLang="en-US" sz="2000" i="0" dirty="0">
                <a:latin typeface="+mn-lt"/>
              </a:rPr>
              <a:t>global time</a:t>
            </a:r>
            <a:br>
              <a:rPr lang="en-US" altLang="en-US" sz="2000" i="0" dirty="0">
                <a:latin typeface="+mn-lt"/>
              </a:rPr>
            </a:br>
            <a:r>
              <a:rPr lang="en-US" altLang="en-US" sz="2000" i="0" dirty="0">
                <a:latin typeface="+mn-lt"/>
              </a:rPr>
              <a:t>is impossible</a:t>
            </a:r>
          </a:p>
          <a:p>
            <a:pPr eaLnBrk="1" hangingPunct="1">
              <a:spcBef>
                <a:spcPct val="0"/>
              </a:spcBef>
              <a:buFontTx/>
              <a:buNone/>
            </a:pPr>
            <a:endParaRPr lang="en-US" altLang="en-US" sz="2000" i="0" dirty="0">
              <a:latin typeface="+mn-lt"/>
            </a:endParaRPr>
          </a:p>
        </p:txBody>
      </p:sp>
      <p:sp>
        <p:nvSpPr>
          <p:cNvPr id="149" name="AutoShape 287"/>
          <p:cNvSpPr>
            <a:spLocks noChangeArrowheads="1"/>
          </p:cNvSpPr>
          <p:nvPr/>
        </p:nvSpPr>
        <p:spPr bwMode="auto">
          <a:xfrm>
            <a:off x="8510028" y="5588001"/>
            <a:ext cx="310444" cy="990600"/>
          </a:xfrm>
          <a:prstGeom prst="bracketPair">
            <a:avLst>
              <a:gd name="adj" fmla="val 2344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1600" b="1" i="0"/>
              <a:t>1</a:t>
            </a:r>
          </a:p>
          <a:p>
            <a:pPr eaLnBrk="1" hangingPunct="1">
              <a:spcBef>
                <a:spcPct val="0"/>
              </a:spcBef>
              <a:buFontTx/>
              <a:buNone/>
            </a:pPr>
            <a:r>
              <a:rPr lang="en-US" altLang="en-US" sz="1600" b="1" i="0"/>
              <a:t>1</a:t>
            </a:r>
          </a:p>
          <a:p>
            <a:pPr eaLnBrk="1" hangingPunct="1">
              <a:spcBef>
                <a:spcPct val="0"/>
              </a:spcBef>
              <a:buFontTx/>
              <a:buNone/>
            </a:pPr>
            <a:r>
              <a:rPr lang="en-US" altLang="en-US" sz="1600" b="1" i="0"/>
              <a:t>0</a:t>
            </a:r>
          </a:p>
          <a:p>
            <a:pPr eaLnBrk="1" hangingPunct="1">
              <a:spcBef>
                <a:spcPct val="0"/>
              </a:spcBef>
              <a:buFontTx/>
              <a:buNone/>
            </a:pPr>
            <a:r>
              <a:rPr lang="en-US" altLang="en-US" sz="1600" b="1" i="0"/>
              <a:t>0</a:t>
            </a:r>
            <a:endParaRPr lang="en-US" altLang="en-US" sz="1600" b="1" i="0" dirty="0"/>
          </a:p>
        </p:txBody>
      </p:sp>
      <p:sp>
        <p:nvSpPr>
          <p:cNvPr id="151" name="Text Box 270"/>
          <p:cNvSpPr txBox="1">
            <a:spLocks noChangeArrowheads="1"/>
          </p:cNvSpPr>
          <p:nvPr/>
        </p:nvSpPr>
        <p:spPr bwMode="auto">
          <a:xfrm>
            <a:off x="1806952" y="5867401"/>
            <a:ext cx="48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dirty="0">
                <a:sym typeface="Wingdings" panose="05000000000000000000" pitchFamily="2" charset="2"/>
              </a:rPr>
              <a:t></a:t>
            </a:r>
            <a:endParaRPr lang="en-US" altLang="en-US" sz="2400" i="0" dirty="0"/>
          </a:p>
        </p:txBody>
      </p:sp>
      <p:sp>
        <p:nvSpPr>
          <p:cNvPr id="152" name="Text Box 276"/>
          <p:cNvSpPr txBox="1">
            <a:spLocks noChangeArrowheads="1"/>
          </p:cNvSpPr>
          <p:nvPr/>
        </p:nvSpPr>
        <p:spPr bwMode="auto">
          <a:xfrm>
            <a:off x="4705643" y="5867401"/>
            <a:ext cx="48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dirty="0">
                <a:sym typeface="Wingdings" panose="05000000000000000000" pitchFamily="2" charset="2"/>
              </a:rPr>
              <a:t></a:t>
            </a:r>
            <a:endParaRPr lang="en-US" altLang="en-US" sz="2400" i="0" dirty="0"/>
          </a:p>
        </p:txBody>
      </p:sp>
      <p:sp>
        <p:nvSpPr>
          <p:cNvPr id="153" name="Text Box 277"/>
          <p:cNvSpPr txBox="1">
            <a:spLocks noChangeArrowheads="1"/>
          </p:cNvSpPr>
          <p:nvPr/>
        </p:nvSpPr>
        <p:spPr bwMode="auto">
          <a:xfrm>
            <a:off x="3980971" y="5867401"/>
            <a:ext cx="48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a:sym typeface="Wingdings" panose="05000000000000000000" pitchFamily="2" charset="2"/>
              </a:rPr>
              <a:t></a:t>
            </a:r>
            <a:endParaRPr lang="en-US" altLang="en-US" sz="2400" i="0"/>
          </a:p>
        </p:txBody>
      </p:sp>
      <p:sp>
        <p:nvSpPr>
          <p:cNvPr id="154" name="Text Box 278"/>
          <p:cNvSpPr txBox="1">
            <a:spLocks noChangeArrowheads="1"/>
          </p:cNvSpPr>
          <p:nvPr/>
        </p:nvSpPr>
        <p:spPr bwMode="auto">
          <a:xfrm>
            <a:off x="3256298" y="5867401"/>
            <a:ext cx="48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dirty="0">
                <a:sym typeface="Wingdings" panose="05000000000000000000" pitchFamily="2" charset="2"/>
              </a:rPr>
              <a:t></a:t>
            </a:r>
            <a:endParaRPr lang="en-US" altLang="en-US" sz="2400" i="0" dirty="0"/>
          </a:p>
        </p:txBody>
      </p:sp>
      <p:sp>
        <p:nvSpPr>
          <p:cNvPr id="155" name="Text Box 279"/>
          <p:cNvSpPr txBox="1">
            <a:spLocks noChangeArrowheads="1"/>
          </p:cNvSpPr>
          <p:nvPr/>
        </p:nvSpPr>
        <p:spPr bwMode="auto">
          <a:xfrm>
            <a:off x="2531625" y="5867401"/>
            <a:ext cx="48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i="0" dirty="0">
                <a:sym typeface="Wingdings" panose="05000000000000000000" pitchFamily="2" charset="2"/>
              </a:rPr>
              <a:t></a:t>
            </a:r>
            <a:endParaRPr lang="en-US" altLang="en-US" sz="2400" i="0" dirty="0"/>
          </a:p>
        </p:txBody>
      </p:sp>
      <p:sp>
        <p:nvSpPr>
          <p:cNvPr id="6" name="TextBox 5"/>
          <p:cNvSpPr txBox="1"/>
          <p:nvPr/>
        </p:nvSpPr>
        <p:spPr>
          <a:xfrm>
            <a:off x="7900150" y="5822016"/>
            <a:ext cx="628698" cy="461665"/>
          </a:xfrm>
          <a:prstGeom prst="rect">
            <a:avLst/>
          </a:prstGeom>
          <a:noFill/>
        </p:spPr>
        <p:txBody>
          <a:bodyPr wrap="none" rtlCol="1">
            <a:spAutoFit/>
          </a:bodyPr>
          <a:lstStyle/>
          <a:p>
            <a:r>
              <a:rPr lang="en-US" dirty="0"/>
              <a:t>e.g.</a:t>
            </a:r>
            <a:endParaRPr lang="he-IL" dirty="0"/>
          </a:p>
        </p:txBody>
      </p:sp>
    </p:spTree>
    <p:extLst>
      <p:ext uri="{BB962C8B-B14F-4D97-AF65-F5344CB8AC3E}">
        <p14:creationId xmlns:p14="http://schemas.microsoft.com/office/powerpoint/2010/main" val="3588819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An Invariant (*)</a:t>
            </a:r>
          </a:p>
        </p:txBody>
      </p:sp>
      <mc:AlternateContent xmlns:mc="http://schemas.openxmlformats.org/markup-compatibility/2006" xmlns:a14="http://schemas.microsoft.com/office/drawing/2010/main">
        <mc:Choice Requires="a14">
          <p:sp>
            <p:nvSpPr>
              <p:cNvPr id="18435" name="Rectangle 3"/>
              <p:cNvSpPr>
                <a:spLocks noGrp="1" noChangeArrowheads="1"/>
              </p:cNvSpPr>
              <p:nvPr>
                <p:ph idx="1"/>
              </p:nvPr>
            </p:nvSpPr>
            <p:spPr/>
            <p:txBody>
              <a:bodyPr/>
              <a:lstStyle/>
              <a:p>
                <a:r>
                  <a:rPr lang="en-US" altLang="en-US" dirty="0"/>
                  <a:t>Only </a:t>
                </a:r>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𝑃</m:t>
                        </m:r>
                      </m:e>
                      <m:sub>
                        <m:r>
                          <a:rPr lang="en-US" altLang="en-US" i="1" dirty="0" smtClean="0">
                            <a:latin typeface="Cambria Math" panose="02040503050406030204" pitchFamily="18" charset="0"/>
                          </a:rPr>
                          <m:t>𝑖</m:t>
                        </m:r>
                      </m:sub>
                    </m:sSub>
                  </m:oMath>
                </a14:m>
                <a:r>
                  <a:rPr lang="en-US" altLang="en-US" dirty="0"/>
                  <a:t> can advance his clock: </a:t>
                </a:r>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𝐶</m:t>
                        </m:r>
                      </m:e>
                      <m:sub>
                        <m:r>
                          <a:rPr lang="en-US" altLang="en-US" i="1" dirty="0" smtClean="0">
                            <a:latin typeface="Cambria Math" panose="02040503050406030204" pitchFamily="18" charset="0"/>
                          </a:rPr>
                          <m:t>𝑖</m:t>
                        </m:r>
                      </m:sub>
                    </m:sSub>
                    <m:r>
                      <a:rPr lang="en-US" altLang="en-US" i="1" dirty="0" smtClean="0">
                        <a:latin typeface="Cambria Math" panose="02040503050406030204" pitchFamily="18" charset="0"/>
                      </a:rPr>
                      <m:t>[</m:t>
                    </m:r>
                    <m:r>
                      <a:rPr lang="en-US" altLang="en-US" i="1" dirty="0" err="1" smtClean="0">
                        <a:latin typeface="Cambria Math" panose="02040503050406030204" pitchFamily="18" charset="0"/>
                      </a:rPr>
                      <m:t>𝑖</m:t>
                    </m:r>
                    <m:r>
                      <a:rPr lang="en-US" altLang="en-US" i="1" dirty="0" smtClean="0">
                        <a:latin typeface="Cambria Math" panose="02040503050406030204" pitchFamily="18" charset="0"/>
                      </a:rPr>
                      <m:t>]</m:t>
                    </m:r>
                  </m:oMath>
                </a14:m>
                <a:r>
                  <a:rPr lang="en-US" altLang="en-US" dirty="0"/>
                  <a:t> ticks only at </a:t>
                </a:r>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𝑃</m:t>
                        </m:r>
                      </m:e>
                      <m:sub>
                        <m:r>
                          <a:rPr lang="en-US" altLang="en-US" i="1" dirty="0" smtClean="0">
                            <a:latin typeface="Cambria Math" panose="02040503050406030204" pitchFamily="18" charset="0"/>
                          </a:rPr>
                          <m:t>𝑖</m:t>
                        </m:r>
                      </m:sub>
                    </m:sSub>
                  </m:oMath>
                </a14:m>
                <a:endParaRPr lang="en-US" altLang="en-US" dirty="0"/>
              </a:p>
              <a:p>
                <a:r>
                  <a:rPr lang="en-US" altLang="en-US" dirty="0"/>
                  <a:t>Thus, </a:t>
                </a:r>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𝑃</m:t>
                        </m:r>
                      </m:e>
                      <m:sub>
                        <m:r>
                          <a:rPr lang="en-US" altLang="en-US" i="1" dirty="0" smtClean="0">
                            <a:latin typeface="Cambria Math" panose="02040503050406030204" pitchFamily="18" charset="0"/>
                          </a:rPr>
                          <m:t>𝑖</m:t>
                        </m:r>
                      </m:sub>
                    </m:sSub>
                  </m:oMath>
                </a14:m>
                <a:r>
                  <a:rPr lang="en-US" altLang="en-US" dirty="0"/>
                  <a:t> always knows the up-to-date time of his local time</a:t>
                </a:r>
              </a:p>
              <a:p>
                <a:r>
                  <a:rPr lang="en-US" altLang="en-US" dirty="0"/>
                  <a:t>Thus, at any point in time, for any </a:t>
                </a:r>
                <a14:m>
                  <m:oMath xmlns:m="http://schemas.openxmlformats.org/officeDocument/2006/math">
                    <m:r>
                      <a:rPr lang="en-US" altLang="en-US" i="1" dirty="0" smtClean="0">
                        <a:latin typeface="Cambria Math" panose="02040503050406030204" pitchFamily="18" charset="0"/>
                      </a:rPr>
                      <m:t>𝑖</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𝑗</m:t>
                    </m:r>
                  </m:oMath>
                </a14:m>
                <a:r>
                  <a:rPr lang="en-US" altLang="en-US" dirty="0"/>
                  <a:t>, it holds that:</a:t>
                </a:r>
              </a:p>
              <a:p>
                <a:endParaRPr lang="en-US" altLang="en-US" dirty="0"/>
              </a:p>
            </p:txBody>
          </p:sp>
        </mc:Choice>
        <mc:Fallback xmlns="">
          <p:sp>
            <p:nvSpPr>
              <p:cNvPr id="18435" name="Rectangle 3"/>
              <p:cNvSpPr>
                <a:spLocks noGrp="1" noRot="1" noChangeAspect="1" noMove="1" noResize="1" noEditPoints="1" noAdjustHandles="1" noChangeArrowheads="1" noChangeShapeType="1" noTextEdit="1"/>
              </p:cNvSpPr>
              <p:nvPr>
                <p:ph idx="1"/>
              </p:nvPr>
            </p:nvSpPr>
            <p:spPr>
              <a:blipFill rotWithShape="0">
                <a:blip r:embed="rId2"/>
                <a:stretch>
                  <a:fillRect l="-773" t="-154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8436" name="Text Box 4"/>
              <p:cNvSpPr txBox="1">
                <a:spLocks noChangeArrowheads="1"/>
              </p:cNvSpPr>
              <p:nvPr/>
            </p:nvSpPr>
            <p:spPr bwMode="auto">
              <a:xfrm>
                <a:off x="3347864" y="3294104"/>
                <a:ext cx="2448272" cy="617193"/>
              </a:xfrm>
              <a:prstGeom prst="rect">
                <a:avLst/>
              </a:prstGeom>
              <a:noFill/>
              <a:ln w="57150" cmpd="sng">
                <a:solidFill>
                  <a:srgbClr val="002060"/>
                </a:solidFill>
                <a:miter lim="800000"/>
                <a:headEnd/>
                <a:tailEn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square" tIns="108000" bIns="108000" anchor="ctr">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buFontTx/>
                  <a:buNone/>
                </a:pPr>
                <a14:m>
                  <m:oMathPara xmlns:m="http://schemas.openxmlformats.org/officeDocument/2006/math">
                    <m:oMathParaPr>
                      <m:jc m:val="center"/>
                    </m:oMathParaPr>
                    <m:oMath xmlns:m="http://schemas.openxmlformats.org/officeDocument/2006/math">
                      <m:sSub>
                        <m:sSubPr>
                          <m:ctrlPr>
                            <a:rPr lang="en-US" altLang="en-US" sz="2400" b="0" i="1" dirty="0" smtClean="0">
                              <a:latin typeface="Cambria Math" panose="02040503050406030204" pitchFamily="18" charset="0"/>
                            </a:rPr>
                          </m:ctrlPr>
                        </m:sSubPr>
                        <m:e>
                          <m:r>
                            <a:rPr lang="en-US" altLang="en-US" sz="2400" i="1" dirty="0" smtClean="0">
                              <a:latin typeface="Cambria Math" panose="02040503050406030204" pitchFamily="18" charset="0"/>
                            </a:rPr>
                            <m:t>𝐶</m:t>
                          </m:r>
                        </m:e>
                        <m:sub>
                          <m:r>
                            <a:rPr lang="en-US" altLang="en-US" sz="2400" i="1" dirty="0" smtClean="0">
                              <a:latin typeface="Cambria Math" panose="02040503050406030204" pitchFamily="18" charset="0"/>
                            </a:rPr>
                            <m:t>𝑖</m:t>
                          </m:r>
                        </m:sub>
                      </m:sSub>
                      <m:d>
                        <m:dPr>
                          <m:begChr m:val="["/>
                          <m:endChr m:val="]"/>
                          <m:ctrlPr>
                            <a:rPr lang="en-US" altLang="en-US" sz="2400" i="1" dirty="0" smtClean="0">
                              <a:latin typeface="Cambria Math" panose="02040503050406030204" pitchFamily="18" charset="0"/>
                            </a:rPr>
                          </m:ctrlPr>
                        </m:dPr>
                        <m:e>
                          <m:r>
                            <a:rPr lang="en-US" altLang="en-US" sz="2400" i="1" dirty="0" err="1">
                              <a:latin typeface="Cambria Math" panose="02040503050406030204" pitchFamily="18" charset="0"/>
                            </a:rPr>
                            <m:t>𝑖</m:t>
                          </m:r>
                        </m:e>
                      </m:d>
                      <m:r>
                        <a:rPr lang="en-US" altLang="en-US" sz="2400" i="1" dirty="0" smtClean="0">
                          <a:latin typeface="Cambria Math" panose="02040503050406030204" pitchFamily="18" charset="0"/>
                        </a:rPr>
                        <m:t>≥</m:t>
                      </m:r>
                      <m:r>
                        <a:rPr lang="en-US" altLang="en-US" sz="2400" i="1" dirty="0">
                          <a:latin typeface="Cambria Math" panose="02040503050406030204" pitchFamily="18" charset="0"/>
                        </a:rPr>
                        <m:t> </m:t>
                      </m:r>
                      <m:sSub>
                        <m:sSubPr>
                          <m:ctrlPr>
                            <a:rPr lang="en-US" altLang="en-US" sz="2400" b="0" i="1" dirty="0" smtClean="0">
                              <a:latin typeface="Cambria Math" panose="02040503050406030204" pitchFamily="18" charset="0"/>
                            </a:rPr>
                          </m:ctrlPr>
                        </m:sSubPr>
                        <m:e>
                          <m:r>
                            <a:rPr lang="en-US" altLang="en-US" sz="2400" i="1" dirty="0" err="1">
                              <a:latin typeface="Cambria Math" panose="02040503050406030204" pitchFamily="18" charset="0"/>
                            </a:rPr>
                            <m:t>𝐶</m:t>
                          </m:r>
                        </m:e>
                        <m:sub>
                          <m:r>
                            <a:rPr lang="en-US" altLang="en-US" sz="2400" i="1" dirty="0" err="1">
                              <a:latin typeface="Cambria Math" panose="02040503050406030204" pitchFamily="18" charset="0"/>
                            </a:rPr>
                            <m:t>𝑗</m:t>
                          </m:r>
                        </m:sub>
                      </m:sSub>
                      <m:r>
                        <a:rPr lang="en-US" altLang="en-US" sz="2400" i="1" dirty="0">
                          <a:latin typeface="Cambria Math" panose="02040503050406030204" pitchFamily="18" charset="0"/>
                        </a:rPr>
                        <m:t>[</m:t>
                      </m:r>
                      <m:r>
                        <a:rPr lang="en-US" altLang="en-US" sz="2400" i="1" dirty="0" err="1">
                          <a:latin typeface="Cambria Math" panose="02040503050406030204" pitchFamily="18" charset="0"/>
                        </a:rPr>
                        <m:t>𝑖</m:t>
                      </m:r>
                      <m:r>
                        <a:rPr lang="en-US" altLang="en-US" sz="2400" i="1" dirty="0">
                          <a:latin typeface="Cambria Math" panose="02040503050406030204" pitchFamily="18" charset="0"/>
                        </a:rPr>
                        <m:t>]</m:t>
                      </m:r>
                    </m:oMath>
                  </m:oMathPara>
                </a14:m>
                <a:endParaRPr lang="en-US" altLang="en-US" sz="2400" i="0" dirty="0"/>
              </a:p>
            </p:txBody>
          </p:sp>
        </mc:Choice>
        <mc:Fallback xmlns="">
          <p:sp>
            <p:nvSpPr>
              <p:cNvPr id="18436" name="Text Box 4"/>
              <p:cNvSpPr txBox="1">
                <a:spLocks noRot="1" noChangeAspect="1" noMove="1" noResize="1" noEditPoints="1" noAdjustHandles="1" noChangeArrowheads="1" noChangeShapeType="1" noTextEdit="1"/>
              </p:cNvSpPr>
              <p:nvPr/>
            </p:nvSpPr>
            <p:spPr bwMode="auto">
              <a:xfrm>
                <a:off x="3347864" y="3294104"/>
                <a:ext cx="2448272" cy="617193"/>
              </a:xfrm>
              <a:prstGeom prst="rect">
                <a:avLst/>
              </a:prstGeom>
              <a:blipFill rotWithShape="0">
                <a:blip r:embed="rId3"/>
                <a:stretch>
                  <a:fillRect/>
                </a:stretch>
              </a:blipFill>
              <a:ln w="57150" cmpd="sng">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he-IL">
                    <a:noFill/>
                  </a:rPr>
                  <a:t> </a:t>
                </a:r>
              </a:p>
            </p:txBody>
          </p:sp>
        </mc:Fallback>
      </mc:AlternateContent>
      <p:sp>
        <p:nvSpPr>
          <p:cNvPr id="4" name="Slide Number Placeholder 3"/>
          <p:cNvSpPr>
            <a:spLocks noGrp="1"/>
          </p:cNvSpPr>
          <p:nvPr>
            <p:ph type="sldNum" sz="quarter" idx="12"/>
          </p:nvPr>
        </p:nvSpPr>
        <p:spPr/>
        <p:txBody>
          <a:bodyPr/>
          <a:lstStyle/>
          <a:p>
            <a:fld id="{85043B5C-E59E-4C20-84E1-50103EC3268E}" type="slidenum">
              <a:rPr lang="en-US" altLang="he-IL" smtClean="0"/>
              <a:pPr/>
              <a:t>36</a:t>
            </a:fld>
            <a:endParaRPr lang="en-US" altLang="he-IL"/>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Vector Times can be Compared</a:t>
            </a: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lstStyle/>
              <a:p>
                <a14:m>
                  <m:oMath xmlns:m="http://schemas.openxmlformats.org/officeDocument/2006/math">
                    <m:r>
                      <a:rPr lang="en-US" altLang="en-US" dirty="0" smtClean="0">
                        <a:latin typeface="Cambria Math" panose="02040503050406030204" pitchFamily="18" charset="0"/>
                      </a:rPr>
                      <m:t>𝑢</m:t>
                    </m:r>
                  </m:oMath>
                </a14:m>
                <a:r>
                  <a:rPr lang="en-US" altLang="en-US" dirty="0"/>
                  <a:t> happened before </a:t>
                </a:r>
                <a14:m>
                  <m:oMath xmlns:m="http://schemas.openxmlformats.org/officeDocument/2006/math">
                    <m:r>
                      <a:rPr lang="en-US" altLang="en-US" dirty="0" smtClean="0">
                        <a:latin typeface="Cambria Math" panose="02040503050406030204" pitchFamily="18" charset="0"/>
                      </a:rPr>
                      <m:t>𝑣</m:t>
                    </m:r>
                  </m:oMath>
                </a14:m>
                <a:r>
                  <a:rPr lang="en-US" altLang="en-US" dirty="0"/>
                  <a:t>:</a:t>
                </a:r>
              </a:p>
              <a:p>
                <a:pPr marL="0" indent="0">
                  <a:buNone/>
                </a:pPr>
                <a14:m>
                  <m:oMathPara xmlns:m="http://schemas.openxmlformats.org/officeDocument/2006/math">
                    <m:oMathParaPr>
                      <m:jc m:val="centerGroup"/>
                    </m:oMathParaPr>
                    <m:oMath xmlns:m="http://schemas.openxmlformats.org/officeDocument/2006/math">
                      <m:r>
                        <a:rPr lang="en-US" altLang="en-US" sz="2800" dirty="0" smtClean="0">
                          <a:latin typeface="Cambria Math" panose="02040503050406030204" pitchFamily="18" charset="0"/>
                        </a:rPr>
                        <m:t>𝑢</m:t>
                      </m:r>
                      <m:r>
                        <a:rPr lang="en-US" altLang="en-US" sz="2800" dirty="0" smtClean="0">
                          <a:latin typeface="Cambria Math" panose="02040503050406030204" pitchFamily="18" charset="0"/>
                        </a:rPr>
                        <m:t>&lt;</m:t>
                      </m:r>
                      <m:r>
                        <a:rPr lang="en-US" altLang="en-US" sz="2800" dirty="0" smtClean="0">
                          <a:latin typeface="Cambria Math" panose="02040503050406030204" pitchFamily="18" charset="0"/>
                        </a:rPr>
                        <m:t>𝑣</m:t>
                      </m:r>
                      <m:r>
                        <a:rPr lang="en-US" altLang="en-US" sz="2800" dirty="0" smtClean="0">
                          <a:latin typeface="Cambria Math" panose="02040503050406030204" pitchFamily="18" charset="0"/>
                        </a:rPr>
                        <m:t>⇔∀ </m:t>
                      </m:r>
                      <m:r>
                        <a:rPr lang="en-US" altLang="en-US" sz="2800" dirty="0">
                          <a:latin typeface="Cambria Math" panose="02040503050406030204" pitchFamily="18" charset="0"/>
                        </a:rPr>
                        <m:t>𝑖</m:t>
                      </m:r>
                      <m:r>
                        <a:rPr lang="en-US" altLang="en-US" sz="2800" dirty="0">
                          <a:latin typeface="Cambria Math" panose="02040503050406030204" pitchFamily="18" charset="0"/>
                        </a:rPr>
                        <m:t>:</m:t>
                      </m:r>
                      <m:r>
                        <a:rPr lang="en-US" altLang="en-US" sz="2800" dirty="0">
                          <a:latin typeface="Cambria Math" panose="02040503050406030204" pitchFamily="18" charset="0"/>
                        </a:rPr>
                        <m:t>𝑢</m:t>
                      </m:r>
                      <m:d>
                        <m:dPr>
                          <m:begChr m:val="["/>
                          <m:endChr m:val="]"/>
                          <m:ctrlPr>
                            <a:rPr lang="en-US" altLang="en-US" sz="2800" i="1" dirty="0">
                              <a:latin typeface="Cambria Math" panose="02040503050406030204" pitchFamily="18" charset="0"/>
                            </a:rPr>
                          </m:ctrlPr>
                        </m:dPr>
                        <m:e>
                          <m:r>
                            <a:rPr lang="en-US" altLang="en-US" sz="2800" dirty="0">
                              <a:latin typeface="Cambria Math" panose="02040503050406030204" pitchFamily="18" charset="0"/>
                            </a:rPr>
                            <m:t>𝑖</m:t>
                          </m:r>
                        </m:e>
                      </m:d>
                      <m:r>
                        <a:rPr lang="en-US" altLang="en-US" sz="2800" dirty="0">
                          <a:latin typeface="Cambria Math" panose="02040503050406030204" pitchFamily="18" charset="0"/>
                        </a:rPr>
                        <m:t>≤</m:t>
                      </m:r>
                      <m:r>
                        <a:rPr lang="en-US" altLang="en-US" sz="2800" dirty="0">
                          <a:latin typeface="Cambria Math" panose="02040503050406030204" pitchFamily="18" charset="0"/>
                        </a:rPr>
                        <m:t>𝑣</m:t>
                      </m:r>
                      <m:d>
                        <m:dPr>
                          <m:begChr m:val="["/>
                          <m:endChr m:val="]"/>
                          <m:ctrlPr>
                            <a:rPr lang="en-US" altLang="en-US" sz="2800" i="1" dirty="0">
                              <a:latin typeface="Cambria Math" panose="02040503050406030204" pitchFamily="18" charset="0"/>
                            </a:rPr>
                          </m:ctrlPr>
                        </m:dPr>
                        <m:e>
                          <m:r>
                            <a:rPr lang="en-US" altLang="en-US" sz="2800" dirty="0" err="1">
                              <a:latin typeface="Cambria Math" panose="02040503050406030204" pitchFamily="18" charset="0"/>
                            </a:rPr>
                            <m:t>𝑖</m:t>
                          </m:r>
                        </m:e>
                      </m:d>
                      <m:r>
                        <a:rPr lang="en-US" altLang="en-US" sz="2800" b="0" i="0" dirty="0" smtClean="0">
                          <a:latin typeface="Cambria Math" panose="02040503050406030204" pitchFamily="18" charset="0"/>
                        </a:rPr>
                        <m:t> </m:t>
                      </m:r>
                      <m:r>
                        <a:rPr lang="en-US" altLang="en-US" sz="2800" dirty="0" smtClean="0">
                          <a:latin typeface="Cambria Math" panose="02040503050406030204" pitchFamily="18" charset="0"/>
                        </a:rPr>
                        <m:t>𝑎𝑛𝑑</m:t>
                      </m:r>
                      <m:r>
                        <a:rPr lang="en-US" altLang="en-US" sz="2800" dirty="0" smtClean="0">
                          <a:latin typeface="Cambria Math" panose="02040503050406030204" pitchFamily="18" charset="0"/>
                        </a:rPr>
                        <m:t> </m:t>
                      </m:r>
                      <m:r>
                        <a:rPr lang="en-US" altLang="en-US" sz="2800" dirty="0" smtClean="0">
                          <a:latin typeface="Cambria Math" panose="02040503050406030204" pitchFamily="18" charset="0"/>
                        </a:rPr>
                        <m:t>𝑢</m:t>
                      </m:r>
                      <m:r>
                        <a:rPr lang="en-US" altLang="en-US" sz="2800" dirty="0" smtClean="0">
                          <a:latin typeface="Cambria Math" panose="02040503050406030204" pitchFamily="18" charset="0"/>
                        </a:rPr>
                        <m:t>≠</m:t>
                      </m:r>
                      <m:r>
                        <a:rPr lang="en-US" altLang="en-US" sz="2800" dirty="0" smtClean="0">
                          <a:latin typeface="Cambria Math" panose="02040503050406030204" pitchFamily="18" charset="0"/>
                        </a:rPr>
                        <m:t>𝑣</m:t>
                      </m:r>
                    </m:oMath>
                  </m:oMathPara>
                </a14:m>
                <a:endParaRPr lang="en-US" altLang="en-US" sz="2800" dirty="0"/>
              </a:p>
              <a:p>
                <a14:m>
                  <m:oMath xmlns:m="http://schemas.openxmlformats.org/officeDocument/2006/math">
                    <m:r>
                      <a:rPr lang="en-US" altLang="en-US" dirty="0" smtClean="0">
                        <a:latin typeface="Cambria Math" panose="02040503050406030204" pitchFamily="18" charset="0"/>
                      </a:rPr>
                      <m:t>𝑢</m:t>
                    </m:r>
                  </m:oMath>
                </a14:m>
                <a:r>
                  <a:rPr lang="en-US" altLang="en-US" dirty="0"/>
                  <a:t> and </a:t>
                </a:r>
                <a14:m>
                  <m:oMath xmlns:m="http://schemas.openxmlformats.org/officeDocument/2006/math">
                    <m:r>
                      <a:rPr lang="en-US" altLang="en-US" dirty="0" smtClean="0">
                        <a:latin typeface="Cambria Math" panose="02040503050406030204" pitchFamily="18" charset="0"/>
                      </a:rPr>
                      <m:t>𝑣</m:t>
                    </m:r>
                  </m:oMath>
                </a14:m>
                <a:r>
                  <a:rPr lang="en-US" altLang="en-US" dirty="0"/>
                  <a:t> concurrent:</a:t>
                </a:r>
              </a:p>
              <a:p>
                <a:pPr marL="0" indent="0">
                  <a:buNone/>
                </a:pPr>
                <a14:m>
                  <m:oMathPara xmlns:m="http://schemas.openxmlformats.org/officeDocument/2006/math">
                    <m:oMathParaPr>
                      <m:jc m:val="centerGroup"/>
                    </m:oMathParaPr>
                    <m:oMath xmlns:m="http://schemas.openxmlformats.org/officeDocument/2006/math">
                      <m:r>
                        <a:rPr lang="en-US" altLang="en-US" sz="2800" dirty="0" smtClean="0">
                          <a:latin typeface="Cambria Math" panose="02040503050406030204" pitchFamily="18" charset="0"/>
                        </a:rPr>
                        <m:t>𝑢</m:t>
                      </m:r>
                      <m:r>
                        <a:rPr lang="en-US" altLang="en-US" sz="2800" dirty="0" smtClean="0">
                          <a:latin typeface="Cambria Math" panose="02040503050406030204" pitchFamily="18" charset="0"/>
                        </a:rPr>
                        <m:t>∥</m:t>
                      </m:r>
                      <m:r>
                        <a:rPr lang="en-US" altLang="en-US" sz="2800" dirty="0" smtClean="0">
                          <a:latin typeface="Cambria Math" panose="02040503050406030204" pitchFamily="18" charset="0"/>
                        </a:rPr>
                        <m:t>𝑣</m:t>
                      </m:r>
                      <m:r>
                        <a:rPr lang="en-US" altLang="en-US" sz="2800" dirty="0" smtClean="0">
                          <a:latin typeface="Cambria Math" panose="02040503050406030204" pitchFamily="18" charset="0"/>
                        </a:rPr>
                        <m:t>⇔¬</m:t>
                      </m:r>
                      <m:d>
                        <m:dPr>
                          <m:ctrlPr>
                            <a:rPr lang="en-US" altLang="en-US" sz="2800" i="1" dirty="0" smtClean="0">
                              <a:latin typeface="Cambria Math" panose="02040503050406030204" pitchFamily="18" charset="0"/>
                            </a:rPr>
                          </m:ctrlPr>
                        </m:dPr>
                        <m:e>
                          <m:r>
                            <a:rPr lang="en-US" altLang="en-US" sz="2800" dirty="0" smtClean="0">
                              <a:latin typeface="Cambria Math" panose="02040503050406030204" pitchFamily="18" charset="0"/>
                            </a:rPr>
                            <m:t>𝑢</m:t>
                          </m:r>
                          <m:r>
                            <a:rPr lang="en-US" altLang="en-US" sz="2800" dirty="0" smtClean="0">
                              <a:latin typeface="Cambria Math" panose="02040503050406030204" pitchFamily="18" charset="0"/>
                            </a:rPr>
                            <m:t>&lt;</m:t>
                          </m:r>
                          <m:r>
                            <a:rPr lang="en-US" altLang="en-US" sz="2800" dirty="0" smtClean="0">
                              <a:latin typeface="Cambria Math" panose="02040503050406030204" pitchFamily="18" charset="0"/>
                            </a:rPr>
                            <m:t>𝑣</m:t>
                          </m:r>
                        </m:e>
                      </m:d>
                      <m:r>
                        <a:rPr lang="en-US" altLang="en-US" sz="2800" dirty="0" smtClean="0">
                          <a:latin typeface="Cambria Math" panose="02040503050406030204" pitchFamily="18" charset="0"/>
                        </a:rPr>
                        <m:t> </m:t>
                      </m:r>
                      <m:r>
                        <a:rPr lang="en-US" altLang="en-US" sz="2800" dirty="0" smtClean="0">
                          <a:latin typeface="Cambria Math" panose="02040503050406030204" pitchFamily="18" charset="0"/>
                        </a:rPr>
                        <m:t>𝑎𝑛𝑑</m:t>
                      </m:r>
                      <m:r>
                        <a:rPr lang="en-US" altLang="en-US" sz="2800" dirty="0" smtClean="0">
                          <a:latin typeface="Cambria Math" panose="02040503050406030204" pitchFamily="18" charset="0"/>
                        </a:rPr>
                        <m:t> ¬</m:t>
                      </m:r>
                      <m:d>
                        <m:dPr>
                          <m:ctrlPr>
                            <a:rPr lang="en-US" altLang="en-US" sz="2800" i="1" dirty="0" smtClean="0">
                              <a:latin typeface="Cambria Math" panose="02040503050406030204" pitchFamily="18" charset="0"/>
                            </a:rPr>
                          </m:ctrlPr>
                        </m:dPr>
                        <m:e>
                          <m:r>
                            <a:rPr lang="en-US" altLang="en-US" sz="2800" dirty="0" smtClean="0">
                              <a:latin typeface="Cambria Math" panose="02040503050406030204" pitchFamily="18" charset="0"/>
                            </a:rPr>
                            <m:t>𝑣</m:t>
                          </m:r>
                          <m:r>
                            <a:rPr lang="en-US" altLang="en-US" sz="2800" dirty="0" smtClean="0">
                              <a:latin typeface="Cambria Math" panose="02040503050406030204" pitchFamily="18" charset="0"/>
                            </a:rPr>
                            <m:t>&lt;</m:t>
                          </m:r>
                          <m:r>
                            <a:rPr lang="en-US" altLang="en-US" sz="2800" dirty="0" smtClean="0">
                              <a:latin typeface="Cambria Math" panose="02040503050406030204" pitchFamily="18" charset="0"/>
                            </a:rPr>
                            <m:t>𝑢</m:t>
                          </m:r>
                        </m:e>
                      </m:d>
                    </m:oMath>
                  </m:oMathPara>
                </a14:m>
                <a:endParaRPr lang="en-US" altLang="en-US" dirty="0"/>
              </a:p>
              <a:p>
                <a:pPr marL="0" indent="0">
                  <a:buNone/>
                </a:pPr>
                <a14:m>
                  <m:oMath xmlns:m="http://schemas.openxmlformats.org/officeDocument/2006/math">
                    <m:r>
                      <a:rPr lang="en-US" altLang="en-US" smtClean="0">
                        <a:latin typeface="Cambria Math" panose="02040503050406030204" pitchFamily="18" charset="0"/>
                      </a:rPr>
                      <m:t>⇒</m:t>
                    </m:r>
                  </m:oMath>
                </a14:m>
                <a:r>
                  <a:rPr lang="en-US" altLang="en-US" dirty="0"/>
                  <a:t> With vector times, timestamps can keep more</a:t>
                </a:r>
              </a:p>
              <a:p>
                <a:pPr marL="0" indent="0">
                  <a:buNone/>
                </a:pPr>
                <a:r>
                  <a:rPr lang="en-US" altLang="en-US" dirty="0"/>
                  <a:t>      information on order of events</a:t>
                </a:r>
              </a:p>
              <a:p>
                <a:endParaRPr lang="en-US" altLang="en-US" b="1" dirty="0"/>
              </a:p>
              <a:p>
                <a:r>
                  <a:rPr lang="en-US" altLang="en-US" b="1" i="1" dirty="0"/>
                  <a:t>Need to show: </a:t>
                </a:r>
                <a:r>
                  <a:rPr lang="en-US" altLang="en-US" i="1" dirty="0"/>
                  <a:t>time stamp vector relations and </a:t>
                </a:r>
                <a:r>
                  <a:rPr lang="en-US" altLang="en-US" i="1" dirty="0" err="1"/>
                  <a:t>Lamport’s</a:t>
                </a:r>
                <a:r>
                  <a:rPr lang="en-US" altLang="en-US" i="1" dirty="0"/>
                  <a:t> happens-before relation of events are equivalent.</a:t>
                </a:r>
              </a:p>
              <a:p>
                <a:endParaRPr lang="en-US" altLang="en-US" dirty="0"/>
              </a:p>
              <a:p>
                <a:endParaRPr lang="en-US" altLang="en-US" dirty="0"/>
              </a:p>
              <a:p>
                <a:endParaRPr lang="he-IL"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643" t="-1744" b="-7558"/>
                </a:stretch>
              </a:blipFill>
            </p:spPr>
            <p:txBody>
              <a:bodyPr/>
              <a:lstStyle/>
              <a:p>
                <a:r>
                  <a:rPr lang="en-IL">
                    <a:noFill/>
                  </a:rPr>
                  <a:t> </a:t>
                </a:r>
              </a:p>
            </p:txBody>
          </p:sp>
        </mc:Fallback>
      </mc:AlternateContent>
      <p:sp>
        <p:nvSpPr>
          <p:cNvPr id="12" name="Slide Number Placeholder 11"/>
          <p:cNvSpPr>
            <a:spLocks noGrp="1"/>
          </p:cNvSpPr>
          <p:nvPr>
            <p:ph type="sldNum" sz="quarter" idx="12"/>
          </p:nvPr>
        </p:nvSpPr>
        <p:spPr/>
        <p:txBody>
          <a:bodyPr/>
          <a:lstStyle/>
          <a:p>
            <a:fld id="{85043B5C-E59E-4C20-84E1-50103EC3268E}" type="slidenum">
              <a:rPr lang="en-US" altLang="he-IL" smtClean="0"/>
              <a:pPr/>
              <a:t>37</a:t>
            </a:fld>
            <a:endParaRPr lang="en-US" altLang="he-IL"/>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t>Vector Times Relations Represent Order of Events</a:t>
            </a:r>
          </a:p>
        </p:txBody>
      </p:sp>
      <mc:AlternateContent xmlns:mc="http://schemas.openxmlformats.org/markup-compatibility/2006" xmlns:a14="http://schemas.microsoft.com/office/drawing/2010/main">
        <mc:Choice Requires="a14">
          <p:sp>
            <p:nvSpPr>
              <p:cNvPr id="20483" name="Rectangle 3"/>
              <p:cNvSpPr>
                <a:spLocks noGrp="1" noChangeArrowheads="1"/>
              </p:cNvSpPr>
              <p:nvPr>
                <p:ph idx="1"/>
              </p:nvPr>
            </p:nvSpPr>
            <p:spPr/>
            <p:txBody>
              <a:bodyPr/>
              <a:lstStyle/>
              <a:p>
                <a:pPr marL="0" indent="0">
                  <a:buNone/>
                </a:pPr>
                <a:r>
                  <a:rPr lang="en-US" altLang="en-US" b="1" dirty="0"/>
                  <a:t>Claim:</a:t>
                </a:r>
                <a:r>
                  <a:rPr lang="en-US" altLang="en-US" dirty="0"/>
                  <a:t> for every </a:t>
                </a:r>
                <a:r>
                  <a:rPr lang="en-US" altLang="en-US" i="1" dirty="0" err="1"/>
                  <a:t>e,e</a:t>
                </a:r>
                <a:r>
                  <a:rPr lang="en-US" altLang="en-US" i="1" dirty="0"/>
                  <a:t>’</a:t>
                </a:r>
              </a:p>
              <a:p>
                <a:pPr marL="457200" indent="-457200">
                  <a:lnSpc>
                    <a:spcPct val="150000"/>
                  </a:lnSpc>
                  <a:buFont typeface="+mj-lt"/>
                  <a:buAutoNum type="arabicPeriod"/>
                </a:pPr>
                <a14:m>
                  <m:oMath xmlns:m="http://schemas.openxmlformats.org/officeDocument/2006/math">
                    <m:r>
                      <a:rPr lang="en-US" altLang="en-US" sz="2000" dirty="0" smtClean="0">
                        <a:latin typeface="Cambria Math" panose="02040503050406030204" pitchFamily="18" charset="0"/>
                      </a:rPr>
                      <m:t>𝐶</m:t>
                    </m:r>
                    <m:d>
                      <m:dPr>
                        <m:ctrlPr>
                          <a:rPr lang="en-US" altLang="en-US" sz="2000" i="1" dirty="0" smtClean="0">
                            <a:latin typeface="Cambria Math" panose="02040503050406030204" pitchFamily="18" charset="0"/>
                          </a:rPr>
                        </m:ctrlPr>
                      </m:dPr>
                      <m:e>
                        <m:r>
                          <a:rPr lang="en-US" altLang="en-US" sz="2000" dirty="0" smtClean="0">
                            <a:latin typeface="Cambria Math" panose="02040503050406030204" pitchFamily="18" charset="0"/>
                          </a:rPr>
                          <m:t>𝑒</m:t>
                        </m:r>
                      </m:e>
                    </m:d>
                    <m:sSub>
                      <m:sSubPr>
                        <m:ctrlPr>
                          <a:rPr lang="en-US" altLang="en-US" sz="2000" i="1" dirty="0" smtClean="0">
                            <a:latin typeface="Cambria Math" panose="02040503050406030204" pitchFamily="18" charset="0"/>
                          </a:rPr>
                        </m:ctrlPr>
                      </m:sSubPr>
                      <m:e>
                        <m:r>
                          <a:rPr lang="en-US" altLang="en-US" sz="2000" dirty="0" smtClean="0">
                            <a:latin typeface="Cambria Math" panose="02040503050406030204" pitchFamily="18" charset="0"/>
                          </a:rPr>
                          <m:t>&lt;</m:t>
                        </m:r>
                      </m:e>
                      <m:sub>
                        <m:r>
                          <a:rPr lang="en-US" altLang="en-US" sz="2000" dirty="0" err="1" smtClean="0">
                            <a:latin typeface="Cambria Math" panose="02040503050406030204" pitchFamily="18" charset="0"/>
                          </a:rPr>
                          <m:t>𝑣𝑒𝑐𝑡𝑜𝑟𝑖𝑎𝑙</m:t>
                        </m:r>
                      </m:sub>
                    </m:sSub>
                    <m:r>
                      <a:rPr lang="en-US" altLang="en-US" sz="2000" dirty="0" smtClean="0">
                        <a:latin typeface="Cambria Math" panose="02040503050406030204" pitchFamily="18" charset="0"/>
                      </a:rPr>
                      <m:t>𝐶</m:t>
                    </m:r>
                    <m:d>
                      <m:dPr>
                        <m:ctrlPr>
                          <a:rPr lang="en-US" altLang="en-US" sz="2000" i="1" dirty="0" smtClean="0">
                            <a:latin typeface="Cambria Math" panose="02040503050406030204" pitchFamily="18" charset="0"/>
                          </a:rPr>
                        </m:ctrlPr>
                      </m:dPr>
                      <m:e>
                        <m:r>
                          <a:rPr lang="en-US" altLang="en-US" sz="2000" dirty="0" smtClean="0">
                            <a:latin typeface="Cambria Math" panose="02040503050406030204" pitchFamily="18" charset="0"/>
                          </a:rPr>
                          <m:t>𝑒</m:t>
                        </m:r>
                        <m:r>
                          <a:rPr lang="en-US" altLang="en-US" sz="2000" dirty="0" smtClean="0">
                            <a:latin typeface="Cambria Math" panose="02040503050406030204" pitchFamily="18" charset="0"/>
                          </a:rPr>
                          <m:t>’</m:t>
                        </m:r>
                      </m:e>
                    </m:d>
                    <m:r>
                      <a:rPr lang="en-US" altLang="en-US" sz="2000" dirty="0" smtClean="0">
                        <a:latin typeface="Cambria Math" panose="02040503050406030204" pitchFamily="18" charset="0"/>
                      </a:rPr>
                      <m:t>⇔</m:t>
                    </m:r>
                    <m:r>
                      <a:rPr lang="en-US" altLang="en-US" sz="2000" dirty="0" smtClean="0">
                        <a:latin typeface="Cambria Math" panose="02040503050406030204" pitchFamily="18" charset="0"/>
                      </a:rPr>
                      <m:t>𝑒</m:t>
                    </m:r>
                    <m:sSub>
                      <m:sSubPr>
                        <m:ctrlPr>
                          <a:rPr lang="en-US" altLang="en-US" sz="2000" i="1" dirty="0" smtClean="0">
                            <a:latin typeface="Cambria Math" panose="02040503050406030204" pitchFamily="18" charset="0"/>
                          </a:rPr>
                        </m:ctrlPr>
                      </m:sSubPr>
                      <m:e>
                        <m:r>
                          <a:rPr lang="en-US" altLang="en-US" sz="2000" dirty="0" smtClean="0">
                            <a:latin typeface="Cambria Math" panose="02040503050406030204" pitchFamily="18" charset="0"/>
                          </a:rPr>
                          <m:t>&lt;</m:t>
                        </m:r>
                      </m:e>
                      <m:sub>
                        <m:r>
                          <a:rPr lang="en-US" altLang="en-US" sz="2000" dirty="0" err="1" smtClean="0">
                            <a:latin typeface="Cambria Math" panose="02040503050406030204" pitchFamily="18" charset="0"/>
                          </a:rPr>
                          <m:t>𝐿𝑎𝑚𝑝𝑜𝑟𝑡</m:t>
                        </m:r>
                      </m:sub>
                    </m:sSub>
                    <m:r>
                      <a:rPr lang="en-US" altLang="en-US" sz="2000" dirty="0" smtClean="0">
                        <a:latin typeface="Cambria Math" panose="02040503050406030204" pitchFamily="18" charset="0"/>
                      </a:rPr>
                      <m:t>𝑒</m:t>
                    </m:r>
                    <m:r>
                      <a:rPr lang="en-US" altLang="en-US" sz="2000" dirty="0" smtClean="0">
                        <a:latin typeface="Cambria Math" panose="02040503050406030204" pitchFamily="18" charset="0"/>
                      </a:rPr>
                      <m:t>’</m:t>
                    </m:r>
                  </m:oMath>
                </a14:m>
                <a:endParaRPr lang="en-US" altLang="en-US" sz="2000" dirty="0"/>
              </a:p>
              <a:p>
                <a:pPr marL="457200" indent="-457200">
                  <a:lnSpc>
                    <a:spcPct val="150000"/>
                  </a:lnSpc>
                  <a:buFont typeface="+mj-lt"/>
                  <a:buAutoNum type="arabicPeriod"/>
                </a:pPr>
                <a14:m>
                  <m:oMath xmlns:m="http://schemas.openxmlformats.org/officeDocument/2006/math">
                    <m:r>
                      <a:rPr lang="en-US" altLang="en-US" sz="2000" dirty="0" smtClean="0">
                        <a:latin typeface="Cambria Math" panose="02040503050406030204" pitchFamily="18" charset="0"/>
                      </a:rPr>
                      <m:t> </m:t>
                    </m:r>
                    <m:r>
                      <a:rPr lang="en-US" altLang="en-US" sz="2000" dirty="0" smtClean="0">
                        <a:latin typeface="Cambria Math" panose="02040503050406030204" pitchFamily="18" charset="0"/>
                      </a:rPr>
                      <m:t>𝐶</m:t>
                    </m:r>
                    <m:d>
                      <m:dPr>
                        <m:ctrlPr>
                          <a:rPr lang="en-US" altLang="en-US" sz="2000" i="1" dirty="0" smtClean="0">
                            <a:latin typeface="Cambria Math" panose="02040503050406030204" pitchFamily="18" charset="0"/>
                          </a:rPr>
                        </m:ctrlPr>
                      </m:dPr>
                      <m:e>
                        <m:r>
                          <a:rPr lang="en-US" altLang="en-US" sz="2000" dirty="0" smtClean="0">
                            <a:latin typeface="Cambria Math" panose="02040503050406030204" pitchFamily="18" charset="0"/>
                          </a:rPr>
                          <m:t>𝑒</m:t>
                        </m:r>
                      </m:e>
                    </m:d>
                    <m:sSub>
                      <m:sSubPr>
                        <m:ctrlPr>
                          <a:rPr lang="en-US" altLang="en-US" sz="2000" i="1" dirty="0" smtClean="0">
                            <a:latin typeface="Cambria Math" panose="02040503050406030204" pitchFamily="18" charset="0"/>
                          </a:rPr>
                        </m:ctrlPr>
                      </m:sSubPr>
                      <m:e>
                        <m:r>
                          <a:rPr lang="en-US" altLang="en-US" sz="2000" dirty="0" smtClean="0">
                            <a:latin typeface="Cambria Math" panose="02040503050406030204" pitchFamily="18" charset="0"/>
                          </a:rPr>
                          <m:t>∥</m:t>
                        </m:r>
                      </m:e>
                      <m:sub>
                        <m:r>
                          <a:rPr lang="en-US" altLang="en-US" sz="2000" dirty="0" err="1" smtClean="0">
                            <a:latin typeface="Cambria Math" panose="02040503050406030204" pitchFamily="18" charset="0"/>
                          </a:rPr>
                          <m:t>𝑣𝑒𝑐𝑡𝑜𝑟𝑖𝑎𝑙</m:t>
                        </m:r>
                      </m:sub>
                    </m:sSub>
                    <m:r>
                      <a:rPr lang="en-US" altLang="en-US" sz="2000" dirty="0" smtClean="0">
                        <a:latin typeface="Cambria Math" panose="02040503050406030204" pitchFamily="18" charset="0"/>
                      </a:rPr>
                      <m:t>𝐶</m:t>
                    </m:r>
                    <m:d>
                      <m:dPr>
                        <m:ctrlPr>
                          <a:rPr lang="en-US" altLang="en-US" sz="2000" i="1" dirty="0" smtClean="0">
                            <a:latin typeface="Cambria Math" panose="02040503050406030204" pitchFamily="18" charset="0"/>
                          </a:rPr>
                        </m:ctrlPr>
                      </m:dPr>
                      <m:e>
                        <m:r>
                          <a:rPr lang="en-US" altLang="en-US" sz="2000" dirty="0" smtClean="0">
                            <a:latin typeface="Cambria Math" panose="02040503050406030204" pitchFamily="18" charset="0"/>
                          </a:rPr>
                          <m:t>𝑒</m:t>
                        </m:r>
                        <m:r>
                          <a:rPr lang="en-US" altLang="en-US" sz="2000" dirty="0" smtClean="0">
                            <a:latin typeface="Cambria Math" panose="02040503050406030204" pitchFamily="18" charset="0"/>
                          </a:rPr>
                          <m:t>’</m:t>
                        </m:r>
                      </m:e>
                    </m:d>
                    <m:r>
                      <a:rPr lang="en-US" altLang="en-US" sz="2000" dirty="0" smtClean="0">
                        <a:latin typeface="Cambria Math" panose="02040503050406030204" pitchFamily="18" charset="0"/>
                      </a:rPr>
                      <m:t>⇔</m:t>
                    </m:r>
                    <m:r>
                      <a:rPr lang="en-US" altLang="en-US" sz="2000" dirty="0" smtClean="0">
                        <a:latin typeface="Cambria Math" panose="02040503050406030204" pitchFamily="18" charset="0"/>
                      </a:rPr>
                      <m:t>𝑒</m:t>
                    </m:r>
                    <m:sSub>
                      <m:sSubPr>
                        <m:ctrlPr>
                          <a:rPr lang="en-US" altLang="en-US" sz="2000" i="1" dirty="0">
                            <a:latin typeface="Cambria Math" panose="02040503050406030204" pitchFamily="18" charset="0"/>
                          </a:rPr>
                        </m:ctrlPr>
                      </m:sSubPr>
                      <m:e>
                        <m:r>
                          <a:rPr lang="en-US" altLang="en-US" sz="2000" dirty="0">
                            <a:latin typeface="Cambria Math" panose="02040503050406030204" pitchFamily="18" charset="0"/>
                          </a:rPr>
                          <m:t>∥</m:t>
                        </m:r>
                      </m:e>
                      <m:sub>
                        <m:r>
                          <a:rPr lang="en-US" altLang="en-US" sz="2000" dirty="0">
                            <a:latin typeface="Cambria Math" panose="02040503050406030204" pitchFamily="18" charset="0"/>
                          </a:rPr>
                          <m:t>𝐿𝑎𝑚𝑝𝑜𝑟𝑡</m:t>
                        </m:r>
                      </m:sub>
                    </m:sSub>
                    <m:r>
                      <a:rPr lang="en-US" altLang="en-US" sz="2000" dirty="0" smtClean="0">
                        <a:latin typeface="Cambria Math" panose="02040503050406030204" pitchFamily="18" charset="0"/>
                      </a:rPr>
                      <m:t>𝑒</m:t>
                    </m:r>
                    <m:r>
                      <a:rPr lang="en-US" altLang="en-US" sz="2000" dirty="0" smtClean="0">
                        <a:latin typeface="Cambria Math" panose="02040503050406030204" pitchFamily="18" charset="0"/>
                      </a:rPr>
                      <m:t>’</m:t>
                    </m:r>
                  </m:oMath>
                </a14:m>
                <a:endParaRPr lang="en-US" altLang="en-US" sz="2000" dirty="0"/>
              </a:p>
              <a:p>
                <a:pPr marL="457200" indent="-457200">
                  <a:lnSpc>
                    <a:spcPct val="150000"/>
                  </a:lnSpc>
                  <a:buFont typeface="+mj-lt"/>
                  <a:buAutoNum type="arabicPeriod"/>
                </a:pPr>
                <a:r>
                  <a:rPr lang="en-US" altLang="en-US" sz="2000" dirty="0"/>
                  <a:t>If </a:t>
                </a:r>
                <a:r>
                  <a:rPr lang="en-US" altLang="en-US" sz="2000" i="1" dirty="0"/>
                  <a:t>e</a:t>
                </a:r>
                <a:r>
                  <a:rPr lang="en-US" altLang="en-US" sz="2000" dirty="0"/>
                  <a:t> is known to have happened in process </a:t>
                </a:r>
                <a14:m>
                  <m:oMath xmlns:m="http://schemas.openxmlformats.org/officeDocument/2006/math">
                    <m:sSub>
                      <m:sSubPr>
                        <m:ctrlPr>
                          <a:rPr lang="en-US" altLang="en-US" sz="2000" i="1" dirty="0">
                            <a:latin typeface="Cambria Math" panose="02040503050406030204" pitchFamily="18" charset="0"/>
                          </a:rPr>
                        </m:ctrlPr>
                      </m:sSubPr>
                      <m:e>
                        <m:r>
                          <a:rPr lang="en-US" altLang="en-US" sz="2000" dirty="0">
                            <a:latin typeface="Cambria Math" panose="02040503050406030204" pitchFamily="18" charset="0"/>
                          </a:rPr>
                          <m:t>𝑃</m:t>
                        </m:r>
                      </m:e>
                      <m:sub>
                        <m:r>
                          <a:rPr lang="en-US" altLang="en-US" sz="2000" dirty="0">
                            <a:latin typeface="Cambria Math" panose="02040503050406030204" pitchFamily="18" charset="0"/>
                          </a:rPr>
                          <m:t>𝑖</m:t>
                        </m:r>
                      </m:sub>
                    </m:sSub>
                  </m:oMath>
                </a14:m>
                <a:r>
                  <a:rPr lang="en-US" altLang="en-US" sz="2000" dirty="0"/>
                  <a:t> then:</a:t>
                </a:r>
                <a:br>
                  <a:rPr lang="en-US" altLang="en-US" sz="2000" dirty="0"/>
                </a:br>
                <a:r>
                  <a:rPr lang="en-US" altLang="en-US" sz="2000" dirty="0"/>
                  <a:t>for every </a:t>
                </a:r>
                <a14:m>
                  <m:oMath xmlns:m="http://schemas.openxmlformats.org/officeDocument/2006/math">
                    <m:r>
                      <a:rPr lang="en-US" altLang="en-US" sz="2000" dirty="0">
                        <a:latin typeface="Cambria Math" panose="02040503050406030204" pitchFamily="18" charset="0"/>
                      </a:rPr>
                      <m:t>𝑒</m:t>
                    </m:r>
                    <m:r>
                      <a:rPr lang="en-US" altLang="en-US" sz="2000" dirty="0">
                        <a:latin typeface="Cambria Math" panose="02040503050406030204" pitchFamily="18" charset="0"/>
                      </a:rPr>
                      <m:t>’≠</m:t>
                    </m:r>
                    <m:r>
                      <a:rPr lang="en-US" altLang="en-US" sz="2000" dirty="0">
                        <a:latin typeface="Cambria Math" panose="02040503050406030204" pitchFamily="18" charset="0"/>
                      </a:rPr>
                      <m:t>𝑒</m:t>
                    </m:r>
                  </m:oMath>
                </a14:m>
                <a:r>
                  <a:rPr lang="en-US" altLang="en-US" sz="2000" dirty="0"/>
                  <a:t>: </a:t>
                </a:r>
                <a14:m>
                  <m:oMath xmlns:m="http://schemas.openxmlformats.org/officeDocument/2006/math">
                    <m:r>
                      <a:rPr lang="en-US" altLang="en-US" sz="2000" dirty="0">
                        <a:latin typeface="Cambria Math" panose="02040503050406030204" pitchFamily="18" charset="0"/>
                      </a:rPr>
                      <m:t>𝐶</m:t>
                    </m:r>
                    <m:d>
                      <m:dPr>
                        <m:ctrlPr>
                          <a:rPr lang="en-US" altLang="en-US" sz="2000" i="1" dirty="0">
                            <a:latin typeface="Cambria Math" panose="02040503050406030204" pitchFamily="18" charset="0"/>
                          </a:rPr>
                        </m:ctrlPr>
                      </m:dPr>
                      <m:e>
                        <m:r>
                          <a:rPr lang="en-US" altLang="en-US" sz="2000" dirty="0">
                            <a:latin typeface="Cambria Math" panose="02040503050406030204" pitchFamily="18" charset="0"/>
                          </a:rPr>
                          <m:t>𝑒</m:t>
                        </m:r>
                      </m:e>
                    </m:d>
                    <m:d>
                      <m:dPr>
                        <m:begChr m:val="["/>
                        <m:endChr m:val="]"/>
                        <m:ctrlPr>
                          <a:rPr lang="en-US" altLang="en-US" sz="2000" i="1" dirty="0">
                            <a:latin typeface="Cambria Math" panose="02040503050406030204" pitchFamily="18" charset="0"/>
                          </a:rPr>
                        </m:ctrlPr>
                      </m:dPr>
                      <m:e>
                        <m:r>
                          <a:rPr lang="en-US" altLang="en-US" sz="2000" dirty="0" err="1">
                            <a:latin typeface="Cambria Math" panose="02040503050406030204" pitchFamily="18" charset="0"/>
                          </a:rPr>
                          <m:t>𝑖</m:t>
                        </m:r>
                      </m:e>
                    </m:d>
                    <m:r>
                      <a:rPr lang="en-US" altLang="en-US" sz="2000" i="1" dirty="0">
                        <a:latin typeface="Cambria Math" panose="02040503050406030204" pitchFamily="18" charset="0"/>
                      </a:rPr>
                      <m:t>≤</m:t>
                    </m:r>
                    <m:r>
                      <a:rPr lang="en-US" altLang="en-US" sz="2000" dirty="0">
                        <a:latin typeface="Cambria Math" panose="02040503050406030204" pitchFamily="18" charset="0"/>
                      </a:rPr>
                      <m:t> </m:t>
                    </m:r>
                    <m:r>
                      <a:rPr lang="en-US" altLang="en-US" sz="2000" dirty="0">
                        <a:latin typeface="Cambria Math" panose="02040503050406030204" pitchFamily="18" charset="0"/>
                      </a:rPr>
                      <m:t>𝐶</m:t>
                    </m:r>
                    <m:d>
                      <m:dPr>
                        <m:ctrlPr>
                          <a:rPr lang="en-US" altLang="en-US" sz="2000" i="1" dirty="0">
                            <a:latin typeface="Cambria Math" panose="02040503050406030204" pitchFamily="18" charset="0"/>
                          </a:rPr>
                        </m:ctrlPr>
                      </m:dPr>
                      <m:e>
                        <m:r>
                          <a:rPr lang="en-US" altLang="en-US" sz="2000" dirty="0">
                            <a:latin typeface="Cambria Math" panose="02040503050406030204" pitchFamily="18" charset="0"/>
                          </a:rPr>
                          <m:t>𝑒</m:t>
                        </m:r>
                        <m:r>
                          <a:rPr lang="en-US" altLang="en-US" sz="2000" dirty="0">
                            <a:latin typeface="Cambria Math" panose="02040503050406030204" pitchFamily="18" charset="0"/>
                          </a:rPr>
                          <m:t>’</m:t>
                        </m:r>
                      </m:e>
                    </m:d>
                    <m:d>
                      <m:dPr>
                        <m:begChr m:val="["/>
                        <m:endChr m:val="]"/>
                        <m:ctrlPr>
                          <a:rPr lang="en-US" altLang="en-US" sz="2000" i="1" dirty="0">
                            <a:latin typeface="Cambria Math" panose="02040503050406030204" pitchFamily="18" charset="0"/>
                          </a:rPr>
                        </m:ctrlPr>
                      </m:dPr>
                      <m:e>
                        <m:r>
                          <a:rPr lang="en-US" altLang="en-US" sz="2000" dirty="0" err="1">
                            <a:latin typeface="Cambria Math" panose="02040503050406030204" pitchFamily="18" charset="0"/>
                          </a:rPr>
                          <m:t>𝑖</m:t>
                        </m:r>
                      </m:e>
                    </m:d>
                    <m:r>
                      <a:rPr lang="en-US" altLang="en-US" sz="2000" dirty="0">
                        <a:latin typeface="Cambria Math" panose="02040503050406030204" pitchFamily="18" charset="0"/>
                      </a:rPr>
                      <m:t>⇔</m:t>
                    </m:r>
                    <m:r>
                      <a:rPr lang="en-US" altLang="en-US" sz="2000" dirty="0">
                        <a:latin typeface="Cambria Math" panose="02040503050406030204" pitchFamily="18" charset="0"/>
                      </a:rPr>
                      <m:t>𝑒</m:t>
                    </m:r>
                    <m:sSub>
                      <m:sSubPr>
                        <m:ctrlPr>
                          <a:rPr lang="en-US" altLang="en-US" sz="2000" i="1" dirty="0">
                            <a:latin typeface="Cambria Math" panose="02040503050406030204" pitchFamily="18" charset="0"/>
                          </a:rPr>
                        </m:ctrlPr>
                      </m:sSubPr>
                      <m:e>
                        <m:r>
                          <a:rPr lang="en-US" altLang="en-US" sz="2000" dirty="0">
                            <a:latin typeface="Cambria Math" panose="02040503050406030204" pitchFamily="18" charset="0"/>
                          </a:rPr>
                          <m:t>&lt;</m:t>
                        </m:r>
                      </m:e>
                      <m:sub>
                        <m:r>
                          <a:rPr lang="en-US" altLang="en-US" sz="2000" dirty="0" err="1">
                            <a:latin typeface="Cambria Math" panose="02040503050406030204" pitchFamily="18" charset="0"/>
                          </a:rPr>
                          <m:t>𝐿𝑎𝑚𝑝𝑜𝑟𝑡</m:t>
                        </m:r>
                      </m:sub>
                    </m:sSub>
                    <m:r>
                      <a:rPr lang="en-US" altLang="en-US" sz="2000" dirty="0">
                        <a:latin typeface="Cambria Math" panose="02040503050406030204" pitchFamily="18" charset="0"/>
                      </a:rPr>
                      <m:t>𝑒</m:t>
                    </m:r>
                    <m:r>
                      <a:rPr lang="en-US" altLang="en-US" sz="2000" dirty="0">
                        <a:latin typeface="Cambria Math" panose="02040503050406030204" pitchFamily="18" charset="0"/>
                      </a:rPr>
                      <m:t>’</m:t>
                    </m:r>
                  </m:oMath>
                </a14:m>
                <a:endParaRPr lang="en-US" altLang="en-US" sz="2000" dirty="0">
                  <a:latin typeface="Cambria Math" panose="02040503050406030204" pitchFamily="18" charset="0"/>
                </a:endParaRPr>
              </a:p>
            </p:txBody>
          </p:sp>
        </mc:Choice>
        <mc:Fallback xmlns="">
          <p:sp>
            <p:nvSpPr>
              <p:cNvPr id="20483" name="Rectangle 3"/>
              <p:cNvSpPr>
                <a:spLocks noGrp="1" noRot="1" noChangeAspect="1" noMove="1" noResize="1" noEditPoints="1" noAdjustHandles="1" noChangeArrowheads="1" noChangeShapeType="1" noTextEdit="1"/>
              </p:cNvSpPr>
              <p:nvPr>
                <p:ph idx="1"/>
              </p:nvPr>
            </p:nvSpPr>
            <p:spPr>
              <a:blipFill>
                <a:blip r:embed="rId3"/>
                <a:stretch>
                  <a:fillRect l="-804" t="-2047"/>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55A23B1E-CC54-4FDF-B9E3-8508EE06F71F}" type="slidenum">
              <a:rPr lang="en-US" altLang="he-IL" smtClean="0"/>
              <a:pPr/>
              <a:t>38</a:t>
            </a:fld>
            <a:endParaRPr lang="en-US" altLang="he-IL"/>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Vector Times Relations Represent Order of Events</a:t>
            </a:r>
          </a:p>
        </p:txBody>
      </p:sp>
      <mc:AlternateContent xmlns:mc="http://schemas.openxmlformats.org/markup-compatibility/2006" xmlns:a14="http://schemas.microsoft.com/office/drawing/2010/main">
        <mc:Choice Requires="a14">
          <p:sp>
            <p:nvSpPr>
              <p:cNvPr id="20483" name="Rectangle 3"/>
              <p:cNvSpPr>
                <a:spLocks noGrp="1" noChangeArrowheads="1"/>
              </p:cNvSpPr>
              <p:nvPr>
                <p:ph idx="1"/>
              </p:nvPr>
            </p:nvSpPr>
            <p:spPr/>
            <p:txBody>
              <a:bodyPr/>
              <a:lstStyle/>
              <a:p>
                <a:r>
                  <a:rPr lang="en-US" altLang="en-US" b="1" dirty="0"/>
                  <a:t>Proof for 1 (</a:t>
                </a:r>
                <a14:m>
                  <m:oMath xmlns:m="http://schemas.openxmlformats.org/officeDocument/2006/math">
                    <m:r>
                      <a:rPr lang="en-US" altLang="en-US" b="1" i="1" smtClean="0">
                        <a:latin typeface="Cambria Math" panose="02040503050406030204" pitchFamily="18" charset="0"/>
                      </a:rPr>
                      <m:t>⇒</m:t>
                    </m:r>
                  </m:oMath>
                </a14:m>
                <a:r>
                  <a:rPr lang="en-US" altLang="en-US" b="1" dirty="0"/>
                  <a:t>): </a:t>
                </a:r>
                <a14:m>
                  <m:oMath xmlns:m="http://schemas.openxmlformats.org/officeDocument/2006/math">
                    <m:r>
                      <a:rPr lang="en-US" altLang="en-US" dirty="0">
                        <a:latin typeface="Cambria Math" panose="02040503050406030204" pitchFamily="18" charset="0"/>
                      </a:rPr>
                      <m:t>𝐶</m:t>
                    </m:r>
                    <m:d>
                      <m:dPr>
                        <m:ctrlPr>
                          <a:rPr lang="en-US" altLang="en-US" i="1" dirty="0">
                            <a:latin typeface="Cambria Math" panose="02040503050406030204" pitchFamily="18" charset="0"/>
                          </a:rPr>
                        </m:ctrlPr>
                      </m:dPr>
                      <m:e>
                        <m:r>
                          <a:rPr lang="en-US" altLang="en-US" dirty="0">
                            <a:latin typeface="Cambria Math" panose="02040503050406030204" pitchFamily="18" charset="0"/>
                          </a:rPr>
                          <m:t>𝑒</m:t>
                        </m:r>
                      </m:e>
                    </m:d>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&lt;</m:t>
                        </m:r>
                      </m:e>
                      <m:sub>
                        <m:r>
                          <a:rPr lang="en-US" altLang="en-US" dirty="0" err="1">
                            <a:latin typeface="Cambria Math" panose="02040503050406030204" pitchFamily="18" charset="0"/>
                          </a:rPr>
                          <m:t>𝑣𝑒𝑐𝑡𝑜𝑟𝑖𝑎𝑙</m:t>
                        </m:r>
                      </m:sub>
                    </m:sSub>
                    <m:r>
                      <a:rPr lang="en-US" altLang="en-US" dirty="0">
                        <a:latin typeface="Cambria Math" panose="02040503050406030204" pitchFamily="18" charset="0"/>
                      </a:rPr>
                      <m:t>𝐶</m:t>
                    </m:r>
                    <m:d>
                      <m:dPr>
                        <m:ctrlPr>
                          <a:rPr lang="en-US" altLang="en-US" i="1" dirty="0">
                            <a:latin typeface="Cambria Math" panose="02040503050406030204" pitchFamily="18" charset="0"/>
                          </a:rPr>
                        </m:ctrlPr>
                      </m:dPr>
                      <m:e>
                        <m:r>
                          <a:rPr lang="en-US" altLang="en-US" dirty="0">
                            <a:latin typeface="Cambria Math" panose="02040503050406030204" pitchFamily="18" charset="0"/>
                          </a:rPr>
                          <m:t>𝑒</m:t>
                        </m:r>
                        <m:r>
                          <a:rPr lang="en-US" altLang="en-US" dirty="0">
                            <a:latin typeface="Cambria Math" panose="02040503050406030204" pitchFamily="18" charset="0"/>
                          </a:rPr>
                          <m:t>’</m:t>
                        </m:r>
                      </m:e>
                    </m:d>
                    <m:r>
                      <a:rPr lang="en-US" altLang="en-US" dirty="0" smtClean="0">
                        <a:latin typeface="Cambria Math" panose="02040503050406030204" pitchFamily="18" charset="0"/>
                      </a:rPr>
                      <m:t>⟹</m:t>
                    </m:r>
                    <m:r>
                      <a:rPr lang="en-US" altLang="en-US" dirty="0">
                        <a:latin typeface="Cambria Math" panose="02040503050406030204" pitchFamily="18" charset="0"/>
                      </a:rPr>
                      <m:t>𝑒</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&lt;</m:t>
                        </m:r>
                      </m:e>
                      <m:sub>
                        <m:r>
                          <a:rPr lang="en-US" altLang="en-US" dirty="0" err="1">
                            <a:latin typeface="Cambria Math" panose="02040503050406030204" pitchFamily="18" charset="0"/>
                          </a:rPr>
                          <m:t>𝐿𝑎𝑚𝑝𝑜𝑟𝑡</m:t>
                        </m:r>
                      </m:sub>
                    </m:sSub>
                    <m:r>
                      <a:rPr lang="en-US" altLang="en-US" dirty="0">
                        <a:latin typeface="Cambria Math" panose="02040503050406030204" pitchFamily="18" charset="0"/>
                      </a:rPr>
                      <m:t>𝑒</m:t>
                    </m:r>
                    <m:r>
                      <a:rPr lang="en-US" altLang="en-US" dirty="0">
                        <a:latin typeface="Cambria Math" panose="02040503050406030204" pitchFamily="18" charset="0"/>
                      </a:rPr>
                      <m:t>’ </m:t>
                    </m:r>
                  </m:oMath>
                </a14:m>
                <a:endParaRPr lang="en-US" altLang="en-US" dirty="0">
                  <a:sym typeface="Wingdings" panose="05000000000000000000" pitchFamily="2" charset="2"/>
                </a:endParaRPr>
              </a:p>
              <a:p>
                <a:r>
                  <a:rPr lang="en-US" altLang="en-US" dirty="0">
                    <a:sym typeface="Wingdings" panose="05000000000000000000" pitchFamily="2" charset="2"/>
                  </a:rPr>
                  <a:t>If </a:t>
                </a:r>
                <a:r>
                  <a:rPr lang="en-US" altLang="en-US" i="1" dirty="0">
                    <a:sym typeface="Wingdings" panose="05000000000000000000" pitchFamily="2" charset="2"/>
                  </a:rPr>
                  <a:t>e’</a:t>
                </a:r>
                <a:r>
                  <a:rPr lang="en-US" altLang="en-US" dirty="0">
                    <a:sym typeface="Wingdings" panose="05000000000000000000" pitchFamily="2" charset="2"/>
                  </a:rPr>
                  <a:t> “knows” the local time of </a:t>
                </a:r>
                <a:r>
                  <a:rPr lang="en-US" altLang="en-US" i="1" dirty="0">
                    <a:sym typeface="Wingdings" panose="05000000000000000000" pitchFamily="2" charset="2"/>
                  </a:rPr>
                  <a:t>e</a:t>
                </a:r>
              </a:p>
              <a:p>
                <a:pPr lvl="1"/>
                <a:r>
                  <a:rPr lang="en-US" altLang="en-US" dirty="0">
                    <a:sym typeface="Wingdings" panose="05000000000000000000" pitchFamily="2" charset="2"/>
                  </a:rPr>
                  <a:t>i.e., the vector component corresponding to the process where </a:t>
                </a:r>
                <a:r>
                  <a:rPr lang="en-US" altLang="en-US" i="1" dirty="0">
                    <a:sym typeface="Wingdings" panose="05000000000000000000" pitchFamily="2" charset="2"/>
                  </a:rPr>
                  <a:t>e</a:t>
                </a:r>
                <a:r>
                  <a:rPr lang="en-US" altLang="en-US" dirty="0">
                    <a:sym typeface="Wingdings" panose="05000000000000000000" pitchFamily="2" charset="2"/>
                  </a:rPr>
                  <a:t> happened is bigger in </a:t>
                </a:r>
                <a:r>
                  <a:rPr lang="en-US" altLang="en-US" i="1" dirty="0">
                    <a:sym typeface="Wingdings" panose="05000000000000000000" pitchFamily="2" charset="2"/>
                  </a:rPr>
                  <a:t>e’</a:t>
                </a:r>
                <a:r>
                  <a:rPr lang="en-US" altLang="en-US" dirty="0">
                    <a:sym typeface="Wingdings" panose="05000000000000000000" pitchFamily="2" charset="2"/>
                  </a:rPr>
                  <a:t> than in </a:t>
                </a:r>
                <a:r>
                  <a:rPr lang="en-US" altLang="en-US" i="1" dirty="0">
                    <a:sym typeface="Wingdings" panose="05000000000000000000" pitchFamily="2" charset="2"/>
                  </a:rPr>
                  <a:t>e</a:t>
                </a:r>
              </a:p>
              <a:p>
                <a:r>
                  <a:rPr lang="en-US" altLang="en-US" dirty="0">
                    <a:sym typeface="Wingdings" panose="05000000000000000000" pitchFamily="2" charset="2"/>
                  </a:rPr>
                  <a:t>Then there must exist a sequence of time stamps from </a:t>
                </a:r>
                <a:r>
                  <a:rPr lang="en-US" altLang="en-US" i="1" dirty="0">
                    <a:sym typeface="Wingdings" panose="05000000000000000000" pitchFamily="2" charset="2"/>
                  </a:rPr>
                  <a:t>e</a:t>
                </a:r>
                <a:r>
                  <a:rPr lang="en-US" altLang="en-US" dirty="0">
                    <a:sym typeface="Wingdings" panose="05000000000000000000" pitchFamily="2" charset="2"/>
                  </a:rPr>
                  <a:t> to </a:t>
                </a:r>
                <a:r>
                  <a:rPr lang="en-US" altLang="en-US" i="1" dirty="0">
                    <a:sym typeface="Wingdings" panose="05000000000000000000" pitchFamily="2" charset="2"/>
                  </a:rPr>
                  <a:t>e’</a:t>
                </a:r>
                <a:r>
                  <a:rPr lang="en-US" altLang="en-US" dirty="0">
                    <a:sym typeface="Wingdings" panose="05000000000000000000" pitchFamily="2" charset="2"/>
                  </a:rPr>
                  <a:t> which represents the happened before relation</a:t>
                </a:r>
              </a:p>
              <a:p>
                <a:r>
                  <a:rPr lang="en-US" altLang="en-US" dirty="0">
                    <a:sym typeface="Wingdings" panose="05000000000000000000" pitchFamily="2" charset="2"/>
                  </a:rPr>
                  <a:t>Otherwise - suppose e happened at process x. Suppose the ticking of the clock of process x which increments its coordinate x during the event e sets that coordinate to 17. Since there is no sequence of time stamps with happened before relations from e to e’, the x coordinate of the clock of the process where e’ happens cannot be 17 or higher. This contradicts the assumption that </a:t>
                </a:r>
                <a14:m>
                  <m:oMath xmlns:m="http://schemas.openxmlformats.org/officeDocument/2006/math">
                    <m:r>
                      <a:rPr lang="en-US" altLang="en-US" dirty="0">
                        <a:latin typeface="Cambria Math" panose="02040503050406030204" pitchFamily="18" charset="0"/>
                      </a:rPr>
                      <m:t>𝐶</m:t>
                    </m:r>
                    <m:d>
                      <m:dPr>
                        <m:ctrlPr>
                          <a:rPr lang="en-US" altLang="en-US" i="1" dirty="0">
                            <a:latin typeface="Cambria Math" panose="02040503050406030204" pitchFamily="18" charset="0"/>
                          </a:rPr>
                        </m:ctrlPr>
                      </m:dPr>
                      <m:e>
                        <m:r>
                          <a:rPr lang="en-US" altLang="en-US" dirty="0">
                            <a:latin typeface="Cambria Math" panose="02040503050406030204" pitchFamily="18" charset="0"/>
                          </a:rPr>
                          <m:t>𝑒</m:t>
                        </m:r>
                      </m:e>
                    </m:d>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&lt;</m:t>
                        </m:r>
                      </m:e>
                      <m:sub>
                        <m:r>
                          <a:rPr lang="en-US" altLang="en-US" dirty="0" err="1">
                            <a:latin typeface="Cambria Math" panose="02040503050406030204" pitchFamily="18" charset="0"/>
                          </a:rPr>
                          <m:t>𝑣𝑒𝑐𝑡𝑜𝑟𝑖𝑎𝑙</m:t>
                        </m:r>
                      </m:sub>
                    </m:sSub>
                    <m:r>
                      <a:rPr lang="en-US" altLang="en-US" dirty="0">
                        <a:latin typeface="Cambria Math" panose="02040503050406030204" pitchFamily="18" charset="0"/>
                      </a:rPr>
                      <m:t>𝐶</m:t>
                    </m:r>
                    <m:d>
                      <m:dPr>
                        <m:ctrlPr>
                          <a:rPr lang="en-US" altLang="en-US" i="1" dirty="0">
                            <a:latin typeface="Cambria Math" panose="02040503050406030204" pitchFamily="18" charset="0"/>
                          </a:rPr>
                        </m:ctrlPr>
                      </m:dPr>
                      <m:e>
                        <m:r>
                          <a:rPr lang="en-US" altLang="en-US" dirty="0">
                            <a:latin typeface="Cambria Math" panose="02040503050406030204" pitchFamily="18" charset="0"/>
                          </a:rPr>
                          <m:t>𝑒</m:t>
                        </m:r>
                        <m:r>
                          <a:rPr lang="en-US" altLang="en-US" dirty="0">
                            <a:latin typeface="Cambria Math" panose="02040503050406030204" pitchFamily="18" charset="0"/>
                          </a:rPr>
                          <m:t>’</m:t>
                        </m:r>
                      </m:e>
                    </m:d>
                  </m:oMath>
                </a14:m>
                <a:r>
                  <a:rPr lang="en-US" altLang="en-US" dirty="0">
                    <a:sym typeface="Wingdings" panose="05000000000000000000" pitchFamily="2" charset="2"/>
                  </a:rPr>
                  <a:t>.</a:t>
                </a:r>
              </a:p>
            </p:txBody>
          </p:sp>
        </mc:Choice>
        <mc:Fallback xmlns="">
          <p:sp>
            <p:nvSpPr>
              <p:cNvPr id="20483" name="Rectangle 3"/>
              <p:cNvSpPr>
                <a:spLocks noGrp="1" noRot="1" noChangeAspect="1" noMove="1" noResize="1" noEditPoints="1" noAdjustHandles="1" noChangeArrowheads="1" noChangeShapeType="1" noTextEdit="1"/>
              </p:cNvSpPr>
              <p:nvPr>
                <p:ph idx="1"/>
              </p:nvPr>
            </p:nvSpPr>
            <p:spPr>
              <a:blipFill>
                <a:blip r:embed="rId3"/>
                <a:stretch>
                  <a:fillRect l="-643" t="-1754" r="-965"/>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55A23B1E-CC54-4FDF-B9E3-8508EE06F71F}" type="slidenum">
              <a:rPr lang="en-US" altLang="he-IL" smtClean="0"/>
              <a:pPr/>
              <a:t>39</a:t>
            </a:fld>
            <a:endParaRPr lang="en-US" altLang="he-IL"/>
          </a:p>
        </p:txBody>
      </p:sp>
    </p:spTree>
    <p:extLst>
      <p:ext uri="{BB962C8B-B14F-4D97-AF65-F5344CB8AC3E}">
        <p14:creationId xmlns:p14="http://schemas.microsoft.com/office/powerpoint/2010/main" val="348262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r="48517"/>
          <a:stretch/>
        </p:blipFill>
        <p:spPr>
          <a:xfrm>
            <a:off x="0" y="3758303"/>
            <a:ext cx="4707632" cy="2319688"/>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58303"/>
            <a:ext cx="9144000" cy="2319688"/>
          </a:xfrm>
          <a:prstGeom prst="rect">
            <a:avLst/>
          </a:prstGeom>
        </p:spPr>
      </p:pic>
      <p:sp>
        <p:nvSpPr>
          <p:cNvPr id="2" name="Title 1"/>
          <p:cNvSpPr>
            <a:spLocks noGrp="1"/>
          </p:cNvSpPr>
          <p:nvPr>
            <p:ph type="title"/>
          </p:nvPr>
        </p:nvSpPr>
        <p:spPr/>
        <p:txBody>
          <a:bodyPr/>
          <a:lstStyle/>
          <a:p>
            <a:r>
              <a:rPr lang="en-US" dirty="0"/>
              <a:t>Panoramic Consistency (2)</a:t>
            </a:r>
            <a:endParaRPr lang="he-IL" dirty="0"/>
          </a:p>
        </p:txBody>
      </p:sp>
      <p:sp>
        <p:nvSpPr>
          <p:cNvPr id="4" name="Slide Number Placeholder 3"/>
          <p:cNvSpPr>
            <a:spLocks noGrp="1"/>
          </p:cNvSpPr>
          <p:nvPr>
            <p:ph type="sldNum" sz="quarter" idx="12"/>
          </p:nvPr>
        </p:nvSpPr>
        <p:spPr/>
        <p:txBody>
          <a:bodyPr/>
          <a:lstStyle/>
          <a:p>
            <a:fld id="{85043B5C-E59E-4C20-84E1-50103EC3268E}" type="slidenum">
              <a:rPr lang="en-US" altLang="he-IL" smtClean="0"/>
              <a:pPr/>
              <a:t>4</a:t>
            </a:fld>
            <a:endParaRPr lang="en-US" altLang="he-IL"/>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3808" y="3447543"/>
            <a:ext cx="1118245" cy="114431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6216" y="1422885"/>
            <a:ext cx="2176636" cy="2176636"/>
          </a:xfrm>
          <a:prstGeom prst="rect">
            <a:avLst/>
          </a:prstGeom>
        </p:spPr>
      </p:pic>
      <p:cxnSp>
        <p:nvCxnSpPr>
          <p:cNvPr id="5" name="Straight Connector 4"/>
          <p:cNvCxnSpPr/>
          <p:nvPr/>
        </p:nvCxnSpPr>
        <p:spPr>
          <a:xfrm>
            <a:off x="4572000" y="2132856"/>
            <a:ext cx="0" cy="4223495"/>
          </a:xfrm>
          <a:prstGeom prst="line">
            <a:avLst/>
          </a:prstGeom>
          <a:ln w="57150">
            <a:solidFill>
              <a:srgbClr val="CC33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19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Vector Times Relations Represent Order of Events</a:t>
            </a:r>
          </a:p>
        </p:txBody>
      </p:sp>
      <mc:AlternateContent xmlns:mc="http://schemas.openxmlformats.org/markup-compatibility/2006" xmlns:a14="http://schemas.microsoft.com/office/drawing/2010/main">
        <mc:Choice Requires="a14">
          <p:sp>
            <p:nvSpPr>
              <p:cNvPr id="20483" name="Rectangle 3"/>
              <p:cNvSpPr>
                <a:spLocks noGrp="1" noChangeArrowheads="1"/>
              </p:cNvSpPr>
              <p:nvPr>
                <p:ph idx="1"/>
              </p:nvPr>
            </p:nvSpPr>
            <p:spPr/>
            <p:txBody>
              <a:bodyPr/>
              <a:lstStyle/>
              <a:p>
                <a:r>
                  <a:rPr lang="en-US" altLang="en-US" b="1" dirty="0"/>
                  <a:t>Proof for 1 (</a:t>
                </a:r>
                <a14:m>
                  <m:oMath xmlns:m="http://schemas.openxmlformats.org/officeDocument/2006/math">
                    <m:r>
                      <a:rPr lang="en-US" altLang="en-US" b="1" i="1" smtClean="0">
                        <a:latin typeface="Cambria Math" panose="02040503050406030204" pitchFamily="18" charset="0"/>
                      </a:rPr>
                      <m:t>⇐</m:t>
                    </m:r>
                  </m:oMath>
                </a14:m>
                <a:r>
                  <a:rPr lang="en-US" altLang="en-US" b="1" dirty="0"/>
                  <a:t>): </a:t>
                </a:r>
                <a14:m>
                  <m:oMath xmlns:m="http://schemas.openxmlformats.org/officeDocument/2006/math">
                    <m:r>
                      <a:rPr lang="en-US" altLang="en-US" dirty="0">
                        <a:latin typeface="Cambria Math" panose="02040503050406030204" pitchFamily="18" charset="0"/>
                      </a:rPr>
                      <m:t>𝐶</m:t>
                    </m:r>
                    <m:d>
                      <m:dPr>
                        <m:ctrlPr>
                          <a:rPr lang="en-US" altLang="en-US" i="1" dirty="0">
                            <a:latin typeface="Cambria Math" panose="02040503050406030204" pitchFamily="18" charset="0"/>
                          </a:rPr>
                        </m:ctrlPr>
                      </m:dPr>
                      <m:e>
                        <m:r>
                          <a:rPr lang="en-US" altLang="en-US" dirty="0">
                            <a:latin typeface="Cambria Math" panose="02040503050406030204" pitchFamily="18" charset="0"/>
                          </a:rPr>
                          <m:t>𝑒</m:t>
                        </m:r>
                      </m:e>
                    </m:d>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&lt;</m:t>
                        </m:r>
                      </m:e>
                      <m:sub>
                        <m:r>
                          <a:rPr lang="en-US" altLang="en-US" dirty="0" err="1">
                            <a:latin typeface="Cambria Math" panose="02040503050406030204" pitchFamily="18" charset="0"/>
                          </a:rPr>
                          <m:t>𝑣𝑒𝑐𝑡𝑜𝑟𝑖𝑎𝑙</m:t>
                        </m:r>
                      </m:sub>
                    </m:sSub>
                    <m:r>
                      <a:rPr lang="en-US" altLang="en-US" dirty="0">
                        <a:latin typeface="Cambria Math" panose="02040503050406030204" pitchFamily="18" charset="0"/>
                      </a:rPr>
                      <m:t>𝐶</m:t>
                    </m:r>
                    <m:d>
                      <m:dPr>
                        <m:ctrlPr>
                          <a:rPr lang="en-US" altLang="en-US" i="1" dirty="0">
                            <a:latin typeface="Cambria Math" panose="02040503050406030204" pitchFamily="18" charset="0"/>
                          </a:rPr>
                        </m:ctrlPr>
                      </m:dPr>
                      <m:e>
                        <m:r>
                          <a:rPr lang="en-US" altLang="en-US" dirty="0">
                            <a:latin typeface="Cambria Math" panose="02040503050406030204" pitchFamily="18" charset="0"/>
                          </a:rPr>
                          <m:t>𝑒</m:t>
                        </m:r>
                        <m:r>
                          <a:rPr lang="en-US" altLang="en-US" dirty="0">
                            <a:latin typeface="Cambria Math" panose="02040503050406030204" pitchFamily="18" charset="0"/>
                          </a:rPr>
                          <m:t>’</m:t>
                        </m:r>
                      </m:e>
                    </m:d>
                    <m:r>
                      <a:rPr lang="en-US" altLang="en-US" dirty="0" smtClean="0">
                        <a:latin typeface="Cambria Math" panose="02040503050406030204" pitchFamily="18" charset="0"/>
                      </a:rPr>
                      <m:t>⟸</m:t>
                    </m:r>
                    <m:r>
                      <a:rPr lang="en-US" altLang="en-US" dirty="0">
                        <a:latin typeface="Cambria Math" panose="02040503050406030204" pitchFamily="18" charset="0"/>
                      </a:rPr>
                      <m:t>𝑒</m:t>
                    </m:r>
                    <m:sSub>
                      <m:sSubPr>
                        <m:ctrlPr>
                          <a:rPr lang="en-US" altLang="en-US" i="1" dirty="0">
                            <a:latin typeface="Cambria Math" panose="02040503050406030204" pitchFamily="18" charset="0"/>
                          </a:rPr>
                        </m:ctrlPr>
                      </m:sSubPr>
                      <m:e>
                        <m:r>
                          <a:rPr lang="en-US" altLang="en-US" dirty="0">
                            <a:latin typeface="Cambria Math" panose="02040503050406030204" pitchFamily="18" charset="0"/>
                          </a:rPr>
                          <m:t>&lt;</m:t>
                        </m:r>
                      </m:e>
                      <m:sub>
                        <m:r>
                          <a:rPr lang="en-US" altLang="en-US" dirty="0" err="1">
                            <a:latin typeface="Cambria Math" panose="02040503050406030204" pitchFamily="18" charset="0"/>
                          </a:rPr>
                          <m:t>𝐿𝑎𝑚𝑝𝑜𝑟𝑡</m:t>
                        </m:r>
                      </m:sub>
                    </m:sSub>
                    <m:r>
                      <a:rPr lang="en-US" altLang="en-US" dirty="0">
                        <a:latin typeface="Cambria Math" panose="02040503050406030204" pitchFamily="18" charset="0"/>
                      </a:rPr>
                      <m:t>𝑒</m:t>
                    </m:r>
                    <m:r>
                      <a:rPr lang="en-US" altLang="en-US" dirty="0">
                        <a:latin typeface="Cambria Math" panose="02040503050406030204" pitchFamily="18" charset="0"/>
                      </a:rPr>
                      <m:t>’ </m:t>
                    </m:r>
                  </m:oMath>
                </a14:m>
                <a:endParaRPr lang="en-US" altLang="en-US" dirty="0">
                  <a:sym typeface="Wingdings" panose="05000000000000000000" pitchFamily="2" charset="2"/>
                </a:endParaRPr>
              </a:p>
              <a:p>
                <a:r>
                  <a:rPr lang="en-US" altLang="en-US" dirty="0">
                    <a:sym typeface="Wingdings" panose="05000000000000000000" pitchFamily="2" charset="2"/>
                  </a:rPr>
                  <a:t>If </a:t>
                </a:r>
                <a:r>
                  <a:rPr lang="en-US" altLang="en-US" i="1" dirty="0">
                    <a:sym typeface="Wingdings" panose="05000000000000000000" pitchFamily="2" charset="2"/>
                  </a:rPr>
                  <a:t>e</a:t>
                </a:r>
                <a:r>
                  <a:rPr lang="en-US" altLang="en-US" dirty="0">
                    <a:sym typeface="Wingdings" panose="05000000000000000000" pitchFamily="2" charset="2"/>
                  </a:rPr>
                  <a:t>&lt;</a:t>
                </a:r>
                <a:r>
                  <a:rPr lang="en-US" altLang="en-US" i="1" dirty="0">
                    <a:sym typeface="Wingdings" panose="05000000000000000000" pitchFamily="2" charset="2"/>
                  </a:rPr>
                  <a:t>e’</a:t>
                </a:r>
                <a:r>
                  <a:rPr lang="en-US" altLang="en-US" dirty="0">
                    <a:sym typeface="Wingdings" panose="05000000000000000000" pitchFamily="2" charset="2"/>
                  </a:rPr>
                  <a:t> then there exist a sequence of time stamps from </a:t>
                </a:r>
                <a:r>
                  <a:rPr lang="en-US" altLang="en-US" i="1" dirty="0">
                    <a:sym typeface="Wingdings" panose="05000000000000000000" pitchFamily="2" charset="2"/>
                  </a:rPr>
                  <a:t>e</a:t>
                </a:r>
                <a:r>
                  <a:rPr lang="en-US" altLang="en-US" dirty="0">
                    <a:sym typeface="Wingdings" panose="05000000000000000000" pitchFamily="2" charset="2"/>
                  </a:rPr>
                  <a:t> to </a:t>
                </a:r>
                <a:r>
                  <a:rPr lang="en-US" altLang="en-US" i="1" dirty="0">
                    <a:sym typeface="Wingdings" panose="05000000000000000000" pitchFamily="2" charset="2"/>
                  </a:rPr>
                  <a:t>e’</a:t>
                </a:r>
              </a:p>
              <a:p>
                <a:r>
                  <a:rPr lang="en-US" altLang="en-US" dirty="0">
                    <a:sym typeface="Wingdings" panose="05000000000000000000" pitchFamily="2" charset="2"/>
                  </a:rPr>
                  <a:t>And these time stamps monotonically grow in each component.</a:t>
                </a:r>
              </a:p>
              <a:p>
                <a:r>
                  <a:rPr lang="en-US" altLang="en-US" dirty="0">
                    <a:sym typeface="Wingdings" panose="05000000000000000000" pitchFamily="2" charset="2"/>
                  </a:rPr>
                  <a:t>The growth is strict in at least one component: that corresponding to </a:t>
                </a:r>
                <a:r>
                  <a:rPr lang="en-US" altLang="en-US" i="1" dirty="0">
                    <a:sym typeface="Wingdings" panose="05000000000000000000" pitchFamily="2" charset="2"/>
                  </a:rPr>
                  <a:t>e’</a:t>
                </a:r>
                <a:r>
                  <a:rPr lang="en-US" altLang="en-US" dirty="0">
                    <a:sym typeface="Wingdings" panose="05000000000000000000" pitchFamily="2" charset="2"/>
                  </a:rPr>
                  <a:t>s process</a:t>
                </a:r>
              </a:p>
              <a:p>
                <a:endParaRPr lang="en-US" altLang="en-US" dirty="0">
                  <a:sym typeface="Wingdings" panose="05000000000000000000" pitchFamily="2" charset="2"/>
                </a:endParaRPr>
              </a:p>
              <a:p>
                <a:r>
                  <a:rPr lang="en-US" altLang="en-US" sz="2000" dirty="0"/>
                  <a:t>Proofs of 2,3 are similar</a:t>
                </a:r>
                <a:endParaRPr lang="en-US" altLang="en-US" dirty="0"/>
              </a:p>
            </p:txBody>
          </p:sp>
        </mc:Choice>
        <mc:Fallback xmlns="">
          <p:sp>
            <p:nvSpPr>
              <p:cNvPr id="20483" name="Rectangle 3"/>
              <p:cNvSpPr>
                <a:spLocks noGrp="1" noRot="1" noChangeAspect="1" noMove="1" noResize="1" noEditPoints="1" noAdjustHandles="1" noChangeArrowheads="1" noChangeShapeType="1" noTextEdit="1"/>
              </p:cNvSpPr>
              <p:nvPr>
                <p:ph idx="1"/>
              </p:nvPr>
            </p:nvSpPr>
            <p:spPr>
              <a:blipFill rotWithShape="0">
                <a:blip r:embed="rId3"/>
                <a:stretch>
                  <a:fillRect l="-773" t="-1401" r="-541"/>
                </a:stretch>
              </a:blipFill>
            </p:spPr>
            <p:txBody>
              <a:bodyPr/>
              <a:lstStyle/>
              <a:p>
                <a:r>
                  <a:rPr lang="he-IL">
                    <a:noFill/>
                  </a:rPr>
                  <a:t> </a:t>
                </a:r>
              </a:p>
            </p:txBody>
          </p:sp>
        </mc:Fallback>
      </mc:AlternateContent>
      <p:sp>
        <p:nvSpPr>
          <p:cNvPr id="2" name="Slide Number Placeholder 1"/>
          <p:cNvSpPr>
            <a:spLocks noGrp="1"/>
          </p:cNvSpPr>
          <p:nvPr>
            <p:ph type="sldNum" sz="quarter" idx="12"/>
          </p:nvPr>
        </p:nvSpPr>
        <p:spPr/>
        <p:txBody>
          <a:bodyPr/>
          <a:lstStyle/>
          <a:p>
            <a:fld id="{55A23B1E-CC54-4FDF-B9E3-8508EE06F71F}" type="slidenum">
              <a:rPr lang="en-US" altLang="he-IL" smtClean="0"/>
              <a:pPr/>
              <a:t>40</a:t>
            </a:fld>
            <a:endParaRPr lang="en-US" altLang="he-IL"/>
          </a:p>
        </p:txBody>
      </p:sp>
    </p:spTree>
    <p:extLst>
      <p:ext uri="{BB962C8B-B14F-4D97-AF65-F5344CB8AC3E}">
        <p14:creationId xmlns:p14="http://schemas.microsoft.com/office/powerpoint/2010/main" val="8540226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Cuts Revisited</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825624"/>
                <a:ext cx="7886700" cy="4699719"/>
              </a:xfrm>
            </p:spPr>
            <p:txBody>
              <a:bodyPr>
                <a:normAutofit/>
              </a:bodyPr>
              <a:lstStyle/>
              <a:p>
                <a:r>
                  <a:rPr lang="en-US" altLang="en-US" dirty="0"/>
                  <a:t>Let </a:t>
                </a:r>
                <a:r>
                  <a:rPr lang="en-US" altLang="en-US" i="1" dirty="0"/>
                  <a:t>X</a:t>
                </a:r>
                <a:r>
                  <a:rPr lang="en-US" altLang="en-US" dirty="0"/>
                  <a:t> be a </a:t>
                </a:r>
                <a:r>
                  <a:rPr lang="en-US" altLang="en-US" b="1" dirty="0">
                    <a:solidFill>
                      <a:srgbClr val="FF0000"/>
                    </a:solidFill>
                  </a:rPr>
                  <a:t>cut</a:t>
                </a:r>
                <a:r>
                  <a:rPr lang="en-US" altLang="en-US" dirty="0"/>
                  <a:t>, </a:t>
                </a:r>
                <a14:m>
                  <m:oMath xmlns:m="http://schemas.openxmlformats.org/officeDocument/2006/math">
                    <m:d>
                      <m:dPr>
                        <m:begChr m:val="{"/>
                        <m:endChr m:val="}"/>
                        <m:ctrlPr>
                          <a:rPr lang="en-US" altLang="en-US" i="1" dirty="0" smtClean="0">
                            <a:latin typeface="Cambria Math" panose="02040503050406030204" pitchFamily="18" charset="0"/>
                          </a:rPr>
                        </m:ctrlPr>
                      </m:dPr>
                      <m:e>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𝑥</m:t>
                            </m:r>
                          </m:e>
                          <m:sub>
                            <m:r>
                              <a:rPr lang="en-US" altLang="en-US" dirty="0" smtClean="0">
                                <a:latin typeface="Cambria Math" panose="02040503050406030204" pitchFamily="18" charset="0"/>
                              </a:rPr>
                              <m:t>𝑖</m:t>
                            </m:r>
                          </m:sub>
                        </m:sSub>
                      </m:e>
                    </m:d>
                    <m:r>
                      <a:rPr lang="en-US" altLang="en-US" dirty="0" smtClean="0">
                        <a:latin typeface="Cambria Math" panose="02040503050406030204" pitchFamily="18" charset="0"/>
                      </a:rPr>
                      <m:t> </m:t>
                    </m:r>
                  </m:oMath>
                </a14:m>
                <a:r>
                  <a:rPr lang="en-US" altLang="en-US" dirty="0"/>
                  <a:t>cut events, a system of </a:t>
                </a:r>
                <a:r>
                  <a:rPr lang="en-US" altLang="en-US" i="1" dirty="0"/>
                  <a:t>n</a:t>
                </a:r>
                <a:r>
                  <a:rPr lang="en-US" altLang="en-US" dirty="0"/>
                  <a:t> processes.</a:t>
                </a:r>
              </a:p>
              <a:p>
                <a:r>
                  <a:rPr lang="en-US" altLang="en-US" dirty="0"/>
                  <a:t>We say that the </a:t>
                </a:r>
                <a:r>
                  <a:rPr lang="en-US" altLang="en-US" b="1" dirty="0"/>
                  <a:t>global time </a:t>
                </a:r>
                <a:r>
                  <a:rPr lang="en-US" altLang="en-US" dirty="0"/>
                  <a:t>of </a:t>
                </a:r>
                <a:r>
                  <a:rPr lang="en-US" altLang="en-US" i="1" dirty="0"/>
                  <a:t>X</a:t>
                </a:r>
                <a:r>
                  <a:rPr lang="en-US" altLang="en-US" dirty="0"/>
                  <a:t> is (max is taken per entry)</a:t>
                </a:r>
              </a:p>
              <a:p>
                <a:pPr marL="0" indent="0">
                  <a:buNone/>
                </a:pPr>
                <a14:m>
                  <m:oMathPara xmlns:m="http://schemas.openxmlformats.org/officeDocument/2006/math">
                    <m:oMathParaPr>
                      <m:jc m:val="centerGroup"/>
                    </m:oMathParaPr>
                    <m:oMath xmlns:m="http://schemas.openxmlformats.org/officeDocument/2006/math">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𝑡</m:t>
                          </m:r>
                        </m:e>
                        <m:sub>
                          <m:r>
                            <m:rPr>
                              <m:sty m:val="p"/>
                            </m:rPr>
                            <a:rPr lang="en-US" altLang="en-US" b="0" i="0" dirty="0" smtClean="0">
                              <a:latin typeface="Cambria Math" panose="02040503050406030204" pitchFamily="18" charset="0"/>
                            </a:rPr>
                            <m:t>X</m:t>
                          </m:r>
                        </m:sub>
                      </m:sSub>
                      <m:r>
                        <a:rPr lang="en-US" altLang="en-US" dirty="0" smtClean="0">
                          <a:latin typeface="Cambria Math" panose="02040503050406030204" pitchFamily="18" charset="0"/>
                        </a:rPr>
                        <m:t>=</m:t>
                      </m:r>
                      <m:limLow>
                        <m:limLowPr>
                          <m:ctrlPr>
                            <a:rPr lang="en-US" altLang="en-US" b="0" i="1" dirty="0" smtClean="0">
                              <a:latin typeface="Cambria Math" panose="02040503050406030204" pitchFamily="18" charset="0"/>
                            </a:rPr>
                          </m:ctrlPr>
                        </m:limLowPr>
                        <m:e>
                          <m:r>
                            <m:rPr>
                              <m:sty m:val="p"/>
                            </m:rPr>
                            <a:rPr lang="en-US" altLang="en-US" dirty="0" smtClean="0">
                              <a:latin typeface="Cambria Math" panose="02040503050406030204" pitchFamily="18" charset="0"/>
                            </a:rPr>
                            <m:t>max</m:t>
                          </m:r>
                        </m:e>
                        <m:lim>
                          <m:r>
                            <m:rPr>
                              <m:sty m:val="p"/>
                            </m:rPr>
                            <a:rPr lang="en-US" altLang="en-US" b="0" i="0" dirty="0" smtClean="0">
                              <a:latin typeface="Cambria Math" panose="02040503050406030204" pitchFamily="18" charset="0"/>
                            </a:rPr>
                            <m:t>element</m:t>
                          </m:r>
                          <m:r>
                            <a:rPr lang="en-US" altLang="en-US" b="0" i="0" dirty="0" smtClean="0">
                              <a:latin typeface="Cambria Math" panose="02040503050406030204" pitchFamily="18" charset="0"/>
                            </a:rPr>
                            <m:t> </m:t>
                          </m:r>
                          <m:r>
                            <m:rPr>
                              <m:sty m:val="p"/>
                            </m:rPr>
                            <a:rPr lang="en-US" altLang="en-US" b="0" i="0" dirty="0" smtClean="0">
                              <a:latin typeface="Cambria Math" panose="02040503050406030204" pitchFamily="18" charset="0"/>
                            </a:rPr>
                            <m:t>wise</m:t>
                          </m:r>
                        </m:lim>
                      </m:limLow>
                      <m:d>
                        <m:dPr>
                          <m:begChr m:val="{"/>
                          <m:endChr m:val="}"/>
                          <m:ctrlPr>
                            <a:rPr lang="en-US" altLang="en-US" i="1" dirty="0" smtClean="0">
                              <a:latin typeface="Cambria Math" panose="02040503050406030204" pitchFamily="18" charset="0"/>
                            </a:rPr>
                          </m:ctrlPr>
                        </m:dPr>
                        <m:e>
                          <m:r>
                            <a:rPr lang="en-US" altLang="en-US" dirty="0" smtClean="0">
                              <a:latin typeface="Cambria Math" panose="02040503050406030204" pitchFamily="18" charset="0"/>
                            </a:rPr>
                            <m:t>𝐶</m:t>
                          </m:r>
                          <m:d>
                            <m:dPr>
                              <m:ctrlPr>
                                <a:rPr lang="en-US" altLang="en-US" i="1" dirty="0" smtClean="0">
                                  <a:latin typeface="Cambria Math" panose="02040503050406030204" pitchFamily="18" charset="0"/>
                                </a:rPr>
                              </m:ctrlPr>
                            </m:dPr>
                            <m:e>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𝑥</m:t>
                                  </m:r>
                                </m:e>
                                <m:sub>
                                  <m:r>
                                    <a:rPr lang="en-US" altLang="en-US" dirty="0" smtClean="0">
                                      <a:latin typeface="Cambria Math" panose="02040503050406030204" pitchFamily="18" charset="0"/>
                                    </a:rPr>
                                    <m:t>1</m:t>
                                  </m:r>
                                </m:sub>
                              </m:sSub>
                            </m:e>
                          </m:d>
                          <m:r>
                            <a:rPr lang="en-US" altLang="en-US" dirty="0" smtClean="0">
                              <a:latin typeface="Cambria Math" panose="02040503050406030204" pitchFamily="18" charset="0"/>
                            </a:rPr>
                            <m:t>, … , </m:t>
                          </m:r>
                          <m:r>
                            <a:rPr lang="en-US" altLang="en-US" dirty="0" smtClean="0">
                              <a:latin typeface="Cambria Math" panose="02040503050406030204" pitchFamily="18" charset="0"/>
                            </a:rPr>
                            <m:t>𝐶</m:t>
                          </m:r>
                          <m:d>
                            <m:dPr>
                              <m:ctrlPr>
                                <a:rPr lang="en-US" altLang="en-US" i="1" dirty="0" smtClean="0">
                                  <a:latin typeface="Cambria Math" panose="02040503050406030204" pitchFamily="18" charset="0"/>
                                </a:rPr>
                              </m:ctrlPr>
                            </m:dPr>
                            <m:e>
                              <m:sSub>
                                <m:sSubPr>
                                  <m:ctrlPr>
                                    <a:rPr lang="en-US" altLang="en-US" i="1" dirty="0" smtClean="0">
                                      <a:latin typeface="Cambria Math" panose="02040503050406030204" pitchFamily="18" charset="0"/>
                                    </a:rPr>
                                  </m:ctrlPr>
                                </m:sSubPr>
                                <m:e>
                                  <m:r>
                                    <a:rPr lang="en-US" altLang="en-US" dirty="0" err="1" smtClean="0">
                                      <a:latin typeface="Cambria Math" panose="02040503050406030204" pitchFamily="18" charset="0"/>
                                    </a:rPr>
                                    <m:t>𝑥</m:t>
                                  </m:r>
                                </m:e>
                                <m:sub>
                                  <m:r>
                                    <a:rPr lang="en-US" altLang="en-US" dirty="0" err="1" smtClean="0">
                                      <a:latin typeface="Cambria Math" panose="02040503050406030204" pitchFamily="18" charset="0"/>
                                    </a:rPr>
                                    <m:t>𝑛</m:t>
                                  </m:r>
                                </m:sub>
                              </m:sSub>
                            </m:e>
                          </m:d>
                        </m:e>
                      </m:d>
                    </m:oMath>
                  </m:oMathPara>
                </a14:m>
                <a:endParaRPr lang="en-US" altLang="en-US" dirty="0"/>
              </a:p>
              <a:p>
                <a:r>
                  <a:rPr lang="en-US" altLang="en-US" dirty="0"/>
                  <a:t>Different cuts have same </a:t>
                </a:r>
                <a:r>
                  <a:rPr lang="en-US" altLang="en-US" b="1" dirty="0"/>
                  <a:t>global time </a:t>
                </a:r>
                <a:r>
                  <a:rPr lang="en-US" altLang="en-US" dirty="0"/>
                  <a:t>(see example below)</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pPr marL="0" indent="0">
                  <a:buNone/>
                </a:pPr>
                <a:endParaRPr lang="en-US" altLang="en-US" dirty="0"/>
              </a:p>
              <a:p>
                <a:r>
                  <a:rPr lang="en-US" altLang="en-US" b="1" dirty="0"/>
                  <a:t>However …</a:t>
                </a:r>
              </a:p>
              <a:p>
                <a:endParaRPr lang="en-US" altLang="en-US" dirty="0"/>
              </a:p>
              <a:p>
                <a:endParaRPr lang="he-IL"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825624"/>
                <a:ext cx="7886700" cy="4699719"/>
              </a:xfrm>
              <a:blipFill rotWithShape="0">
                <a:blip r:embed="rId2"/>
                <a:stretch>
                  <a:fillRect l="-773" t="-1427" b="-1686"/>
                </a:stretch>
              </a:blipFill>
            </p:spPr>
            <p:txBody>
              <a:bodyPr/>
              <a:lstStyle/>
              <a:p>
                <a:r>
                  <a:rPr lang="he-IL">
                    <a:noFill/>
                  </a:rPr>
                  <a:t> </a:t>
                </a:r>
              </a:p>
            </p:txBody>
          </p:sp>
        </mc:Fallback>
      </mc:AlternateContent>
      <p:sp>
        <p:nvSpPr>
          <p:cNvPr id="2" name="Slide Number Placeholder 1"/>
          <p:cNvSpPr>
            <a:spLocks noGrp="1"/>
          </p:cNvSpPr>
          <p:nvPr>
            <p:ph type="sldNum" sz="quarter" idx="12"/>
          </p:nvPr>
        </p:nvSpPr>
        <p:spPr/>
        <p:txBody>
          <a:bodyPr/>
          <a:lstStyle/>
          <a:p>
            <a:fld id="{BA89981A-5E85-414A-8133-F94180C394F4}" type="slidenum">
              <a:rPr lang="en-US" altLang="he-IL" smtClean="0"/>
              <a:pPr/>
              <a:t>41</a:t>
            </a:fld>
            <a:endParaRPr lang="en-US" altLang="he-IL"/>
          </a:p>
        </p:txBody>
      </p:sp>
      <p:grpSp>
        <p:nvGrpSpPr>
          <p:cNvPr id="19" name="Group 18"/>
          <p:cNvGrpSpPr/>
          <p:nvPr/>
        </p:nvGrpSpPr>
        <p:grpSpPr>
          <a:xfrm>
            <a:off x="1004887" y="3445951"/>
            <a:ext cx="7134226" cy="2657475"/>
            <a:chOff x="1004887" y="3445951"/>
            <a:chExt cx="7134226" cy="2657475"/>
          </a:xfrm>
        </p:grpSpPr>
        <p:grpSp>
          <p:nvGrpSpPr>
            <p:cNvPr id="18" name="Group 17"/>
            <p:cNvGrpSpPr/>
            <p:nvPr/>
          </p:nvGrpSpPr>
          <p:grpSpPr>
            <a:xfrm>
              <a:off x="1004887" y="3445951"/>
              <a:ext cx="7134226" cy="2657475"/>
              <a:chOff x="1004887" y="3192101"/>
              <a:chExt cx="7134226" cy="2657475"/>
            </a:xfrm>
          </p:grpSpPr>
          <p:grpSp>
            <p:nvGrpSpPr>
              <p:cNvPr id="21508" name="Group 53"/>
              <p:cNvGrpSpPr>
                <a:grpSpLocks/>
              </p:cNvGrpSpPr>
              <p:nvPr/>
            </p:nvGrpSpPr>
            <p:grpSpPr bwMode="auto">
              <a:xfrm>
                <a:off x="1004887" y="3192101"/>
                <a:ext cx="7134226" cy="2657475"/>
                <a:chOff x="480" y="1680"/>
                <a:chExt cx="4494" cy="1674"/>
              </a:xfrm>
            </p:grpSpPr>
            <p:sp>
              <p:nvSpPr>
                <p:cNvPr id="21510" name="Text Box 38"/>
                <p:cNvSpPr txBox="1">
                  <a:spLocks noChangeArrowheads="1"/>
                </p:cNvSpPr>
                <p:nvPr/>
              </p:nvSpPr>
              <p:spPr bwMode="auto">
                <a:xfrm>
                  <a:off x="3816" y="1733"/>
                  <a:ext cx="85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i="0" u="sng" dirty="0">
                      <a:latin typeface="+mn-lt"/>
                    </a:rPr>
                    <a:t>Example:</a:t>
                  </a:r>
                </a:p>
              </p:txBody>
            </p:sp>
            <p:grpSp>
              <p:nvGrpSpPr>
                <p:cNvPr id="21511" name="Group 52"/>
                <p:cNvGrpSpPr>
                  <a:grpSpLocks/>
                </p:cNvGrpSpPr>
                <p:nvPr/>
              </p:nvGrpSpPr>
              <p:grpSpPr bwMode="auto">
                <a:xfrm>
                  <a:off x="480" y="1680"/>
                  <a:ext cx="4494" cy="1674"/>
                  <a:chOff x="480" y="1680"/>
                  <a:chExt cx="4494" cy="1674"/>
                </a:xfrm>
              </p:grpSpPr>
              <p:sp>
                <p:nvSpPr>
                  <p:cNvPr id="21512" name="Line 5"/>
                  <p:cNvSpPr>
                    <a:spLocks noChangeShapeType="1"/>
                  </p:cNvSpPr>
                  <p:nvPr/>
                </p:nvSpPr>
                <p:spPr bwMode="auto">
                  <a:xfrm>
                    <a:off x="480" y="1831"/>
                    <a:ext cx="31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1513" name="Line 6"/>
                  <p:cNvSpPr>
                    <a:spLocks noChangeShapeType="1"/>
                  </p:cNvSpPr>
                  <p:nvPr/>
                </p:nvSpPr>
                <p:spPr bwMode="auto">
                  <a:xfrm>
                    <a:off x="480" y="2178"/>
                    <a:ext cx="31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1514" name="Line 7"/>
                  <p:cNvSpPr>
                    <a:spLocks noChangeShapeType="1"/>
                  </p:cNvSpPr>
                  <p:nvPr/>
                </p:nvSpPr>
                <p:spPr bwMode="auto">
                  <a:xfrm>
                    <a:off x="480" y="2565"/>
                    <a:ext cx="31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1515" name="Line 11"/>
                  <p:cNvSpPr>
                    <a:spLocks noChangeShapeType="1"/>
                  </p:cNvSpPr>
                  <p:nvPr/>
                </p:nvSpPr>
                <p:spPr bwMode="auto">
                  <a:xfrm>
                    <a:off x="480" y="2951"/>
                    <a:ext cx="31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1521" name="Line 32"/>
                  <p:cNvSpPr>
                    <a:spLocks noChangeShapeType="1"/>
                  </p:cNvSpPr>
                  <p:nvPr/>
                </p:nvSpPr>
                <p:spPr bwMode="auto">
                  <a:xfrm flipV="1">
                    <a:off x="946" y="2244"/>
                    <a:ext cx="218" cy="23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1522" name="Line 33"/>
                  <p:cNvSpPr>
                    <a:spLocks noChangeShapeType="1"/>
                  </p:cNvSpPr>
                  <p:nvPr/>
                </p:nvSpPr>
                <p:spPr bwMode="auto">
                  <a:xfrm flipV="1">
                    <a:off x="2010" y="1965"/>
                    <a:ext cx="124" cy="49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1523" name="Freeform 36"/>
                  <p:cNvSpPr>
                    <a:spLocks/>
                  </p:cNvSpPr>
                  <p:nvPr/>
                </p:nvSpPr>
                <p:spPr bwMode="auto">
                  <a:xfrm>
                    <a:off x="632" y="1680"/>
                    <a:ext cx="1892" cy="1530"/>
                  </a:xfrm>
                  <a:custGeom>
                    <a:avLst/>
                    <a:gdLst>
                      <a:gd name="T0" fmla="*/ 56 w 1892"/>
                      <a:gd name="T1" fmla="*/ 1530 h 1530"/>
                      <a:gd name="T2" fmla="*/ 20 w 1892"/>
                      <a:gd name="T3" fmla="*/ 945 h 1530"/>
                      <a:gd name="T4" fmla="*/ 29 w 1892"/>
                      <a:gd name="T5" fmla="*/ 756 h 1530"/>
                      <a:gd name="T6" fmla="*/ 47 w 1892"/>
                      <a:gd name="T7" fmla="*/ 729 h 1530"/>
                      <a:gd name="T8" fmla="*/ 101 w 1892"/>
                      <a:gd name="T9" fmla="*/ 711 h 1530"/>
                      <a:gd name="T10" fmla="*/ 893 w 1892"/>
                      <a:gd name="T11" fmla="*/ 711 h 1530"/>
                      <a:gd name="T12" fmla="*/ 1127 w 1892"/>
                      <a:gd name="T13" fmla="*/ 675 h 1530"/>
                      <a:gd name="T14" fmla="*/ 1568 w 1892"/>
                      <a:gd name="T15" fmla="*/ 513 h 1530"/>
                      <a:gd name="T16" fmla="*/ 1595 w 1892"/>
                      <a:gd name="T17" fmla="*/ 486 h 1530"/>
                      <a:gd name="T18" fmla="*/ 1703 w 1892"/>
                      <a:gd name="T19" fmla="*/ 396 h 1530"/>
                      <a:gd name="T20" fmla="*/ 1838 w 1892"/>
                      <a:gd name="T21" fmla="*/ 171 h 1530"/>
                      <a:gd name="T22" fmla="*/ 1865 w 1892"/>
                      <a:gd name="T23" fmla="*/ 117 h 1530"/>
                      <a:gd name="T24" fmla="*/ 1883 w 1892"/>
                      <a:gd name="T25" fmla="*/ 63 h 1530"/>
                      <a:gd name="T26" fmla="*/ 1892 w 1892"/>
                      <a:gd name="T27" fmla="*/ 0 h 15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892" h="1530">
                        <a:moveTo>
                          <a:pt x="56" y="1530"/>
                        </a:moveTo>
                        <a:cubicBezTo>
                          <a:pt x="103" y="1344"/>
                          <a:pt x="81" y="1128"/>
                          <a:pt x="20" y="945"/>
                        </a:cubicBezTo>
                        <a:cubicBezTo>
                          <a:pt x="11" y="884"/>
                          <a:pt x="0" y="814"/>
                          <a:pt x="29" y="756"/>
                        </a:cubicBezTo>
                        <a:cubicBezTo>
                          <a:pt x="34" y="746"/>
                          <a:pt x="38" y="735"/>
                          <a:pt x="47" y="729"/>
                        </a:cubicBezTo>
                        <a:cubicBezTo>
                          <a:pt x="63" y="719"/>
                          <a:pt x="101" y="711"/>
                          <a:pt x="101" y="711"/>
                        </a:cubicBezTo>
                        <a:cubicBezTo>
                          <a:pt x="484" y="722"/>
                          <a:pt x="440" y="726"/>
                          <a:pt x="893" y="711"/>
                        </a:cubicBezTo>
                        <a:cubicBezTo>
                          <a:pt x="970" y="708"/>
                          <a:pt x="1050" y="685"/>
                          <a:pt x="1127" y="675"/>
                        </a:cubicBezTo>
                        <a:cubicBezTo>
                          <a:pt x="1270" y="627"/>
                          <a:pt x="1445" y="601"/>
                          <a:pt x="1568" y="513"/>
                        </a:cubicBezTo>
                        <a:cubicBezTo>
                          <a:pt x="1578" y="506"/>
                          <a:pt x="1585" y="494"/>
                          <a:pt x="1595" y="486"/>
                        </a:cubicBezTo>
                        <a:cubicBezTo>
                          <a:pt x="1641" y="450"/>
                          <a:pt x="1668" y="448"/>
                          <a:pt x="1703" y="396"/>
                        </a:cubicBezTo>
                        <a:cubicBezTo>
                          <a:pt x="1752" y="322"/>
                          <a:pt x="1789" y="244"/>
                          <a:pt x="1838" y="171"/>
                        </a:cubicBezTo>
                        <a:cubicBezTo>
                          <a:pt x="1849" y="154"/>
                          <a:pt x="1857" y="135"/>
                          <a:pt x="1865" y="117"/>
                        </a:cubicBezTo>
                        <a:cubicBezTo>
                          <a:pt x="1873" y="100"/>
                          <a:pt x="1883" y="63"/>
                          <a:pt x="1883" y="63"/>
                        </a:cubicBezTo>
                        <a:cubicBezTo>
                          <a:pt x="1886" y="42"/>
                          <a:pt x="1892" y="0"/>
                          <a:pt x="1892" y="0"/>
                        </a:cubicBezTo>
                      </a:path>
                    </a:pathLst>
                  </a:custGeom>
                  <a:noFill/>
                  <a:ln w="38100" cap="rnd">
                    <a:solidFill>
                      <a:srgbClr val="3366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1524" name="Freeform 37"/>
                  <p:cNvSpPr>
                    <a:spLocks/>
                  </p:cNvSpPr>
                  <p:nvPr/>
                </p:nvSpPr>
                <p:spPr bwMode="auto">
                  <a:xfrm>
                    <a:off x="2353" y="1680"/>
                    <a:ext cx="369" cy="1674"/>
                  </a:xfrm>
                  <a:custGeom>
                    <a:avLst/>
                    <a:gdLst>
                      <a:gd name="T0" fmla="*/ 369 w 369"/>
                      <a:gd name="T1" fmla="*/ 0 h 1674"/>
                      <a:gd name="T2" fmla="*/ 288 w 369"/>
                      <a:gd name="T3" fmla="*/ 369 h 1674"/>
                      <a:gd name="T4" fmla="*/ 207 w 369"/>
                      <a:gd name="T5" fmla="*/ 783 h 1674"/>
                      <a:gd name="T6" fmla="*/ 180 w 369"/>
                      <a:gd name="T7" fmla="*/ 873 h 1674"/>
                      <a:gd name="T8" fmla="*/ 153 w 369"/>
                      <a:gd name="T9" fmla="*/ 999 h 1674"/>
                      <a:gd name="T10" fmla="*/ 126 w 369"/>
                      <a:gd name="T11" fmla="*/ 1071 h 1674"/>
                      <a:gd name="T12" fmla="*/ 108 w 369"/>
                      <a:gd name="T13" fmla="*/ 1125 h 1674"/>
                      <a:gd name="T14" fmla="*/ 54 w 369"/>
                      <a:gd name="T15" fmla="*/ 1476 h 1674"/>
                      <a:gd name="T16" fmla="*/ 0 w 369"/>
                      <a:gd name="T17" fmla="*/ 1674 h 16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9" h="1674">
                        <a:moveTo>
                          <a:pt x="369" y="0"/>
                        </a:moveTo>
                        <a:cubicBezTo>
                          <a:pt x="329" y="119"/>
                          <a:pt x="313" y="246"/>
                          <a:pt x="288" y="369"/>
                        </a:cubicBezTo>
                        <a:cubicBezTo>
                          <a:pt x="260" y="507"/>
                          <a:pt x="232" y="645"/>
                          <a:pt x="207" y="783"/>
                        </a:cubicBezTo>
                        <a:cubicBezTo>
                          <a:pt x="202" y="813"/>
                          <a:pt x="188" y="843"/>
                          <a:pt x="180" y="873"/>
                        </a:cubicBezTo>
                        <a:cubicBezTo>
                          <a:pt x="169" y="914"/>
                          <a:pt x="165" y="958"/>
                          <a:pt x="153" y="999"/>
                        </a:cubicBezTo>
                        <a:cubicBezTo>
                          <a:pt x="152" y="1002"/>
                          <a:pt x="128" y="1066"/>
                          <a:pt x="126" y="1071"/>
                        </a:cubicBezTo>
                        <a:cubicBezTo>
                          <a:pt x="121" y="1089"/>
                          <a:pt x="108" y="1125"/>
                          <a:pt x="108" y="1125"/>
                        </a:cubicBezTo>
                        <a:cubicBezTo>
                          <a:pt x="94" y="1240"/>
                          <a:pt x="82" y="1364"/>
                          <a:pt x="54" y="1476"/>
                        </a:cubicBezTo>
                        <a:cubicBezTo>
                          <a:pt x="38" y="1541"/>
                          <a:pt x="0" y="1606"/>
                          <a:pt x="0" y="1674"/>
                        </a:cubicBezTo>
                      </a:path>
                    </a:pathLst>
                  </a:custGeom>
                  <a:noFill/>
                  <a:ln w="38100" cap="rnd">
                    <a:solidFill>
                      <a:srgbClr val="7030A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1534" name="AutoShape 40"/>
                  <p:cNvSpPr>
                    <a:spLocks noChangeArrowheads="1"/>
                  </p:cNvSpPr>
                  <p:nvPr/>
                </p:nvSpPr>
                <p:spPr bwMode="auto">
                  <a:xfrm>
                    <a:off x="4778" y="2265"/>
                    <a:ext cx="196" cy="624"/>
                  </a:xfrm>
                  <a:prstGeom prst="bracketPair">
                    <a:avLst>
                      <a:gd name="adj" fmla="val 2344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50000"/>
                      </a:spcBef>
                      <a:buFontTx/>
                      <a:buNone/>
                    </a:pPr>
                    <a:r>
                      <a:rPr lang="en-US" altLang="en-US" sz="1600" b="1" i="0" dirty="0"/>
                      <a:t>2</a:t>
                    </a:r>
                    <a:br>
                      <a:rPr lang="en-US" altLang="en-US" sz="1600" b="1" i="0" dirty="0"/>
                    </a:br>
                    <a:r>
                      <a:rPr lang="en-US" altLang="en-US" sz="1600" b="1" i="0" dirty="0"/>
                      <a:t>1</a:t>
                    </a:r>
                    <a:br>
                      <a:rPr lang="en-US" altLang="en-US" sz="1600" b="1" i="0" dirty="0"/>
                    </a:br>
                    <a:r>
                      <a:rPr lang="en-US" altLang="en-US" sz="1600" b="1" i="0" dirty="0"/>
                      <a:t>2</a:t>
                    </a:r>
                    <a:br>
                      <a:rPr lang="en-US" altLang="en-US" sz="1600" b="1" i="0" dirty="0"/>
                    </a:br>
                    <a:r>
                      <a:rPr lang="en-US" altLang="en-US" sz="1600" b="1" i="0" dirty="0"/>
                      <a:t>0</a:t>
                    </a:r>
                  </a:p>
                </p:txBody>
              </p:sp>
              <p:sp>
                <p:nvSpPr>
                  <p:cNvPr id="21526" name="Rectangle 43"/>
                  <p:cNvSpPr>
                    <a:spLocks noChangeArrowheads="1"/>
                  </p:cNvSpPr>
                  <p:nvPr/>
                </p:nvSpPr>
                <p:spPr bwMode="auto">
                  <a:xfrm>
                    <a:off x="2400" y="1783"/>
                    <a:ext cx="96" cy="96"/>
                  </a:xfrm>
                  <a:prstGeom prst="rect">
                    <a:avLst/>
                  </a:prstGeom>
                  <a:solidFill>
                    <a:srgbClr val="33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21527" name="Rectangle 44"/>
                  <p:cNvSpPr>
                    <a:spLocks noChangeArrowheads="1"/>
                  </p:cNvSpPr>
                  <p:nvPr/>
                </p:nvSpPr>
                <p:spPr bwMode="auto">
                  <a:xfrm>
                    <a:off x="2160" y="2160"/>
                    <a:ext cx="96" cy="96"/>
                  </a:xfrm>
                  <a:prstGeom prst="rect">
                    <a:avLst/>
                  </a:prstGeom>
                  <a:solidFill>
                    <a:srgbClr val="33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21528" name="Rectangle 45"/>
                  <p:cNvSpPr>
                    <a:spLocks noChangeArrowheads="1"/>
                  </p:cNvSpPr>
                  <p:nvPr/>
                </p:nvSpPr>
                <p:spPr bwMode="auto">
                  <a:xfrm>
                    <a:off x="576" y="2496"/>
                    <a:ext cx="96" cy="96"/>
                  </a:xfrm>
                  <a:prstGeom prst="rect">
                    <a:avLst/>
                  </a:prstGeom>
                  <a:solidFill>
                    <a:srgbClr val="33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21529" name="Rectangle 46"/>
                  <p:cNvSpPr>
                    <a:spLocks noChangeArrowheads="1"/>
                  </p:cNvSpPr>
                  <p:nvPr/>
                </p:nvSpPr>
                <p:spPr bwMode="auto">
                  <a:xfrm>
                    <a:off x="2400" y="2928"/>
                    <a:ext cx="96" cy="96"/>
                  </a:xfrm>
                  <a:prstGeom prst="rect">
                    <a:avLst/>
                  </a:prstGeom>
                  <a:solidFill>
                    <a:srgbClr val="7030A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21530" name="Rectangle 47"/>
                  <p:cNvSpPr>
                    <a:spLocks noChangeArrowheads="1"/>
                  </p:cNvSpPr>
                  <p:nvPr/>
                </p:nvSpPr>
                <p:spPr bwMode="auto">
                  <a:xfrm>
                    <a:off x="672" y="2928"/>
                    <a:ext cx="96" cy="96"/>
                  </a:xfrm>
                  <a:prstGeom prst="rect">
                    <a:avLst/>
                  </a:prstGeom>
                  <a:solidFill>
                    <a:srgbClr val="33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21531" name="Rectangle 48"/>
                  <p:cNvSpPr>
                    <a:spLocks noChangeArrowheads="1"/>
                  </p:cNvSpPr>
                  <p:nvPr/>
                </p:nvSpPr>
                <p:spPr bwMode="auto">
                  <a:xfrm>
                    <a:off x="2496" y="2544"/>
                    <a:ext cx="96" cy="96"/>
                  </a:xfrm>
                  <a:prstGeom prst="rect">
                    <a:avLst/>
                  </a:prstGeom>
                  <a:solidFill>
                    <a:srgbClr val="7030A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21532" name="Rectangle 49"/>
                  <p:cNvSpPr>
                    <a:spLocks noChangeArrowheads="1"/>
                  </p:cNvSpPr>
                  <p:nvPr/>
                </p:nvSpPr>
                <p:spPr bwMode="auto">
                  <a:xfrm>
                    <a:off x="2592" y="2112"/>
                    <a:ext cx="96" cy="96"/>
                  </a:xfrm>
                  <a:prstGeom prst="rect">
                    <a:avLst/>
                  </a:prstGeom>
                  <a:solidFill>
                    <a:srgbClr val="7030A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21533" name="Rectangle 50"/>
                  <p:cNvSpPr>
                    <a:spLocks noChangeArrowheads="1"/>
                  </p:cNvSpPr>
                  <p:nvPr/>
                </p:nvSpPr>
                <p:spPr bwMode="auto">
                  <a:xfrm>
                    <a:off x="2640" y="1776"/>
                    <a:ext cx="96" cy="96"/>
                  </a:xfrm>
                  <a:prstGeom prst="rect">
                    <a:avLst/>
                  </a:prstGeom>
                  <a:solidFill>
                    <a:srgbClr val="7030A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endParaRPr lang="en-US" altLang="en-US" sz="2400"/>
                  </a:p>
                </p:txBody>
              </p:sp>
              <p:sp>
                <p:nvSpPr>
                  <p:cNvPr id="21516" name="Oval 19"/>
                  <p:cNvSpPr>
                    <a:spLocks noChangeArrowheads="1"/>
                  </p:cNvSpPr>
                  <p:nvPr/>
                </p:nvSpPr>
                <p:spPr bwMode="auto">
                  <a:xfrm>
                    <a:off x="802" y="1738"/>
                    <a:ext cx="227" cy="22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dirty="0"/>
                      <a:t>1</a:t>
                    </a:r>
                  </a:p>
                </p:txBody>
              </p:sp>
              <p:sp>
                <p:nvSpPr>
                  <p:cNvPr id="21517" name="Oval 28"/>
                  <p:cNvSpPr>
                    <a:spLocks noChangeArrowheads="1"/>
                  </p:cNvSpPr>
                  <p:nvPr/>
                </p:nvSpPr>
                <p:spPr bwMode="auto">
                  <a:xfrm>
                    <a:off x="2050" y="1738"/>
                    <a:ext cx="227" cy="22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dirty="0"/>
                      <a:t>2</a:t>
                    </a:r>
                  </a:p>
                </p:txBody>
              </p:sp>
              <p:sp>
                <p:nvSpPr>
                  <p:cNvPr id="21518" name="Oval 29"/>
                  <p:cNvSpPr>
                    <a:spLocks noChangeArrowheads="1"/>
                  </p:cNvSpPr>
                  <p:nvPr/>
                </p:nvSpPr>
                <p:spPr bwMode="auto">
                  <a:xfrm>
                    <a:off x="1138" y="2055"/>
                    <a:ext cx="227" cy="22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1</a:t>
                    </a:r>
                  </a:p>
                </p:txBody>
              </p:sp>
              <p:sp>
                <p:nvSpPr>
                  <p:cNvPr id="21519" name="Oval 30"/>
                  <p:cNvSpPr>
                    <a:spLocks noChangeArrowheads="1"/>
                  </p:cNvSpPr>
                  <p:nvPr/>
                </p:nvSpPr>
                <p:spPr bwMode="auto">
                  <a:xfrm>
                    <a:off x="785" y="2418"/>
                    <a:ext cx="227" cy="22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a:t>1</a:t>
                    </a:r>
                  </a:p>
                </p:txBody>
              </p:sp>
              <p:sp>
                <p:nvSpPr>
                  <p:cNvPr id="21520" name="Oval 31"/>
                  <p:cNvSpPr>
                    <a:spLocks noChangeArrowheads="1"/>
                  </p:cNvSpPr>
                  <p:nvPr/>
                </p:nvSpPr>
                <p:spPr bwMode="auto">
                  <a:xfrm>
                    <a:off x="1874" y="2463"/>
                    <a:ext cx="227" cy="22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2400" i="0" dirty="0"/>
                      <a:t>2</a:t>
                    </a:r>
                  </a:p>
                </p:txBody>
              </p:sp>
            </p:grpSp>
          </p:grpSp>
          <p:sp>
            <p:nvSpPr>
              <p:cNvPr id="16" name="TextBox 15"/>
              <p:cNvSpPr txBox="1"/>
              <p:nvPr/>
            </p:nvSpPr>
            <p:spPr>
              <a:xfrm>
                <a:off x="4089302" y="5264801"/>
                <a:ext cx="410690" cy="584775"/>
              </a:xfrm>
              <a:prstGeom prst="rect">
                <a:avLst/>
              </a:prstGeom>
              <a:noFill/>
            </p:spPr>
            <p:txBody>
              <a:bodyPr wrap="none" rtlCol="1">
                <a:spAutoFit/>
              </a:bodyPr>
              <a:lstStyle/>
              <a:p>
                <a:r>
                  <a:rPr lang="en-US" sz="3200" b="1" dirty="0">
                    <a:solidFill>
                      <a:srgbClr val="7030A0"/>
                    </a:solidFill>
                    <a:latin typeface="+mn-lt"/>
                    <a:cs typeface="+mj-cs"/>
                  </a:rPr>
                  <a:t>X</a:t>
                </a:r>
                <a:endParaRPr lang="he-IL" sz="3200" b="1" dirty="0">
                  <a:solidFill>
                    <a:srgbClr val="7030A0"/>
                  </a:solidFill>
                  <a:latin typeface="+mn-lt"/>
                  <a:cs typeface="+mj-cs"/>
                </a:endParaRPr>
              </a:p>
            </p:txBody>
          </p:sp>
          <p:sp>
            <p:nvSpPr>
              <p:cNvPr id="47" name="TextBox 46"/>
              <p:cNvSpPr txBox="1"/>
              <p:nvPr/>
            </p:nvSpPr>
            <p:spPr>
              <a:xfrm>
                <a:off x="1337766" y="5264801"/>
                <a:ext cx="397866" cy="584775"/>
              </a:xfrm>
              <a:prstGeom prst="rect">
                <a:avLst/>
              </a:prstGeom>
              <a:noFill/>
            </p:spPr>
            <p:txBody>
              <a:bodyPr wrap="none" rtlCol="1">
                <a:spAutoFit/>
              </a:bodyPr>
              <a:lstStyle/>
              <a:p>
                <a:r>
                  <a:rPr lang="en-US" sz="3200" b="1" dirty="0">
                    <a:solidFill>
                      <a:srgbClr val="336600"/>
                    </a:solidFill>
                    <a:latin typeface="+mn-lt"/>
                    <a:cs typeface="+mj-cs"/>
                  </a:rPr>
                  <a:t>Y</a:t>
                </a:r>
                <a:endParaRPr lang="he-IL" sz="3200" b="1" dirty="0">
                  <a:solidFill>
                    <a:srgbClr val="336600"/>
                  </a:solidFill>
                  <a:latin typeface="+mn-lt"/>
                  <a:cs typeface="+mj-cs"/>
                </a:endParaRPr>
              </a:p>
            </p:txBody>
          </p:sp>
        </p:grpSp>
        <mc:AlternateContent xmlns:mc="http://schemas.openxmlformats.org/markup-compatibility/2006" xmlns:a14="http://schemas.microsoft.com/office/drawing/2010/main">
          <mc:Choice Requires="a14">
            <p:sp>
              <p:nvSpPr>
                <p:cNvPr id="17" name="TextBox 16"/>
                <p:cNvSpPr txBox="1"/>
                <p:nvPr/>
              </p:nvSpPr>
              <p:spPr>
                <a:xfrm>
                  <a:off x="6238875" y="4597239"/>
                  <a:ext cx="1603388" cy="461665"/>
                </a:xfrm>
                <a:prstGeom prst="rect">
                  <a:avLst/>
                </a:prstGeom>
                <a:noFill/>
              </p:spPr>
              <p:txBody>
                <a:bodyPr wrap="none" rtlCol="1">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solidFill>
                                  <a:srgbClr val="7030A0"/>
                                </a:solidFill>
                                <a:latin typeface="Cambria Math" panose="02040503050406030204" pitchFamily="18" charset="0"/>
                              </a:rPr>
                            </m:ctrlPr>
                          </m:sSubPr>
                          <m:e>
                            <m:r>
                              <a:rPr lang="en-US" b="0" i="1" dirty="0" smtClean="0">
                                <a:solidFill>
                                  <a:srgbClr val="7030A0"/>
                                </a:solidFill>
                                <a:latin typeface="Cambria Math" panose="02040503050406030204" pitchFamily="18" charset="0"/>
                              </a:rPr>
                              <m:t>𝑡</m:t>
                            </m:r>
                          </m:e>
                          <m:sub>
                            <m:r>
                              <a:rPr lang="en-US" b="0" i="1" dirty="0" smtClean="0">
                                <a:solidFill>
                                  <a:srgbClr val="7030A0"/>
                                </a:solidFill>
                                <a:latin typeface="Cambria Math" panose="02040503050406030204" pitchFamily="18" charset="0"/>
                              </a:rPr>
                              <m:t>𝑋</m:t>
                            </m:r>
                          </m:sub>
                        </m:sSub>
                        <m:r>
                          <a:rPr lang="en-US" b="0" i="1" dirty="0" smtClean="0">
                            <a:latin typeface="Cambria Math" panose="02040503050406030204" pitchFamily="18" charset="0"/>
                          </a:rPr>
                          <m:t> </m:t>
                        </m:r>
                        <m:r>
                          <a:rPr lang="en-US" i="1" dirty="0" smtClean="0">
                            <a:latin typeface="Cambria Math" panose="02040503050406030204" pitchFamily="18" charset="0"/>
                          </a:rPr>
                          <m:t>=</m:t>
                        </m:r>
                        <m:sSub>
                          <m:sSubPr>
                            <m:ctrlPr>
                              <a:rPr lang="en-US" b="0" i="1" dirty="0" smtClean="0">
                                <a:solidFill>
                                  <a:srgbClr val="336600"/>
                                </a:solidFill>
                                <a:latin typeface="Cambria Math" panose="02040503050406030204" pitchFamily="18" charset="0"/>
                              </a:rPr>
                            </m:ctrlPr>
                          </m:sSubPr>
                          <m:e>
                            <m:r>
                              <a:rPr lang="en-US" b="0" i="1" dirty="0" smtClean="0">
                                <a:solidFill>
                                  <a:srgbClr val="336600"/>
                                </a:solidFill>
                                <a:latin typeface="Cambria Math" panose="02040503050406030204" pitchFamily="18" charset="0"/>
                              </a:rPr>
                              <m:t>𝑡</m:t>
                            </m:r>
                          </m:e>
                          <m:sub>
                            <m:r>
                              <a:rPr lang="en-US" i="1" dirty="0" smtClean="0">
                                <a:solidFill>
                                  <a:srgbClr val="336600"/>
                                </a:solidFill>
                                <a:latin typeface="Cambria Math" panose="02040503050406030204" pitchFamily="18" charset="0"/>
                              </a:rPr>
                              <m:t>𝑌</m:t>
                            </m:r>
                          </m:sub>
                        </m:sSub>
                        <m:r>
                          <a:rPr lang="en-US" b="0" i="1" dirty="0" smtClean="0">
                            <a:latin typeface="Cambria Math" panose="02040503050406030204" pitchFamily="18" charset="0"/>
                          </a:rPr>
                          <m:t>=</m:t>
                        </m:r>
                      </m:oMath>
                    </m:oMathPara>
                  </a14:m>
                  <a:endParaRPr lang="he-IL" dirty="0"/>
                </a:p>
              </p:txBody>
            </p:sp>
          </mc:Choice>
          <mc:Fallback xmlns="">
            <p:sp>
              <p:nvSpPr>
                <p:cNvPr id="17" name="TextBox 16"/>
                <p:cNvSpPr txBox="1">
                  <a:spLocks noRot="1" noChangeAspect="1" noMove="1" noResize="1" noEditPoints="1" noAdjustHandles="1" noChangeArrowheads="1" noChangeShapeType="1" noTextEdit="1"/>
                </p:cNvSpPr>
                <p:nvPr/>
              </p:nvSpPr>
              <p:spPr>
                <a:xfrm>
                  <a:off x="6238875" y="4597239"/>
                  <a:ext cx="1603388" cy="461665"/>
                </a:xfrm>
                <a:prstGeom prst="rect">
                  <a:avLst/>
                </a:prstGeom>
                <a:blipFill rotWithShape="0">
                  <a:blip r:embed="rId3"/>
                  <a:stretch>
                    <a:fillRect b="-2632"/>
                  </a:stretch>
                </a:blipFill>
              </p:spPr>
              <p:txBody>
                <a:bodyPr/>
                <a:lstStyle/>
                <a:p>
                  <a:r>
                    <a:rPr lang="he-IL">
                      <a:noFill/>
                    </a:rPr>
                    <a:t> </a:t>
                  </a:r>
                </a:p>
              </p:txBody>
            </p:sp>
          </mc:Fallback>
        </mc:AlternateContent>
      </p:grpSp>
      <p:sp>
        <p:nvSpPr>
          <p:cNvPr id="35" name="AutoShape 68"/>
          <p:cNvSpPr>
            <a:spLocks noChangeArrowheads="1"/>
          </p:cNvSpPr>
          <p:nvPr/>
        </p:nvSpPr>
        <p:spPr bwMode="auto">
          <a:xfrm>
            <a:off x="3272603" y="3273300"/>
            <a:ext cx="208018" cy="817588"/>
          </a:xfrm>
          <a:prstGeom prst="bracketPair">
            <a:avLst>
              <a:gd name="adj" fmla="val 23440"/>
            </a:avLst>
          </a:prstGeom>
          <a:solidFill>
            <a:srgbClr val="FF0000">
              <a:alpha val="25000"/>
            </a:srgbClr>
          </a:solidFill>
          <a:ln w="28575">
            <a:solidFill>
              <a:schemeClr val="tx1"/>
            </a:solidFill>
            <a:round/>
            <a:headEnd/>
            <a:tailEnd/>
          </a:ln>
          <a:effectLst/>
        </p:spPr>
        <p:txBody>
          <a:bodyPr wrap="none" lIns="36000" tIns="36000" rIns="36000" bIns="36000"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400" b="1" i="0" dirty="0"/>
              <a:t>2</a:t>
            </a:r>
          </a:p>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2</a:t>
            </a:r>
          </a:p>
          <a:p>
            <a:pPr algn="ctr" eaLnBrk="1" hangingPunct="1">
              <a:spcBef>
                <a:spcPct val="0"/>
              </a:spcBef>
              <a:buFontTx/>
              <a:buNone/>
            </a:pPr>
            <a:r>
              <a:rPr lang="en-US" altLang="en-US" sz="1400" b="1" i="0" dirty="0"/>
              <a:t>0</a:t>
            </a:r>
          </a:p>
        </p:txBody>
      </p:sp>
      <p:sp>
        <p:nvSpPr>
          <p:cNvPr id="36" name="AutoShape 68"/>
          <p:cNvSpPr>
            <a:spLocks noChangeArrowheads="1"/>
          </p:cNvSpPr>
          <p:nvPr/>
        </p:nvSpPr>
        <p:spPr bwMode="auto">
          <a:xfrm>
            <a:off x="2438400" y="3820567"/>
            <a:ext cx="208018" cy="817588"/>
          </a:xfrm>
          <a:prstGeom prst="bracketPair">
            <a:avLst>
              <a:gd name="adj" fmla="val 23440"/>
            </a:avLst>
          </a:prstGeom>
          <a:solidFill>
            <a:srgbClr val="FF0000">
              <a:alpha val="25000"/>
            </a:srgbClr>
          </a:solidFill>
          <a:ln w="28575">
            <a:solidFill>
              <a:schemeClr val="tx1"/>
            </a:solidFill>
            <a:round/>
            <a:headEnd/>
            <a:tailEnd/>
          </a:ln>
          <a:effectLst/>
        </p:spPr>
        <p:txBody>
          <a:bodyPr wrap="none" lIns="36000" tIns="36000" rIns="36000" bIns="36000"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1</a:t>
            </a:r>
          </a:p>
          <a:p>
            <a:pPr algn="ctr" eaLnBrk="1" hangingPunct="1">
              <a:spcBef>
                <a:spcPct val="0"/>
              </a:spcBef>
              <a:buFontTx/>
              <a:buNone/>
            </a:pPr>
            <a:r>
              <a:rPr lang="en-US" altLang="en-US" sz="1400" b="1" i="0" dirty="0"/>
              <a:t>1</a:t>
            </a:r>
          </a:p>
          <a:p>
            <a:pPr algn="ctr" eaLnBrk="1" hangingPunct="1">
              <a:spcBef>
                <a:spcPct val="0"/>
              </a:spcBef>
              <a:buFontTx/>
              <a:buNone/>
            </a:pPr>
            <a:r>
              <a:rPr lang="en-US" altLang="en-US" sz="1400" b="1" i="0" dirty="0"/>
              <a:t>0</a:t>
            </a:r>
          </a:p>
        </p:txBody>
      </p:sp>
      <p:sp>
        <p:nvSpPr>
          <p:cNvPr id="37" name="AutoShape 68"/>
          <p:cNvSpPr>
            <a:spLocks noChangeArrowheads="1"/>
          </p:cNvSpPr>
          <p:nvPr/>
        </p:nvSpPr>
        <p:spPr bwMode="auto">
          <a:xfrm>
            <a:off x="2990849" y="4442106"/>
            <a:ext cx="208018" cy="817588"/>
          </a:xfrm>
          <a:prstGeom prst="bracketPair">
            <a:avLst>
              <a:gd name="adj" fmla="val 23440"/>
            </a:avLst>
          </a:prstGeom>
          <a:solidFill>
            <a:srgbClr val="FF0000">
              <a:alpha val="25000"/>
            </a:srgbClr>
          </a:solidFill>
          <a:ln w="28575">
            <a:solidFill>
              <a:schemeClr val="tx1"/>
            </a:solidFill>
            <a:round/>
            <a:headEnd/>
            <a:tailEnd/>
          </a:ln>
          <a:effectLst/>
        </p:spPr>
        <p:txBody>
          <a:bodyPr wrap="none" lIns="36000" tIns="36000" rIns="36000" bIns="36000"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2</a:t>
            </a:r>
          </a:p>
          <a:p>
            <a:pPr algn="ctr" eaLnBrk="1" hangingPunct="1">
              <a:spcBef>
                <a:spcPct val="0"/>
              </a:spcBef>
              <a:buFontTx/>
              <a:buNone/>
            </a:pPr>
            <a:r>
              <a:rPr lang="en-US" altLang="en-US" sz="1400" b="1" i="0" dirty="0"/>
              <a:t>0</a:t>
            </a:r>
          </a:p>
        </p:txBody>
      </p:sp>
      <p:sp>
        <p:nvSpPr>
          <p:cNvPr id="40" name="AutoShape 68"/>
          <p:cNvSpPr>
            <a:spLocks noChangeArrowheads="1"/>
          </p:cNvSpPr>
          <p:nvPr/>
        </p:nvSpPr>
        <p:spPr bwMode="auto">
          <a:xfrm>
            <a:off x="647983" y="3923763"/>
            <a:ext cx="208018" cy="817588"/>
          </a:xfrm>
          <a:prstGeom prst="bracketPair">
            <a:avLst>
              <a:gd name="adj" fmla="val 23440"/>
            </a:avLst>
          </a:prstGeom>
          <a:solidFill>
            <a:srgbClr val="FF0000">
              <a:alpha val="25000"/>
            </a:srgbClr>
          </a:solidFill>
          <a:ln w="28575">
            <a:solidFill>
              <a:schemeClr val="tx1"/>
            </a:solidFill>
            <a:round/>
            <a:headEnd/>
            <a:tailEnd/>
          </a:ln>
          <a:effectLst/>
        </p:spPr>
        <p:txBody>
          <a:bodyPr wrap="none" lIns="36000" tIns="36000" rIns="36000" bIns="36000" anchor="ctr"/>
          <a:lstStyle>
            <a:lvl1pPr eaLnBrk="0" hangingPunct="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0</a:t>
            </a:r>
          </a:p>
          <a:p>
            <a:pPr algn="ctr" eaLnBrk="1" hangingPunct="1">
              <a:spcBef>
                <a:spcPct val="0"/>
              </a:spcBef>
              <a:buFontTx/>
              <a:buNone/>
            </a:pPr>
            <a:r>
              <a:rPr lang="en-US" altLang="en-US" sz="1400" b="1" i="0" dirty="0"/>
              <a:t>0</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Different Consistent Cuts Have Different Global Times</a:t>
            </a:r>
          </a:p>
        </p:txBody>
      </p:sp>
      <mc:AlternateContent xmlns:mc="http://schemas.openxmlformats.org/markup-compatibility/2006" xmlns:a14="http://schemas.microsoft.com/office/drawing/2010/main">
        <mc:Choice Requires="a14">
          <p:sp>
            <p:nvSpPr>
              <p:cNvPr id="22531" name="Rectangle 3"/>
              <p:cNvSpPr>
                <a:spLocks noGrp="1" noChangeArrowheads="1"/>
              </p:cNvSpPr>
              <p:nvPr>
                <p:ph idx="1"/>
              </p:nvPr>
            </p:nvSpPr>
            <p:spPr/>
            <p:txBody>
              <a:bodyPr>
                <a:normAutofit/>
              </a:bodyPr>
              <a:lstStyle/>
              <a:p>
                <a:r>
                  <a:rPr lang="en-US" altLang="en-US" b="1" dirty="0"/>
                  <a:t>Claim:</a:t>
                </a:r>
                <a:r>
                  <a:rPr lang="en-US" altLang="en-US" dirty="0"/>
                  <a:t> </a:t>
                </a:r>
                <a:r>
                  <a:rPr lang="en-US" altLang="en-US" i="1" dirty="0"/>
                  <a:t>X</a:t>
                </a:r>
                <a:r>
                  <a:rPr lang="en-US" altLang="en-US" dirty="0"/>
                  <a:t> is a </a:t>
                </a:r>
                <a:r>
                  <a:rPr lang="en-US" altLang="en-US" b="1" dirty="0">
                    <a:solidFill>
                      <a:srgbClr val="FF0000"/>
                    </a:solidFill>
                  </a:rPr>
                  <a:t>consistent cut </a:t>
                </a:r>
                <a14:m>
                  <m:oMath xmlns:m="http://schemas.openxmlformats.org/officeDocument/2006/math">
                    <m:r>
                      <a:rPr lang="en-US" altLang="en-US" smtClean="0">
                        <a:latin typeface="Cambria Math" panose="02040503050406030204" pitchFamily="18" charset="0"/>
                      </a:rPr>
                      <m:t>⇔</m:t>
                    </m:r>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𝑡</m:t>
                        </m:r>
                      </m:e>
                      <m:sub>
                        <m:r>
                          <a:rPr lang="en-US" altLang="en-US" dirty="0" smtClean="0">
                            <a:latin typeface="Cambria Math" panose="02040503050406030204" pitchFamily="18" charset="0"/>
                          </a:rPr>
                          <m:t>𝑋</m:t>
                        </m:r>
                      </m:sub>
                    </m:sSub>
                    <m:r>
                      <a:rPr lang="en-US" altLang="en-US" dirty="0" smtClean="0">
                        <a:latin typeface="Cambria Math" panose="02040503050406030204" pitchFamily="18" charset="0"/>
                      </a:rPr>
                      <m:t>=</m:t>
                    </m:r>
                    <m:d>
                      <m:dPr>
                        <m:begChr m:val="["/>
                        <m:endChr m:val="]"/>
                        <m:ctrlPr>
                          <a:rPr lang="en-US" altLang="en-US" i="1" dirty="0" smtClean="0">
                            <a:latin typeface="Cambria Math" panose="02040503050406030204" pitchFamily="18" charset="0"/>
                          </a:rPr>
                        </m:ctrlPr>
                      </m:dPr>
                      <m:e>
                        <m:r>
                          <a:rPr lang="en-US" altLang="en-US" dirty="0" smtClean="0">
                            <a:latin typeface="Cambria Math" panose="02040503050406030204" pitchFamily="18" charset="0"/>
                          </a:rPr>
                          <m:t>𝐶</m:t>
                        </m:r>
                        <m:d>
                          <m:dPr>
                            <m:ctrlPr>
                              <a:rPr lang="en-US" altLang="en-US" i="1" dirty="0" smtClean="0">
                                <a:latin typeface="Cambria Math" panose="02040503050406030204" pitchFamily="18" charset="0"/>
                              </a:rPr>
                            </m:ctrlPr>
                          </m:dPr>
                          <m:e>
                            <m:sSub>
                              <m:sSubPr>
                                <m:ctrlPr>
                                  <a:rPr lang="en-US" altLang="en-US" i="1" dirty="0" smtClean="0">
                                    <a:latin typeface="Cambria Math" panose="02040503050406030204" pitchFamily="18" charset="0"/>
                                  </a:rPr>
                                </m:ctrlPr>
                              </m:sSubPr>
                              <m:e>
                                <m:r>
                                  <a:rPr lang="en-US" altLang="en-US" dirty="0" smtClean="0">
                                    <a:latin typeface="Cambria Math" panose="02040503050406030204" pitchFamily="18" charset="0"/>
                                  </a:rPr>
                                  <m:t>𝑥</m:t>
                                </m:r>
                              </m:e>
                              <m:sub>
                                <m:r>
                                  <a:rPr lang="en-US" altLang="en-US" dirty="0" smtClean="0">
                                    <a:latin typeface="Cambria Math" panose="02040503050406030204" pitchFamily="18" charset="0"/>
                                  </a:rPr>
                                  <m:t>1</m:t>
                                </m:r>
                              </m:sub>
                            </m:sSub>
                          </m:e>
                        </m:d>
                        <m:d>
                          <m:dPr>
                            <m:begChr m:val="["/>
                            <m:endChr m:val="]"/>
                            <m:ctrlPr>
                              <a:rPr lang="en-US" altLang="en-US" i="1" dirty="0" smtClean="0">
                                <a:latin typeface="Cambria Math" panose="02040503050406030204" pitchFamily="18" charset="0"/>
                              </a:rPr>
                            </m:ctrlPr>
                          </m:dPr>
                          <m:e>
                            <m:r>
                              <a:rPr lang="en-US" altLang="en-US" dirty="0" smtClean="0">
                                <a:latin typeface="Cambria Math" panose="02040503050406030204" pitchFamily="18" charset="0"/>
                              </a:rPr>
                              <m:t>1</m:t>
                            </m:r>
                          </m:e>
                        </m:d>
                        <m:r>
                          <a:rPr lang="en-US" altLang="en-US" dirty="0" smtClean="0">
                            <a:latin typeface="Cambria Math" panose="02040503050406030204" pitchFamily="18" charset="0"/>
                          </a:rPr>
                          <m:t>, … ,</m:t>
                        </m:r>
                        <m:r>
                          <a:rPr lang="en-US" altLang="en-US" dirty="0" smtClean="0">
                            <a:latin typeface="Cambria Math" panose="02040503050406030204" pitchFamily="18" charset="0"/>
                          </a:rPr>
                          <m:t>𝐶</m:t>
                        </m:r>
                        <m:d>
                          <m:dPr>
                            <m:ctrlPr>
                              <a:rPr lang="en-US" altLang="en-US" i="1" dirty="0" smtClean="0">
                                <a:latin typeface="Cambria Math" panose="02040503050406030204" pitchFamily="18" charset="0"/>
                              </a:rPr>
                            </m:ctrlPr>
                          </m:dPr>
                          <m:e>
                            <m:sSub>
                              <m:sSubPr>
                                <m:ctrlPr>
                                  <a:rPr lang="en-US" altLang="en-US" i="1" dirty="0" smtClean="0">
                                    <a:latin typeface="Cambria Math" panose="02040503050406030204" pitchFamily="18" charset="0"/>
                                  </a:rPr>
                                </m:ctrlPr>
                              </m:sSubPr>
                              <m:e>
                                <m:r>
                                  <a:rPr lang="en-US" altLang="en-US" dirty="0" err="1" smtClean="0">
                                    <a:latin typeface="Cambria Math" panose="02040503050406030204" pitchFamily="18" charset="0"/>
                                  </a:rPr>
                                  <m:t>𝑥</m:t>
                                </m:r>
                              </m:e>
                              <m:sub>
                                <m:r>
                                  <a:rPr lang="en-US" altLang="en-US" dirty="0" err="1" smtClean="0">
                                    <a:latin typeface="Cambria Math" panose="02040503050406030204" pitchFamily="18" charset="0"/>
                                  </a:rPr>
                                  <m:t>𝑛</m:t>
                                </m:r>
                              </m:sub>
                            </m:sSub>
                          </m:e>
                        </m:d>
                        <m:d>
                          <m:dPr>
                            <m:begChr m:val="["/>
                            <m:endChr m:val="]"/>
                            <m:ctrlPr>
                              <a:rPr lang="en-US" altLang="en-US" i="1" dirty="0" smtClean="0">
                                <a:latin typeface="Cambria Math" panose="02040503050406030204" pitchFamily="18" charset="0"/>
                              </a:rPr>
                            </m:ctrlPr>
                          </m:dPr>
                          <m:e>
                            <m:r>
                              <a:rPr lang="en-US" altLang="en-US" dirty="0" smtClean="0">
                                <a:latin typeface="Cambria Math" panose="02040503050406030204" pitchFamily="18" charset="0"/>
                              </a:rPr>
                              <m:t>𝑛</m:t>
                            </m:r>
                          </m:e>
                        </m:d>
                      </m:e>
                    </m:d>
                  </m:oMath>
                </a14:m>
                <a:endParaRPr lang="en-US" altLang="en-US" dirty="0"/>
              </a:p>
              <a:p>
                <a:r>
                  <a:rPr lang="en-US" altLang="en-US" b="1" dirty="0"/>
                  <a:t>Proof (</a:t>
                </a:r>
                <a14:m>
                  <m:oMath xmlns:m="http://schemas.openxmlformats.org/officeDocument/2006/math">
                    <m:r>
                      <a:rPr lang="en-US" altLang="en-US" b="1" i="1" smtClean="0">
                        <a:latin typeface="Cambria Math" panose="02040503050406030204" pitchFamily="18" charset="0"/>
                      </a:rPr>
                      <m:t>⇒</m:t>
                    </m:r>
                  </m:oMath>
                </a14:m>
                <a:r>
                  <a:rPr lang="en-US" altLang="en-US" b="1" dirty="0"/>
                  <a:t>):</a:t>
                </a:r>
              </a:p>
              <a:p>
                <a:r>
                  <a:rPr lang="en-US" altLang="en-US" dirty="0">
                    <a:sym typeface="Wingdings" panose="05000000000000000000" pitchFamily="2" charset="2"/>
                  </a:rPr>
                  <a:t>If </a:t>
                </a:r>
                <a:r>
                  <a:rPr lang="en-US" altLang="en-US" i="1" dirty="0">
                    <a:sym typeface="Wingdings" panose="05000000000000000000" pitchFamily="2" charset="2"/>
                  </a:rPr>
                  <a:t>X</a:t>
                </a:r>
                <a:r>
                  <a:rPr lang="en-US" altLang="en-US" dirty="0">
                    <a:sym typeface="Wingdings" panose="05000000000000000000" pitchFamily="2" charset="2"/>
                  </a:rPr>
                  <a:t> is consistent then its cut events </a:t>
                </a:r>
                <a14:m>
                  <m:oMath xmlns:m="http://schemas.openxmlformats.org/officeDocument/2006/math">
                    <m:sSub>
                      <m:sSubPr>
                        <m:ctrlPr>
                          <a:rPr lang="en-US" altLang="en-US" i="1" dirty="0" smtClean="0">
                            <a:latin typeface="Cambria Math" panose="02040503050406030204" pitchFamily="18" charset="0"/>
                            <a:sym typeface="Wingdings" panose="05000000000000000000" pitchFamily="2" charset="2"/>
                          </a:rPr>
                        </m:ctrlPr>
                      </m:sSubPr>
                      <m:e>
                        <m:r>
                          <a:rPr lang="en-US" altLang="en-US" dirty="0" smtClean="0">
                            <a:latin typeface="Cambria Math" panose="02040503050406030204" pitchFamily="18" charset="0"/>
                            <a:sym typeface="Wingdings" panose="05000000000000000000" pitchFamily="2" charset="2"/>
                          </a:rPr>
                          <m:t>𝑥</m:t>
                        </m:r>
                      </m:e>
                      <m:sub>
                        <m:r>
                          <a:rPr lang="en-US" altLang="en-US" dirty="0" smtClean="0">
                            <a:latin typeface="Cambria Math" panose="02040503050406030204" pitchFamily="18" charset="0"/>
                            <a:sym typeface="Wingdings" panose="05000000000000000000" pitchFamily="2" charset="2"/>
                          </a:rPr>
                          <m:t>𝑖</m:t>
                        </m:r>
                      </m:sub>
                    </m:sSub>
                  </m:oMath>
                </a14:m>
                <a:r>
                  <a:rPr lang="en-US" altLang="en-US" dirty="0">
                    <a:sym typeface="Wingdings" panose="05000000000000000000" pitchFamily="2" charset="2"/>
                  </a:rPr>
                  <a:t> can be viewed as if they occurred at the same moment</a:t>
                </a:r>
              </a:p>
              <a:p>
                <a:r>
                  <a:rPr lang="en-US" altLang="en-US" dirty="0">
                    <a:sym typeface="Wingdings" panose="05000000000000000000" pitchFamily="2" charset="2"/>
                  </a:rPr>
                  <a:t>By the invariant </a:t>
                </a:r>
                <a:r>
                  <a:rPr lang="en-US" altLang="en-US" b="1" dirty="0">
                    <a:sym typeface="Wingdings" panose="05000000000000000000" pitchFamily="2" charset="2"/>
                  </a:rPr>
                  <a:t>(* </a:t>
                </a:r>
                <a14:m>
                  <m:oMath xmlns:m="http://schemas.openxmlformats.org/officeDocument/2006/math">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𝐶</m:t>
                        </m:r>
                      </m:e>
                      <m:sub>
                        <m:r>
                          <a:rPr lang="en-US" altLang="en-US" sz="2000" i="1" dirty="0">
                            <a:latin typeface="Cambria Math" panose="02040503050406030204" pitchFamily="18" charset="0"/>
                          </a:rPr>
                          <m:t>𝑖</m:t>
                        </m:r>
                      </m:sub>
                    </m:sSub>
                    <m:d>
                      <m:dPr>
                        <m:begChr m:val="["/>
                        <m:endChr m:val="]"/>
                        <m:ctrlPr>
                          <a:rPr lang="en-US" altLang="en-US" sz="2000" i="1" dirty="0">
                            <a:latin typeface="Cambria Math" panose="02040503050406030204" pitchFamily="18" charset="0"/>
                          </a:rPr>
                        </m:ctrlPr>
                      </m:dPr>
                      <m:e>
                        <m:r>
                          <a:rPr lang="en-US" altLang="en-US" sz="2000" i="1" dirty="0" err="1">
                            <a:latin typeface="Cambria Math" panose="02040503050406030204" pitchFamily="18" charset="0"/>
                          </a:rPr>
                          <m:t>𝑖</m:t>
                        </m:r>
                      </m:e>
                    </m:d>
                    <m:r>
                      <a:rPr lang="en-US" altLang="en-US" sz="2000" i="1" dirty="0">
                        <a:latin typeface="Cambria Math" panose="02040503050406030204" pitchFamily="18" charset="0"/>
                      </a:rPr>
                      <m:t>≥ </m:t>
                    </m:r>
                    <m:sSub>
                      <m:sSubPr>
                        <m:ctrlPr>
                          <a:rPr lang="en-US" altLang="en-US" sz="2000" i="1" dirty="0">
                            <a:latin typeface="Cambria Math" panose="02040503050406030204" pitchFamily="18" charset="0"/>
                          </a:rPr>
                        </m:ctrlPr>
                      </m:sSubPr>
                      <m:e>
                        <m:r>
                          <a:rPr lang="en-US" altLang="en-US" sz="2000" i="1" dirty="0" err="1">
                            <a:latin typeface="Cambria Math" panose="02040503050406030204" pitchFamily="18" charset="0"/>
                          </a:rPr>
                          <m:t>𝐶</m:t>
                        </m:r>
                      </m:e>
                      <m:sub>
                        <m:r>
                          <a:rPr lang="en-US" altLang="en-US" sz="2000" i="1" dirty="0" err="1">
                            <a:latin typeface="Cambria Math" panose="02040503050406030204" pitchFamily="18" charset="0"/>
                          </a:rPr>
                          <m:t>𝑗</m:t>
                        </m:r>
                      </m:sub>
                    </m:sSub>
                    <m:r>
                      <a:rPr lang="en-US" altLang="en-US" sz="2000" i="1" dirty="0">
                        <a:latin typeface="Cambria Math" panose="02040503050406030204" pitchFamily="18" charset="0"/>
                      </a:rPr>
                      <m:t>[</m:t>
                    </m:r>
                    <m:r>
                      <a:rPr lang="en-US" altLang="en-US" sz="2000" i="1" dirty="0" err="1">
                        <a:latin typeface="Cambria Math" panose="02040503050406030204" pitchFamily="18" charset="0"/>
                      </a:rPr>
                      <m:t>𝑖</m:t>
                    </m:r>
                    <m:r>
                      <a:rPr lang="en-US" altLang="en-US" sz="2000" i="1" dirty="0">
                        <a:latin typeface="Cambria Math" panose="02040503050406030204" pitchFamily="18" charset="0"/>
                      </a:rPr>
                      <m:t>]</m:t>
                    </m:r>
                  </m:oMath>
                </a14:m>
                <a:r>
                  <a:rPr lang="en-US" altLang="en-US" b="1" dirty="0">
                    <a:sym typeface="Wingdings" panose="05000000000000000000" pitchFamily="2" charset="2"/>
                  </a:rPr>
                  <a:t>)</a:t>
                </a:r>
                <a:r>
                  <a:rPr lang="en-US" altLang="en-US" dirty="0">
                    <a:sym typeface="Wingdings" panose="05000000000000000000" pitchFamily="2" charset="2"/>
                  </a:rPr>
                  <a:t> at that moment the claim holds</a:t>
                </a:r>
              </a:p>
              <a:p>
                <a:pPr marL="0" indent="0">
                  <a:buNone/>
                </a:pPr>
                <a:endParaRPr lang="en-US" altLang="en-US" dirty="0">
                  <a:sym typeface="Wingdings" panose="05000000000000000000" pitchFamily="2" charset="2"/>
                </a:endParaRPr>
              </a:p>
              <a:p>
                <a:r>
                  <a:rPr lang="en-US" altLang="en-US" b="1" dirty="0"/>
                  <a:t>Proof (</a:t>
                </a:r>
                <a14:m>
                  <m:oMath xmlns:m="http://schemas.openxmlformats.org/officeDocument/2006/math">
                    <m:r>
                      <a:rPr lang="en-US" altLang="en-US" b="1" i="1" smtClean="0">
                        <a:latin typeface="Cambria Math" panose="02040503050406030204" pitchFamily="18" charset="0"/>
                      </a:rPr>
                      <m:t>⇐</m:t>
                    </m:r>
                  </m:oMath>
                </a14:m>
                <a:r>
                  <a:rPr lang="en-US" altLang="en-US" b="1" dirty="0"/>
                  <a:t>):</a:t>
                </a:r>
                <a:endParaRPr lang="en-US" altLang="en-US" dirty="0">
                  <a:sym typeface="Wingdings" panose="05000000000000000000" pitchFamily="2" charset="2"/>
                </a:endParaRPr>
              </a:p>
              <a:p>
                <a:r>
                  <a:rPr lang="en-US" altLang="en-US" dirty="0">
                    <a:sym typeface="Wingdings" panose="05000000000000000000" pitchFamily="2" charset="2"/>
                  </a:rPr>
                  <a:t>If </a:t>
                </a:r>
                <a:r>
                  <a:rPr lang="en-US" altLang="en-US" i="1" dirty="0">
                    <a:sym typeface="Wingdings" panose="05000000000000000000" pitchFamily="2" charset="2"/>
                  </a:rPr>
                  <a:t>X</a:t>
                </a:r>
                <a:r>
                  <a:rPr lang="en-US" altLang="en-US" dirty="0">
                    <a:sym typeface="Wingdings" panose="05000000000000000000" pitchFamily="2" charset="2"/>
                  </a:rPr>
                  <a:t> is not consistent, then there exists a message that was sent (say) from </a:t>
                </a:r>
                <a14:m>
                  <m:oMath xmlns:m="http://schemas.openxmlformats.org/officeDocument/2006/math">
                    <m:sSub>
                      <m:sSubPr>
                        <m:ctrlPr>
                          <a:rPr lang="en-US" altLang="en-US" b="0" i="1" dirty="0" smtClean="0">
                            <a:latin typeface="Cambria Math" panose="02040503050406030204" pitchFamily="18" charset="0"/>
                            <a:sym typeface="Wingdings" panose="05000000000000000000" pitchFamily="2" charset="2"/>
                          </a:rPr>
                        </m:ctrlPr>
                      </m:sSubPr>
                      <m:e>
                        <m:r>
                          <a:rPr lang="en-US" altLang="en-US" i="1" dirty="0" smtClean="0">
                            <a:latin typeface="Cambria Math" panose="02040503050406030204" pitchFamily="18" charset="0"/>
                            <a:sym typeface="Wingdings" panose="05000000000000000000" pitchFamily="2" charset="2"/>
                          </a:rPr>
                          <m:t>𝑃</m:t>
                        </m:r>
                      </m:e>
                      <m:sub>
                        <m:r>
                          <a:rPr lang="en-US" altLang="en-US" i="1" dirty="0" smtClean="0">
                            <a:latin typeface="Cambria Math" panose="02040503050406030204" pitchFamily="18" charset="0"/>
                            <a:sym typeface="Wingdings" panose="05000000000000000000" pitchFamily="2" charset="2"/>
                          </a:rPr>
                          <m:t>𝑖</m:t>
                        </m:r>
                      </m:sub>
                    </m:sSub>
                  </m:oMath>
                </a14:m>
                <a:r>
                  <a:rPr lang="en-US" altLang="en-US" dirty="0">
                    <a:sym typeface="Wingdings" panose="05000000000000000000" pitchFamily="2" charset="2"/>
                  </a:rPr>
                  <a:t> after </a:t>
                </a:r>
                <a14:m>
                  <m:oMath xmlns:m="http://schemas.openxmlformats.org/officeDocument/2006/math">
                    <m:sSub>
                      <m:sSubPr>
                        <m:ctrlPr>
                          <a:rPr lang="en-US" altLang="en-US" b="0" i="1" dirty="0" smtClean="0">
                            <a:latin typeface="Cambria Math" panose="02040503050406030204" pitchFamily="18" charset="0"/>
                            <a:sym typeface="Wingdings" panose="05000000000000000000" pitchFamily="2" charset="2"/>
                          </a:rPr>
                        </m:ctrlPr>
                      </m:sSubPr>
                      <m:e>
                        <m:r>
                          <a:rPr lang="en-US" altLang="en-US" i="1" dirty="0" smtClean="0">
                            <a:latin typeface="Cambria Math" panose="02040503050406030204" pitchFamily="18" charset="0"/>
                            <a:sym typeface="Wingdings" panose="05000000000000000000" pitchFamily="2" charset="2"/>
                          </a:rPr>
                          <m:t>𝑥</m:t>
                        </m:r>
                      </m:e>
                      <m:sub>
                        <m:r>
                          <a:rPr lang="en-US" altLang="en-US" i="1" dirty="0" smtClean="0">
                            <a:latin typeface="Cambria Math" panose="02040503050406030204" pitchFamily="18" charset="0"/>
                            <a:sym typeface="Wingdings" panose="05000000000000000000" pitchFamily="2" charset="2"/>
                          </a:rPr>
                          <m:t>𝑖</m:t>
                        </m:r>
                      </m:sub>
                    </m:sSub>
                  </m:oMath>
                </a14:m>
                <a:r>
                  <a:rPr lang="en-US" altLang="en-US" dirty="0">
                    <a:sym typeface="Wingdings" panose="05000000000000000000" pitchFamily="2" charset="2"/>
                  </a:rPr>
                  <a:t>, and was received by </a:t>
                </a:r>
                <a14:m>
                  <m:oMath xmlns:m="http://schemas.openxmlformats.org/officeDocument/2006/math">
                    <m:sSub>
                      <m:sSubPr>
                        <m:ctrlPr>
                          <a:rPr lang="en-US" altLang="en-US" b="0" i="1" dirty="0" smtClean="0">
                            <a:latin typeface="Cambria Math" panose="02040503050406030204" pitchFamily="18" charset="0"/>
                            <a:sym typeface="Wingdings" panose="05000000000000000000" pitchFamily="2" charset="2"/>
                          </a:rPr>
                        </m:ctrlPr>
                      </m:sSubPr>
                      <m:e>
                        <m:r>
                          <a:rPr lang="en-US" altLang="en-US" i="1" dirty="0" smtClean="0">
                            <a:latin typeface="Cambria Math" panose="02040503050406030204" pitchFamily="18" charset="0"/>
                            <a:sym typeface="Wingdings" panose="05000000000000000000" pitchFamily="2" charset="2"/>
                          </a:rPr>
                          <m:t>𝑃</m:t>
                        </m:r>
                      </m:e>
                      <m:sub>
                        <m:r>
                          <a:rPr lang="en-US" altLang="en-US" i="1" dirty="0" smtClean="0">
                            <a:latin typeface="Cambria Math" panose="02040503050406030204" pitchFamily="18" charset="0"/>
                            <a:sym typeface="Wingdings" panose="05000000000000000000" pitchFamily="2" charset="2"/>
                          </a:rPr>
                          <m:t>𝑗</m:t>
                        </m:r>
                      </m:sub>
                    </m:sSub>
                  </m:oMath>
                </a14:m>
                <a:r>
                  <a:rPr lang="en-US" altLang="en-US" dirty="0">
                    <a:sym typeface="Wingdings" panose="05000000000000000000" pitchFamily="2" charset="2"/>
                  </a:rPr>
                  <a:t> before </a:t>
                </a:r>
                <a14:m>
                  <m:oMath xmlns:m="http://schemas.openxmlformats.org/officeDocument/2006/math">
                    <m:sSub>
                      <m:sSubPr>
                        <m:ctrlPr>
                          <a:rPr lang="en-US" altLang="en-US" b="0" i="1" dirty="0" smtClean="0">
                            <a:latin typeface="Cambria Math" panose="02040503050406030204" pitchFamily="18" charset="0"/>
                            <a:sym typeface="Wingdings" panose="05000000000000000000" pitchFamily="2" charset="2"/>
                          </a:rPr>
                        </m:ctrlPr>
                      </m:sSubPr>
                      <m:e>
                        <m:r>
                          <a:rPr lang="en-US" altLang="en-US" i="1" dirty="0" smtClean="0">
                            <a:latin typeface="Cambria Math" panose="02040503050406030204" pitchFamily="18" charset="0"/>
                            <a:sym typeface="Wingdings" panose="05000000000000000000" pitchFamily="2" charset="2"/>
                          </a:rPr>
                          <m:t>𝑥</m:t>
                        </m:r>
                      </m:e>
                      <m:sub>
                        <m:r>
                          <a:rPr lang="en-US" altLang="en-US" i="1" dirty="0" smtClean="0">
                            <a:latin typeface="Cambria Math" panose="02040503050406030204" pitchFamily="18" charset="0"/>
                            <a:sym typeface="Wingdings" panose="05000000000000000000" pitchFamily="2" charset="2"/>
                          </a:rPr>
                          <m:t>𝑗</m:t>
                        </m:r>
                      </m:sub>
                    </m:sSub>
                  </m:oMath>
                </a14:m>
                <a:endParaRPr lang="en-US" altLang="en-US" dirty="0">
                  <a:sym typeface="Wingdings" panose="05000000000000000000" pitchFamily="2" charset="2"/>
                </a:endParaRPr>
              </a:p>
              <a:p>
                <a:r>
                  <a:rPr lang="en-US" altLang="en-US" dirty="0">
                    <a:sym typeface="Wingdings" panose="05000000000000000000" pitchFamily="2" charset="2"/>
                  </a:rPr>
                  <a:t>Let </a:t>
                </a:r>
                <a:r>
                  <a:rPr lang="en-US" altLang="en-US" i="1" dirty="0">
                    <a:sym typeface="Wingdings" panose="05000000000000000000" pitchFamily="2" charset="2"/>
                  </a:rPr>
                  <a:t>t</a:t>
                </a:r>
                <a:r>
                  <a:rPr lang="en-US" altLang="en-US" dirty="0">
                    <a:sym typeface="Wingdings" panose="05000000000000000000" pitchFamily="2" charset="2"/>
                  </a:rPr>
                  <a:t> be the timestamp on the message, then </a:t>
                </a:r>
                <a14:m>
                  <m:oMath xmlns:m="http://schemas.openxmlformats.org/officeDocument/2006/math">
                    <m:sSub>
                      <m:sSubPr>
                        <m:ctrlPr>
                          <a:rPr lang="en-US" altLang="en-US" b="0" i="1" dirty="0" smtClean="0">
                            <a:latin typeface="Cambria Math" panose="02040503050406030204" pitchFamily="18" charset="0"/>
                            <a:sym typeface="Wingdings" panose="05000000000000000000" pitchFamily="2" charset="2"/>
                          </a:rPr>
                        </m:ctrlPr>
                      </m:sSubPr>
                      <m:e>
                        <m:r>
                          <a:rPr lang="en-US" altLang="en-US" i="1" dirty="0" smtClean="0">
                            <a:latin typeface="Cambria Math" panose="02040503050406030204" pitchFamily="18" charset="0"/>
                            <a:sym typeface="Wingdings" panose="05000000000000000000" pitchFamily="2" charset="2"/>
                          </a:rPr>
                          <m:t>𝑥</m:t>
                        </m:r>
                      </m:e>
                      <m:sub>
                        <m:r>
                          <a:rPr lang="en-US" altLang="en-US" i="1" dirty="0" smtClean="0">
                            <a:latin typeface="Cambria Math" panose="02040503050406030204" pitchFamily="18" charset="0"/>
                            <a:sym typeface="Wingdings" panose="05000000000000000000" pitchFamily="2" charset="2"/>
                          </a:rPr>
                          <m:t>𝑖</m:t>
                        </m:r>
                      </m:sub>
                    </m:sSub>
                    <m:d>
                      <m:dPr>
                        <m:begChr m:val="["/>
                        <m:endChr m:val="]"/>
                        <m:ctrlPr>
                          <a:rPr lang="en-US" altLang="en-US" i="1" dirty="0" smtClean="0">
                            <a:latin typeface="Cambria Math" panose="02040503050406030204" pitchFamily="18" charset="0"/>
                            <a:sym typeface="Wingdings" panose="05000000000000000000" pitchFamily="2" charset="2"/>
                          </a:rPr>
                        </m:ctrlPr>
                      </m:dPr>
                      <m:e>
                        <m:r>
                          <a:rPr lang="en-US" altLang="en-US" i="1" dirty="0" err="1" smtClean="0">
                            <a:latin typeface="Cambria Math" panose="02040503050406030204" pitchFamily="18" charset="0"/>
                            <a:sym typeface="Wingdings" panose="05000000000000000000" pitchFamily="2" charset="2"/>
                          </a:rPr>
                          <m:t>𝑖</m:t>
                        </m:r>
                      </m:e>
                    </m:d>
                    <m:r>
                      <a:rPr lang="en-US" altLang="en-US" i="1" dirty="0" smtClean="0">
                        <a:latin typeface="Cambria Math" panose="02040503050406030204" pitchFamily="18" charset="0"/>
                        <a:sym typeface="Wingdings" panose="05000000000000000000" pitchFamily="2" charset="2"/>
                      </a:rPr>
                      <m:t>&lt;</m:t>
                    </m:r>
                    <m:r>
                      <a:rPr lang="en-US" altLang="en-US" i="1" dirty="0" smtClean="0">
                        <a:latin typeface="Cambria Math" panose="02040503050406030204" pitchFamily="18" charset="0"/>
                        <a:sym typeface="Wingdings" panose="05000000000000000000" pitchFamily="2" charset="2"/>
                      </a:rPr>
                      <m:t>𝑡</m:t>
                    </m:r>
                    <m:d>
                      <m:dPr>
                        <m:begChr m:val="["/>
                        <m:endChr m:val="]"/>
                        <m:ctrlPr>
                          <a:rPr lang="en-US" altLang="en-US" i="1" dirty="0" smtClean="0">
                            <a:latin typeface="Cambria Math" panose="02040503050406030204" pitchFamily="18" charset="0"/>
                            <a:sym typeface="Wingdings" panose="05000000000000000000" pitchFamily="2" charset="2"/>
                          </a:rPr>
                        </m:ctrlPr>
                      </m:dPr>
                      <m:e>
                        <m:r>
                          <a:rPr lang="en-US" altLang="en-US" i="1" dirty="0" err="1" smtClean="0">
                            <a:latin typeface="Cambria Math" panose="02040503050406030204" pitchFamily="18" charset="0"/>
                            <a:sym typeface="Wingdings" panose="05000000000000000000" pitchFamily="2" charset="2"/>
                          </a:rPr>
                          <m:t>𝑖</m:t>
                        </m:r>
                      </m:e>
                    </m:d>
                    <m:r>
                      <a:rPr lang="en-US" altLang="en-US" i="1" dirty="0" smtClean="0">
                        <a:latin typeface="Cambria Math" panose="02040503050406030204" pitchFamily="18" charset="0"/>
                        <a:sym typeface="Wingdings" panose="05000000000000000000" pitchFamily="2" charset="2"/>
                      </a:rPr>
                      <m:t>≤</m:t>
                    </m:r>
                    <m:sSub>
                      <m:sSubPr>
                        <m:ctrlPr>
                          <a:rPr lang="en-US" altLang="en-US" b="0" i="1" dirty="0" smtClean="0">
                            <a:latin typeface="Cambria Math" panose="02040503050406030204" pitchFamily="18" charset="0"/>
                            <a:sym typeface="Wingdings" panose="05000000000000000000" pitchFamily="2" charset="2"/>
                          </a:rPr>
                        </m:ctrlPr>
                      </m:sSubPr>
                      <m:e>
                        <m:r>
                          <a:rPr lang="en-US" altLang="en-US" i="1" dirty="0" err="1" smtClean="0">
                            <a:latin typeface="Cambria Math" panose="02040503050406030204" pitchFamily="18" charset="0"/>
                            <a:sym typeface="Wingdings" panose="05000000000000000000" pitchFamily="2" charset="2"/>
                          </a:rPr>
                          <m:t>𝑥</m:t>
                        </m:r>
                      </m:e>
                      <m:sub>
                        <m:r>
                          <a:rPr lang="en-US" altLang="en-US" i="1" dirty="0" err="1" smtClean="0">
                            <a:latin typeface="Cambria Math" panose="02040503050406030204" pitchFamily="18" charset="0"/>
                            <a:sym typeface="Wingdings" panose="05000000000000000000" pitchFamily="2" charset="2"/>
                          </a:rPr>
                          <m:t>𝑗</m:t>
                        </m:r>
                      </m:sub>
                    </m:sSub>
                    <m:d>
                      <m:dPr>
                        <m:begChr m:val="["/>
                        <m:endChr m:val="]"/>
                        <m:ctrlPr>
                          <a:rPr lang="en-US" altLang="en-US" b="0" i="1" dirty="0" smtClean="0">
                            <a:latin typeface="Cambria Math" panose="02040503050406030204" pitchFamily="18" charset="0"/>
                            <a:sym typeface="Wingdings" panose="05000000000000000000" pitchFamily="2" charset="2"/>
                          </a:rPr>
                        </m:ctrlPr>
                      </m:dPr>
                      <m:e>
                        <m:r>
                          <a:rPr lang="en-US" altLang="en-US" i="1" dirty="0" err="1" smtClean="0">
                            <a:latin typeface="Cambria Math" panose="02040503050406030204" pitchFamily="18" charset="0"/>
                            <a:sym typeface="Wingdings" panose="05000000000000000000" pitchFamily="2" charset="2"/>
                          </a:rPr>
                          <m:t>𝑖</m:t>
                        </m:r>
                      </m:e>
                    </m:d>
                  </m:oMath>
                </a14:m>
                <a:endParaRPr lang="en-US" altLang="en-US" dirty="0">
                  <a:sym typeface="Wingdings" panose="05000000000000000000" pitchFamily="2" charset="2"/>
                </a:endParaRPr>
              </a:p>
              <a:p>
                <a:r>
                  <a:rPr lang="en-US" altLang="en-US" dirty="0"/>
                  <a:t>Thus </a:t>
                </a:r>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𝑡</m:t>
                        </m:r>
                      </m:e>
                      <m:sub>
                        <m:r>
                          <a:rPr lang="en-US" altLang="en-US" b="0" i="1" dirty="0" smtClean="0">
                            <a:latin typeface="Cambria Math" panose="02040503050406030204" pitchFamily="18" charset="0"/>
                          </a:rPr>
                          <m:t>𝑥</m:t>
                        </m:r>
                      </m:sub>
                    </m:sSub>
                    <m:r>
                      <a:rPr lang="en-US" altLang="en-US" i="1" dirty="0" smtClean="0">
                        <a:latin typeface="Cambria Math" panose="02040503050406030204" pitchFamily="18" charset="0"/>
                      </a:rPr>
                      <m:t>&gt;</m:t>
                    </m:r>
                    <m:d>
                      <m:dPr>
                        <m:begChr m:val="["/>
                        <m:endChr m:val="]"/>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𝐶</m:t>
                        </m:r>
                        <m:d>
                          <m:dPr>
                            <m:ctrlPr>
                              <a:rPr lang="en-US" altLang="en-US" i="1" dirty="0" smtClean="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𝑥</m:t>
                                </m:r>
                              </m:e>
                              <m:sub>
                                <m:r>
                                  <a:rPr lang="en-US" altLang="en-US" i="1" dirty="0" smtClean="0">
                                    <a:latin typeface="Cambria Math" panose="02040503050406030204" pitchFamily="18" charset="0"/>
                                  </a:rPr>
                                  <m:t>1</m:t>
                                </m:r>
                              </m:sub>
                            </m:sSub>
                          </m:e>
                        </m:d>
                        <m:d>
                          <m:dPr>
                            <m:begChr m:val="["/>
                            <m:endChr m:val="]"/>
                            <m:ctrlPr>
                              <a:rPr lang="en-US" altLang="en-US" b="0" i="1" dirty="0" smtClean="0">
                                <a:latin typeface="Cambria Math" panose="02040503050406030204" pitchFamily="18" charset="0"/>
                              </a:rPr>
                            </m:ctrlPr>
                          </m:dPr>
                          <m:e>
                            <m:r>
                              <a:rPr lang="en-US" altLang="en-US" i="1" dirty="0" smtClean="0">
                                <a:latin typeface="Cambria Math" panose="02040503050406030204" pitchFamily="18" charset="0"/>
                              </a:rPr>
                              <m:t>1</m:t>
                            </m:r>
                          </m:e>
                        </m:d>
                        <m:r>
                          <a:rPr lang="en-US" altLang="en-US" i="1" dirty="0" smtClean="0">
                            <a:latin typeface="Cambria Math" panose="02040503050406030204" pitchFamily="18" charset="0"/>
                          </a:rPr>
                          <m:t>, … ,</m:t>
                        </m:r>
                        <m:r>
                          <a:rPr lang="en-US" altLang="en-US" i="1" dirty="0" smtClean="0">
                            <a:latin typeface="Cambria Math" panose="02040503050406030204" pitchFamily="18" charset="0"/>
                          </a:rPr>
                          <m:t>𝐶</m:t>
                        </m:r>
                        <m:d>
                          <m:dPr>
                            <m:ctrlPr>
                              <a:rPr lang="en-US" altLang="en-US" i="1" dirty="0" smtClean="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err="1" smtClean="0">
                                    <a:latin typeface="Cambria Math" panose="02040503050406030204" pitchFamily="18" charset="0"/>
                                  </a:rPr>
                                  <m:t>𝑥</m:t>
                                </m:r>
                              </m:e>
                              <m:sub>
                                <m:r>
                                  <a:rPr lang="en-US" altLang="en-US" i="1" dirty="0" err="1" smtClean="0">
                                    <a:latin typeface="Cambria Math" panose="02040503050406030204" pitchFamily="18" charset="0"/>
                                  </a:rPr>
                                  <m:t>𝑛</m:t>
                                </m:r>
                              </m:sub>
                            </m:sSub>
                          </m:e>
                        </m:d>
                        <m:d>
                          <m:dPr>
                            <m:begChr m:val="["/>
                            <m:endChr m:val="]"/>
                            <m:ctrlPr>
                              <a:rPr lang="en-US" altLang="en-US" b="0" i="1" dirty="0" smtClean="0">
                                <a:latin typeface="Cambria Math" panose="02040503050406030204" pitchFamily="18" charset="0"/>
                              </a:rPr>
                            </m:ctrlPr>
                          </m:dPr>
                          <m:e>
                            <m:r>
                              <a:rPr lang="en-US" altLang="en-US" i="1" dirty="0" smtClean="0">
                                <a:latin typeface="Cambria Math" panose="02040503050406030204" pitchFamily="18" charset="0"/>
                              </a:rPr>
                              <m:t>𝑛</m:t>
                            </m:r>
                          </m:e>
                        </m:d>
                      </m:e>
                    </m:d>
                  </m:oMath>
                </a14:m>
                <a:endParaRPr lang="en-US" altLang="en-US" dirty="0"/>
              </a:p>
              <a:p>
                <a:endParaRPr lang="en-US" altLang="en-US" dirty="0"/>
              </a:p>
            </p:txBody>
          </p:sp>
        </mc:Choice>
        <mc:Fallback xmlns="">
          <p:sp>
            <p:nvSpPr>
              <p:cNvPr id="22531" name="Rectangle 3"/>
              <p:cNvSpPr>
                <a:spLocks noGrp="1" noRot="1" noChangeAspect="1" noMove="1" noResize="1" noEditPoints="1" noAdjustHandles="1" noChangeArrowheads="1" noChangeShapeType="1" noTextEdit="1"/>
              </p:cNvSpPr>
              <p:nvPr>
                <p:ph idx="1"/>
              </p:nvPr>
            </p:nvSpPr>
            <p:spPr>
              <a:blipFill rotWithShape="0">
                <a:blip r:embed="rId3"/>
                <a:stretch>
                  <a:fillRect l="-773" t="-980"/>
                </a:stretch>
              </a:blipFill>
            </p:spPr>
            <p:txBody>
              <a:bodyPr/>
              <a:lstStyle/>
              <a:p>
                <a:r>
                  <a:rPr lang="he-IL">
                    <a:noFill/>
                  </a:rPr>
                  <a:t> </a:t>
                </a:r>
              </a:p>
            </p:txBody>
          </p:sp>
        </mc:Fallback>
      </mc:AlternateContent>
      <p:sp>
        <p:nvSpPr>
          <p:cNvPr id="2" name="Slide Number Placeholder 1"/>
          <p:cNvSpPr>
            <a:spLocks noGrp="1"/>
          </p:cNvSpPr>
          <p:nvPr>
            <p:ph type="sldNum" sz="quarter" idx="12"/>
          </p:nvPr>
        </p:nvSpPr>
        <p:spPr/>
        <p:txBody>
          <a:bodyPr/>
          <a:lstStyle/>
          <a:p>
            <a:fld id="{55A23B1E-CC54-4FDF-B9E3-8508EE06F71F}" type="slidenum">
              <a:rPr lang="en-US" altLang="he-IL" smtClean="0"/>
              <a:pPr/>
              <a:t>42</a:t>
            </a:fld>
            <a:endParaRPr lang="en-US" altLang="he-IL"/>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Facebook as an Example</a:t>
            </a:r>
            <a:endParaRPr lang="he-IL" dirty="0"/>
          </a:p>
        </p:txBody>
      </p:sp>
      <p:sp>
        <p:nvSpPr>
          <p:cNvPr id="3" name="Content Placeholder 2"/>
          <p:cNvSpPr>
            <a:spLocks noGrp="1"/>
          </p:cNvSpPr>
          <p:nvPr>
            <p:ph idx="1"/>
          </p:nvPr>
        </p:nvSpPr>
        <p:spPr/>
        <p:txBody>
          <a:bodyPr/>
          <a:lstStyle/>
          <a:p>
            <a:r>
              <a:rPr lang="en-US" dirty="0"/>
              <a:t>Group discussion</a:t>
            </a:r>
            <a:endParaRPr lang="he-IL" dirty="0"/>
          </a:p>
        </p:txBody>
      </p:sp>
      <p:sp>
        <p:nvSpPr>
          <p:cNvPr id="4" name="Slide Number Placeholder 3"/>
          <p:cNvSpPr>
            <a:spLocks noGrp="1"/>
          </p:cNvSpPr>
          <p:nvPr>
            <p:ph type="sldNum" sz="quarter" idx="12"/>
          </p:nvPr>
        </p:nvSpPr>
        <p:spPr/>
        <p:txBody>
          <a:bodyPr/>
          <a:lstStyle/>
          <a:p>
            <a:fld id="{85043B5C-E59E-4C20-84E1-50103EC3268E}" type="slidenum">
              <a:rPr lang="en-US" altLang="he-IL" smtClean="0"/>
              <a:pPr/>
              <a:t>5</a:t>
            </a:fld>
            <a:endParaRPr lang="en-US" altLang="he-IL"/>
          </a:p>
        </p:txBody>
      </p:sp>
    </p:spTree>
    <p:extLst>
      <p:ext uri="{BB962C8B-B14F-4D97-AF65-F5344CB8AC3E}">
        <p14:creationId xmlns:p14="http://schemas.microsoft.com/office/powerpoint/2010/main" val="2884895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2638" r="17027"/>
          <a:stretch/>
        </p:blipFill>
        <p:spPr>
          <a:xfrm>
            <a:off x="-36513" y="0"/>
            <a:ext cx="9217025" cy="6858000"/>
          </a:xfrm>
          <a:prstGeom prst="rect">
            <a:avLst/>
          </a:prstGeom>
        </p:spPr>
      </p:pic>
      <p:sp>
        <p:nvSpPr>
          <p:cNvPr id="4" name="Slide Number Placeholder 3"/>
          <p:cNvSpPr>
            <a:spLocks noGrp="1"/>
          </p:cNvSpPr>
          <p:nvPr>
            <p:ph type="sldNum" sz="quarter" idx="12"/>
          </p:nvPr>
        </p:nvSpPr>
        <p:spPr/>
        <p:txBody>
          <a:bodyPr/>
          <a:lstStyle/>
          <a:p>
            <a:fld id="{85043B5C-E59E-4C20-84E1-50103EC3268E}" type="slidenum">
              <a:rPr lang="en-US" altLang="he-IL" smtClean="0"/>
              <a:pPr/>
              <a:t>6</a:t>
            </a:fld>
            <a:endParaRPr lang="en-US" altLang="he-IL"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586" y="2272545"/>
            <a:ext cx="2438400" cy="2438400"/>
          </a:xfrm>
          <a:prstGeom prst="rect">
            <a:avLst/>
          </a:prstGeom>
        </p:spPr>
      </p:pic>
      <p:sp>
        <p:nvSpPr>
          <p:cNvPr id="6" name="TextBox 5"/>
          <p:cNvSpPr txBox="1"/>
          <p:nvPr/>
        </p:nvSpPr>
        <p:spPr>
          <a:xfrm>
            <a:off x="1403648" y="4869160"/>
            <a:ext cx="7002238" cy="646331"/>
          </a:xfrm>
          <a:prstGeom prst="rect">
            <a:avLst/>
          </a:prstGeom>
          <a:noFill/>
        </p:spPr>
        <p:txBody>
          <a:bodyPr wrap="none" rtlCol="1">
            <a:spAutoFit/>
          </a:bodyPr>
          <a:lstStyle/>
          <a:p>
            <a:r>
              <a:rPr lang="en-US" sz="3600" b="1" i="0" dirty="0">
                <a:ln>
                  <a:solidFill>
                    <a:schemeClr val="tx1">
                      <a:lumMod val="50000"/>
                      <a:lumOff val="50000"/>
                    </a:schemeClr>
                  </a:solidFill>
                </a:ln>
                <a:solidFill>
                  <a:schemeClr val="bg1"/>
                </a:solidFill>
                <a:effectLst>
                  <a:outerShdw blurRad="50800" dist="38100" dir="13500000" algn="br"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234666 - Introduction to Hell</a:t>
            </a:r>
          </a:p>
        </p:txBody>
      </p:sp>
      <p:sp>
        <p:nvSpPr>
          <p:cNvPr id="9" name="TextBox 8"/>
          <p:cNvSpPr txBox="1"/>
          <p:nvPr/>
        </p:nvSpPr>
        <p:spPr>
          <a:xfrm>
            <a:off x="1403648" y="5463366"/>
            <a:ext cx="1898277" cy="400110"/>
          </a:xfrm>
          <a:prstGeom prst="rect">
            <a:avLst/>
          </a:prstGeom>
          <a:noFill/>
        </p:spPr>
        <p:txBody>
          <a:bodyPr wrap="none" rtlCol="1">
            <a:spAutoFit/>
          </a:bodyPr>
          <a:lstStyle/>
          <a:p>
            <a:r>
              <a:rPr lang="en-US" sz="2000" b="1" i="0" dirty="0">
                <a:ln>
                  <a:solidFill>
                    <a:schemeClr val="tx1">
                      <a:lumMod val="50000"/>
                      <a:lumOff val="50000"/>
                    </a:schemeClr>
                  </a:solidFill>
                </a:ln>
                <a:solidFill>
                  <a:schemeClr val="bg1"/>
                </a:solidFill>
                <a:effectLst>
                  <a:outerShdw blurRad="50800" dist="38100" dir="13500000" algn="br"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Closed Group</a:t>
            </a:r>
          </a:p>
        </p:txBody>
      </p:sp>
    </p:spTree>
    <p:extLst>
      <p:ext uri="{BB962C8B-B14F-4D97-AF65-F5344CB8AC3E}">
        <p14:creationId xmlns:p14="http://schemas.microsoft.com/office/powerpoint/2010/main" val="531241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5A23B1E-CC54-4FDF-B9E3-8508EE06F71F}" type="slidenum">
              <a:rPr lang="en-US" altLang="he-IL" smtClean="0"/>
              <a:pPr/>
              <a:t>7</a:t>
            </a:fld>
            <a:endParaRPr lang="en-US" altLang="he-IL"/>
          </a:p>
        </p:txBody>
      </p:sp>
      <p:grpSp>
        <p:nvGrpSpPr>
          <p:cNvPr id="13" name="Group 12"/>
          <p:cNvGrpSpPr/>
          <p:nvPr/>
        </p:nvGrpSpPr>
        <p:grpSpPr>
          <a:xfrm>
            <a:off x="107504" y="0"/>
            <a:ext cx="8856984" cy="2448272"/>
            <a:chOff x="179512" y="764704"/>
            <a:chExt cx="8856984" cy="2448272"/>
          </a:xfrm>
        </p:grpSpPr>
        <p:pic>
          <p:nvPicPr>
            <p:cNvPr id="11" name="Picture 10"/>
            <p:cNvPicPr>
              <a:picLocks noChangeAspect="1"/>
            </p:cNvPicPr>
            <p:nvPr/>
          </p:nvPicPr>
          <p:blipFill rotWithShape="1">
            <a:blip r:embed="rId2"/>
            <a:srcRect l="16240" t="37203" r="15688" b="29329"/>
            <a:stretch/>
          </p:blipFill>
          <p:spPr>
            <a:xfrm>
              <a:off x="179512" y="764704"/>
              <a:ext cx="8856984" cy="2448272"/>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620" y="948408"/>
              <a:ext cx="1085056" cy="1085056"/>
            </a:xfrm>
            <a:prstGeom prst="rect">
              <a:avLst/>
            </a:prstGeom>
          </p:spPr>
        </p:pic>
      </p:grpSp>
    </p:spTree>
    <p:extLst>
      <p:ext uri="{BB962C8B-B14F-4D97-AF65-F5344CB8AC3E}">
        <p14:creationId xmlns:p14="http://schemas.microsoft.com/office/powerpoint/2010/main" val="2049364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F1A87AB-4327-40C1-843D-5DC1B63F09DD}" type="slidenum">
              <a:rPr lang="en-US" altLang="he-IL" smtClean="0"/>
              <a:pPr/>
              <a:t>8</a:t>
            </a:fld>
            <a:endParaRPr lang="en-US" altLang="he-IL"/>
          </a:p>
        </p:txBody>
      </p:sp>
      <p:grpSp>
        <p:nvGrpSpPr>
          <p:cNvPr id="8" name="Group 7"/>
          <p:cNvGrpSpPr/>
          <p:nvPr/>
        </p:nvGrpSpPr>
        <p:grpSpPr>
          <a:xfrm>
            <a:off x="0" y="0"/>
            <a:ext cx="8928992" cy="3312368"/>
            <a:chOff x="107504" y="1844824"/>
            <a:chExt cx="8928992" cy="3312368"/>
          </a:xfrm>
        </p:grpSpPr>
        <p:pic>
          <p:nvPicPr>
            <p:cNvPr id="5" name="Picture 4"/>
            <p:cNvPicPr>
              <a:picLocks noChangeAspect="1"/>
            </p:cNvPicPr>
            <p:nvPr/>
          </p:nvPicPr>
          <p:blipFill rotWithShape="1">
            <a:blip r:embed="rId2"/>
            <a:srcRect l="15687" t="28344" r="15687" b="26375"/>
            <a:stretch/>
          </p:blipFill>
          <p:spPr>
            <a:xfrm>
              <a:off x="107504" y="1844824"/>
              <a:ext cx="8928992" cy="331236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9024" y="2060848"/>
              <a:ext cx="1085056" cy="108505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9672" y="3645024"/>
              <a:ext cx="648000" cy="648000"/>
            </a:xfrm>
            <a:prstGeom prst="rect">
              <a:avLst/>
            </a:prstGeom>
          </p:spPr>
        </p:pic>
      </p:grpSp>
    </p:spTree>
    <p:extLst>
      <p:ext uri="{BB962C8B-B14F-4D97-AF65-F5344CB8AC3E}">
        <p14:creationId xmlns:p14="http://schemas.microsoft.com/office/powerpoint/2010/main" val="1812997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F1A87AB-4327-40C1-843D-5DC1B63F09DD}" type="slidenum">
              <a:rPr lang="en-US" altLang="he-IL" smtClean="0"/>
              <a:pPr/>
              <a:t>9</a:t>
            </a:fld>
            <a:endParaRPr lang="en-US" altLang="he-IL"/>
          </a:p>
        </p:txBody>
      </p:sp>
      <p:grpSp>
        <p:nvGrpSpPr>
          <p:cNvPr id="9" name="Group 8"/>
          <p:cNvGrpSpPr/>
          <p:nvPr/>
        </p:nvGrpSpPr>
        <p:grpSpPr>
          <a:xfrm>
            <a:off x="179512" y="0"/>
            <a:ext cx="8784976" cy="4104456"/>
            <a:chOff x="251520" y="1844824"/>
            <a:chExt cx="8784976" cy="4104456"/>
          </a:xfrm>
        </p:grpSpPr>
        <p:pic>
          <p:nvPicPr>
            <p:cNvPr id="5" name="Picture 4"/>
            <p:cNvPicPr>
              <a:picLocks noChangeAspect="1"/>
            </p:cNvPicPr>
            <p:nvPr/>
          </p:nvPicPr>
          <p:blipFill rotWithShape="1">
            <a:blip r:embed="rId2"/>
            <a:srcRect l="16794" t="28344" r="15687" b="15547"/>
            <a:stretch/>
          </p:blipFill>
          <p:spPr>
            <a:xfrm>
              <a:off x="251520" y="1844824"/>
              <a:ext cx="8784976" cy="410445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1988840"/>
              <a:ext cx="1085056" cy="108505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9672" y="3573016"/>
              <a:ext cx="648000" cy="6480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6674" y="4437148"/>
              <a:ext cx="660998" cy="648000"/>
            </a:xfrm>
            <a:prstGeom prst="rect">
              <a:avLst/>
            </a:prstGeom>
          </p:spPr>
        </p:pic>
      </p:grpSp>
    </p:spTree>
    <p:extLst>
      <p:ext uri="{BB962C8B-B14F-4D97-AF65-F5344CB8AC3E}">
        <p14:creationId xmlns:p14="http://schemas.microsoft.com/office/powerpoint/2010/main" val="2135493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10528</TotalTime>
  <Words>3373</Words>
  <Application>Microsoft Macintosh PowerPoint</Application>
  <PresentationFormat>On-screen Show (4:3)</PresentationFormat>
  <Paragraphs>787</Paragraphs>
  <Slides>42</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Cambria Math</vt:lpstr>
      <vt:lpstr>Tahoma</vt:lpstr>
      <vt:lpstr>Times New Roman</vt:lpstr>
      <vt:lpstr>Office Theme</vt:lpstr>
      <vt:lpstr>Virtual Time</vt:lpstr>
      <vt:lpstr>PowerPoint Presentation</vt:lpstr>
      <vt:lpstr>Panoramic Consistency (1)</vt:lpstr>
      <vt:lpstr>Panoramic Consistency (2)</vt:lpstr>
      <vt:lpstr>Facebook as an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Facebook as an Example - Conclusions</vt:lpstr>
      <vt:lpstr>Observer Types</vt:lpstr>
      <vt:lpstr>Events</vt:lpstr>
      <vt:lpstr>The Happened Before Relation</vt:lpstr>
      <vt:lpstr>Independent/Concurrent Events (1)</vt:lpstr>
      <vt:lpstr>Independent/Concurrent Events (2)</vt:lpstr>
      <vt:lpstr>Cuts</vt:lpstr>
      <vt:lpstr>Consistent Cuts (1)</vt:lpstr>
      <vt:lpstr>Consistent Cuts (2)</vt:lpstr>
      <vt:lpstr>Inconsistent Cut (1)</vt:lpstr>
      <vt:lpstr>Inconsistent Cut (2)</vt:lpstr>
      <vt:lpstr>Global View and Consistent Cuts</vt:lpstr>
      <vt:lpstr>Consistent Cuts and Global Snapshots</vt:lpstr>
      <vt:lpstr>Virtual Time (Lamport, 1978. Turing Award Laureate)</vt:lpstr>
      <vt:lpstr>Logical Clocks Protocol</vt:lpstr>
      <vt:lpstr>Logical Clocks Protocol Example</vt:lpstr>
      <vt:lpstr>Logical Clocks Protocol Example (2)</vt:lpstr>
      <vt:lpstr>Scalar clocks lead to Loss of Execution Information</vt:lpstr>
      <vt:lpstr>A Vector Clock for a Global Observer</vt:lpstr>
      <vt:lpstr>Approximating Global Vector Time</vt:lpstr>
      <vt:lpstr>Approximating Global Vector Time Protocol</vt:lpstr>
      <vt:lpstr>Back to the Example</vt:lpstr>
      <vt:lpstr>Actual Order of Independent Events not Important</vt:lpstr>
      <vt:lpstr>An Invariant (*)</vt:lpstr>
      <vt:lpstr>Vector Times can be Compared</vt:lpstr>
      <vt:lpstr>Vector Times Relations Represent Order of Events</vt:lpstr>
      <vt:lpstr>Vector Times Relations Represent Order of Events</vt:lpstr>
      <vt:lpstr>Vector Times Relations Represent Order of Events</vt:lpstr>
      <vt:lpstr>Cuts Revisited</vt:lpstr>
      <vt:lpstr>Different Consistent Cuts Have Different Global Times</vt:lpstr>
    </vt:vector>
  </TitlesOfParts>
  <Company>Bigsnoop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Time</dc:title>
  <dc:creator>administrator</dc:creator>
  <cp:lastModifiedBy>Assaf Schuster</cp:lastModifiedBy>
  <cp:revision>437</cp:revision>
  <dcterms:created xsi:type="dcterms:W3CDTF">2001-03-01T15:48:23Z</dcterms:created>
  <dcterms:modified xsi:type="dcterms:W3CDTF">2020-11-26T09:11:12Z</dcterms:modified>
</cp:coreProperties>
</file>