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9" r:id="rId1"/>
  </p:sldMasterIdLst>
  <p:notesMasterIdLst>
    <p:notesMasterId r:id="rId27"/>
  </p:notesMasterIdLst>
  <p:sldIdLst>
    <p:sldId id="256" r:id="rId2"/>
    <p:sldId id="257" r:id="rId3"/>
    <p:sldId id="258" r:id="rId4"/>
    <p:sldId id="283" r:id="rId5"/>
    <p:sldId id="259" r:id="rId6"/>
    <p:sldId id="260" r:id="rId7"/>
    <p:sldId id="275" r:id="rId8"/>
    <p:sldId id="276" r:id="rId9"/>
    <p:sldId id="277" r:id="rId10"/>
    <p:sldId id="279" r:id="rId11"/>
    <p:sldId id="273" r:id="rId12"/>
    <p:sldId id="263" r:id="rId13"/>
    <p:sldId id="264" r:id="rId14"/>
    <p:sldId id="280" r:id="rId15"/>
    <p:sldId id="265" r:id="rId16"/>
    <p:sldId id="266" r:id="rId17"/>
    <p:sldId id="281" r:id="rId18"/>
    <p:sldId id="282" r:id="rId19"/>
    <p:sldId id="267" r:id="rId20"/>
    <p:sldId id="268" r:id="rId21"/>
    <p:sldId id="271" r:id="rId22"/>
    <p:sldId id="270" r:id="rId23"/>
    <p:sldId id="274" r:id="rId24"/>
    <p:sldId id="262" r:id="rId25"/>
    <p:sldId id="272" r:id="rId26"/>
  </p:sldIdLst>
  <p:sldSz cx="9144000" cy="6858000" type="screen4x3"/>
  <p:notesSz cx="6858000" cy="9144000"/>
  <p:defaultTextStyle>
    <a:defPPr>
      <a:defRPr lang="he-IL"/>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gi Levanon" initials="SL" lastIdx="1" clrIdx="0">
    <p:extLst>
      <p:ext uri="{19B8F6BF-5375-455C-9EA6-DF929625EA0E}">
        <p15:presenceInfo xmlns:p15="http://schemas.microsoft.com/office/powerpoint/2012/main" userId="Sagi Levan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632" autoAdjust="0"/>
    <p:restoredTop sz="79075" autoAdjust="0"/>
  </p:normalViewPr>
  <p:slideViewPr>
    <p:cSldViewPr>
      <p:cViewPr varScale="1">
        <p:scale>
          <a:sx n="90" d="100"/>
          <a:sy n="90" d="100"/>
        </p:scale>
        <p:origin x="134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rtl="1" eaLnBrk="1" hangingPunct="1">
              <a:defRPr sz="1200"/>
            </a:lvl1pPr>
          </a:lstStyle>
          <a:p>
            <a:pPr>
              <a:defRPr/>
            </a:pPr>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rtl="1" eaLnBrk="1" hangingPunct="1">
              <a:defRPr sz="1200"/>
            </a:lvl1pPr>
          </a:lstStyle>
          <a:p>
            <a:pPr>
              <a:defRPr/>
            </a:pPr>
            <a:fld id="{2C34C830-7B72-4003-AA55-94ECD53172FC}" type="datetimeFigureOut">
              <a:rPr lang="he-IL"/>
              <a:pPr>
                <a:defRPr/>
              </a:pPr>
              <a:t>כ"ה/חשון/תשפ"א</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pPr lvl="0"/>
            <a:endParaRPr lang="he-IL"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US" altLang="he-IL" noProof="0"/>
              <a:t>Click to edit Master text styles</a:t>
            </a:r>
          </a:p>
          <a:p>
            <a:pPr lvl="1"/>
            <a:r>
              <a:rPr lang="en-US" altLang="he-IL" noProof="0"/>
              <a:t>Second level</a:t>
            </a:r>
          </a:p>
          <a:p>
            <a:pPr lvl="2"/>
            <a:r>
              <a:rPr lang="en-US" altLang="he-IL" noProof="0"/>
              <a:t>Third level</a:t>
            </a:r>
          </a:p>
          <a:p>
            <a:pPr lvl="3"/>
            <a:r>
              <a:rPr lang="en-US" altLang="he-IL" noProof="0"/>
              <a:t>Fourth level</a:t>
            </a:r>
          </a:p>
          <a:p>
            <a:pPr lvl="4"/>
            <a:r>
              <a:rPr lang="en-US" altLang="he-IL" noProof="0"/>
              <a:t>Fifth level</a:t>
            </a: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rtl="1" eaLnBrk="1" hangingPunct="1">
              <a:defRPr sz="1200"/>
            </a:lvl1pPr>
          </a:lstStyle>
          <a:p>
            <a:pPr>
              <a:defRPr/>
            </a:pPr>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wrap="square" lIns="91440" tIns="45720" rIns="91440" bIns="45720" numCol="1" anchor="b" anchorCtr="0" compatLnSpc="1">
            <a:prstTxWarp prst="textNoShape">
              <a:avLst/>
            </a:prstTxWarp>
          </a:bodyPr>
          <a:lstStyle>
            <a:lvl1pPr algn="l" rtl="1" eaLnBrk="1" hangingPunct="1">
              <a:defRPr sz="1200"/>
            </a:lvl1pPr>
          </a:lstStyle>
          <a:p>
            <a:pPr>
              <a:defRPr/>
            </a:pPr>
            <a:fld id="{1CEC0B48-0238-467B-82C7-62625EF1A1C4}" type="slidenum">
              <a:rPr lang="he-IL" altLang="he-IL"/>
              <a:pPr>
                <a:defRPr/>
              </a:pPr>
              <a:t>‹#›</a:t>
            </a:fld>
            <a:endParaRPr lang="he-IL" altLang="he-IL"/>
          </a:p>
        </p:txBody>
      </p:sp>
    </p:spTree>
    <p:extLst>
      <p:ext uri="{BB962C8B-B14F-4D97-AF65-F5344CB8AC3E}">
        <p14:creationId xmlns:p14="http://schemas.microsoft.com/office/powerpoint/2010/main" val="1816580916"/>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he-IL"/>
              <a:t>This tutorial is more about design patterns than about algorithms.</a:t>
            </a:r>
          </a:p>
          <a:p>
            <a:pPr algn="l" rtl="0" eaLnBrk="1" hangingPunct="1"/>
            <a:r>
              <a:rPr lang="en-US" altLang="he-IL"/>
              <a:t>It neither goes as deep as the synchronization lecture nor does it describe in detail a specific scenario in which this design is appropriate.</a:t>
            </a:r>
          </a:p>
          <a:p>
            <a:pPr algn="l" rtl="0" eaLnBrk="1" hangingPunct="1"/>
            <a:r>
              <a:rPr lang="en-US" altLang="he-IL"/>
              <a:t>One common use case for such a design is database transactions, in which multiple values should be updated atomically (though the required synchronization scheme is way more complicated than what we show here).</a:t>
            </a:r>
            <a:endParaRPr lang="he-IL" altLang="he-IL"/>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F57CCF0E-C7E1-4B44-9279-84C347C260FB}" type="slidenum">
              <a:rPr lang="he-IL" altLang="he-IL" smtClean="0">
                <a:latin typeface="Arial" panose="020B0604020202020204" pitchFamily="34" charset="0"/>
              </a:rPr>
              <a:pPr algn="l">
                <a:spcBef>
                  <a:spcPct val="0"/>
                </a:spcBef>
              </a:pPr>
              <a:t>1</a:t>
            </a:fld>
            <a:endParaRPr lang="he-IL" altLang="he-IL">
              <a:latin typeface="Arial" panose="020B0604020202020204" pitchFamily="34" charset="0"/>
            </a:endParaRPr>
          </a:p>
        </p:txBody>
      </p:sp>
    </p:spTree>
    <p:extLst>
      <p:ext uri="{BB962C8B-B14F-4D97-AF65-F5344CB8AC3E}">
        <p14:creationId xmlns:p14="http://schemas.microsoft.com/office/powerpoint/2010/main" val="891405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endParaRPr lang="he-IL" altLang="he-IL"/>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E183E476-8079-43A9-B086-9E73E9C613A7}" type="slidenum">
              <a:rPr lang="he-IL" altLang="he-IL" smtClean="0">
                <a:latin typeface="Arial" panose="020B0604020202020204" pitchFamily="34" charset="0"/>
              </a:rPr>
              <a:pPr algn="l">
                <a:spcBef>
                  <a:spcPct val="0"/>
                </a:spcBef>
              </a:pPr>
              <a:t>14</a:t>
            </a:fld>
            <a:endParaRPr lang="he-IL" altLang="he-IL">
              <a:latin typeface="Arial" panose="020B0604020202020204" pitchFamily="34" charset="0"/>
            </a:endParaRPr>
          </a:p>
        </p:txBody>
      </p:sp>
    </p:spTree>
    <p:extLst>
      <p:ext uri="{BB962C8B-B14F-4D97-AF65-F5344CB8AC3E}">
        <p14:creationId xmlns:p14="http://schemas.microsoft.com/office/powerpoint/2010/main" val="4095598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he-IL"/>
              <a:t>The classic example is the execution of multiple transactions at the same time (database, transactional memory etc.).</a:t>
            </a:r>
          </a:p>
          <a:p>
            <a:pPr algn="l" rtl="0" eaLnBrk="1" hangingPunct="1"/>
            <a:r>
              <a:rPr lang="en-US" altLang="he-IL"/>
              <a:t>As soon as one detects the presence of another (e.g. by observing a later timestamp than its own), it should rollback by restoring the changes it had made.</a:t>
            </a:r>
            <a:endParaRPr lang="he-IL" altLang="he-IL"/>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EE80A8F2-48C2-438F-99CD-A9898F6620A6}" type="slidenum">
              <a:rPr lang="he-IL" altLang="he-IL" smtClean="0">
                <a:latin typeface="Arial" panose="020B0604020202020204" pitchFamily="34" charset="0"/>
              </a:rPr>
              <a:pPr algn="l">
                <a:spcBef>
                  <a:spcPct val="0"/>
                </a:spcBef>
              </a:pPr>
              <a:t>15</a:t>
            </a:fld>
            <a:endParaRPr lang="he-IL" altLang="he-IL">
              <a:latin typeface="Arial" panose="020B0604020202020204" pitchFamily="34" charset="0"/>
            </a:endParaRPr>
          </a:p>
        </p:txBody>
      </p:sp>
    </p:spTree>
    <p:extLst>
      <p:ext uri="{BB962C8B-B14F-4D97-AF65-F5344CB8AC3E}">
        <p14:creationId xmlns:p14="http://schemas.microsoft.com/office/powerpoint/2010/main" val="1343250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lgn="l" rtl="0" eaLnBrk="1" hangingPunct="1">
              <a:spcBef>
                <a:spcPct val="0"/>
              </a:spcBef>
              <a:buFontTx/>
              <a:buChar char="•"/>
            </a:pPr>
            <a:r>
              <a:rPr lang="en-US" altLang="he-IL"/>
              <a:t>Note that here operations are done on the actual state, without using a copy. This means that clearing the undo log effectively commits previous operations – there’s no way to roll them back. But since checkGuards succeeded, this is just fine.</a:t>
            </a:r>
          </a:p>
          <a:p>
            <a:pPr marL="171450" indent="-171450" algn="l" rtl="0" eaLnBrk="1" hangingPunct="1">
              <a:spcBef>
                <a:spcPct val="0"/>
              </a:spcBef>
              <a:buFontTx/>
              <a:buChar char="•"/>
            </a:pPr>
            <a:r>
              <a:rPr lang="en-US" altLang="he-IL"/>
              <a:t>commitExecution might have to block concurrent state modifications. Otherwise, undoing previous changes might not be safe, and might end in inconsistent state. But this is so high-level, there’s no point in getting into the details…</a:t>
            </a:r>
            <a:endParaRPr lang="he-IL" altLang="he-IL"/>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087EDE74-4CC1-4D34-AB5E-F3ACF8193175}" type="slidenum">
              <a:rPr lang="he-IL" altLang="he-IL" smtClean="0">
                <a:latin typeface="Arial" panose="020B0604020202020204" pitchFamily="34" charset="0"/>
              </a:rPr>
              <a:pPr algn="l">
                <a:spcBef>
                  <a:spcPct val="0"/>
                </a:spcBef>
              </a:pPr>
              <a:t>16</a:t>
            </a:fld>
            <a:endParaRPr lang="he-IL" altLang="he-IL">
              <a:latin typeface="Arial" panose="020B0604020202020204" pitchFamily="34" charset="0"/>
            </a:endParaRPr>
          </a:p>
        </p:txBody>
      </p:sp>
    </p:spTree>
    <p:extLst>
      <p:ext uri="{BB962C8B-B14F-4D97-AF65-F5344CB8AC3E}">
        <p14:creationId xmlns:p14="http://schemas.microsoft.com/office/powerpoint/2010/main" val="2526343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endParaRPr lang="he-IL" altLang="he-IL"/>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71ACBBF0-065D-4D99-AA34-2090B5C55303}" type="slidenum">
              <a:rPr lang="he-IL" altLang="he-IL" smtClean="0">
                <a:latin typeface="Arial" panose="020B0604020202020204" pitchFamily="34" charset="0"/>
              </a:rPr>
              <a:pPr algn="l">
                <a:spcBef>
                  <a:spcPct val="0"/>
                </a:spcBef>
              </a:pPr>
              <a:t>17</a:t>
            </a:fld>
            <a:endParaRPr lang="he-IL" altLang="he-IL">
              <a:latin typeface="Arial" panose="020B0604020202020204" pitchFamily="34" charset="0"/>
            </a:endParaRPr>
          </a:p>
        </p:txBody>
      </p:sp>
    </p:spTree>
    <p:extLst>
      <p:ext uri="{BB962C8B-B14F-4D97-AF65-F5344CB8AC3E}">
        <p14:creationId xmlns:p14="http://schemas.microsoft.com/office/powerpoint/2010/main" val="3865889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pPr>
              <a:defRPr/>
            </a:pPr>
            <a:fld id="{1CEC0B48-0238-467B-82C7-62625EF1A1C4}" type="slidenum">
              <a:rPr lang="he-IL" altLang="he-IL" smtClean="0"/>
              <a:pPr>
                <a:defRPr/>
              </a:pPr>
              <a:t>20</a:t>
            </a:fld>
            <a:endParaRPr lang="he-IL" altLang="he-IL"/>
          </a:p>
        </p:txBody>
      </p:sp>
    </p:spTree>
    <p:extLst>
      <p:ext uri="{BB962C8B-B14F-4D97-AF65-F5344CB8AC3E}">
        <p14:creationId xmlns:p14="http://schemas.microsoft.com/office/powerpoint/2010/main" val="1258002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spcBef>
                <a:spcPct val="0"/>
              </a:spcBef>
            </a:pPr>
            <a:r>
              <a:rPr lang="en-US" altLang="he-IL" dirty="0"/>
              <a:t>This is important since we’re dealing with fields that might be accessed by multiple threads</a:t>
            </a:r>
            <a:r>
              <a:rPr lang="en-US" altLang="he-IL" baseline="0" dirty="0"/>
              <a:t> concurrently</a:t>
            </a:r>
            <a:r>
              <a:rPr lang="en-US" altLang="he-IL" dirty="0"/>
              <a:t>, and our goal is to do that with the minimal amount of synchronization.</a:t>
            </a:r>
          </a:p>
          <a:p>
            <a:pPr algn="l" rtl="0" eaLnBrk="1" hangingPunct="1">
              <a:spcBef>
                <a:spcPct val="0"/>
              </a:spcBef>
            </a:pPr>
            <a:r>
              <a:rPr lang="en-US" altLang="he-IL" dirty="0"/>
              <a:t>Unprotected access to fields should only be done if they are specified as volatile in java, or atomic in C++.</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975C0131-A1D5-4C0E-AFF9-F46C0E5E9A07}" type="slidenum">
              <a:rPr lang="he-IL" altLang="he-IL" smtClean="0">
                <a:latin typeface="Arial" panose="020B0604020202020204" pitchFamily="34" charset="0"/>
              </a:rPr>
              <a:pPr algn="l">
                <a:spcBef>
                  <a:spcPct val="0"/>
                </a:spcBef>
              </a:pPr>
              <a:t>22</a:t>
            </a:fld>
            <a:endParaRPr lang="he-IL" altLang="he-IL">
              <a:latin typeface="Arial" panose="020B0604020202020204" pitchFamily="34" charset="0"/>
            </a:endParaRPr>
          </a:p>
        </p:txBody>
      </p:sp>
    </p:spTree>
    <p:extLst>
      <p:ext uri="{BB962C8B-B14F-4D97-AF65-F5344CB8AC3E}">
        <p14:creationId xmlns:p14="http://schemas.microsoft.com/office/powerpoint/2010/main" val="769944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endParaRPr lang="he-IL" altLang="he-IL"/>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760A392F-B7BF-400B-8EFE-7C301DC0B147}" type="slidenum">
              <a:rPr lang="he-IL" altLang="he-IL" smtClean="0">
                <a:latin typeface="Arial" panose="020B0604020202020204" pitchFamily="34" charset="0"/>
              </a:rPr>
              <a:pPr algn="l">
                <a:spcBef>
                  <a:spcPct val="0"/>
                </a:spcBef>
              </a:pPr>
              <a:t>23</a:t>
            </a:fld>
            <a:endParaRPr lang="he-IL" altLang="he-IL">
              <a:latin typeface="Arial" panose="020B0604020202020204" pitchFamily="34" charset="0"/>
            </a:endParaRPr>
          </a:p>
        </p:txBody>
      </p:sp>
    </p:spTree>
    <p:extLst>
      <p:ext uri="{BB962C8B-B14F-4D97-AF65-F5344CB8AC3E}">
        <p14:creationId xmlns:p14="http://schemas.microsoft.com/office/powerpoint/2010/main" val="1592081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spcBef>
                <a:spcPct val="0"/>
              </a:spcBef>
            </a:pPr>
            <a:r>
              <a:rPr lang="en-US" altLang="he-IL"/>
              <a:t>Think: what may cause an optimistic method to fail?</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179F791F-E15B-4455-ACF4-71E21C788E36}" type="slidenum">
              <a:rPr lang="he-IL" altLang="he-IL" smtClean="0">
                <a:latin typeface="Arial" panose="020B0604020202020204" pitchFamily="34" charset="0"/>
              </a:rPr>
              <a:pPr algn="l">
                <a:spcBef>
                  <a:spcPct val="0"/>
                </a:spcBef>
              </a:pPr>
              <a:t>24</a:t>
            </a:fld>
            <a:endParaRPr lang="he-IL" altLang="he-IL">
              <a:latin typeface="Arial" panose="020B0604020202020204" pitchFamily="34" charset="0"/>
            </a:endParaRPr>
          </a:p>
        </p:txBody>
      </p:sp>
    </p:spTree>
    <p:extLst>
      <p:ext uri="{BB962C8B-B14F-4D97-AF65-F5344CB8AC3E}">
        <p14:creationId xmlns:p14="http://schemas.microsoft.com/office/powerpoint/2010/main" val="2832479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he-IL" dirty="0"/>
              <a:t>Exponential </a:t>
            </a:r>
            <a:r>
              <a:rPr lang="en-US" altLang="he-IL" dirty="0" err="1"/>
              <a:t>backoff</a:t>
            </a:r>
            <a:r>
              <a:rPr lang="en-US" altLang="he-IL" dirty="0"/>
              <a:t> for an</a:t>
            </a:r>
            <a:r>
              <a:rPr lang="en-US" altLang="he-IL" baseline="0" dirty="0"/>
              <a:t> exponentially growing timeout is just stupid, and guarantees two backing-off threads will keep colliding. The proper way to do exponential </a:t>
            </a:r>
            <a:r>
              <a:rPr lang="en-US" altLang="he-IL" baseline="0" dirty="0" err="1"/>
              <a:t>backoff</a:t>
            </a:r>
            <a:r>
              <a:rPr lang="en-US" altLang="he-IL" baseline="0" dirty="0"/>
              <a:t> is to choose a random wait time with an exponentially growing upper bound.</a:t>
            </a:r>
            <a:endParaRPr lang="he-IL" altLang="he-IL" dirty="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826B2E3-DC0C-40B3-A43E-DDBF32507291}" type="slidenum">
              <a:rPr lang="he-IL" altLang="he-IL" smtClean="0"/>
              <a:pPr/>
              <a:t>25</a:t>
            </a:fld>
            <a:endParaRPr lang="he-IL" altLang="he-IL"/>
          </a:p>
        </p:txBody>
      </p:sp>
    </p:spTree>
    <p:extLst>
      <p:ext uri="{BB962C8B-B14F-4D97-AF65-F5344CB8AC3E}">
        <p14:creationId xmlns:p14="http://schemas.microsoft.com/office/powerpoint/2010/main" val="3662440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he-IL"/>
              <a:t>guarded = locked/synchronized</a:t>
            </a:r>
            <a:endParaRPr lang="he-IL" altLang="he-IL"/>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D6A8B2E6-BE55-4D4A-B5F9-1326853C9094}" type="slidenum">
              <a:rPr lang="he-IL" altLang="he-IL" smtClean="0">
                <a:latin typeface="Arial" panose="020B0604020202020204" pitchFamily="34" charset="0"/>
              </a:rPr>
              <a:pPr algn="l">
                <a:spcBef>
                  <a:spcPct val="0"/>
                </a:spcBef>
              </a:pPr>
              <a:t>2</a:t>
            </a:fld>
            <a:endParaRPr lang="he-IL" altLang="he-IL">
              <a:latin typeface="Arial" panose="020B0604020202020204" pitchFamily="34" charset="0"/>
            </a:endParaRPr>
          </a:p>
        </p:txBody>
      </p:sp>
    </p:spTree>
    <p:extLst>
      <p:ext uri="{BB962C8B-B14F-4D97-AF65-F5344CB8AC3E}">
        <p14:creationId xmlns:p14="http://schemas.microsoft.com/office/powerpoint/2010/main" val="3637517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defRPr/>
            </a:pPr>
            <a:r>
              <a:rPr lang="en-US" altLang="he-IL" dirty="0"/>
              <a:t>Think: why would the state not be OK after the lock? </a:t>
            </a:r>
          </a:p>
          <a:p>
            <a:pPr algn="l" rtl="0" eaLnBrk="1" hangingPunct="1">
              <a:defRPr/>
            </a:pPr>
            <a:r>
              <a:rPr lang="en-US" altLang="he-IL" dirty="0"/>
              <a:t>For example - Singleton: initializing a singleton by first checking a flag. If the flag is set, safely use object. If not, lock the object and check the flag again. If it is set, unlock and move on. If not, initialize the object, set the flag and unlock. This isn’t a great example of optimistic or pessimistic design, but rather an example for the need to re-check locking preconditions.</a:t>
            </a:r>
            <a:endParaRPr lang="he-IL" altLang="he-IL" dirty="0"/>
          </a:p>
          <a:p>
            <a:pPr algn="l" rtl="0" eaLnBrk="1" hangingPunct="1">
              <a:defRPr/>
            </a:pPr>
            <a:r>
              <a:rPr lang="en-US" altLang="he-IL" dirty="0"/>
              <a:t>A simpler example: producer consumer, the</a:t>
            </a:r>
            <a:r>
              <a:rPr lang="en-US" altLang="he-IL" baseline="0" dirty="0"/>
              <a:t> consumer </a:t>
            </a:r>
            <a:r>
              <a:rPr lang="en-US" altLang="he-IL" dirty="0"/>
              <a:t>locks the queue upon</a:t>
            </a:r>
            <a:r>
              <a:rPr lang="en-US" altLang="he-IL" baseline="0" dirty="0"/>
              <a:t> receiving a notify message, and checks whether it is non-empty. If it is empty, it will release the lock and wait for the next notify.</a:t>
            </a:r>
            <a:endParaRPr lang="en-US" altLang="he-IL" dirty="0"/>
          </a:p>
          <a:p>
            <a:pPr marL="171450" indent="-171450" algn="l" rtl="0" eaLnBrk="1" hangingPunct="1">
              <a:buFontTx/>
              <a:buChar char="•"/>
              <a:defRPr/>
            </a:pPr>
            <a:endParaRPr lang="he-IL" altLang="he-IL" dirty="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483D55D8-71C1-4DB5-9344-C872C804F327}" type="slidenum">
              <a:rPr lang="he-IL" altLang="he-IL" smtClean="0">
                <a:latin typeface="Arial" panose="020B0604020202020204" pitchFamily="34" charset="0"/>
              </a:rPr>
              <a:pPr algn="l">
                <a:spcBef>
                  <a:spcPct val="0"/>
                </a:spcBef>
              </a:pPr>
              <a:t>3</a:t>
            </a:fld>
            <a:endParaRPr lang="he-IL" altLang="he-IL">
              <a:latin typeface="Arial" panose="020B0604020202020204" pitchFamily="34" charset="0"/>
            </a:endParaRPr>
          </a:p>
        </p:txBody>
      </p:sp>
    </p:spTree>
    <p:extLst>
      <p:ext uri="{BB962C8B-B14F-4D97-AF65-F5344CB8AC3E}">
        <p14:creationId xmlns:p14="http://schemas.microsoft.com/office/powerpoint/2010/main" val="3777586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pPr>
              <a:defRPr/>
            </a:pPr>
            <a:fld id="{1CEC0B48-0238-467B-82C7-62625EF1A1C4}" type="slidenum">
              <a:rPr lang="he-IL" altLang="he-IL" smtClean="0"/>
              <a:pPr>
                <a:defRPr/>
              </a:pPr>
              <a:t>4</a:t>
            </a:fld>
            <a:endParaRPr lang="he-IL" altLang="he-IL"/>
          </a:p>
        </p:txBody>
      </p:sp>
    </p:spTree>
    <p:extLst>
      <p:ext uri="{BB962C8B-B14F-4D97-AF65-F5344CB8AC3E}">
        <p14:creationId xmlns:p14="http://schemas.microsoft.com/office/powerpoint/2010/main" val="802296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he-IL"/>
              <a:t>1 thread is using only 1 object and has 0.1*0.1 probability to change the object.</a:t>
            </a:r>
          </a:p>
          <a:p>
            <a:pPr algn="l" rtl="0"/>
            <a:r>
              <a:rPr lang="en-US" altLang="he-IL"/>
              <a:t>My thread is using any object in probability 0.001.</a:t>
            </a:r>
          </a:p>
          <a:p>
            <a:pPr algn="l" rtl="0"/>
            <a:r>
              <a:rPr lang="en-US" altLang="he-IL"/>
              <a:t>Then=&gt;The probability of a conflict is 0.001*0.001.</a:t>
            </a:r>
            <a:endParaRPr lang="he-IL" altLang="he-IL"/>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A45DF1C7-DAA0-4AF6-9201-85A652C5DEB6}" type="slidenum">
              <a:rPr lang="he-IL" altLang="he-IL" smtClean="0">
                <a:latin typeface="Arial" panose="020B0604020202020204" pitchFamily="34" charset="0"/>
              </a:rPr>
              <a:pPr algn="l">
                <a:spcBef>
                  <a:spcPct val="0"/>
                </a:spcBef>
              </a:pPr>
              <a:t>5</a:t>
            </a:fld>
            <a:endParaRPr lang="he-IL" altLang="he-IL">
              <a:latin typeface="Arial" panose="020B0604020202020204" pitchFamily="34" charset="0"/>
            </a:endParaRPr>
          </a:p>
        </p:txBody>
      </p:sp>
    </p:spTree>
    <p:extLst>
      <p:ext uri="{BB962C8B-B14F-4D97-AF65-F5344CB8AC3E}">
        <p14:creationId xmlns:p14="http://schemas.microsoft.com/office/powerpoint/2010/main" val="3125530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he-IL" dirty="0"/>
              <a:t>Shopping:</a:t>
            </a:r>
          </a:p>
          <a:p>
            <a:pPr algn="l" rtl="0"/>
            <a:r>
              <a:rPr lang="en-US" altLang="he-IL" dirty="0" err="1"/>
              <a:t>currentState</a:t>
            </a:r>
            <a:r>
              <a:rPr lang="en-US" altLang="he-IL" dirty="0"/>
              <a:t>: gather </a:t>
            </a:r>
            <a:r>
              <a:rPr lang="en-US" altLang="he-IL" dirty="0" err="1"/>
              <a:t>my_balance</a:t>
            </a:r>
            <a:r>
              <a:rPr lang="en-US" altLang="he-IL" dirty="0"/>
              <a:t> and state of prices from other servers</a:t>
            </a:r>
          </a:p>
          <a:p>
            <a:pPr algn="l" rtl="0"/>
            <a:r>
              <a:rPr lang="en-US" altLang="he-IL" dirty="0" err="1"/>
              <a:t>UpdateState</a:t>
            </a:r>
            <a:r>
              <a:rPr lang="en-US" altLang="he-IL" dirty="0"/>
              <a:t>(): check that sum of prices &lt; </a:t>
            </a:r>
            <a:r>
              <a:rPr lang="en-US" altLang="he-IL" dirty="0" err="1"/>
              <a:t>my_balance</a:t>
            </a:r>
            <a:r>
              <a:rPr lang="en-US" altLang="he-IL" dirty="0"/>
              <a:t> and set</a:t>
            </a:r>
            <a:r>
              <a:rPr lang="en-US" altLang="he-IL" baseline="0" dirty="0"/>
              <a:t> my balance -= sum of prices </a:t>
            </a:r>
            <a:r>
              <a:rPr lang="en-US" altLang="he-IL" dirty="0"/>
              <a:t>(</a:t>
            </a:r>
            <a:r>
              <a:rPr lang="en-US" altLang="he-IL" baseline="0" dirty="0"/>
              <a:t>a set of “atomic” operations)</a:t>
            </a:r>
            <a:endParaRPr lang="en-US" altLang="he-IL" dirty="0"/>
          </a:p>
          <a:p>
            <a:pPr algn="l" rtl="0"/>
            <a:r>
              <a:rPr lang="en-US" altLang="he-IL" dirty="0"/>
              <a:t>Verify(): check the prices haven't changed</a:t>
            </a:r>
          </a:p>
          <a:p>
            <a:pPr algn="l" rtl="0"/>
            <a:r>
              <a:rPr lang="en-US" altLang="he-IL" dirty="0"/>
              <a:t>Rollback(): Cancel purchase</a:t>
            </a:r>
          </a:p>
          <a:p>
            <a:pPr algn="l" rtl="0"/>
            <a:r>
              <a:rPr lang="en-US" altLang="he-IL" dirty="0"/>
              <a:t>Retry():</a:t>
            </a:r>
            <a:r>
              <a:rPr lang="en-US" altLang="he-IL" baseline="0" dirty="0"/>
              <a:t> retry…</a:t>
            </a:r>
            <a:endParaRPr lang="en-US" altLang="he-IL" dirty="0"/>
          </a:p>
          <a:p>
            <a:pPr algn="l" rtl="0"/>
            <a:r>
              <a:rPr lang="en-US" altLang="he-IL" dirty="0"/>
              <a:t>Other…: Filling shipment details, any action that doesn’t</a:t>
            </a:r>
            <a:r>
              <a:rPr lang="en-US" altLang="he-IL" baseline="0" dirty="0"/>
              <a:t> need to be atomic</a:t>
            </a:r>
            <a:endParaRPr lang="he-IL" altLang="he-IL" dirty="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936270A-731A-43AD-9208-2AF0FEFA2381}" type="slidenum">
              <a:rPr lang="he-IL" altLang="he-IL" smtClean="0"/>
              <a:pPr/>
              <a:t>6</a:t>
            </a:fld>
            <a:endParaRPr lang="he-IL" altLang="he-IL"/>
          </a:p>
        </p:txBody>
      </p:sp>
    </p:spTree>
    <p:extLst>
      <p:ext uri="{BB962C8B-B14F-4D97-AF65-F5344CB8AC3E}">
        <p14:creationId xmlns:p14="http://schemas.microsoft.com/office/powerpoint/2010/main" val="62136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endParaRPr lang="he-IL" altLang="he-IL"/>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767746E3-0EC1-4255-8386-F372ADEB863C}" type="slidenum">
              <a:rPr lang="he-IL" altLang="he-IL" smtClean="0">
                <a:latin typeface="Arial" panose="020B0604020202020204" pitchFamily="34" charset="0"/>
              </a:rPr>
              <a:pPr algn="l">
                <a:spcBef>
                  <a:spcPct val="0"/>
                </a:spcBef>
              </a:pPr>
              <a:t>8</a:t>
            </a:fld>
            <a:endParaRPr lang="he-IL" altLang="he-IL">
              <a:latin typeface="Arial" panose="020B0604020202020204" pitchFamily="34" charset="0"/>
            </a:endParaRPr>
          </a:p>
        </p:txBody>
      </p:sp>
    </p:spTree>
    <p:extLst>
      <p:ext uri="{BB962C8B-B14F-4D97-AF65-F5344CB8AC3E}">
        <p14:creationId xmlns:p14="http://schemas.microsoft.com/office/powerpoint/2010/main" val="4113483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he-IL" dirty="0"/>
              <a:t>Immutable fields are guaranteed not to change. Therefore, a thread should only cache the references to the current fields, and create new objects. When done, it should make sure only the </a:t>
            </a:r>
            <a:r>
              <a:rPr lang="en-US" altLang="he-IL" i="1" dirty="0"/>
              <a:t>references</a:t>
            </a:r>
            <a:r>
              <a:rPr lang="en-US" altLang="he-IL" dirty="0"/>
              <a:t> have not been changed. This is much easier than making sure some container (list, </a:t>
            </a:r>
            <a:r>
              <a:rPr lang="en-US" altLang="he-IL" dirty="0" err="1"/>
              <a:t>StringBuffer</a:t>
            </a:r>
            <a:r>
              <a:rPr lang="en-US" altLang="he-IL" dirty="0"/>
              <a:t> etc.) has not been modified.</a:t>
            </a:r>
          </a:p>
          <a:p>
            <a:pPr algn="l" rtl="0" eaLnBrk="1" hangingPunct="1"/>
            <a:r>
              <a:rPr lang="en-US" altLang="he-IL" dirty="0"/>
              <a:t>Note that immutability is not a language feature in Java – it’s a design pattern that could be applied to certain classes. In C++, a class can be made </a:t>
            </a:r>
            <a:r>
              <a:rPr lang="en-US" altLang="he-IL" i="1" dirty="0"/>
              <a:t>const</a:t>
            </a:r>
            <a:r>
              <a:rPr lang="en-US" altLang="he-IL" dirty="0"/>
              <a:t>, which guarantees immutability (unless someone happens to have a non-const reference or pointer to that object…).</a:t>
            </a:r>
            <a:endParaRPr lang="he-IL" altLang="he-IL" dirty="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2D92C5EB-1097-494A-80F4-0A9EAF4BDA89}" type="slidenum">
              <a:rPr lang="he-IL" altLang="he-IL" smtClean="0">
                <a:latin typeface="Arial" panose="020B0604020202020204" pitchFamily="34" charset="0"/>
              </a:rPr>
              <a:pPr algn="l">
                <a:spcBef>
                  <a:spcPct val="0"/>
                </a:spcBef>
              </a:pPr>
              <a:t>12</a:t>
            </a:fld>
            <a:endParaRPr lang="he-IL" altLang="he-IL">
              <a:latin typeface="Arial" panose="020B0604020202020204" pitchFamily="34" charset="0"/>
            </a:endParaRPr>
          </a:p>
        </p:txBody>
      </p:sp>
    </p:spTree>
    <p:extLst>
      <p:ext uri="{BB962C8B-B14F-4D97-AF65-F5344CB8AC3E}">
        <p14:creationId xmlns:p14="http://schemas.microsoft.com/office/powerpoint/2010/main" val="1226288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he-IL"/>
              <a:t>Note that (currentState == assumed) compares references, which is way more efficient than a complex currentState.equals(assumed). However, check should match the assignment of the next statement. Replacing references could also be used on mutable objects, but then buggy code could modify the current state without changing its reference, bypassing the atomic commit.</a:t>
            </a:r>
          </a:p>
          <a:p>
            <a:pPr algn="l" rtl="0" eaLnBrk="1" hangingPunct="1"/>
            <a:r>
              <a:rPr lang="en-US" altLang="he-IL"/>
              <a:t>Also, note that this is race-free: even if multiple threads work in parallel, </a:t>
            </a:r>
            <a:r>
              <a:rPr lang="en-US" altLang="he-IL" i="1"/>
              <a:t>commit</a:t>
            </a:r>
            <a:r>
              <a:rPr lang="en-US" altLang="he-IL"/>
              <a:t> is the only way to update </a:t>
            </a:r>
            <a:r>
              <a:rPr lang="en-US" altLang="he-IL" i="1"/>
              <a:t>currentState</a:t>
            </a:r>
            <a:r>
              <a:rPr lang="en-US" altLang="he-IL"/>
              <a:t>, and it is synchronized.</a:t>
            </a:r>
            <a:endParaRPr lang="he-IL" altLang="he-IL"/>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55366277-B89D-471D-A461-778911AA23B3}" type="slidenum">
              <a:rPr lang="he-IL" altLang="he-IL" smtClean="0">
                <a:latin typeface="Arial" panose="020B0604020202020204" pitchFamily="34" charset="0"/>
              </a:rPr>
              <a:pPr algn="l">
                <a:spcBef>
                  <a:spcPct val="0"/>
                </a:spcBef>
              </a:pPr>
              <a:t>13</a:t>
            </a:fld>
            <a:endParaRPr lang="he-IL" altLang="he-IL">
              <a:latin typeface="Arial" panose="020B0604020202020204" pitchFamily="34" charset="0"/>
            </a:endParaRPr>
          </a:p>
        </p:txBody>
      </p:sp>
    </p:spTree>
    <p:extLst>
      <p:ext uri="{BB962C8B-B14F-4D97-AF65-F5344CB8AC3E}">
        <p14:creationId xmlns:p14="http://schemas.microsoft.com/office/powerpoint/2010/main" val="423391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he-IL"/>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he-IL"/>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200CCAC-923C-4FE1-948C-427C23AE016A}" type="slidenum">
              <a:rPr lang="he-IL" altLang="en-US"/>
              <a:pPr>
                <a:defRPr/>
              </a:pPr>
              <a:t>‹#›</a:t>
            </a:fld>
            <a:endParaRPr lang="en-US" altLang="en-US"/>
          </a:p>
        </p:txBody>
      </p:sp>
    </p:spTree>
    <p:extLst>
      <p:ext uri="{BB962C8B-B14F-4D97-AF65-F5344CB8AC3E}">
        <p14:creationId xmlns:p14="http://schemas.microsoft.com/office/powerpoint/2010/main" val="138153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40FDB83B-B5CE-49F6-A756-1D5CD9886525}" type="slidenum">
              <a:rPr lang="he-IL" altLang="en-US"/>
              <a:pPr>
                <a:defRPr/>
              </a:pPr>
              <a:t>‹#›</a:t>
            </a:fld>
            <a:endParaRPr lang="en-US" altLang="en-US"/>
          </a:p>
        </p:txBody>
      </p:sp>
    </p:spTree>
    <p:extLst>
      <p:ext uri="{BB962C8B-B14F-4D97-AF65-F5344CB8AC3E}">
        <p14:creationId xmlns:p14="http://schemas.microsoft.com/office/powerpoint/2010/main" val="272311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9AAD230C-1F23-43F1-8156-9B37C1B038DB}" type="slidenum">
              <a:rPr lang="he-IL" altLang="en-US"/>
              <a:pPr>
                <a:defRPr/>
              </a:pPr>
              <a:t>‹#›</a:t>
            </a:fld>
            <a:endParaRPr lang="en-US" altLang="en-US"/>
          </a:p>
        </p:txBody>
      </p:sp>
    </p:spTree>
    <p:extLst>
      <p:ext uri="{BB962C8B-B14F-4D97-AF65-F5344CB8AC3E}">
        <p14:creationId xmlns:p14="http://schemas.microsoft.com/office/powerpoint/2010/main" val="30445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FA9B0AB-1F35-4E85-8F90-71CD25BAE28C}" type="slidenum">
              <a:rPr lang="he-IL" altLang="en-US"/>
              <a:pPr>
                <a:defRPr/>
              </a:pPr>
              <a:t>‹#›</a:t>
            </a:fld>
            <a:endParaRPr lang="en-US" altLang="en-US"/>
          </a:p>
        </p:txBody>
      </p:sp>
    </p:spTree>
    <p:extLst>
      <p:ext uri="{BB962C8B-B14F-4D97-AF65-F5344CB8AC3E}">
        <p14:creationId xmlns:p14="http://schemas.microsoft.com/office/powerpoint/2010/main" val="338332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he-IL"/>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E01C13F4-86B2-441A-9A43-07F095B1E302}" type="slidenum">
              <a:rPr lang="he-IL" altLang="en-US"/>
              <a:pPr>
                <a:defRPr/>
              </a:pPr>
              <a:t>‹#›</a:t>
            </a:fld>
            <a:endParaRPr lang="en-US" altLang="en-US"/>
          </a:p>
        </p:txBody>
      </p:sp>
    </p:spTree>
    <p:extLst>
      <p:ext uri="{BB962C8B-B14F-4D97-AF65-F5344CB8AC3E}">
        <p14:creationId xmlns:p14="http://schemas.microsoft.com/office/powerpoint/2010/main" val="433490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929962B9-E94F-429A-90D8-5EBE27BEFCFF}" type="slidenum">
              <a:rPr lang="he-IL" altLang="en-US"/>
              <a:pPr>
                <a:defRPr/>
              </a:pPr>
              <a:t>‹#›</a:t>
            </a:fld>
            <a:endParaRPr lang="en-US" altLang="en-US"/>
          </a:p>
        </p:txBody>
      </p:sp>
    </p:spTree>
    <p:extLst>
      <p:ext uri="{BB962C8B-B14F-4D97-AF65-F5344CB8AC3E}">
        <p14:creationId xmlns:p14="http://schemas.microsoft.com/office/powerpoint/2010/main" val="573751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C0041AA2-239E-49EC-A75F-C5AADFC0BD22}" type="slidenum">
              <a:rPr lang="he-IL" altLang="en-US"/>
              <a:pPr>
                <a:defRPr/>
              </a:pPr>
              <a:t>‹#›</a:t>
            </a:fld>
            <a:endParaRPr lang="en-US" altLang="en-US"/>
          </a:p>
        </p:txBody>
      </p:sp>
    </p:spTree>
    <p:extLst>
      <p:ext uri="{BB962C8B-B14F-4D97-AF65-F5344CB8AC3E}">
        <p14:creationId xmlns:p14="http://schemas.microsoft.com/office/powerpoint/2010/main" val="340218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EFE44801-3898-4B70-8B18-DC86BF7BFE72}" type="slidenum">
              <a:rPr lang="he-IL" altLang="en-US"/>
              <a:pPr>
                <a:defRPr/>
              </a:pPr>
              <a:t>‹#›</a:t>
            </a:fld>
            <a:endParaRPr lang="en-US" altLang="en-US"/>
          </a:p>
        </p:txBody>
      </p:sp>
    </p:spTree>
    <p:extLst>
      <p:ext uri="{BB962C8B-B14F-4D97-AF65-F5344CB8AC3E}">
        <p14:creationId xmlns:p14="http://schemas.microsoft.com/office/powerpoint/2010/main" val="97193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B5802FC5-E341-4337-87E7-82868D864C6C}" type="slidenum">
              <a:rPr lang="he-IL" altLang="en-US"/>
              <a:pPr>
                <a:defRPr/>
              </a:pPr>
              <a:t>‹#›</a:t>
            </a:fld>
            <a:endParaRPr lang="en-US" altLang="en-US"/>
          </a:p>
        </p:txBody>
      </p:sp>
    </p:spTree>
    <p:extLst>
      <p:ext uri="{BB962C8B-B14F-4D97-AF65-F5344CB8AC3E}">
        <p14:creationId xmlns:p14="http://schemas.microsoft.com/office/powerpoint/2010/main" val="3689906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he-IL"/>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5860CF17-D350-4092-AF76-43C4473A925C}" type="slidenum">
              <a:rPr lang="he-IL" altLang="en-US"/>
              <a:pPr>
                <a:defRPr/>
              </a:pPr>
              <a:t>‹#›</a:t>
            </a:fld>
            <a:endParaRPr lang="en-US" altLang="en-US"/>
          </a:p>
        </p:txBody>
      </p:sp>
    </p:spTree>
    <p:extLst>
      <p:ext uri="{BB962C8B-B14F-4D97-AF65-F5344CB8AC3E}">
        <p14:creationId xmlns:p14="http://schemas.microsoft.com/office/powerpoint/2010/main" val="106506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he-IL"/>
          </a:p>
        </p:txBody>
      </p:sp>
      <p:sp>
        <p:nvSpPr>
          <p:cNvPr id="3" name="Picture Placeholder 2"/>
          <p:cNvSpPr>
            <a:spLocks noGrp="1"/>
          </p:cNvSpPr>
          <p:nvPr>
            <p:ph type="pic" idx="1"/>
          </p:nvPr>
        </p:nvSpPr>
        <p:spPr>
          <a:xfrm>
            <a:off x="3887391" y="987426"/>
            <a:ext cx="4629150" cy="4873625"/>
          </a:xfrm>
        </p:spPr>
        <p:txBody>
          <a:bodyPr rtlCol="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he-IL"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0B2F561-FCCA-4123-87FE-1CFD19C1E28B}" type="slidenum">
              <a:rPr lang="he-IL" altLang="en-US"/>
              <a:pPr>
                <a:defRPr/>
              </a:pPr>
              <a:t>‹#›</a:t>
            </a:fld>
            <a:endParaRPr lang="en-US" altLang="en-US"/>
          </a:p>
        </p:txBody>
      </p:sp>
    </p:spTree>
    <p:extLst>
      <p:ext uri="{BB962C8B-B14F-4D97-AF65-F5344CB8AC3E}">
        <p14:creationId xmlns:p14="http://schemas.microsoft.com/office/powerpoint/2010/main" val="203569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he-IL"/>
              <a:t>Click to edit Master text styles</a:t>
            </a:r>
          </a:p>
          <a:p>
            <a:pPr lvl="1"/>
            <a:r>
              <a:rPr lang="en-US" altLang="he-IL"/>
              <a:t>Second level</a:t>
            </a:r>
          </a:p>
          <a:p>
            <a:pPr lvl="2"/>
            <a:r>
              <a:rPr lang="en-US" altLang="he-IL"/>
              <a:t>Third level</a:t>
            </a:r>
          </a:p>
          <a:p>
            <a:pPr lvl="3"/>
            <a:r>
              <a:rPr lang="en-US" altLang="he-IL"/>
              <a:t>Fourth level</a:t>
            </a:r>
          </a:p>
          <a:p>
            <a:pPr lvl="4"/>
            <a:r>
              <a:rPr lang="en-US" altLang="he-IL"/>
              <a:t>Fifth level</a:t>
            </a:r>
          </a:p>
        </p:txBody>
      </p:sp>
      <p:sp>
        <p:nvSpPr>
          <p:cNvPr id="4" name="Date Placeholder 3"/>
          <p:cNvSpPr>
            <a:spLocks noGrp="1"/>
          </p:cNvSpPr>
          <p:nvPr>
            <p:ph type="dt" sz="half" idx="2"/>
          </p:nvPr>
        </p:nvSpPr>
        <p:spPr>
          <a:xfrm>
            <a:off x="628650" y="6340475"/>
            <a:ext cx="2057400" cy="365125"/>
          </a:xfrm>
          <a:prstGeom prst="rect">
            <a:avLst/>
          </a:prstGeom>
        </p:spPr>
        <p:txBody>
          <a:bodyPr vert="horz" lIns="91440" tIns="45720" rIns="91440" bIns="45720" rtlCol="1" anchor="ctr"/>
          <a:lstStyle>
            <a:lvl1pPr algn="l" rtl="0">
              <a:defRPr sz="900" dirty="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1" anchor="ctr"/>
          <a:lstStyle>
            <a:lvl1pPr algn="ctr" rtl="0">
              <a:defRPr sz="9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1" anchor="ctr"/>
          <a:lstStyle>
            <a:lvl1pPr algn="r" rtl="0">
              <a:defRPr sz="900" smtClean="0">
                <a:solidFill>
                  <a:schemeClr val="tx1">
                    <a:tint val="75000"/>
                  </a:schemeClr>
                </a:solidFill>
              </a:defRPr>
            </a:lvl1pPr>
          </a:lstStyle>
          <a:p>
            <a:pPr>
              <a:defRPr/>
            </a:pPr>
            <a:fld id="{DDD622F9-8FFD-4E19-A72E-C348822BE69D}" type="slidenum">
              <a:rPr lang="he-IL"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cs typeface="Times New Roman" panose="02020603050405020304" pitchFamily="18"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cs typeface="Times New Roman" panose="02020603050405020304" pitchFamily="18"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cs typeface="Times New Roman" panose="02020603050405020304" pitchFamily="18"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cs typeface="Times New Roman" panose="02020603050405020304" pitchFamily="18"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cs typeface="Times New Roman" panose="02020603050405020304" pitchFamily="18"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cs typeface="Times New Roman" panose="02020603050405020304" pitchFamily="18"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cs typeface="Times New Roman" panose="02020603050405020304" pitchFamily="18"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cs typeface="Times New Roman" panose="02020603050405020304" pitchFamily="18"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he-IL"/>
              <a:t>Optimistic Design</a:t>
            </a:r>
            <a:br>
              <a:rPr lang="he-IL" altLang="he-IL"/>
            </a:br>
            <a:endParaRPr lang="en-US" altLang="he-IL"/>
          </a:p>
        </p:txBody>
      </p:sp>
      <p:sp>
        <p:nvSpPr>
          <p:cNvPr id="3075" name="Subtitle 1"/>
          <p:cNvSpPr>
            <a:spLocks noGrp="1"/>
          </p:cNvSpPr>
          <p:nvPr>
            <p:ph type="subTitle" idx="1"/>
          </p:nvPr>
        </p:nvSpPr>
        <p:spPr bwMode="auto"/>
        <p:txBody>
          <a:bodyPr/>
          <a:lstStyle/>
          <a:p>
            <a:r>
              <a:rPr lang="en-US" altLang="he-IL"/>
              <a:t>CDP</a:t>
            </a:r>
            <a:endParaRPr lang="he-IL" altLang="he-IL"/>
          </a:p>
        </p:txBody>
      </p:sp>
      <p:grpSp>
        <p:nvGrpSpPr>
          <p:cNvPr id="3076" name="Group 2"/>
          <p:cNvGrpSpPr>
            <a:grpSpLocks/>
          </p:cNvGrpSpPr>
          <p:nvPr/>
        </p:nvGrpSpPr>
        <p:grpSpPr bwMode="auto">
          <a:xfrm>
            <a:off x="3851275" y="4537075"/>
            <a:ext cx="1530350" cy="720725"/>
            <a:chOff x="3707904" y="4541165"/>
            <a:chExt cx="1530350" cy="720725"/>
          </a:xfrm>
        </p:grpSpPr>
        <p:pic>
          <p:nvPicPr>
            <p:cNvPr id="3078" name="Picture 4" descr="MCj0423814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4541165"/>
              <a:ext cx="70961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5" descr="MCj0423842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504" y="4541165"/>
              <a:ext cx="6667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Slide Number Placeholder 8"/>
          <p:cNvSpPr>
            <a:spLocks noGrp="1"/>
          </p:cNvSpPr>
          <p:nvPr>
            <p:ph type="sldNum" sz="quarter" idx="12"/>
          </p:nvPr>
        </p:nvSpPr>
        <p:spPr/>
        <p:txBody>
          <a:bodyPr/>
          <a:lstStyle/>
          <a:p>
            <a:pPr>
              <a:defRPr/>
            </a:pPr>
            <a:fld id="{87C0EF43-BAC3-4D13-89C2-FFC54B7ECBD6}" type="slidenum">
              <a:rPr lang="he-IL" altLang="en-US"/>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he-IL"/>
              <a:t>Spell Checker Solution</a:t>
            </a:r>
            <a:br>
              <a:rPr lang="en-US" altLang="he-IL"/>
            </a:br>
            <a:r>
              <a:rPr lang="en-US" altLang="he-IL"/>
              <a:t>User Thread</a:t>
            </a:r>
          </a:p>
        </p:txBody>
      </p:sp>
      <p:sp>
        <p:nvSpPr>
          <p:cNvPr id="17411" name="Rectangle 3"/>
          <p:cNvSpPr>
            <a:spLocks noGrp="1" noChangeArrowheads="1"/>
          </p:cNvSpPr>
          <p:nvPr>
            <p:ph idx="1"/>
          </p:nvPr>
        </p:nvSpPr>
        <p:spPr bwMode="auto">
          <a:xfrm>
            <a:off x="628650" y="1825624"/>
            <a:ext cx="7886700" cy="4530725"/>
          </a:xfrm>
        </p:spPr>
        <p:txBody>
          <a:bodyPr>
            <a:normAutofit lnSpcReduction="10000"/>
          </a:bodyPr>
          <a:lstStyle/>
          <a:p>
            <a:r>
              <a:rPr lang="en-US" altLang="he-IL" sz="2800" dirty="0"/>
              <a:t>The document is composed of a sequence of text chunks</a:t>
            </a:r>
          </a:p>
          <a:p>
            <a:r>
              <a:rPr lang="en-US" altLang="he-IL" sz="2800" dirty="0"/>
              <a:t>In order to edit text the user thread:</a:t>
            </a:r>
            <a:endParaRPr lang="en-US" altLang="he-IL" sz="2400" dirty="0"/>
          </a:p>
          <a:p>
            <a:pPr lvl="1"/>
            <a:r>
              <a:rPr lang="en-US" altLang="he-IL" sz="2400" dirty="0"/>
              <a:t>Locks the chunk containing the current editing position</a:t>
            </a:r>
          </a:p>
          <a:p>
            <a:pPr lvl="1"/>
            <a:r>
              <a:rPr lang="en-US" altLang="he-IL" sz="2400" dirty="0"/>
              <a:t>Marks the chunk as “busy”</a:t>
            </a:r>
          </a:p>
          <a:p>
            <a:pPr lvl="1"/>
            <a:r>
              <a:rPr lang="en-US" altLang="he-IL" sz="2400" dirty="0"/>
              <a:t>Then it unlocks the chunk</a:t>
            </a:r>
          </a:p>
          <a:p>
            <a:r>
              <a:rPr lang="en-US" altLang="he-IL" sz="2800" dirty="0"/>
              <a:t>When editing ends the user thread:</a:t>
            </a:r>
          </a:p>
          <a:p>
            <a:pPr lvl="1"/>
            <a:r>
              <a:rPr lang="en-US" altLang="he-IL" sz="2400" dirty="0"/>
              <a:t>Locks the chunk again</a:t>
            </a:r>
          </a:p>
          <a:p>
            <a:pPr lvl="1"/>
            <a:r>
              <a:rPr lang="en-US" altLang="he-IL" sz="2400" dirty="0"/>
              <a:t>Sets a </a:t>
            </a:r>
            <a:r>
              <a:rPr lang="en-US" altLang="he-IL" sz="2400" b="1" dirty="0"/>
              <a:t>timestamp</a:t>
            </a:r>
            <a:r>
              <a:rPr lang="en-US" altLang="he-IL" sz="2400" dirty="0"/>
              <a:t> that marks the completion of the editing</a:t>
            </a:r>
          </a:p>
          <a:p>
            <a:pPr lvl="1"/>
            <a:r>
              <a:rPr lang="en-US" altLang="he-IL" sz="2400" dirty="0"/>
              <a:t>Marks the chunk as “not busy”</a:t>
            </a:r>
          </a:p>
          <a:p>
            <a:pPr lvl="1"/>
            <a:r>
              <a:rPr lang="en-US" altLang="he-IL" sz="2400" dirty="0"/>
              <a:t>Then, it unlocks the chunk</a:t>
            </a:r>
          </a:p>
        </p:txBody>
      </p:sp>
      <p:sp>
        <p:nvSpPr>
          <p:cNvPr id="2" name="Slide Number Placeholder 1"/>
          <p:cNvSpPr>
            <a:spLocks noGrp="1"/>
          </p:cNvSpPr>
          <p:nvPr>
            <p:ph type="sldNum" sz="quarter" idx="12"/>
          </p:nvPr>
        </p:nvSpPr>
        <p:spPr/>
        <p:txBody>
          <a:bodyPr/>
          <a:lstStyle/>
          <a:p>
            <a:pPr>
              <a:defRPr/>
            </a:pPr>
            <a:fld id="{CCA5904F-64BB-4AA5-8104-3D512222A404}" type="slidenum">
              <a:rPr lang="he-IL" altLang="en-US"/>
              <a:pPr>
                <a:defRPr/>
              </a:pPr>
              <a:t>10</a:t>
            </a:fld>
            <a:endParaRPr lang="en-US" altLang="en-US"/>
          </a:p>
        </p:txBody>
      </p:sp>
      <p:sp>
        <p:nvSpPr>
          <p:cNvPr id="27" name="מלבן 26">
            <a:extLst>
              <a:ext uri="{FF2B5EF4-FFF2-40B4-BE49-F238E27FC236}">
                <a16:creationId xmlns:a16="http://schemas.microsoft.com/office/drawing/2014/main" id="{14C81F57-2DC7-45D7-B078-8C03FD591D10}"/>
              </a:ext>
            </a:extLst>
          </p:cNvPr>
          <p:cNvSpPr/>
          <p:nvPr/>
        </p:nvSpPr>
        <p:spPr>
          <a:xfrm>
            <a:off x="4756373" y="873393"/>
            <a:ext cx="1080120" cy="371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busy</a:t>
            </a:r>
            <a:endParaRPr lang="en-IL" dirty="0"/>
          </a:p>
        </p:txBody>
      </p:sp>
      <p:sp>
        <p:nvSpPr>
          <p:cNvPr id="28" name="מלבן 27">
            <a:extLst>
              <a:ext uri="{FF2B5EF4-FFF2-40B4-BE49-F238E27FC236}">
                <a16:creationId xmlns:a16="http://schemas.microsoft.com/office/drawing/2014/main" id="{27505C4C-F05D-4B53-B286-3BE3AD2DA969}"/>
              </a:ext>
            </a:extLst>
          </p:cNvPr>
          <p:cNvSpPr/>
          <p:nvPr/>
        </p:nvSpPr>
        <p:spPr>
          <a:xfrm>
            <a:off x="6012160" y="873393"/>
            <a:ext cx="1080120" cy="371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busy</a:t>
            </a:r>
            <a:endParaRPr lang="en-IL" dirty="0"/>
          </a:p>
        </p:txBody>
      </p:sp>
      <p:sp>
        <p:nvSpPr>
          <p:cNvPr id="29" name="מלבן 28">
            <a:extLst>
              <a:ext uri="{FF2B5EF4-FFF2-40B4-BE49-F238E27FC236}">
                <a16:creationId xmlns:a16="http://schemas.microsoft.com/office/drawing/2014/main" id="{4FDF1582-6A44-4D9F-A32F-9951A9047E2A}"/>
              </a:ext>
            </a:extLst>
          </p:cNvPr>
          <p:cNvSpPr/>
          <p:nvPr/>
        </p:nvSpPr>
        <p:spPr>
          <a:xfrm>
            <a:off x="7267947" y="873393"/>
            <a:ext cx="1080120" cy="371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busy</a:t>
            </a:r>
            <a:endParaRPr lang="en-IL" dirty="0"/>
          </a:p>
        </p:txBody>
      </p:sp>
      <p:pic>
        <p:nvPicPr>
          <p:cNvPr id="30" name="גרפיקה 29" descr="מנעול">
            <a:extLst>
              <a:ext uri="{FF2B5EF4-FFF2-40B4-BE49-F238E27FC236}">
                <a16:creationId xmlns:a16="http://schemas.microsoft.com/office/drawing/2014/main" id="{5E32BBE7-9226-428A-8701-9849BB20B7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7616" y="344184"/>
            <a:ext cx="529208" cy="529208"/>
          </a:xfrm>
          <a:prstGeom prst="rect">
            <a:avLst/>
          </a:prstGeom>
        </p:spPr>
      </p:pic>
      <p:sp>
        <p:nvSpPr>
          <p:cNvPr id="31" name="מלבן 30">
            <a:extLst>
              <a:ext uri="{FF2B5EF4-FFF2-40B4-BE49-F238E27FC236}">
                <a16:creationId xmlns:a16="http://schemas.microsoft.com/office/drawing/2014/main" id="{766B1B6F-6D9D-433D-8471-C441ADD6A8D3}"/>
              </a:ext>
            </a:extLst>
          </p:cNvPr>
          <p:cNvSpPr/>
          <p:nvPr/>
        </p:nvSpPr>
        <p:spPr>
          <a:xfrm>
            <a:off x="6012160" y="873393"/>
            <a:ext cx="1080120" cy="371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Busy</a:t>
            </a:r>
            <a:endParaRPr lang="en-IL" dirty="0"/>
          </a:p>
        </p:txBody>
      </p:sp>
      <p:sp>
        <p:nvSpPr>
          <p:cNvPr id="32" name="תיבת טקסט 31">
            <a:extLst>
              <a:ext uri="{FF2B5EF4-FFF2-40B4-BE49-F238E27FC236}">
                <a16:creationId xmlns:a16="http://schemas.microsoft.com/office/drawing/2014/main" id="{837D422A-14F7-4094-9A14-F8AD3BC47580}"/>
              </a:ext>
            </a:extLst>
          </p:cNvPr>
          <p:cNvSpPr txBox="1"/>
          <p:nvPr/>
        </p:nvSpPr>
        <p:spPr>
          <a:xfrm>
            <a:off x="5783746" y="1244607"/>
            <a:ext cx="1536948" cy="261610"/>
          </a:xfrm>
          <a:prstGeom prst="rect">
            <a:avLst/>
          </a:prstGeom>
          <a:noFill/>
        </p:spPr>
        <p:txBody>
          <a:bodyPr wrap="square" rtlCol="0">
            <a:spAutoFit/>
          </a:bodyPr>
          <a:lstStyle/>
          <a:p>
            <a:r>
              <a:rPr lang="en-US" sz="1050" dirty="0"/>
              <a:t>Timestamp: 21329304</a:t>
            </a:r>
            <a:endParaRPr lang="en-IL"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1" grpId="0" animBg="1"/>
      <p:bldP spid="31" grpId="1" animBg="1"/>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he-IL" dirty="0"/>
              <a:t>Spell Checker Solution</a:t>
            </a:r>
            <a:br>
              <a:rPr lang="en-US" altLang="he-IL" dirty="0"/>
            </a:br>
            <a:r>
              <a:rPr lang="en-US" altLang="he-IL" dirty="0"/>
              <a:t>Spell Checker Thread</a:t>
            </a:r>
          </a:p>
        </p:txBody>
      </p:sp>
      <p:sp>
        <p:nvSpPr>
          <p:cNvPr id="18435" name="Rectangle 3"/>
          <p:cNvSpPr>
            <a:spLocks noGrp="1" noChangeArrowheads="1"/>
          </p:cNvSpPr>
          <p:nvPr>
            <p:ph idx="1"/>
          </p:nvPr>
        </p:nvSpPr>
        <p:spPr bwMode="auto">
          <a:xfrm>
            <a:off x="628650" y="1825624"/>
            <a:ext cx="7886700" cy="4530725"/>
          </a:xfrm>
        </p:spPr>
        <p:txBody>
          <a:bodyPr>
            <a:normAutofit lnSpcReduction="10000"/>
          </a:bodyPr>
          <a:lstStyle/>
          <a:p>
            <a:r>
              <a:rPr lang="en-US" altLang="he-IL" sz="2800" dirty="0"/>
              <a:t>The spell checker looks for chunks that are not busy</a:t>
            </a:r>
          </a:p>
          <a:p>
            <a:r>
              <a:rPr lang="en-US" altLang="he-IL" sz="2800" dirty="0"/>
              <a:t>When it finds one it:</a:t>
            </a:r>
          </a:p>
          <a:p>
            <a:pPr lvl="1"/>
            <a:r>
              <a:rPr lang="en-US" altLang="he-IL" sz="2400" dirty="0"/>
              <a:t>Locks the chunk</a:t>
            </a:r>
          </a:p>
          <a:p>
            <a:pPr lvl="1"/>
            <a:r>
              <a:rPr lang="en-US" altLang="he-IL" sz="2400" dirty="0"/>
              <a:t>Verify that it is indeed “not busy” and if so, makes a replica of the text contained in the chunk and unlocks the chunk</a:t>
            </a:r>
          </a:p>
          <a:p>
            <a:pPr lvl="1"/>
            <a:r>
              <a:rPr lang="en-US" altLang="he-IL" sz="2400" dirty="0"/>
              <a:t>Find the spelling mistakes and keeps a local records of them</a:t>
            </a:r>
          </a:p>
          <a:p>
            <a:pPr lvl="1"/>
            <a:r>
              <a:rPr lang="en-US" altLang="he-IL" sz="2400" dirty="0"/>
              <a:t>Locks the chunk again</a:t>
            </a:r>
          </a:p>
          <a:p>
            <a:pPr lvl="1"/>
            <a:r>
              <a:rPr lang="en-US" altLang="he-IL" sz="2400" dirty="0"/>
              <a:t>If the chunk is busy or has been updated after the first lock, the spell checker discards its results </a:t>
            </a:r>
          </a:p>
          <a:p>
            <a:pPr lvl="1"/>
            <a:r>
              <a:rPr lang="en-US" altLang="he-IL" sz="2400" dirty="0"/>
              <a:t>Otherwise, it highlights the erroneous words and unlocks the chunk</a:t>
            </a:r>
          </a:p>
        </p:txBody>
      </p:sp>
      <p:sp>
        <p:nvSpPr>
          <p:cNvPr id="2" name="Slide Number Placeholder 1"/>
          <p:cNvSpPr>
            <a:spLocks noGrp="1"/>
          </p:cNvSpPr>
          <p:nvPr>
            <p:ph type="sldNum" sz="quarter" idx="12"/>
          </p:nvPr>
        </p:nvSpPr>
        <p:spPr/>
        <p:txBody>
          <a:bodyPr/>
          <a:lstStyle/>
          <a:p>
            <a:pPr>
              <a:defRPr/>
            </a:pPr>
            <a:fld id="{EF640A94-5B63-4F79-9653-E0DCDF49148B}" type="slidenum">
              <a:rPr lang="he-IL" altLang="en-US"/>
              <a:pPr>
                <a:defRPr/>
              </a:pPr>
              <a:t>11</a:t>
            </a:fld>
            <a:endParaRPr lang="en-US" altLang="en-US" dirty="0"/>
          </a:p>
        </p:txBody>
      </p:sp>
      <p:sp>
        <p:nvSpPr>
          <p:cNvPr id="12" name="מלבן 11">
            <a:extLst>
              <a:ext uri="{FF2B5EF4-FFF2-40B4-BE49-F238E27FC236}">
                <a16:creationId xmlns:a16="http://schemas.microsoft.com/office/drawing/2014/main" id="{483355BF-BE1B-447F-9F16-F9A4A0DD0335}"/>
              </a:ext>
            </a:extLst>
          </p:cNvPr>
          <p:cNvSpPr/>
          <p:nvPr/>
        </p:nvSpPr>
        <p:spPr>
          <a:xfrm>
            <a:off x="4756373" y="873393"/>
            <a:ext cx="1080120" cy="371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busy</a:t>
            </a:r>
            <a:endParaRPr lang="en-IL" dirty="0"/>
          </a:p>
        </p:txBody>
      </p:sp>
      <p:sp>
        <p:nvSpPr>
          <p:cNvPr id="13" name="מלבן 12">
            <a:extLst>
              <a:ext uri="{FF2B5EF4-FFF2-40B4-BE49-F238E27FC236}">
                <a16:creationId xmlns:a16="http://schemas.microsoft.com/office/drawing/2014/main" id="{D1E5FD11-5060-44EA-AC26-A105D2941D1F}"/>
              </a:ext>
            </a:extLst>
          </p:cNvPr>
          <p:cNvSpPr/>
          <p:nvPr/>
        </p:nvSpPr>
        <p:spPr>
          <a:xfrm>
            <a:off x="6012160" y="873393"/>
            <a:ext cx="1080120" cy="371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busy</a:t>
            </a:r>
            <a:endParaRPr lang="en-IL" dirty="0"/>
          </a:p>
        </p:txBody>
      </p:sp>
      <p:sp>
        <p:nvSpPr>
          <p:cNvPr id="14" name="מלבן 13">
            <a:extLst>
              <a:ext uri="{FF2B5EF4-FFF2-40B4-BE49-F238E27FC236}">
                <a16:creationId xmlns:a16="http://schemas.microsoft.com/office/drawing/2014/main" id="{932169F0-B0E2-470B-B9BC-EB4ECF8B3A5A}"/>
              </a:ext>
            </a:extLst>
          </p:cNvPr>
          <p:cNvSpPr/>
          <p:nvPr/>
        </p:nvSpPr>
        <p:spPr>
          <a:xfrm>
            <a:off x="7267947" y="873393"/>
            <a:ext cx="1080120" cy="371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Busy</a:t>
            </a:r>
            <a:endParaRPr lang="en-IL" dirty="0"/>
          </a:p>
        </p:txBody>
      </p:sp>
      <p:pic>
        <p:nvPicPr>
          <p:cNvPr id="15" name="גרפיקה 14" descr="מנעול">
            <a:extLst>
              <a:ext uri="{FF2B5EF4-FFF2-40B4-BE49-F238E27FC236}">
                <a16:creationId xmlns:a16="http://schemas.microsoft.com/office/drawing/2014/main" id="{AE8ABF2C-1A0E-46BB-A1E9-7F0CA3DFCC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7616" y="344184"/>
            <a:ext cx="529208" cy="529208"/>
          </a:xfrm>
          <a:prstGeom prst="rect">
            <a:avLst/>
          </a:prstGeom>
        </p:spPr>
      </p:pic>
      <p:sp>
        <p:nvSpPr>
          <p:cNvPr id="8" name="מלבן 7">
            <a:extLst>
              <a:ext uri="{FF2B5EF4-FFF2-40B4-BE49-F238E27FC236}">
                <a16:creationId xmlns:a16="http://schemas.microsoft.com/office/drawing/2014/main" id="{0FB0514B-E990-44E4-A44A-8EC70DDE5402}"/>
              </a:ext>
            </a:extLst>
          </p:cNvPr>
          <p:cNvSpPr/>
          <p:nvPr/>
        </p:nvSpPr>
        <p:spPr>
          <a:xfrm>
            <a:off x="6012160" y="1412435"/>
            <a:ext cx="1080120" cy="371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pic>
        <p:nvPicPr>
          <p:cNvPr id="19" name="גרפיקה 18" descr="זכוכית מגדלת">
            <a:extLst>
              <a:ext uri="{FF2B5EF4-FFF2-40B4-BE49-F238E27FC236}">
                <a16:creationId xmlns:a16="http://schemas.microsoft.com/office/drawing/2014/main" id="{A5E3F60B-F71B-419E-BE89-E41ED15151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6262" y="1275382"/>
            <a:ext cx="457200" cy="457200"/>
          </a:xfrm>
          <a:prstGeom prst="rect">
            <a:avLst/>
          </a:prstGeom>
        </p:spPr>
      </p:pic>
      <p:grpSp>
        <p:nvGrpSpPr>
          <p:cNvPr id="26" name="קבוצה 25">
            <a:extLst>
              <a:ext uri="{FF2B5EF4-FFF2-40B4-BE49-F238E27FC236}">
                <a16:creationId xmlns:a16="http://schemas.microsoft.com/office/drawing/2014/main" id="{A3F05DFB-2CA1-41E2-A4F1-CFB0EA85C6C9}"/>
              </a:ext>
            </a:extLst>
          </p:cNvPr>
          <p:cNvGrpSpPr/>
          <p:nvPr/>
        </p:nvGrpSpPr>
        <p:grpSpPr>
          <a:xfrm>
            <a:off x="6012160" y="862193"/>
            <a:ext cx="1080120" cy="371214"/>
            <a:chOff x="3671469" y="2186936"/>
            <a:chExt cx="1080120" cy="371214"/>
          </a:xfrm>
        </p:grpSpPr>
        <p:sp>
          <p:nvSpPr>
            <p:cNvPr id="23" name="מלבן 22">
              <a:extLst>
                <a:ext uri="{FF2B5EF4-FFF2-40B4-BE49-F238E27FC236}">
                  <a16:creationId xmlns:a16="http://schemas.microsoft.com/office/drawing/2014/main" id="{A45276FC-7929-48B3-AC9B-F84A0056B424}"/>
                </a:ext>
              </a:extLst>
            </p:cNvPr>
            <p:cNvSpPr/>
            <p:nvPr/>
          </p:nvSpPr>
          <p:spPr>
            <a:xfrm>
              <a:off x="3671469" y="2186936"/>
              <a:ext cx="1080120" cy="371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pic>
          <p:nvPicPr>
            <p:cNvPr id="25" name="גרפיקה 24" descr="מזל דלי">
              <a:extLst>
                <a:ext uri="{FF2B5EF4-FFF2-40B4-BE49-F238E27FC236}">
                  <a16:creationId xmlns:a16="http://schemas.microsoft.com/office/drawing/2014/main" id="{F7022854-2115-4117-B728-1BF8A7C673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3779481" y="2186936"/>
              <a:ext cx="864096" cy="37121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1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8"/>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1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8" grpId="0" animBg="1"/>
      <p:bldP spid="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he-IL"/>
              <a:t>Provisional Action</a:t>
            </a:r>
          </a:p>
        </p:txBody>
      </p:sp>
      <p:sp>
        <p:nvSpPr>
          <p:cNvPr id="11267" name="Rectangle 3"/>
          <p:cNvSpPr>
            <a:spLocks noGrp="1" noChangeArrowheads="1"/>
          </p:cNvSpPr>
          <p:nvPr>
            <p:ph idx="1"/>
          </p:nvPr>
        </p:nvSpPr>
        <p:spPr bwMode="auto">
          <a:xfrm>
            <a:off x="628650" y="1412776"/>
            <a:ext cx="7886700" cy="4764187"/>
          </a:xfrm>
        </p:spPr>
        <p:txBody>
          <a:bodyPr>
            <a:noAutofit/>
          </a:bodyPr>
          <a:lstStyle/>
          <a:p>
            <a:r>
              <a:rPr lang="en-US" altLang="he-IL" sz="2600" dirty="0"/>
              <a:t>Only “pretending” to act, delaying commitment of effects until the possibility of failure has been ruled out</a:t>
            </a:r>
          </a:p>
          <a:p>
            <a:r>
              <a:rPr lang="en-US" altLang="he-IL" sz="2600" dirty="0"/>
              <a:t>Instead of making changes to an object, act on its shadow copy</a:t>
            </a:r>
          </a:p>
          <a:p>
            <a:r>
              <a:rPr lang="en-US" altLang="he-IL" sz="2600" dirty="0"/>
              <a:t>Once in a while commit our changes by replacing relevant objects with our copies</a:t>
            </a:r>
          </a:p>
          <a:p>
            <a:r>
              <a:rPr lang="en-US" altLang="he-IL" sz="2600" dirty="0"/>
              <a:t>Most of the time need to make sure the originals had not changed at all!</a:t>
            </a:r>
            <a:endParaRPr lang="he-IL" altLang="he-IL" sz="2600" dirty="0"/>
          </a:p>
          <a:p>
            <a:r>
              <a:rPr lang="en-US" altLang="he-IL" sz="2600" dirty="0"/>
              <a:t>Using immutable fields makes it easy to recognize changes by comparing references rather than data</a:t>
            </a:r>
          </a:p>
          <a:p>
            <a:r>
              <a:rPr lang="en-US" altLang="he-IL" sz="2600" dirty="0"/>
              <a:t>Easier to manage for methods that only update instance variables</a:t>
            </a:r>
          </a:p>
        </p:txBody>
      </p:sp>
      <p:sp>
        <p:nvSpPr>
          <p:cNvPr id="2" name="Slide Number Placeholder 1"/>
          <p:cNvSpPr>
            <a:spLocks noGrp="1"/>
          </p:cNvSpPr>
          <p:nvPr>
            <p:ph type="sldNum" sz="quarter" idx="12"/>
          </p:nvPr>
        </p:nvSpPr>
        <p:spPr/>
        <p:txBody>
          <a:bodyPr/>
          <a:lstStyle/>
          <a:p>
            <a:pPr>
              <a:defRPr/>
            </a:pPr>
            <a:fld id="{9D9BD5AB-F0AD-4A62-96CD-874CD6E6D7D7}" type="slidenum">
              <a:rPr lang="he-IL" altLang="en-US"/>
              <a:pPr>
                <a:defRPr/>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he-IL"/>
              <a:t>Provisional Action - Code</a:t>
            </a:r>
          </a:p>
        </p:txBody>
      </p:sp>
      <p:sp>
        <p:nvSpPr>
          <p:cNvPr id="2" name="Slide Number Placeholder 1"/>
          <p:cNvSpPr>
            <a:spLocks noGrp="1"/>
          </p:cNvSpPr>
          <p:nvPr>
            <p:ph type="sldNum" sz="quarter" idx="12"/>
          </p:nvPr>
        </p:nvSpPr>
        <p:spPr/>
        <p:txBody>
          <a:bodyPr/>
          <a:lstStyle/>
          <a:p>
            <a:pPr>
              <a:defRPr/>
            </a:pPr>
            <a:fld id="{8FA014DB-130E-4F0E-9463-F55C241E2D49}" type="slidenum">
              <a:rPr lang="he-IL" altLang="en-US"/>
              <a:pPr>
                <a:defRPr/>
              </a:pPr>
              <a:t>13</a:t>
            </a:fld>
            <a:endParaRPr lang="en-US" altLang="en-US"/>
          </a:p>
        </p:txBody>
      </p:sp>
      <p:sp>
        <p:nvSpPr>
          <p:cNvPr id="21507" name="Rectangle 3"/>
          <p:cNvSpPr>
            <a:spLocks noGrp="1" noChangeArrowheads="1"/>
          </p:cNvSpPr>
          <p:nvPr>
            <p:ph idx="4294967295"/>
          </p:nvPr>
        </p:nvSpPr>
        <p:spPr>
          <a:xfrm>
            <a:off x="628650" y="1731963"/>
            <a:ext cx="7886700" cy="4357687"/>
          </a:xfrm>
        </p:spPr>
        <p:txBody>
          <a:bodyPr rtlCol="1">
            <a:normAutofit lnSpcReduction="10000"/>
          </a:bodyPr>
          <a:lstStyle/>
          <a:p>
            <a:pPr fontAlgn="auto">
              <a:lnSpc>
                <a:spcPct val="80000"/>
              </a:lnSpc>
              <a:spcAft>
                <a:spcPts val="0"/>
              </a:spcAft>
              <a:buFont typeface="Wingdings" panose="05000000000000000000" pitchFamily="2" charset="2"/>
              <a:buNone/>
              <a:defRPr/>
            </a:pPr>
            <a:r>
              <a:rPr lang="en-US" altLang="he-IL" dirty="0">
                <a:solidFill>
                  <a:srgbClr val="7030A0"/>
                </a:solidFill>
              </a:rPr>
              <a:t>class</a:t>
            </a:r>
            <a:r>
              <a:rPr lang="en-US" altLang="he-IL" dirty="0"/>
              <a:t> Optimistic {</a:t>
            </a:r>
          </a:p>
          <a:p>
            <a:pPr fontAlgn="auto">
              <a:lnSpc>
                <a:spcPct val="80000"/>
              </a:lnSpc>
              <a:spcAft>
                <a:spcPts val="0"/>
              </a:spcAft>
              <a:buFont typeface="Wingdings" panose="05000000000000000000" pitchFamily="2" charset="2"/>
              <a:buNone/>
              <a:defRPr/>
            </a:pPr>
            <a:r>
              <a:rPr lang="en-US" altLang="he-IL" dirty="0"/>
              <a:t>    </a:t>
            </a:r>
            <a:r>
              <a:rPr lang="en-US" altLang="he-IL" sz="1900" dirty="0">
                <a:solidFill>
                  <a:schemeClr val="accent6">
                    <a:lumMod val="75000"/>
                  </a:schemeClr>
                </a:solidFill>
              </a:rPr>
              <a:t>// State class is used instead of a few fields.</a:t>
            </a:r>
          </a:p>
          <a:p>
            <a:pPr fontAlgn="auto">
              <a:lnSpc>
                <a:spcPct val="80000"/>
              </a:lnSpc>
              <a:spcAft>
                <a:spcPts val="0"/>
              </a:spcAft>
              <a:buFont typeface="Wingdings" panose="05000000000000000000" pitchFamily="2" charset="2"/>
              <a:buNone/>
              <a:defRPr/>
            </a:pPr>
            <a:r>
              <a:rPr lang="en-US" altLang="he-IL" sz="1900" dirty="0">
                <a:solidFill>
                  <a:schemeClr val="accent6">
                    <a:lumMod val="75000"/>
                  </a:schemeClr>
                </a:solidFill>
              </a:rPr>
              <a:t>    // State should be immutable for this to be efficient (and safer)</a:t>
            </a:r>
          </a:p>
          <a:p>
            <a:pPr fontAlgn="auto">
              <a:lnSpc>
                <a:spcPct val="80000"/>
              </a:lnSpc>
              <a:spcAft>
                <a:spcPts val="0"/>
              </a:spcAft>
              <a:buFont typeface="Wingdings" panose="05000000000000000000" pitchFamily="2" charset="2"/>
              <a:buNone/>
              <a:defRPr/>
            </a:pPr>
            <a:r>
              <a:rPr lang="en-US" altLang="he-IL" dirty="0"/>
              <a:t>    </a:t>
            </a:r>
            <a:r>
              <a:rPr lang="en-US" altLang="he-IL" dirty="0">
                <a:solidFill>
                  <a:srgbClr val="7030A0"/>
                </a:solidFill>
              </a:rPr>
              <a:t>private</a:t>
            </a:r>
            <a:r>
              <a:rPr lang="en-US" altLang="he-IL" dirty="0"/>
              <a:t> State </a:t>
            </a:r>
            <a:r>
              <a:rPr lang="en-US" altLang="he-IL" dirty="0" err="1"/>
              <a:t>currentState</a:t>
            </a:r>
            <a:r>
              <a:rPr lang="en-US" altLang="he-IL" dirty="0"/>
              <a:t>;</a:t>
            </a:r>
            <a:endParaRPr lang="en-US" altLang="he-IL" dirty="0">
              <a:solidFill>
                <a:schemeClr val="accent2"/>
              </a:solidFill>
            </a:endParaRPr>
          </a:p>
          <a:p>
            <a:pPr fontAlgn="auto">
              <a:lnSpc>
                <a:spcPct val="80000"/>
              </a:lnSpc>
              <a:spcAft>
                <a:spcPts val="0"/>
              </a:spcAft>
              <a:buFont typeface="Arial" panose="020B0604020202020204" pitchFamily="34" charset="0"/>
              <a:buNone/>
              <a:defRPr/>
            </a:pPr>
            <a:endParaRPr lang="en-US" altLang="he-IL" dirty="0"/>
          </a:p>
          <a:p>
            <a:pPr fontAlgn="auto">
              <a:lnSpc>
                <a:spcPct val="80000"/>
              </a:lnSpc>
              <a:spcAft>
                <a:spcPts val="0"/>
              </a:spcAft>
              <a:buFont typeface="Arial" panose="020B0604020202020204" pitchFamily="34" charset="0"/>
              <a:buNone/>
              <a:defRPr/>
            </a:pPr>
            <a:r>
              <a:rPr lang="en-US" altLang="he-IL" dirty="0"/>
              <a:t>    </a:t>
            </a:r>
            <a:r>
              <a:rPr lang="en-US" altLang="he-IL" sz="1900" dirty="0">
                <a:solidFill>
                  <a:schemeClr val="accent6">
                    <a:lumMod val="75000"/>
                  </a:schemeClr>
                </a:solidFill>
              </a:rPr>
              <a:t>// assumed is the state before the action</a:t>
            </a:r>
          </a:p>
          <a:p>
            <a:pPr fontAlgn="auto">
              <a:lnSpc>
                <a:spcPct val="80000"/>
              </a:lnSpc>
              <a:spcAft>
                <a:spcPts val="0"/>
              </a:spcAft>
              <a:buFont typeface="Wingdings" panose="05000000000000000000" pitchFamily="2" charset="2"/>
              <a:buNone/>
              <a:defRPr/>
            </a:pPr>
            <a:r>
              <a:rPr lang="en-US" altLang="he-IL" dirty="0"/>
              <a:t>    </a:t>
            </a:r>
            <a:r>
              <a:rPr lang="en-US" altLang="he-IL" dirty="0">
                <a:solidFill>
                  <a:srgbClr val="7030A0"/>
                </a:solidFill>
              </a:rPr>
              <a:t>synchronized</a:t>
            </a:r>
            <a:r>
              <a:rPr lang="en-US" altLang="he-IL" dirty="0"/>
              <a:t> </a:t>
            </a:r>
            <a:r>
              <a:rPr lang="en-US" altLang="he-IL" dirty="0" err="1">
                <a:solidFill>
                  <a:srgbClr val="7030A0"/>
                </a:solidFill>
              </a:rPr>
              <a:t>boolean</a:t>
            </a:r>
            <a:r>
              <a:rPr lang="en-US" altLang="he-IL" dirty="0">
                <a:solidFill>
                  <a:srgbClr val="7030A0"/>
                </a:solidFill>
              </a:rPr>
              <a:t> </a:t>
            </a:r>
            <a:r>
              <a:rPr lang="en-US" altLang="he-IL" dirty="0"/>
              <a:t>commit(State assumed, State next) {</a:t>
            </a:r>
          </a:p>
          <a:p>
            <a:pPr fontAlgn="auto">
              <a:lnSpc>
                <a:spcPct val="80000"/>
              </a:lnSpc>
              <a:spcAft>
                <a:spcPts val="0"/>
              </a:spcAft>
              <a:buFont typeface="Wingdings" panose="05000000000000000000" pitchFamily="2" charset="2"/>
              <a:buNone/>
              <a:defRPr/>
            </a:pPr>
            <a:r>
              <a:rPr lang="en-US" altLang="he-IL" dirty="0"/>
              <a:t>        </a:t>
            </a:r>
            <a:r>
              <a:rPr lang="en-US" altLang="he-IL" dirty="0" err="1">
                <a:solidFill>
                  <a:srgbClr val="7030A0"/>
                </a:solidFill>
              </a:rPr>
              <a:t>boolean</a:t>
            </a:r>
            <a:r>
              <a:rPr lang="en-US" altLang="he-IL" dirty="0">
                <a:solidFill>
                  <a:srgbClr val="7030A0"/>
                </a:solidFill>
              </a:rPr>
              <a:t> </a:t>
            </a:r>
            <a:r>
              <a:rPr lang="en-US" altLang="he-IL" dirty="0"/>
              <a:t>success = (</a:t>
            </a:r>
            <a:r>
              <a:rPr lang="en-US" altLang="he-IL" dirty="0" err="1"/>
              <a:t>currentState</a:t>
            </a:r>
            <a:r>
              <a:rPr lang="en-US" altLang="he-IL" dirty="0"/>
              <a:t> == assumed);</a:t>
            </a:r>
          </a:p>
          <a:p>
            <a:pPr fontAlgn="auto">
              <a:lnSpc>
                <a:spcPct val="80000"/>
              </a:lnSpc>
              <a:spcAft>
                <a:spcPts val="0"/>
              </a:spcAft>
              <a:buFont typeface="Wingdings" panose="05000000000000000000" pitchFamily="2" charset="2"/>
              <a:buNone/>
              <a:defRPr/>
            </a:pPr>
            <a:r>
              <a:rPr lang="en-US" altLang="he-IL" dirty="0">
                <a:solidFill>
                  <a:srgbClr val="003399"/>
                </a:solidFill>
              </a:rPr>
              <a:t>        if</a:t>
            </a:r>
            <a:r>
              <a:rPr lang="en-US" altLang="he-IL" dirty="0"/>
              <a:t> (success)  </a:t>
            </a:r>
            <a:r>
              <a:rPr lang="en-US" altLang="he-IL" sz="1900" dirty="0">
                <a:solidFill>
                  <a:schemeClr val="accent6">
                    <a:lumMod val="75000"/>
                  </a:schemeClr>
                </a:solidFill>
              </a:rPr>
              <a:t>// no interference – safe to commit</a:t>
            </a:r>
          </a:p>
          <a:p>
            <a:pPr fontAlgn="auto">
              <a:spcAft>
                <a:spcPts val="0"/>
              </a:spcAft>
              <a:buFont typeface="Arial" panose="020B0604020202020204" pitchFamily="34" charset="0"/>
              <a:buNone/>
              <a:defRPr/>
            </a:pPr>
            <a:r>
              <a:rPr lang="en-US" altLang="he-IL" dirty="0">
                <a:solidFill>
                  <a:schemeClr val="accent2"/>
                </a:solidFill>
              </a:rPr>
              <a:t>            </a:t>
            </a:r>
            <a:r>
              <a:rPr lang="en-US" altLang="he-IL" dirty="0" err="1"/>
              <a:t>currentState</a:t>
            </a:r>
            <a:r>
              <a:rPr lang="en-US" altLang="he-IL" dirty="0"/>
              <a:t> = next; </a:t>
            </a:r>
            <a:r>
              <a:rPr lang="en-US" altLang="he-IL" sz="1900" dirty="0">
                <a:solidFill>
                  <a:schemeClr val="accent6">
                    <a:lumMod val="75000"/>
                  </a:schemeClr>
                </a:solidFill>
              </a:rPr>
              <a:t>// the new state after action</a:t>
            </a:r>
          </a:p>
          <a:p>
            <a:pPr fontAlgn="auto">
              <a:lnSpc>
                <a:spcPct val="80000"/>
              </a:lnSpc>
              <a:spcAft>
                <a:spcPts val="0"/>
              </a:spcAft>
              <a:buFont typeface="Wingdings" panose="05000000000000000000" pitchFamily="2" charset="2"/>
              <a:buNone/>
              <a:defRPr/>
            </a:pPr>
            <a:r>
              <a:rPr lang="en-US" altLang="he-IL" dirty="0">
                <a:solidFill>
                  <a:srgbClr val="003399"/>
                </a:solidFill>
              </a:rPr>
              <a:t>        return</a:t>
            </a:r>
            <a:r>
              <a:rPr lang="en-US" altLang="he-IL" dirty="0"/>
              <a:t> success;</a:t>
            </a:r>
          </a:p>
          <a:p>
            <a:pPr fontAlgn="auto">
              <a:lnSpc>
                <a:spcPct val="80000"/>
              </a:lnSpc>
              <a:spcAft>
                <a:spcPts val="0"/>
              </a:spcAft>
              <a:buFont typeface="Wingdings" panose="05000000000000000000" pitchFamily="2" charset="2"/>
              <a:buNone/>
              <a:defRPr/>
            </a:pPr>
            <a:r>
              <a:rPr lang="en-US" altLang="he-IL" dirty="0"/>
              <a:t>    }</a:t>
            </a:r>
          </a:p>
          <a:p>
            <a:pPr fontAlgn="auto">
              <a:lnSpc>
                <a:spcPct val="80000"/>
              </a:lnSpc>
              <a:spcAft>
                <a:spcPts val="0"/>
              </a:spcAft>
              <a:buFont typeface="Wingdings" panose="05000000000000000000" pitchFamily="2" charset="2"/>
              <a:buNone/>
              <a:defRPr/>
            </a:pPr>
            <a:r>
              <a:rPr lang="en-US" altLang="he-IL" dirty="0"/>
              <a:t>}</a:t>
            </a:r>
          </a:p>
        </p:txBody>
      </p:sp>
      <p:sp>
        <p:nvSpPr>
          <p:cNvPr id="4" name="Rectangular Callout 3"/>
          <p:cNvSpPr/>
          <p:nvPr/>
        </p:nvSpPr>
        <p:spPr>
          <a:xfrm>
            <a:off x="5468938" y="5230813"/>
            <a:ext cx="2592387" cy="1223962"/>
          </a:xfrm>
          <a:prstGeom prst="wedgeRectCallout">
            <a:avLst>
              <a:gd name="adj1" fmla="val -108339"/>
              <a:gd name="adj2" fmla="val -65696"/>
            </a:avLst>
          </a:prstGeom>
        </p:spPr>
        <p:style>
          <a:lnRef idx="1">
            <a:schemeClr val="accent1"/>
          </a:lnRef>
          <a:fillRef idx="2">
            <a:schemeClr val="accent1"/>
          </a:fillRef>
          <a:effectRef idx="1">
            <a:schemeClr val="accent1"/>
          </a:effectRef>
          <a:fontRef idx="minor">
            <a:schemeClr val="dk1"/>
          </a:fontRef>
        </p:style>
        <p:txBody>
          <a:bodyPr rtlCol="1" anchor="ctr"/>
          <a:lstStyle/>
          <a:p>
            <a:pPr algn="ctr" rtl="1" eaLnBrk="1" hangingPunct="1">
              <a:defRPr/>
            </a:pPr>
            <a:r>
              <a:rPr lang="en-US" sz="2000" dirty="0"/>
              <a:t>Can a thread change the state during the commit of another?</a:t>
            </a:r>
            <a:endParaRPr lang="he-IL"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he-IL"/>
              <a:t>Provisional Action - Usage</a:t>
            </a:r>
          </a:p>
        </p:txBody>
      </p:sp>
      <p:sp>
        <p:nvSpPr>
          <p:cNvPr id="2" name="Slide Number Placeholder 1"/>
          <p:cNvSpPr>
            <a:spLocks noGrp="1"/>
          </p:cNvSpPr>
          <p:nvPr>
            <p:ph type="sldNum" sz="quarter" idx="12"/>
          </p:nvPr>
        </p:nvSpPr>
        <p:spPr/>
        <p:txBody>
          <a:bodyPr/>
          <a:lstStyle/>
          <a:p>
            <a:pPr>
              <a:defRPr/>
            </a:pPr>
            <a:fld id="{2BC2B3EE-1C01-4055-B6B6-F1DE7E2EA778}" type="slidenum">
              <a:rPr lang="he-IL" altLang="en-US"/>
              <a:pPr>
                <a:defRPr/>
              </a:pPr>
              <a:t>14</a:t>
            </a:fld>
            <a:endParaRPr lang="en-US" altLang="en-US"/>
          </a:p>
        </p:txBody>
      </p:sp>
      <p:sp>
        <p:nvSpPr>
          <p:cNvPr id="10" name="Rectangle 3"/>
          <p:cNvSpPr txBox="1">
            <a:spLocks noChangeArrowheads="1"/>
          </p:cNvSpPr>
          <p:nvPr/>
        </p:nvSpPr>
        <p:spPr>
          <a:xfrm>
            <a:off x="631825" y="1844675"/>
            <a:ext cx="7883525" cy="4051300"/>
          </a:xfrm>
          <a:prstGeom prst="rect">
            <a:avLst/>
          </a:prstGeom>
          <a:ln>
            <a:noFill/>
          </a:ln>
        </p:spPr>
        <p:txBody>
          <a:bodyPr rtlCol="1">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80000"/>
              </a:lnSpc>
              <a:spcAft>
                <a:spcPts val="0"/>
              </a:spcAft>
              <a:buFont typeface="Wingdings" panose="05000000000000000000" pitchFamily="2" charset="2"/>
              <a:buNone/>
              <a:defRPr/>
            </a:pPr>
            <a:r>
              <a:rPr lang="en-US" altLang="he-IL" sz="2000" dirty="0">
                <a:solidFill>
                  <a:srgbClr val="7030A0"/>
                </a:solidFill>
              </a:rPr>
              <a:t>State </a:t>
            </a:r>
            <a:r>
              <a:rPr lang="en-US" altLang="he-IL" sz="2000" dirty="0"/>
              <a:t>assumed = </a:t>
            </a:r>
            <a:r>
              <a:rPr lang="en-US" altLang="he-IL" sz="2000" dirty="0" err="1"/>
              <a:t>currentState</a:t>
            </a:r>
            <a:r>
              <a:rPr lang="en-US" altLang="he-IL" sz="2000" dirty="0"/>
              <a:t>();  </a:t>
            </a:r>
            <a:r>
              <a:rPr lang="en-US" altLang="he-IL" sz="2000" dirty="0">
                <a:solidFill>
                  <a:schemeClr val="accent6">
                    <a:lumMod val="75000"/>
                  </a:schemeClr>
                </a:solidFill>
              </a:rPr>
              <a:t>// Unguarded method</a:t>
            </a:r>
            <a:endParaRPr lang="en-US" altLang="he-IL" sz="2000" dirty="0"/>
          </a:p>
          <a:p>
            <a:pPr fontAlgn="auto">
              <a:lnSpc>
                <a:spcPct val="80000"/>
              </a:lnSpc>
              <a:spcAft>
                <a:spcPts val="0"/>
              </a:spcAft>
              <a:buFont typeface="Arial" panose="020B0604020202020204" pitchFamily="34" charset="0"/>
              <a:buNone/>
              <a:defRPr/>
            </a:pPr>
            <a:r>
              <a:rPr lang="en-US" altLang="he-IL" sz="2000" dirty="0">
                <a:solidFill>
                  <a:srgbClr val="7030A0"/>
                </a:solidFill>
              </a:rPr>
              <a:t>State </a:t>
            </a:r>
            <a:r>
              <a:rPr lang="en-US" altLang="he-IL" sz="2000" dirty="0"/>
              <a:t>next = </a:t>
            </a:r>
            <a:r>
              <a:rPr lang="en-US" altLang="he-IL" sz="2000" dirty="0" err="1"/>
              <a:t>updateState</a:t>
            </a:r>
            <a:r>
              <a:rPr lang="en-US" altLang="he-IL" sz="2000" dirty="0"/>
              <a:t>(assumed); </a:t>
            </a:r>
            <a:r>
              <a:rPr lang="en-US" altLang="he-IL" sz="2000" dirty="0">
                <a:solidFill>
                  <a:schemeClr val="accent6">
                    <a:lumMod val="75000"/>
                  </a:schemeClr>
                </a:solidFill>
              </a:rPr>
              <a:t> // Unguarded method</a:t>
            </a:r>
            <a:endParaRPr lang="en-US" altLang="he-IL" sz="2000" dirty="0"/>
          </a:p>
          <a:p>
            <a:pPr fontAlgn="auto">
              <a:lnSpc>
                <a:spcPct val="80000"/>
              </a:lnSpc>
              <a:spcAft>
                <a:spcPts val="0"/>
              </a:spcAft>
              <a:buFont typeface="Arial" panose="020B0604020202020204" pitchFamily="34" charset="0"/>
              <a:buNone/>
              <a:defRPr/>
            </a:pPr>
            <a:r>
              <a:rPr lang="en-US" altLang="he-IL" sz="2000" dirty="0">
                <a:solidFill>
                  <a:schemeClr val="accent1">
                    <a:lumMod val="75000"/>
                  </a:schemeClr>
                </a:solidFill>
              </a:rPr>
              <a:t>if </a:t>
            </a:r>
            <a:r>
              <a:rPr lang="en-US" altLang="he-IL" sz="2000" dirty="0"/>
              <a:t>(! commit(assumed, next)) </a:t>
            </a:r>
            <a:r>
              <a:rPr lang="en-US" altLang="he-IL" sz="1900" dirty="0">
                <a:solidFill>
                  <a:srgbClr val="FF0000"/>
                </a:solidFill>
              </a:rPr>
              <a:t>// Guarded method</a:t>
            </a:r>
          </a:p>
          <a:p>
            <a:pPr fontAlgn="auto">
              <a:lnSpc>
                <a:spcPct val="80000"/>
              </a:lnSpc>
              <a:spcAft>
                <a:spcPts val="0"/>
              </a:spcAft>
              <a:buFont typeface="Arial" panose="020B0604020202020204" pitchFamily="34" charset="0"/>
              <a:buNone/>
              <a:defRPr/>
            </a:pPr>
            <a:r>
              <a:rPr lang="en-US" altLang="he-IL" sz="2000" dirty="0"/>
              <a:t>	retry(); </a:t>
            </a:r>
            <a:r>
              <a:rPr lang="en-US" altLang="he-IL" sz="2000" dirty="0">
                <a:solidFill>
                  <a:schemeClr val="accent6">
                    <a:lumMod val="75000"/>
                  </a:schemeClr>
                </a:solidFill>
              </a:rPr>
              <a:t>// Unguarded method</a:t>
            </a:r>
            <a:endParaRPr lang="en-US" altLang="he-IL" sz="2000" dirty="0"/>
          </a:p>
          <a:p>
            <a:pPr fontAlgn="auto">
              <a:lnSpc>
                <a:spcPct val="80000"/>
              </a:lnSpc>
              <a:spcAft>
                <a:spcPts val="0"/>
              </a:spcAft>
              <a:buFont typeface="Arial" panose="020B0604020202020204" pitchFamily="34" charset="0"/>
              <a:buNone/>
              <a:defRPr/>
            </a:pPr>
            <a:r>
              <a:rPr lang="en-US" altLang="he-IL" sz="2000" dirty="0">
                <a:solidFill>
                  <a:schemeClr val="accent1">
                    <a:lumMod val="75000"/>
                  </a:schemeClr>
                </a:solidFill>
              </a:rPr>
              <a:t>else</a:t>
            </a:r>
          </a:p>
          <a:p>
            <a:pPr fontAlgn="auto">
              <a:lnSpc>
                <a:spcPct val="80000"/>
              </a:lnSpc>
              <a:spcAft>
                <a:spcPts val="0"/>
              </a:spcAft>
              <a:buFont typeface="Arial" panose="020B0604020202020204" pitchFamily="34" charset="0"/>
              <a:buNone/>
              <a:defRPr/>
            </a:pPr>
            <a:r>
              <a:rPr lang="en-US" altLang="he-IL" sz="2000" dirty="0">
                <a:solidFill>
                  <a:schemeClr val="accent1">
                    <a:lumMod val="75000"/>
                  </a:schemeClr>
                </a:solidFill>
              </a:rPr>
              <a:t>	</a:t>
            </a:r>
            <a:r>
              <a:rPr lang="en-US" altLang="he-IL" sz="2000" dirty="0">
                <a:solidFill>
                  <a:schemeClr val="accent6">
                    <a:lumMod val="75000"/>
                  </a:schemeClr>
                </a:solidFill>
              </a:rPr>
              <a:t> // Unguarded method</a:t>
            </a:r>
            <a:endParaRPr lang="en-US" altLang="he-IL" sz="2000" dirty="0">
              <a:solidFill>
                <a:schemeClr val="accent1">
                  <a:lumMod val="75000"/>
                </a:schemeClr>
              </a:solidFill>
            </a:endParaRPr>
          </a:p>
          <a:p>
            <a:pPr fontAlgn="auto">
              <a:lnSpc>
                <a:spcPct val="80000"/>
              </a:lnSpc>
              <a:spcAft>
                <a:spcPts val="0"/>
              </a:spcAft>
              <a:buFont typeface="Arial" panose="020B0604020202020204" pitchFamily="34" charset="0"/>
              <a:buNone/>
              <a:defRPr/>
            </a:pPr>
            <a:r>
              <a:rPr lang="en-US" altLang="he-IL" sz="2000" dirty="0"/>
              <a:t>	</a:t>
            </a:r>
            <a:r>
              <a:rPr lang="en-US" altLang="he-IL" sz="2000" dirty="0" err="1"/>
              <a:t>otherActionsDependingOnNewStateButNotChangingIt</a:t>
            </a:r>
            <a:r>
              <a:rPr lang="en-US" altLang="he-IL" sz="2000" dirty="0"/>
              <a:t>(next);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he-IL"/>
              <a:t>Rollback / Recovery</a:t>
            </a:r>
          </a:p>
        </p:txBody>
      </p:sp>
      <p:sp>
        <p:nvSpPr>
          <p:cNvPr id="25603" name="Rectangle 3"/>
          <p:cNvSpPr>
            <a:spLocks noGrp="1" noChangeArrowheads="1"/>
          </p:cNvSpPr>
          <p:nvPr>
            <p:ph idx="1"/>
          </p:nvPr>
        </p:nvSpPr>
        <p:spPr bwMode="auto"/>
        <p:txBody>
          <a:bodyPr>
            <a:normAutofit/>
          </a:bodyPr>
          <a:lstStyle/>
          <a:p>
            <a:r>
              <a:rPr lang="en-US" altLang="he-IL" sz="2800" dirty="0"/>
              <a:t>Undoing the effects of each performed action</a:t>
            </a:r>
          </a:p>
          <a:p>
            <a:r>
              <a:rPr lang="en-US" altLang="he-IL" sz="2800" dirty="0"/>
              <a:t>Every action performed within an optimistic method should have an inverse action</a:t>
            </a:r>
          </a:p>
          <a:p>
            <a:r>
              <a:rPr lang="en-US" altLang="he-IL" sz="2800" dirty="0"/>
              <a:t>Keeping a log of all actions performed so far to allow rolling back (undoing) in reverse order</a:t>
            </a:r>
          </a:p>
          <a:p>
            <a:r>
              <a:rPr lang="en-US" altLang="he-IL" sz="2800" dirty="0"/>
              <a:t>Periodically, verify that the actions were applied correctly (e.g. without interference) and discard parts of the log</a:t>
            </a:r>
          </a:p>
          <a:p>
            <a:r>
              <a:rPr lang="en-US" altLang="he-IL" sz="2800" dirty="0"/>
              <a:t>Allows </a:t>
            </a:r>
            <a:r>
              <a:rPr lang="en-US" altLang="he-IL" sz="2800" b="1" u="sng" dirty="0"/>
              <a:t>concurrent</a:t>
            </a:r>
            <a:r>
              <a:rPr lang="en-US" altLang="he-IL" sz="2800" dirty="0"/>
              <a:t> modifications as long as we can check that they were applied correctly</a:t>
            </a:r>
          </a:p>
        </p:txBody>
      </p:sp>
      <p:sp>
        <p:nvSpPr>
          <p:cNvPr id="2" name="Slide Number Placeholder 1"/>
          <p:cNvSpPr>
            <a:spLocks noGrp="1"/>
          </p:cNvSpPr>
          <p:nvPr>
            <p:ph type="sldNum" sz="quarter" idx="12"/>
          </p:nvPr>
        </p:nvSpPr>
        <p:spPr/>
        <p:txBody>
          <a:bodyPr/>
          <a:lstStyle/>
          <a:p>
            <a:pPr>
              <a:defRPr/>
            </a:pPr>
            <a:fld id="{CD3734B2-5066-468A-B5FC-7AB1172584DC}" type="slidenum">
              <a:rPr lang="he-IL" altLang="en-US"/>
              <a:pPr>
                <a:defRPr/>
              </a:pPr>
              <a:t>15</a:t>
            </a:fld>
            <a:endParaRPr lang="en-US" altLang="en-US"/>
          </a:p>
        </p:txBody>
      </p:sp>
      <p:pic>
        <p:nvPicPr>
          <p:cNvPr id="2050" name="Picture 2" descr="New Cumulus Linux features: Snapshots &amp; Rollback - Cumulus Networks  engineering blog">
            <a:extLst>
              <a:ext uri="{FF2B5EF4-FFF2-40B4-BE49-F238E27FC236}">
                <a16:creationId xmlns:a16="http://schemas.microsoft.com/office/drawing/2014/main" id="{68FD7972-3DDE-4CDC-A2A7-6C6D82AA04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14846"/>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he-IL"/>
              <a:t>Rollback - Code</a:t>
            </a:r>
          </a:p>
        </p:txBody>
      </p:sp>
      <p:sp>
        <p:nvSpPr>
          <p:cNvPr id="2" name="Slide Number Placeholder 1"/>
          <p:cNvSpPr>
            <a:spLocks noGrp="1"/>
          </p:cNvSpPr>
          <p:nvPr>
            <p:ph type="sldNum" sz="quarter" idx="12"/>
          </p:nvPr>
        </p:nvSpPr>
        <p:spPr/>
        <p:txBody>
          <a:bodyPr/>
          <a:lstStyle/>
          <a:p>
            <a:pPr>
              <a:defRPr/>
            </a:pPr>
            <a:fld id="{A92F4C9E-3A3D-4FCA-8362-6B3F7DB09F1B}" type="slidenum">
              <a:rPr lang="he-IL" altLang="en-US"/>
              <a:pPr>
                <a:defRPr/>
              </a:pPr>
              <a:t>16</a:t>
            </a:fld>
            <a:endParaRPr lang="en-US" altLang="en-US"/>
          </a:p>
        </p:txBody>
      </p:sp>
      <p:sp>
        <p:nvSpPr>
          <p:cNvPr id="14339" name="Rectangle 3"/>
          <p:cNvSpPr>
            <a:spLocks noGrp="1" noChangeArrowheads="1"/>
          </p:cNvSpPr>
          <p:nvPr>
            <p:ph idx="4294967295"/>
          </p:nvPr>
        </p:nvSpPr>
        <p:spPr>
          <a:xfrm>
            <a:off x="628650" y="1492250"/>
            <a:ext cx="7886700" cy="4895850"/>
          </a:xfrm>
        </p:spPr>
        <p:txBody>
          <a:bodyPr rtlCol="1">
            <a:normAutofit fontScale="92500" lnSpcReduction="10000"/>
          </a:bodyPr>
          <a:lstStyle/>
          <a:p>
            <a:pPr fontAlgn="auto">
              <a:spcAft>
                <a:spcPts val="0"/>
              </a:spcAft>
              <a:buFont typeface="Wingdings" panose="05000000000000000000" pitchFamily="2" charset="2"/>
              <a:buNone/>
              <a:defRPr/>
            </a:pPr>
            <a:r>
              <a:rPr lang="en-US" altLang="he-IL" dirty="0">
                <a:solidFill>
                  <a:srgbClr val="7030A0"/>
                </a:solidFill>
              </a:rPr>
              <a:t>class</a:t>
            </a:r>
            <a:r>
              <a:rPr lang="en-US" altLang="he-IL" dirty="0"/>
              <a:t> Optimistic {</a:t>
            </a:r>
          </a:p>
          <a:p>
            <a:pPr fontAlgn="auto">
              <a:spcAft>
                <a:spcPts val="0"/>
              </a:spcAft>
              <a:buFont typeface="Wingdings" panose="05000000000000000000" pitchFamily="2" charset="2"/>
              <a:buNone/>
              <a:defRPr/>
            </a:pPr>
            <a:r>
              <a:rPr lang="en-US" altLang="he-IL" dirty="0"/>
              <a:t>    </a:t>
            </a:r>
            <a:r>
              <a:rPr lang="en-US" altLang="he-IL" dirty="0">
                <a:solidFill>
                  <a:srgbClr val="7030A0"/>
                </a:solidFill>
              </a:rPr>
              <a:t>private</a:t>
            </a:r>
            <a:r>
              <a:rPr lang="en-US" altLang="he-IL" dirty="0"/>
              <a:t> State </a:t>
            </a:r>
            <a:r>
              <a:rPr lang="en-US" altLang="he-IL" dirty="0" err="1"/>
              <a:t>currentState</a:t>
            </a:r>
            <a:r>
              <a:rPr lang="en-US" altLang="he-IL" dirty="0"/>
              <a:t>; </a:t>
            </a:r>
            <a:r>
              <a:rPr lang="en-US" altLang="he-IL" dirty="0">
                <a:solidFill>
                  <a:schemeClr val="accent6">
                    <a:lumMod val="75000"/>
                  </a:schemeClr>
                </a:solidFill>
              </a:rPr>
              <a:t>// State class is now mutable</a:t>
            </a:r>
          </a:p>
          <a:p>
            <a:pPr fontAlgn="auto">
              <a:spcAft>
                <a:spcPts val="0"/>
              </a:spcAft>
              <a:buFont typeface="Wingdings" panose="05000000000000000000" pitchFamily="2" charset="2"/>
              <a:buNone/>
              <a:defRPr/>
            </a:pPr>
            <a:r>
              <a:rPr lang="en-US" altLang="he-IL" dirty="0">
                <a:solidFill>
                  <a:schemeClr val="accent6">
                    <a:lumMod val="75000"/>
                  </a:schemeClr>
                </a:solidFill>
              </a:rPr>
              <a:t>	// The state now contains extra information that helps us</a:t>
            </a:r>
          </a:p>
          <a:p>
            <a:pPr fontAlgn="auto">
              <a:spcAft>
                <a:spcPts val="0"/>
              </a:spcAft>
              <a:buFont typeface="Arial" panose="020B0604020202020204" pitchFamily="34" charset="0"/>
              <a:buNone/>
              <a:defRPr/>
            </a:pPr>
            <a:r>
              <a:rPr lang="en-US" altLang="he-IL" dirty="0">
                <a:solidFill>
                  <a:schemeClr val="accent6">
                    <a:lumMod val="75000"/>
                  </a:schemeClr>
                </a:solidFill>
              </a:rPr>
              <a:t>	// determine if a contention occurred</a:t>
            </a:r>
          </a:p>
          <a:p>
            <a:pPr fontAlgn="auto">
              <a:spcAft>
                <a:spcPts val="0"/>
              </a:spcAft>
              <a:buFont typeface="Arial" panose="020B0604020202020204" pitchFamily="34" charset="0"/>
              <a:buNone/>
              <a:defRPr/>
            </a:pPr>
            <a:endParaRPr lang="en-US" altLang="he-IL" dirty="0">
              <a:solidFill>
                <a:schemeClr val="accent6"/>
              </a:solidFill>
            </a:endParaRPr>
          </a:p>
          <a:p>
            <a:pPr fontAlgn="auto">
              <a:spcAft>
                <a:spcPts val="0"/>
              </a:spcAft>
              <a:buFont typeface="Wingdings" panose="05000000000000000000" pitchFamily="2" charset="2"/>
              <a:buNone/>
              <a:defRPr/>
            </a:pPr>
            <a:r>
              <a:rPr lang="en-US" altLang="he-IL" dirty="0"/>
              <a:t>    </a:t>
            </a:r>
            <a:r>
              <a:rPr lang="en-US" altLang="he-IL" dirty="0" err="1">
                <a:solidFill>
                  <a:srgbClr val="7030A0"/>
                </a:solidFill>
              </a:rPr>
              <a:t>boolean</a:t>
            </a:r>
            <a:r>
              <a:rPr lang="en-US" altLang="he-IL" dirty="0">
                <a:solidFill>
                  <a:srgbClr val="7030A0"/>
                </a:solidFill>
              </a:rPr>
              <a:t> synchronized</a:t>
            </a:r>
            <a:r>
              <a:rPr lang="en-US" altLang="he-IL" dirty="0"/>
              <a:t> </a:t>
            </a:r>
            <a:r>
              <a:rPr lang="en-US" altLang="he-IL" dirty="0" err="1"/>
              <a:t>commitExecution</a:t>
            </a:r>
            <a:r>
              <a:rPr lang="en-US" altLang="he-IL" dirty="0"/>
              <a:t>(</a:t>
            </a:r>
            <a:r>
              <a:rPr lang="en-US" altLang="he-IL" dirty="0" err="1"/>
              <a:t>UndoList</a:t>
            </a:r>
            <a:r>
              <a:rPr lang="en-US" altLang="he-IL" dirty="0"/>
              <a:t> log) {</a:t>
            </a:r>
          </a:p>
          <a:p>
            <a:pPr fontAlgn="auto">
              <a:spcAft>
                <a:spcPts val="0"/>
              </a:spcAft>
              <a:buFont typeface="Wingdings" panose="05000000000000000000" pitchFamily="2" charset="2"/>
              <a:buNone/>
              <a:defRPr/>
            </a:pPr>
            <a:r>
              <a:rPr lang="en-US" altLang="he-IL" dirty="0"/>
              <a:t>        </a:t>
            </a:r>
            <a:r>
              <a:rPr lang="en-US" altLang="he-IL" dirty="0" err="1">
                <a:solidFill>
                  <a:srgbClr val="7030A0"/>
                </a:solidFill>
              </a:rPr>
              <a:t>boolean</a:t>
            </a:r>
            <a:r>
              <a:rPr lang="en-US" altLang="he-IL" dirty="0">
                <a:solidFill>
                  <a:srgbClr val="7030A0"/>
                </a:solidFill>
              </a:rPr>
              <a:t> </a:t>
            </a:r>
            <a:r>
              <a:rPr lang="en-US" altLang="he-IL" dirty="0"/>
              <a:t>success = verify(</a:t>
            </a:r>
            <a:r>
              <a:rPr lang="en-US" altLang="he-IL" dirty="0" err="1"/>
              <a:t>currentState</a:t>
            </a:r>
            <a:r>
              <a:rPr lang="en-US" altLang="he-IL" dirty="0"/>
              <a:t>);</a:t>
            </a:r>
          </a:p>
          <a:p>
            <a:pPr fontAlgn="auto">
              <a:spcAft>
                <a:spcPts val="0"/>
              </a:spcAft>
              <a:buFont typeface="Arial" panose="020B0604020202020204" pitchFamily="34" charset="0"/>
              <a:buNone/>
              <a:defRPr/>
            </a:pPr>
            <a:r>
              <a:rPr lang="en-US" altLang="he-IL" dirty="0"/>
              <a:t>        </a:t>
            </a:r>
            <a:r>
              <a:rPr lang="en-US" altLang="he-IL" dirty="0">
                <a:solidFill>
                  <a:schemeClr val="accent6">
                    <a:lumMod val="75000"/>
                  </a:schemeClr>
                </a:solidFill>
              </a:rPr>
              <a:t>// check for indication that the operations applied correctly</a:t>
            </a:r>
          </a:p>
          <a:p>
            <a:pPr fontAlgn="auto">
              <a:spcAft>
                <a:spcPts val="0"/>
              </a:spcAft>
              <a:buFont typeface="Arial" panose="020B0604020202020204" pitchFamily="34" charset="0"/>
              <a:buNone/>
              <a:defRPr/>
            </a:pPr>
            <a:r>
              <a:rPr lang="en-US" altLang="he-IL" dirty="0"/>
              <a:t>        </a:t>
            </a:r>
            <a:r>
              <a:rPr lang="en-US" altLang="he-IL" dirty="0">
                <a:solidFill>
                  <a:srgbClr val="003399"/>
                </a:solidFill>
              </a:rPr>
              <a:t>if</a:t>
            </a:r>
            <a:r>
              <a:rPr lang="en-US" altLang="he-IL" dirty="0"/>
              <a:t> (!success) </a:t>
            </a:r>
            <a:r>
              <a:rPr lang="en-US" altLang="he-IL" dirty="0">
                <a:solidFill>
                  <a:schemeClr val="accent6">
                    <a:lumMod val="75000"/>
                  </a:schemeClr>
                </a:solidFill>
              </a:rPr>
              <a:t>// apply inverse of each operation in reverse order</a:t>
            </a:r>
          </a:p>
          <a:p>
            <a:pPr fontAlgn="auto">
              <a:spcAft>
                <a:spcPts val="0"/>
              </a:spcAft>
              <a:buFont typeface="Wingdings" panose="05000000000000000000" pitchFamily="2" charset="2"/>
              <a:buNone/>
              <a:defRPr/>
            </a:pPr>
            <a:r>
              <a:rPr lang="en-US" altLang="he-IL" dirty="0"/>
              <a:t>		</a:t>
            </a:r>
            <a:r>
              <a:rPr lang="en-US" altLang="he-IL" dirty="0" err="1"/>
              <a:t>log.undo</a:t>
            </a:r>
            <a:r>
              <a:rPr lang="en-US" altLang="he-IL" dirty="0"/>
              <a:t>(</a:t>
            </a:r>
            <a:r>
              <a:rPr lang="en-US" altLang="he-IL" dirty="0" err="1"/>
              <a:t>currentState</a:t>
            </a:r>
            <a:r>
              <a:rPr lang="en-US" altLang="he-IL" dirty="0"/>
              <a:t>); </a:t>
            </a:r>
            <a:r>
              <a:rPr lang="en-US" altLang="he-IL" dirty="0">
                <a:solidFill>
                  <a:schemeClr val="accent6">
                    <a:lumMod val="75000"/>
                  </a:schemeClr>
                </a:solidFill>
              </a:rPr>
              <a:t>// i.e. a rollback</a:t>
            </a:r>
          </a:p>
          <a:p>
            <a:pPr fontAlgn="auto">
              <a:spcAft>
                <a:spcPts val="0"/>
              </a:spcAft>
              <a:buFont typeface="Wingdings" panose="05000000000000000000" pitchFamily="2" charset="2"/>
              <a:buNone/>
              <a:defRPr/>
            </a:pPr>
            <a:r>
              <a:rPr lang="en-US" altLang="he-IL" dirty="0"/>
              <a:t>        </a:t>
            </a:r>
            <a:r>
              <a:rPr lang="en-US" altLang="he-IL" dirty="0">
                <a:solidFill>
                  <a:srgbClr val="003399"/>
                </a:solidFill>
              </a:rPr>
              <a:t>else </a:t>
            </a:r>
            <a:r>
              <a:rPr lang="en-US" altLang="he-IL" dirty="0" err="1"/>
              <a:t>log.clear</a:t>
            </a:r>
            <a:r>
              <a:rPr lang="en-US" altLang="he-IL" dirty="0"/>
              <a:t>(); </a:t>
            </a:r>
            <a:r>
              <a:rPr lang="en-US" altLang="he-IL" dirty="0">
                <a:solidFill>
                  <a:schemeClr val="accent6">
                    <a:lumMod val="75000"/>
                  </a:schemeClr>
                </a:solidFill>
              </a:rPr>
              <a:t>// operations effectively committed</a:t>
            </a:r>
          </a:p>
          <a:p>
            <a:pPr fontAlgn="auto">
              <a:spcAft>
                <a:spcPts val="0"/>
              </a:spcAft>
              <a:buFont typeface="Wingdings" panose="05000000000000000000" pitchFamily="2" charset="2"/>
              <a:buNone/>
              <a:defRPr/>
            </a:pPr>
            <a:r>
              <a:rPr lang="en-US" altLang="he-IL" dirty="0"/>
              <a:t>        </a:t>
            </a:r>
            <a:r>
              <a:rPr lang="en-US" altLang="he-IL" dirty="0">
                <a:solidFill>
                  <a:srgbClr val="003399"/>
                </a:solidFill>
              </a:rPr>
              <a:t>return</a:t>
            </a:r>
            <a:r>
              <a:rPr lang="en-US" altLang="he-IL" dirty="0"/>
              <a:t> success;</a:t>
            </a:r>
          </a:p>
          <a:p>
            <a:pPr fontAlgn="auto">
              <a:spcAft>
                <a:spcPts val="0"/>
              </a:spcAft>
              <a:buFont typeface="Wingdings" panose="05000000000000000000" pitchFamily="2" charset="2"/>
              <a:buNone/>
              <a:defRPr/>
            </a:pPr>
            <a:r>
              <a:rPr lang="en-US" altLang="he-IL" dirty="0"/>
              <a:t>    }</a:t>
            </a:r>
          </a:p>
          <a:p>
            <a:pPr fontAlgn="auto">
              <a:spcAft>
                <a:spcPts val="0"/>
              </a:spcAft>
              <a:buFont typeface="Wingdings" panose="05000000000000000000" pitchFamily="2" charset="2"/>
              <a:buNone/>
              <a:defRPr/>
            </a:pPr>
            <a:r>
              <a:rPr lang="en-US" altLang="he-IL"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he-IL"/>
              <a:t>Rollback - Usage</a:t>
            </a:r>
          </a:p>
        </p:txBody>
      </p:sp>
      <p:sp>
        <p:nvSpPr>
          <p:cNvPr id="2" name="Slide Number Placeholder 1"/>
          <p:cNvSpPr>
            <a:spLocks noGrp="1"/>
          </p:cNvSpPr>
          <p:nvPr>
            <p:ph type="sldNum" sz="quarter" idx="12"/>
          </p:nvPr>
        </p:nvSpPr>
        <p:spPr/>
        <p:txBody>
          <a:bodyPr/>
          <a:lstStyle/>
          <a:p>
            <a:pPr>
              <a:defRPr/>
            </a:pPr>
            <a:fld id="{CACC62D9-3EB7-4851-8A37-FBC3969C3960}" type="slidenum">
              <a:rPr lang="he-IL" altLang="en-US"/>
              <a:pPr>
                <a:defRPr/>
              </a:pPr>
              <a:t>17</a:t>
            </a:fld>
            <a:endParaRPr lang="en-US" altLang="en-US"/>
          </a:p>
        </p:txBody>
      </p:sp>
      <p:sp>
        <p:nvSpPr>
          <p:cNvPr id="10" name="Rectangle 3"/>
          <p:cNvSpPr txBox="1">
            <a:spLocks noChangeArrowheads="1"/>
          </p:cNvSpPr>
          <p:nvPr/>
        </p:nvSpPr>
        <p:spPr>
          <a:xfrm>
            <a:off x="628650" y="1825625"/>
            <a:ext cx="7886700" cy="4051300"/>
          </a:xfrm>
          <a:prstGeom prst="rect">
            <a:avLst/>
          </a:prstGeom>
          <a:ln>
            <a:noFill/>
          </a:ln>
        </p:spPr>
        <p:txBody>
          <a:bodyPr rtlCol="1">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80000"/>
              </a:lnSpc>
              <a:spcAft>
                <a:spcPts val="0"/>
              </a:spcAft>
              <a:buFont typeface="Wingdings" panose="05000000000000000000" pitchFamily="2" charset="2"/>
              <a:buNone/>
              <a:defRPr/>
            </a:pPr>
            <a:r>
              <a:rPr lang="en-US" altLang="he-IL" sz="2000" dirty="0">
                <a:solidFill>
                  <a:srgbClr val="7030A0"/>
                </a:solidFill>
              </a:rPr>
              <a:t>State </a:t>
            </a:r>
            <a:r>
              <a:rPr lang="en-US" altLang="he-IL" sz="2000" dirty="0" err="1"/>
              <a:t>state</a:t>
            </a:r>
            <a:r>
              <a:rPr lang="en-US" altLang="he-IL" sz="2000" dirty="0"/>
              <a:t> = </a:t>
            </a:r>
            <a:r>
              <a:rPr lang="en-US" altLang="he-IL" sz="2000" dirty="0" err="1"/>
              <a:t>currentState</a:t>
            </a:r>
            <a:r>
              <a:rPr lang="en-US" altLang="he-IL" sz="2000" dirty="0"/>
              <a:t>();  </a:t>
            </a:r>
            <a:r>
              <a:rPr lang="en-US" altLang="he-IL" sz="2000" dirty="0">
                <a:solidFill>
                  <a:schemeClr val="accent6">
                    <a:lumMod val="75000"/>
                  </a:schemeClr>
                </a:solidFill>
              </a:rPr>
              <a:t>// Unguarded method</a:t>
            </a:r>
            <a:endParaRPr lang="en-US" altLang="he-IL" sz="2000" dirty="0"/>
          </a:p>
          <a:p>
            <a:pPr fontAlgn="auto">
              <a:lnSpc>
                <a:spcPct val="80000"/>
              </a:lnSpc>
              <a:spcAft>
                <a:spcPts val="0"/>
              </a:spcAft>
              <a:buFont typeface="Arial" panose="020B0604020202020204" pitchFamily="34" charset="0"/>
              <a:buNone/>
              <a:defRPr/>
            </a:pPr>
            <a:r>
              <a:rPr lang="en-US" altLang="he-IL" sz="2000" dirty="0">
                <a:solidFill>
                  <a:srgbClr val="7030A0"/>
                </a:solidFill>
              </a:rPr>
              <a:t>Log</a:t>
            </a:r>
            <a:r>
              <a:rPr lang="en-US" altLang="he-IL" sz="2000" dirty="0"/>
              <a:t> </a:t>
            </a:r>
            <a:r>
              <a:rPr lang="en-US" altLang="he-IL" sz="2000" dirty="0" err="1"/>
              <a:t>log</a:t>
            </a:r>
            <a:r>
              <a:rPr lang="en-US" altLang="he-IL" sz="2000" dirty="0"/>
              <a:t> = </a:t>
            </a:r>
            <a:r>
              <a:rPr lang="en-US" altLang="he-IL" sz="2000" dirty="0" err="1"/>
              <a:t>updateState</a:t>
            </a:r>
            <a:r>
              <a:rPr lang="en-US" altLang="he-IL" sz="2000" dirty="0"/>
              <a:t>(state); </a:t>
            </a:r>
            <a:r>
              <a:rPr lang="en-US" altLang="he-IL" sz="2000" dirty="0">
                <a:solidFill>
                  <a:schemeClr val="accent6">
                    <a:lumMod val="75000"/>
                  </a:schemeClr>
                </a:solidFill>
              </a:rPr>
              <a:t> // Unguarded method</a:t>
            </a:r>
            <a:r>
              <a:rPr lang="en-US" altLang="he-IL" sz="2000" dirty="0">
                <a:solidFill>
                  <a:schemeClr val="accent2">
                    <a:lumMod val="75000"/>
                  </a:schemeClr>
                </a:solidFill>
              </a:rPr>
              <a:t> (or partially guarded)</a:t>
            </a:r>
          </a:p>
          <a:p>
            <a:pPr fontAlgn="auto">
              <a:lnSpc>
                <a:spcPct val="80000"/>
              </a:lnSpc>
              <a:spcAft>
                <a:spcPts val="0"/>
              </a:spcAft>
              <a:buFont typeface="Arial" panose="020B0604020202020204" pitchFamily="34" charset="0"/>
              <a:buNone/>
              <a:defRPr/>
            </a:pPr>
            <a:r>
              <a:rPr lang="en-US" altLang="he-IL" sz="2000" dirty="0">
                <a:solidFill>
                  <a:schemeClr val="accent1">
                    <a:lumMod val="75000"/>
                  </a:schemeClr>
                </a:solidFill>
              </a:rPr>
              <a:t>if </a:t>
            </a:r>
            <a:r>
              <a:rPr lang="en-US" altLang="he-IL" sz="2000" dirty="0"/>
              <a:t>(! </a:t>
            </a:r>
            <a:r>
              <a:rPr lang="en-US" altLang="he-IL" sz="2000" dirty="0" err="1"/>
              <a:t>commitExecution</a:t>
            </a:r>
            <a:r>
              <a:rPr lang="en-US" altLang="he-IL" sz="2000" dirty="0"/>
              <a:t>(log)) </a:t>
            </a:r>
            <a:r>
              <a:rPr lang="en-US" altLang="he-IL" sz="1900" dirty="0">
                <a:solidFill>
                  <a:srgbClr val="FF0000"/>
                </a:solidFill>
              </a:rPr>
              <a:t>// Guarded method</a:t>
            </a:r>
          </a:p>
          <a:p>
            <a:pPr fontAlgn="auto">
              <a:lnSpc>
                <a:spcPct val="80000"/>
              </a:lnSpc>
              <a:spcAft>
                <a:spcPts val="0"/>
              </a:spcAft>
              <a:buFont typeface="Arial" panose="020B0604020202020204" pitchFamily="34" charset="0"/>
              <a:buNone/>
              <a:defRPr/>
            </a:pPr>
            <a:r>
              <a:rPr lang="en-US" altLang="he-IL" sz="2000" dirty="0"/>
              <a:t>	retry(); </a:t>
            </a:r>
            <a:r>
              <a:rPr lang="en-US" altLang="he-IL" sz="2000" dirty="0">
                <a:solidFill>
                  <a:schemeClr val="accent6">
                    <a:lumMod val="75000"/>
                  </a:schemeClr>
                </a:solidFill>
              </a:rPr>
              <a:t>// Unguarded method</a:t>
            </a:r>
            <a:endParaRPr lang="en-US" altLang="he-IL" sz="2000" dirty="0"/>
          </a:p>
          <a:p>
            <a:pPr fontAlgn="auto">
              <a:lnSpc>
                <a:spcPct val="80000"/>
              </a:lnSpc>
              <a:spcAft>
                <a:spcPts val="0"/>
              </a:spcAft>
              <a:buFont typeface="Arial" panose="020B0604020202020204" pitchFamily="34" charset="0"/>
              <a:buNone/>
              <a:defRPr/>
            </a:pPr>
            <a:r>
              <a:rPr lang="en-US" altLang="he-IL" sz="2000" dirty="0">
                <a:solidFill>
                  <a:schemeClr val="accent1">
                    <a:lumMod val="75000"/>
                  </a:schemeClr>
                </a:solidFill>
              </a:rPr>
              <a:t>else</a:t>
            </a:r>
          </a:p>
          <a:p>
            <a:pPr fontAlgn="auto">
              <a:lnSpc>
                <a:spcPct val="80000"/>
              </a:lnSpc>
              <a:spcAft>
                <a:spcPts val="0"/>
              </a:spcAft>
              <a:buFont typeface="Arial" panose="020B0604020202020204" pitchFamily="34" charset="0"/>
              <a:buNone/>
              <a:defRPr/>
            </a:pPr>
            <a:r>
              <a:rPr lang="en-US" altLang="he-IL" sz="2000" dirty="0">
                <a:solidFill>
                  <a:schemeClr val="accent1">
                    <a:lumMod val="75000"/>
                  </a:schemeClr>
                </a:solidFill>
              </a:rPr>
              <a:t>	</a:t>
            </a:r>
            <a:r>
              <a:rPr lang="en-US" altLang="he-IL" sz="2000" dirty="0">
                <a:solidFill>
                  <a:schemeClr val="accent6">
                    <a:lumMod val="75000"/>
                  </a:schemeClr>
                </a:solidFill>
              </a:rPr>
              <a:t> // Unguarded method</a:t>
            </a:r>
            <a:endParaRPr lang="en-US" altLang="he-IL" sz="2000" dirty="0">
              <a:solidFill>
                <a:schemeClr val="accent1">
                  <a:lumMod val="75000"/>
                </a:schemeClr>
              </a:solidFill>
            </a:endParaRPr>
          </a:p>
          <a:p>
            <a:pPr fontAlgn="auto">
              <a:lnSpc>
                <a:spcPct val="80000"/>
              </a:lnSpc>
              <a:spcAft>
                <a:spcPts val="0"/>
              </a:spcAft>
              <a:buFont typeface="Arial" panose="020B0604020202020204" pitchFamily="34" charset="0"/>
              <a:buNone/>
              <a:defRPr/>
            </a:pPr>
            <a:r>
              <a:rPr lang="en-US" altLang="he-IL" sz="2000" dirty="0"/>
              <a:t>	</a:t>
            </a:r>
            <a:r>
              <a:rPr lang="en-US" altLang="he-IL" sz="2000" dirty="0" err="1"/>
              <a:t>otherActionsDependingOnNewStateButNotChangingIt</a:t>
            </a:r>
            <a:r>
              <a:rPr lang="en-US" altLang="he-IL" sz="2000" dirty="0"/>
              <a:t>(next);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he-IL"/>
              <a:t>Spell Checker Thread with </a:t>
            </a:r>
            <a:r>
              <a:rPr lang="en-US" altLang="he-IL" b="1"/>
              <a:t>Rollback</a:t>
            </a:r>
            <a:endParaRPr lang="en-US" altLang="he-IL"/>
          </a:p>
        </p:txBody>
      </p:sp>
      <p:sp>
        <p:nvSpPr>
          <p:cNvPr id="18435" name="Rectangle 3"/>
          <p:cNvSpPr>
            <a:spLocks noGrp="1" noChangeArrowheads="1"/>
          </p:cNvSpPr>
          <p:nvPr>
            <p:ph idx="1"/>
          </p:nvPr>
        </p:nvSpPr>
        <p:spPr>
          <a:xfrm>
            <a:off x="628650" y="1825624"/>
            <a:ext cx="7886700" cy="4530725"/>
          </a:xfrm>
        </p:spPr>
        <p:txBody>
          <a:bodyPr rtlCol="1">
            <a:normAutofit fontScale="92500" lnSpcReduction="20000"/>
          </a:bodyPr>
          <a:lstStyle/>
          <a:p>
            <a:pPr fontAlgn="auto">
              <a:spcAft>
                <a:spcPts val="0"/>
              </a:spcAft>
              <a:defRPr/>
            </a:pPr>
            <a:r>
              <a:rPr lang="en-US" altLang="he-IL" sz="2800" dirty="0"/>
              <a:t>The spell checker looks for chunks that are not busy</a:t>
            </a:r>
          </a:p>
          <a:p>
            <a:pPr fontAlgn="auto">
              <a:spcAft>
                <a:spcPts val="0"/>
              </a:spcAft>
              <a:defRPr/>
            </a:pPr>
            <a:r>
              <a:rPr lang="en-US" altLang="he-IL" sz="2800" dirty="0"/>
              <a:t>When it finds one it:</a:t>
            </a:r>
          </a:p>
          <a:p>
            <a:pPr lvl="1" fontAlgn="auto">
              <a:spcAft>
                <a:spcPts val="0"/>
              </a:spcAft>
              <a:defRPr/>
            </a:pPr>
            <a:r>
              <a:rPr lang="en-US" altLang="he-IL" sz="2600" dirty="0"/>
              <a:t>Locks the chunk</a:t>
            </a:r>
          </a:p>
          <a:p>
            <a:pPr lvl="1" fontAlgn="auto">
              <a:spcAft>
                <a:spcPts val="0"/>
              </a:spcAft>
              <a:defRPr/>
            </a:pPr>
            <a:r>
              <a:rPr lang="en-US" altLang="he-IL" sz="2600" dirty="0"/>
              <a:t>Verify that it is indeed “not busy” and if so, makes a replica of the </a:t>
            </a:r>
            <a:r>
              <a:rPr lang="en-US" altLang="he-IL" sz="2600" b="1" u="sng" dirty="0"/>
              <a:t>timestamp</a:t>
            </a:r>
            <a:r>
              <a:rPr lang="en-US" altLang="he-IL" sz="2600" b="1" dirty="0"/>
              <a:t> </a:t>
            </a:r>
            <a:r>
              <a:rPr lang="en-US" altLang="he-IL" sz="2600" dirty="0"/>
              <a:t>in the chunk and unlocks the chunk</a:t>
            </a:r>
          </a:p>
          <a:p>
            <a:pPr lvl="1" fontAlgn="auto">
              <a:spcAft>
                <a:spcPts val="0"/>
              </a:spcAft>
              <a:defRPr/>
            </a:pPr>
            <a:r>
              <a:rPr lang="en-US" altLang="he-IL" sz="2600" dirty="0"/>
              <a:t>Find the spelling mistakes and highlights the erroneous words on the screen (does not change the text)</a:t>
            </a:r>
          </a:p>
          <a:p>
            <a:pPr lvl="1" fontAlgn="auto">
              <a:spcAft>
                <a:spcPts val="0"/>
              </a:spcAft>
              <a:defRPr/>
            </a:pPr>
            <a:r>
              <a:rPr lang="en-US" altLang="he-IL" sz="2600" dirty="0"/>
              <a:t>Locks the chunk again</a:t>
            </a:r>
          </a:p>
          <a:p>
            <a:pPr lvl="1" fontAlgn="auto">
              <a:spcAft>
                <a:spcPts val="0"/>
              </a:spcAft>
              <a:defRPr/>
            </a:pPr>
            <a:r>
              <a:rPr lang="en-US" altLang="he-IL" sz="2600" dirty="0"/>
              <a:t>If the chunk is busy or has been updated after the first lock, the spell checker erase the highlights on the screen</a:t>
            </a:r>
          </a:p>
          <a:p>
            <a:pPr lvl="1" fontAlgn="auto">
              <a:spcAft>
                <a:spcPts val="0"/>
              </a:spcAft>
              <a:defRPr/>
            </a:pPr>
            <a:r>
              <a:rPr lang="en-US" altLang="he-IL" sz="2600" dirty="0"/>
              <a:t>Otherwise, continue</a:t>
            </a:r>
          </a:p>
          <a:p>
            <a:pPr fontAlgn="auto">
              <a:spcAft>
                <a:spcPts val="0"/>
              </a:spcAft>
              <a:defRPr/>
            </a:pPr>
            <a:r>
              <a:rPr lang="en-US" altLang="he-IL" sz="2800" dirty="0"/>
              <a:t>Assumes the user doesn’t mind a split-second mistakes in the spell checking while typing</a:t>
            </a:r>
          </a:p>
        </p:txBody>
      </p:sp>
      <p:sp>
        <p:nvSpPr>
          <p:cNvPr id="2" name="Slide Number Placeholder 1"/>
          <p:cNvSpPr>
            <a:spLocks noGrp="1"/>
          </p:cNvSpPr>
          <p:nvPr>
            <p:ph type="sldNum" sz="quarter" idx="12"/>
          </p:nvPr>
        </p:nvSpPr>
        <p:spPr/>
        <p:txBody>
          <a:bodyPr/>
          <a:lstStyle/>
          <a:p>
            <a:pPr>
              <a:defRPr/>
            </a:pPr>
            <a:fld id="{4D725797-EB28-4969-80A9-AC85A72DDC12}" type="slidenum">
              <a:rPr lang="he-IL" altLang="en-US"/>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he-IL" dirty="0"/>
              <a:t>Shadowing vs Rollback</a:t>
            </a:r>
          </a:p>
        </p:txBody>
      </p:sp>
      <p:sp>
        <p:nvSpPr>
          <p:cNvPr id="15363" name="Rectangle 3"/>
          <p:cNvSpPr>
            <a:spLocks noGrp="1" noChangeArrowheads="1"/>
          </p:cNvSpPr>
          <p:nvPr>
            <p:ph idx="1"/>
          </p:nvPr>
        </p:nvSpPr>
        <p:spPr bwMode="auto"/>
        <p:txBody>
          <a:bodyPr/>
          <a:lstStyle/>
          <a:p>
            <a:r>
              <a:rPr lang="en-US" altLang="he-IL" sz="2800" dirty="0"/>
              <a:t>Acting on a copy is usually </a:t>
            </a:r>
            <a:r>
              <a:rPr lang="en-US" altLang="he-IL" sz="2800" b="1" u="sng" dirty="0"/>
              <a:t>much</a:t>
            </a:r>
            <a:r>
              <a:rPr lang="en-US" altLang="he-IL" sz="2800" dirty="0"/>
              <a:t> easier to implement</a:t>
            </a:r>
          </a:p>
          <a:p>
            <a:r>
              <a:rPr lang="en-US" altLang="he-IL" sz="2800" dirty="0"/>
              <a:t>Shadowing does not allow concurrent modifications, even if independent</a:t>
            </a:r>
          </a:p>
          <a:p>
            <a:pPr lvl="1"/>
            <a:r>
              <a:rPr lang="en-US" altLang="he-IL" sz="2400" dirty="0"/>
              <a:t>Can be solved by improving state granularity or providing state merge operation</a:t>
            </a:r>
          </a:p>
          <a:p>
            <a:r>
              <a:rPr lang="en-US" altLang="he-IL" sz="2800" dirty="0"/>
              <a:t>In rollback there is no guarantee of progress</a:t>
            </a:r>
          </a:p>
          <a:p>
            <a:pPr lvl="1"/>
            <a:r>
              <a:rPr lang="en-US" altLang="he-IL" sz="2400" dirty="0"/>
              <a:t>Without necessary precautions all threads might keep rolling back each other forever</a:t>
            </a:r>
          </a:p>
          <a:p>
            <a:pPr lvl="1"/>
            <a:r>
              <a:rPr lang="en-US" altLang="he-IL" sz="2400" dirty="0"/>
              <a:t>In shadowing at least one thread makes progress</a:t>
            </a:r>
          </a:p>
        </p:txBody>
      </p:sp>
      <p:sp>
        <p:nvSpPr>
          <p:cNvPr id="2" name="Slide Number Placeholder 1"/>
          <p:cNvSpPr>
            <a:spLocks noGrp="1"/>
          </p:cNvSpPr>
          <p:nvPr>
            <p:ph type="sldNum" sz="quarter" idx="12"/>
          </p:nvPr>
        </p:nvSpPr>
        <p:spPr/>
        <p:txBody>
          <a:bodyPr/>
          <a:lstStyle/>
          <a:p>
            <a:pPr>
              <a:defRPr/>
            </a:pPr>
            <a:fld id="{10CB263A-68A7-445B-997F-0A571961A5C8}" type="slidenum">
              <a:rPr lang="he-IL" altLang="en-US"/>
              <a:pPr>
                <a:defRPr/>
              </a:pPr>
              <a:t>19</a:t>
            </a:fld>
            <a:endParaRPr lang="en-US" altLang="en-US"/>
          </a:p>
        </p:txBody>
      </p:sp>
      <p:sp>
        <p:nvSpPr>
          <p:cNvPr id="9" name="קוביה 8">
            <a:extLst>
              <a:ext uri="{FF2B5EF4-FFF2-40B4-BE49-F238E27FC236}">
                <a16:creationId xmlns:a16="http://schemas.microsoft.com/office/drawing/2014/main" id="{49B75991-18A0-449D-8603-2813DB336B1E}"/>
              </a:ext>
            </a:extLst>
          </p:cNvPr>
          <p:cNvSpPr/>
          <p:nvPr/>
        </p:nvSpPr>
        <p:spPr>
          <a:xfrm>
            <a:off x="5508104" y="1296523"/>
            <a:ext cx="216024" cy="21602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קוביה 10">
            <a:extLst>
              <a:ext uri="{FF2B5EF4-FFF2-40B4-BE49-F238E27FC236}">
                <a16:creationId xmlns:a16="http://schemas.microsoft.com/office/drawing/2014/main" id="{048122D9-B419-4E53-9FBE-9D2C45863C98}"/>
              </a:ext>
            </a:extLst>
          </p:cNvPr>
          <p:cNvSpPr/>
          <p:nvPr/>
        </p:nvSpPr>
        <p:spPr>
          <a:xfrm>
            <a:off x="5508104" y="1117136"/>
            <a:ext cx="216024" cy="21602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4" name="קוביה 13">
            <a:extLst>
              <a:ext uri="{FF2B5EF4-FFF2-40B4-BE49-F238E27FC236}">
                <a16:creationId xmlns:a16="http://schemas.microsoft.com/office/drawing/2014/main" id="{EF198219-8299-49A9-BBCC-BE36FE44FD32}"/>
              </a:ext>
            </a:extLst>
          </p:cNvPr>
          <p:cNvSpPr/>
          <p:nvPr/>
        </p:nvSpPr>
        <p:spPr>
          <a:xfrm>
            <a:off x="5499712" y="937749"/>
            <a:ext cx="216024" cy="216024"/>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0" name="קוביה 19">
            <a:extLst>
              <a:ext uri="{FF2B5EF4-FFF2-40B4-BE49-F238E27FC236}">
                <a16:creationId xmlns:a16="http://schemas.microsoft.com/office/drawing/2014/main" id="{94F6D0CC-9D5D-4CC1-84A2-B6D163E8EB91}"/>
              </a:ext>
            </a:extLst>
          </p:cNvPr>
          <p:cNvSpPr/>
          <p:nvPr/>
        </p:nvSpPr>
        <p:spPr>
          <a:xfrm>
            <a:off x="6780339" y="1296523"/>
            <a:ext cx="216024" cy="21602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2" name="קוביה 21">
            <a:extLst>
              <a:ext uri="{FF2B5EF4-FFF2-40B4-BE49-F238E27FC236}">
                <a16:creationId xmlns:a16="http://schemas.microsoft.com/office/drawing/2014/main" id="{50DD8F7D-7B2E-49DF-ADF9-75FBD4739DE8}"/>
              </a:ext>
            </a:extLst>
          </p:cNvPr>
          <p:cNvSpPr/>
          <p:nvPr/>
        </p:nvSpPr>
        <p:spPr>
          <a:xfrm>
            <a:off x="6780339" y="1117136"/>
            <a:ext cx="216024" cy="21602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4" name="קוביה 23">
            <a:extLst>
              <a:ext uri="{FF2B5EF4-FFF2-40B4-BE49-F238E27FC236}">
                <a16:creationId xmlns:a16="http://schemas.microsoft.com/office/drawing/2014/main" id="{086D5AC5-CD0F-47C9-8077-17822E8296E7}"/>
              </a:ext>
            </a:extLst>
          </p:cNvPr>
          <p:cNvSpPr/>
          <p:nvPr/>
        </p:nvSpPr>
        <p:spPr>
          <a:xfrm>
            <a:off x="8052574" y="1296523"/>
            <a:ext cx="216024" cy="21602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6" name="קוביה 25">
            <a:extLst>
              <a:ext uri="{FF2B5EF4-FFF2-40B4-BE49-F238E27FC236}">
                <a16:creationId xmlns:a16="http://schemas.microsoft.com/office/drawing/2014/main" id="{CEAB768E-7698-4C8E-B0DA-40E9F803FFCF}"/>
              </a:ext>
            </a:extLst>
          </p:cNvPr>
          <p:cNvSpPr/>
          <p:nvPr/>
        </p:nvSpPr>
        <p:spPr>
          <a:xfrm>
            <a:off x="8052574" y="1117136"/>
            <a:ext cx="216024" cy="21602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8" name="קוביה 27">
            <a:extLst>
              <a:ext uri="{FF2B5EF4-FFF2-40B4-BE49-F238E27FC236}">
                <a16:creationId xmlns:a16="http://schemas.microsoft.com/office/drawing/2014/main" id="{33EA8512-1240-434D-8395-03B24CD7A94D}"/>
              </a:ext>
            </a:extLst>
          </p:cNvPr>
          <p:cNvSpPr/>
          <p:nvPr/>
        </p:nvSpPr>
        <p:spPr>
          <a:xfrm>
            <a:off x="5607724" y="766175"/>
            <a:ext cx="216024" cy="216024"/>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6" name="קוביה 15">
            <a:extLst>
              <a:ext uri="{FF2B5EF4-FFF2-40B4-BE49-F238E27FC236}">
                <a16:creationId xmlns:a16="http://schemas.microsoft.com/office/drawing/2014/main" id="{442DB754-5CDC-4F8D-9E5A-072F58A1603F}"/>
              </a:ext>
            </a:extLst>
          </p:cNvPr>
          <p:cNvSpPr/>
          <p:nvPr/>
        </p:nvSpPr>
        <p:spPr>
          <a:xfrm>
            <a:off x="8052574" y="937749"/>
            <a:ext cx="216024" cy="216024"/>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8" name="קוביה 17">
            <a:extLst>
              <a:ext uri="{FF2B5EF4-FFF2-40B4-BE49-F238E27FC236}">
                <a16:creationId xmlns:a16="http://schemas.microsoft.com/office/drawing/2014/main" id="{0C9E808A-C7E7-4187-939A-66EB4384FCC9}"/>
              </a:ext>
            </a:extLst>
          </p:cNvPr>
          <p:cNvSpPr/>
          <p:nvPr/>
        </p:nvSpPr>
        <p:spPr>
          <a:xfrm>
            <a:off x="8052574" y="766175"/>
            <a:ext cx="216024" cy="216024"/>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3" name="קוביה 32">
            <a:extLst>
              <a:ext uri="{FF2B5EF4-FFF2-40B4-BE49-F238E27FC236}">
                <a16:creationId xmlns:a16="http://schemas.microsoft.com/office/drawing/2014/main" id="{693390B5-220B-45D1-893C-D8885A39FC1F}"/>
              </a:ext>
            </a:extLst>
          </p:cNvPr>
          <p:cNvSpPr/>
          <p:nvPr/>
        </p:nvSpPr>
        <p:spPr>
          <a:xfrm>
            <a:off x="5405012" y="778059"/>
            <a:ext cx="216024" cy="216024"/>
          </a:xfrm>
          <a:prstGeom prst="cub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0" name="קוביה 29">
            <a:extLst>
              <a:ext uri="{FF2B5EF4-FFF2-40B4-BE49-F238E27FC236}">
                <a16:creationId xmlns:a16="http://schemas.microsoft.com/office/drawing/2014/main" id="{A2AF6C54-F5A1-471C-9D1C-3DBEC93DCE32}"/>
              </a:ext>
            </a:extLst>
          </p:cNvPr>
          <p:cNvSpPr/>
          <p:nvPr/>
        </p:nvSpPr>
        <p:spPr>
          <a:xfrm>
            <a:off x="6780339" y="937749"/>
            <a:ext cx="216024" cy="216024"/>
          </a:xfrm>
          <a:prstGeom prst="cub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2" name="תיבת טקסט 31">
            <a:extLst>
              <a:ext uri="{FF2B5EF4-FFF2-40B4-BE49-F238E27FC236}">
                <a16:creationId xmlns:a16="http://schemas.microsoft.com/office/drawing/2014/main" id="{692202BF-5E87-443B-9C1F-160BA6E8D5ED}"/>
              </a:ext>
            </a:extLst>
          </p:cNvPr>
          <p:cNvSpPr txBox="1"/>
          <p:nvPr/>
        </p:nvSpPr>
        <p:spPr>
          <a:xfrm>
            <a:off x="5076056" y="322225"/>
            <a:ext cx="1080120" cy="369332"/>
          </a:xfrm>
          <a:prstGeom prst="rect">
            <a:avLst/>
          </a:prstGeom>
          <a:noFill/>
        </p:spPr>
        <p:txBody>
          <a:bodyPr wrap="square" rtlCol="0">
            <a:spAutoFit/>
          </a:bodyPr>
          <a:lstStyle/>
          <a:p>
            <a:r>
              <a:rPr lang="en-US" dirty="0"/>
              <a:t>Rollback</a:t>
            </a:r>
            <a:endParaRPr lang="en-IL" dirty="0"/>
          </a:p>
        </p:txBody>
      </p:sp>
      <p:sp>
        <p:nvSpPr>
          <p:cNvPr id="35" name="תיבת טקסט 34">
            <a:extLst>
              <a:ext uri="{FF2B5EF4-FFF2-40B4-BE49-F238E27FC236}">
                <a16:creationId xmlns:a16="http://schemas.microsoft.com/office/drawing/2014/main" id="{60BBC584-A61C-4CD6-BF10-945932AA8940}"/>
              </a:ext>
            </a:extLst>
          </p:cNvPr>
          <p:cNvSpPr txBox="1"/>
          <p:nvPr/>
        </p:nvSpPr>
        <p:spPr>
          <a:xfrm>
            <a:off x="6227759" y="325473"/>
            <a:ext cx="1321184" cy="369332"/>
          </a:xfrm>
          <a:prstGeom prst="rect">
            <a:avLst/>
          </a:prstGeom>
          <a:noFill/>
        </p:spPr>
        <p:txBody>
          <a:bodyPr wrap="square" rtlCol="0">
            <a:spAutoFit/>
          </a:bodyPr>
          <a:lstStyle/>
          <a:p>
            <a:r>
              <a:rPr lang="en-US" dirty="0"/>
              <a:t>Shadowing</a:t>
            </a:r>
            <a:endParaRPr lang="en-IL"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8"/>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3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4"/>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6"/>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P spid="9" grpId="0" animBg="1"/>
      <p:bldP spid="11" grpId="0" animBg="1"/>
      <p:bldP spid="14" grpId="0" animBg="1"/>
      <p:bldP spid="20" grpId="0" animBg="1"/>
      <p:bldP spid="22" grpId="0" animBg="1"/>
      <p:bldP spid="24" grpId="0" animBg="1"/>
      <p:bldP spid="24" grpId="1" animBg="1"/>
      <p:bldP spid="26" grpId="0" animBg="1"/>
      <p:bldP spid="26" grpId="1" animBg="1"/>
      <p:bldP spid="28" grpId="0" animBg="1"/>
      <p:bldP spid="28" grpId="1" animBg="1"/>
      <p:bldP spid="16" grpId="0" animBg="1"/>
      <p:bldP spid="16" grpId="1" animBg="1"/>
      <p:bldP spid="18" grpId="0" animBg="1"/>
      <p:bldP spid="18" grpId="1" animBg="1"/>
      <p:bldP spid="33" grpId="0" animBg="1"/>
      <p:bldP spid="33" grpId="1" animBg="1"/>
      <p:bldP spid="30" grpId="0" animBg="1"/>
      <p:bldP spid="32"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he-IL"/>
              <a:t>Guarded Methods</a:t>
            </a:r>
          </a:p>
        </p:txBody>
      </p:sp>
      <p:sp>
        <p:nvSpPr>
          <p:cNvPr id="5123" name="Rectangle 3"/>
          <p:cNvSpPr>
            <a:spLocks noGrp="1" noChangeArrowheads="1"/>
          </p:cNvSpPr>
          <p:nvPr>
            <p:ph idx="1"/>
          </p:nvPr>
        </p:nvSpPr>
        <p:spPr bwMode="auto"/>
        <p:txBody>
          <a:bodyPr/>
          <a:lstStyle/>
          <a:p>
            <a:r>
              <a:rPr lang="en-US" altLang="he-IL" sz="2800" dirty="0"/>
              <a:t>Do something based on the fact that one or more objects have particular states</a:t>
            </a:r>
          </a:p>
          <a:p>
            <a:r>
              <a:rPr lang="en-US" altLang="he-IL" sz="2800" u="sng" dirty="0"/>
              <a:t>Examples:</a:t>
            </a:r>
          </a:p>
          <a:p>
            <a:pPr lvl="1"/>
            <a:r>
              <a:rPr lang="en-US" altLang="he-IL" sz="2400" dirty="0"/>
              <a:t>Make a set of purchases assuming all items are available and not too expensive</a:t>
            </a:r>
          </a:p>
          <a:p>
            <a:pPr lvl="1"/>
            <a:r>
              <a:rPr lang="en-US" altLang="he-IL" sz="2400" dirty="0"/>
              <a:t>Make a withdrawal based on the fact that the client has sufficient balance</a:t>
            </a:r>
          </a:p>
          <a:p>
            <a:endParaRPr lang="en-US" altLang="he-IL" dirty="0"/>
          </a:p>
          <a:p>
            <a:r>
              <a:rPr lang="en-US" altLang="he-IL" sz="2800" dirty="0"/>
              <a:t>How do we do that?</a:t>
            </a:r>
          </a:p>
        </p:txBody>
      </p:sp>
      <p:sp>
        <p:nvSpPr>
          <p:cNvPr id="4" name="Slide Number Placeholder 3"/>
          <p:cNvSpPr>
            <a:spLocks noGrp="1"/>
          </p:cNvSpPr>
          <p:nvPr>
            <p:ph type="sldNum" sz="quarter" idx="12"/>
          </p:nvPr>
        </p:nvSpPr>
        <p:spPr/>
        <p:txBody>
          <a:bodyPr/>
          <a:lstStyle/>
          <a:p>
            <a:pPr>
              <a:defRPr/>
            </a:pPr>
            <a:fld id="{BA117D6A-5753-4F87-93FD-01CE7460A6FB}" type="slidenum">
              <a:rPr lang="he-IL" altLang="en-US"/>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he-IL" dirty="0"/>
              <a:t>Nesting and composing optimistic methods</a:t>
            </a:r>
          </a:p>
        </p:txBody>
      </p:sp>
      <p:sp>
        <p:nvSpPr>
          <p:cNvPr id="28675" name="Rectangle 3"/>
          <p:cNvSpPr>
            <a:spLocks noGrp="1" noChangeArrowheads="1"/>
          </p:cNvSpPr>
          <p:nvPr>
            <p:ph idx="1"/>
          </p:nvPr>
        </p:nvSpPr>
        <p:spPr/>
        <p:txBody>
          <a:bodyPr rtlCol="1">
            <a:normAutofit lnSpcReduction="10000"/>
          </a:bodyPr>
          <a:lstStyle/>
          <a:p>
            <a:pPr fontAlgn="auto">
              <a:spcAft>
                <a:spcPts val="0"/>
              </a:spcAft>
              <a:defRPr/>
            </a:pPr>
            <a:r>
              <a:rPr lang="en-US" altLang="he-IL" sz="2800" dirty="0"/>
              <a:t>Optimistic methods can sometimes call other optimistic methods (nesting)</a:t>
            </a:r>
          </a:p>
          <a:p>
            <a:pPr fontAlgn="auto">
              <a:spcAft>
                <a:spcPts val="0"/>
              </a:spcAft>
              <a:defRPr/>
            </a:pPr>
            <a:r>
              <a:rPr lang="en-US" altLang="he-IL" sz="2800" dirty="0"/>
              <a:t>An operation may contain a sequence of a few optimistic methods (composition)</a:t>
            </a:r>
          </a:p>
          <a:p>
            <a:pPr fontAlgn="auto">
              <a:spcAft>
                <a:spcPts val="0"/>
              </a:spcAft>
              <a:defRPr/>
            </a:pPr>
            <a:r>
              <a:rPr lang="en-US" altLang="he-IL" sz="2800" dirty="0"/>
              <a:t>Handling in shadowing:</a:t>
            </a:r>
          </a:p>
          <a:p>
            <a:pPr lvl="1" fontAlgn="auto">
              <a:spcAft>
                <a:spcPts val="0"/>
              </a:spcAft>
              <a:defRPr/>
            </a:pPr>
            <a:r>
              <a:rPr lang="en-US" altLang="he-IL" sz="2400" dirty="0"/>
              <a:t>Pass the shadow state as a parameter</a:t>
            </a:r>
          </a:p>
          <a:p>
            <a:pPr lvl="2" fontAlgn="auto">
              <a:spcAft>
                <a:spcPts val="0"/>
              </a:spcAft>
              <a:defRPr/>
            </a:pPr>
            <a:r>
              <a:rPr lang="en-US" altLang="he-IL" sz="2100" i="1" dirty="0">
                <a:solidFill>
                  <a:srgbClr val="7030A0"/>
                </a:solidFill>
              </a:rPr>
              <a:t>State</a:t>
            </a:r>
            <a:r>
              <a:rPr lang="en-US" altLang="he-IL" sz="2100" i="1" dirty="0"/>
              <a:t> </a:t>
            </a:r>
            <a:r>
              <a:rPr lang="en-US" altLang="he-IL" sz="2100" b="1" i="1" dirty="0" err="1"/>
              <a:t>func</a:t>
            </a:r>
            <a:r>
              <a:rPr lang="en-US" altLang="he-IL" sz="2100" i="1" dirty="0"/>
              <a:t>(</a:t>
            </a:r>
            <a:r>
              <a:rPr lang="en-US" altLang="he-IL" sz="2100" i="1" dirty="0">
                <a:solidFill>
                  <a:srgbClr val="7030A0"/>
                </a:solidFill>
              </a:rPr>
              <a:t>State</a:t>
            </a:r>
            <a:r>
              <a:rPr lang="en-US" altLang="he-IL" sz="2100" i="1" dirty="0"/>
              <a:t> before)</a:t>
            </a:r>
          </a:p>
          <a:p>
            <a:pPr fontAlgn="auto">
              <a:spcAft>
                <a:spcPts val="0"/>
              </a:spcAft>
              <a:defRPr/>
            </a:pPr>
            <a:r>
              <a:rPr lang="en-US" altLang="he-IL" sz="2800" dirty="0"/>
              <a:t>Rollback:</a:t>
            </a:r>
          </a:p>
          <a:p>
            <a:pPr lvl="1" fontAlgn="auto">
              <a:spcAft>
                <a:spcPts val="0"/>
              </a:spcAft>
              <a:defRPr/>
            </a:pPr>
            <a:r>
              <a:rPr lang="en-US" altLang="he-IL" sz="2500" dirty="0"/>
              <a:t>Each method returns an undo log for its modification</a:t>
            </a:r>
          </a:p>
          <a:p>
            <a:pPr lvl="1" fontAlgn="auto">
              <a:spcAft>
                <a:spcPts val="0"/>
              </a:spcAft>
              <a:defRPr/>
            </a:pPr>
            <a:r>
              <a:rPr lang="en-US" altLang="he-IL" sz="2400" dirty="0"/>
              <a:t>Caller appends </a:t>
            </a:r>
            <a:r>
              <a:rPr lang="en-US" altLang="he-IL" sz="2400" dirty="0" err="1"/>
              <a:t>callee</a:t>
            </a:r>
            <a:r>
              <a:rPr lang="en-US" altLang="he-IL" sz="2400" dirty="0"/>
              <a:t> log to its own log</a:t>
            </a:r>
          </a:p>
          <a:p>
            <a:pPr fontAlgn="auto">
              <a:spcAft>
                <a:spcPts val="0"/>
              </a:spcAft>
              <a:defRPr/>
            </a:pPr>
            <a:r>
              <a:rPr lang="en-US" altLang="he-IL" sz="2700" dirty="0"/>
              <a:t>Top-level method eventually commits</a:t>
            </a:r>
          </a:p>
        </p:txBody>
      </p:sp>
      <p:sp>
        <p:nvSpPr>
          <p:cNvPr id="2" name="Slide Number Placeholder 1"/>
          <p:cNvSpPr>
            <a:spLocks noGrp="1"/>
          </p:cNvSpPr>
          <p:nvPr>
            <p:ph type="sldNum" sz="quarter" idx="12"/>
          </p:nvPr>
        </p:nvSpPr>
        <p:spPr/>
        <p:txBody>
          <a:bodyPr/>
          <a:lstStyle/>
          <a:p>
            <a:pPr>
              <a:defRPr/>
            </a:pPr>
            <a:fld id="{CAA7572C-73AE-4386-A08E-431C4983A770}" type="slidenum">
              <a:rPr lang="he-IL" altLang="en-US"/>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he-IL"/>
              <a:t>Detecting Problems</a:t>
            </a:r>
          </a:p>
        </p:txBody>
      </p:sp>
      <p:sp>
        <p:nvSpPr>
          <p:cNvPr id="34819" name="Rectangle 3"/>
          <p:cNvSpPr>
            <a:spLocks noGrp="1" noChangeArrowheads="1"/>
          </p:cNvSpPr>
          <p:nvPr>
            <p:ph idx="1"/>
          </p:nvPr>
        </p:nvSpPr>
        <p:spPr bwMode="auto">
          <a:xfrm>
            <a:off x="628650" y="1825625"/>
            <a:ext cx="7886700" cy="4530725"/>
          </a:xfrm>
        </p:spPr>
        <p:txBody>
          <a:bodyPr/>
          <a:lstStyle/>
          <a:p>
            <a:pPr>
              <a:lnSpc>
                <a:spcPct val="80000"/>
              </a:lnSpc>
            </a:pPr>
            <a:r>
              <a:rPr lang="en-US" altLang="he-IL" sz="2800" dirty="0"/>
              <a:t>In Shadowing we only need to verify that the state of the target object has not changed since we started applying our modifications</a:t>
            </a:r>
          </a:p>
          <a:p>
            <a:pPr lvl="1">
              <a:lnSpc>
                <a:spcPct val="80000"/>
              </a:lnSpc>
            </a:pPr>
            <a:r>
              <a:rPr lang="en-US" altLang="he-IL" sz="2400" dirty="0"/>
              <a:t>Provide an efficient </a:t>
            </a:r>
            <a:r>
              <a:rPr lang="en-US" altLang="he-IL" sz="2400" i="1" dirty="0"/>
              <a:t>comparison</a:t>
            </a:r>
            <a:r>
              <a:rPr lang="en-US" altLang="he-IL" sz="2400" dirty="0"/>
              <a:t> operator</a:t>
            </a:r>
          </a:p>
          <a:p>
            <a:pPr lvl="2">
              <a:lnSpc>
                <a:spcPct val="80000"/>
              </a:lnSpc>
            </a:pPr>
            <a:r>
              <a:rPr lang="en-US" altLang="he-IL" sz="2200" dirty="0"/>
              <a:t>Simple reference comparison on immutable objects</a:t>
            </a:r>
          </a:p>
          <a:p>
            <a:pPr lvl="1">
              <a:lnSpc>
                <a:spcPct val="80000"/>
              </a:lnSpc>
            </a:pPr>
            <a:r>
              <a:rPr lang="en-US" altLang="he-IL" sz="2400" dirty="0"/>
              <a:t>If there is too much to compare, use </a:t>
            </a:r>
            <a:r>
              <a:rPr lang="en-US" altLang="he-IL" sz="2400" i="1" dirty="0"/>
              <a:t>versioning</a:t>
            </a:r>
            <a:r>
              <a:rPr lang="en-US" altLang="he-IL" sz="2400" dirty="0"/>
              <a:t> or </a:t>
            </a:r>
            <a:r>
              <a:rPr lang="en-US" altLang="he-IL" sz="2400" i="1" dirty="0"/>
              <a:t>timestamping</a:t>
            </a:r>
            <a:endParaRPr lang="en-US" altLang="he-IL" sz="2400" dirty="0"/>
          </a:p>
          <a:p>
            <a:pPr>
              <a:lnSpc>
                <a:spcPct val="80000"/>
              </a:lnSpc>
            </a:pPr>
            <a:r>
              <a:rPr lang="en-US" altLang="he-IL" sz="2800" dirty="0"/>
              <a:t>In Rollback we must have a set of well defined verifiable conditions on the object’s state</a:t>
            </a:r>
          </a:p>
          <a:p>
            <a:pPr lvl="1">
              <a:lnSpc>
                <a:spcPct val="80000"/>
              </a:lnSpc>
            </a:pPr>
            <a:r>
              <a:rPr lang="en-US" altLang="he-IL" sz="2400" dirty="0"/>
              <a:t>So that those conditions are true if and only if all actions performed on the objects so far were performed correctly and consistently</a:t>
            </a:r>
          </a:p>
          <a:p>
            <a:pPr lvl="1">
              <a:lnSpc>
                <a:spcPct val="80000"/>
              </a:lnSpc>
            </a:pPr>
            <a:r>
              <a:rPr lang="en-US" altLang="he-IL" sz="2400" dirty="0"/>
              <a:t>Complicated when both threads are modifying the state</a:t>
            </a:r>
          </a:p>
        </p:txBody>
      </p:sp>
      <p:sp>
        <p:nvSpPr>
          <p:cNvPr id="2" name="Slide Number Placeholder 1"/>
          <p:cNvSpPr>
            <a:spLocks noGrp="1"/>
          </p:cNvSpPr>
          <p:nvPr>
            <p:ph type="sldNum" sz="quarter" idx="12"/>
          </p:nvPr>
        </p:nvSpPr>
        <p:spPr/>
        <p:txBody>
          <a:bodyPr/>
          <a:lstStyle/>
          <a:p>
            <a:pPr>
              <a:defRPr/>
            </a:pPr>
            <a:fld id="{4D649061-4FBC-4F56-99A7-537F237F86C0}" type="slidenum">
              <a:rPr lang="he-IL" altLang="en-US"/>
              <a:pPr>
                <a:defRPr/>
              </a:pPr>
              <a:t>21</a:t>
            </a:fld>
            <a:endParaRPr lang="en-US" altLang="en-US"/>
          </a:p>
        </p:txBody>
      </p:sp>
      <p:pic>
        <p:nvPicPr>
          <p:cNvPr id="5122" name="Picture 2" descr="impossible to detect - BibispyBibispy - Find out the truth!">
            <a:extLst>
              <a:ext uri="{FF2B5EF4-FFF2-40B4-BE49-F238E27FC236}">
                <a16:creationId xmlns:a16="http://schemas.microsoft.com/office/drawing/2014/main" id="{736692CE-F530-42AB-833D-C080C0105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1"/>
            <a:ext cx="1825624" cy="18256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he-IL"/>
              <a:t>Volatile Members</a:t>
            </a:r>
          </a:p>
        </p:txBody>
      </p:sp>
      <p:sp>
        <p:nvSpPr>
          <p:cNvPr id="35843" name="Rectangle 3"/>
          <p:cNvSpPr>
            <a:spLocks noGrp="1" noChangeArrowheads="1"/>
          </p:cNvSpPr>
          <p:nvPr>
            <p:ph idx="1"/>
          </p:nvPr>
        </p:nvSpPr>
        <p:spPr bwMode="auto"/>
        <p:txBody>
          <a:bodyPr>
            <a:normAutofit lnSpcReduction="10000"/>
          </a:bodyPr>
          <a:lstStyle/>
          <a:p>
            <a:r>
              <a:rPr lang="en-US" altLang="he-IL" sz="2800" dirty="0"/>
              <a:t>Unlike normal fields, reading / writing goes directly to memory</a:t>
            </a:r>
          </a:p>
          <a:p>
            <a:r>
              <a:rPr lang="en-US" altLang="he-IL" sz="2800" dirty="0"/>
              <a:t>True current values vs. performance penalty</a:t>
            </a:r>
          </a:p>
          <a:p>
            <a:r>
              <a:rPr lang="en-US" altLang="he-IL" sz="2800" dirty="0"/>
              <a:t>In Java, it marks for the compiler, that the field may be accessed without synchronization</a:t>
            </a:r>
          </a:p>
          <a:p>
            <a:pPr lvl="1"/>
            <a:r>
              <a:rPr lang="en-US" altLang="he-IL" sz="2400" dirty="0"/>
              <a:t>For volatile reference, it only copies the reference atomically, not the entire object</a:t>
            </a:r>
          </a:p>
          <a:p>
            <a:pPr lvl="1"/>
            <a:r>
              <a:rPr lang="en-US" altLang="he-IL" sz="2400" dirty="0" err="1"/>
              <a:t>AtomicReference</a:t>
            </a:r>
            <a:r>
              <a:rPr lang="en-US" altLang="he-IL" sz="2400" dirty="0"/>
              <a:t>&lt;Integer/Boolean/…/V&gt; in java can do this and more</a:t>
            </a:r>
          </a:p>
          <a:p>
            <a:r>
              <a:rPr lang="en-US" altLang="he-IL" sz="2800" dirty="0"/>
              <a:t>C++’s equivalent to Java’s volatile is atomic&lt;T&gt;</a:t>
            </a:r>
          </a:p>
          <a:p>
            <a:pPr lvl="1"/>
            <a:r>
              <a:rPr lang="en-US" altLang="he-IL" sz="2400" dirty="0"/>
              <a:t>More on that on C++ memory model (following weeks)</a:t>
            </a:r>
          </a:p>
        </p:txBody>
      </p:sp>
      <p:sp>
        <p:nvSpPr>
          <p:cNvPr id="2" name="Slide Number Placeholder 1"/>
          <p:cNvSpPr>
            <a:spLocks noGrp="1"/>
          </p:cNvSpPr>
          <p:nvPr>
            <p:ph type="sldNum" sz="quarter" idx="12"/>
          </p:nvPr>
        </p:nvSpPr>
        <p:spPr/>
        <p:txBody>
          <a:bodyPr/>
          <a:lstStyle/>
          <a:p>
            <a:pPr>
              <a:defRPr/>
            </a:pPr>
            <a:fld id="{08E07E46-1175-4688-B2A1-70AA533743B9}" type="slidenum">
              <a:rPr lang="he-IL" altLang="en-US"/>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he-IL"/>
              <a:t>Failure Handling</a:t>
            </a:r>
          </a:p>
        </p:txBody>
      </p:sp>
      <p:sp>
        <p:nvSpPr>
          <p:cNvPr id="19459" name="Rectangle 3"/>
          <p:cNvSpPr>
            <a:spLocks noGrp="1" noChangeArrowheads="1"/>
          </p:cNvSpPr>
          <p:nvPr>
            <p:ph idx="1"/>
          </p:nvPr>
        </p:nvSpPr>
        <p:spPr/>
        <p:txBody>
          <a:bodyPr/>
          <a:lstStyle/>
          <a:p>
            <a:r>
              <a:rPr lang="en-US" altLang="he-IL" sz="2800" dirty="0"/>
              <a:t>Report failure or throw exception</a:t>
            </a:r>
          </a:p>
          <a:p>
            <a:pPr lvl="1"/>
            <a:r>
              <a:rPr lang="en-US" altLang="he-IL" sz="2400" dirty="0"/>
              <a:t>Allows the caller to decide</a:t>
            </a:r>
          </a:p>
          <a:p>
            <a:r>
              <a:rPr lang="en-US" altLang="he-IL" sz="2800" dirty="0"/>
              <a:t>Internally retry the action until it succeeds</a:t>
            </a:r>
          </a:p>
          <a:p>
            <a:pPr lvl="1"/>
            <a:r>
              <a:rPr lang="en-US" altLang="he-IL" sz="2400" dirty="0"/>
              <a:t>Are we sure it will eventually succeed?</a:t>
            </a:r>
          </a:p>
          <a:p>
            <a:r>
              <a:rPr lang="en-US" altLang="he-IL" sz="2800" dirty="0"/>
              <a:t>Retry a number of times, or until a timeout</a:t>
            </a:r>
          </a:p>
          <a:p>
            <a:r>
              <a:rPr lang="en-US" altLang="he-IL" sz="2800" dirty="0"/>
              <a:t>Drop the action because it is no longer relevant</a:t>
            </a:r>
            <a:endParaRPr lang="en-US" altLang="he-IL" dirty="0"/>
          </a:p>
          <a:p>
            <a:pPr lvl="1"/>
            <a:r>
              <a:rPr lang="en-US" altLang="he-IL" sz="2400" dirty="0"/>
              <a:t>For example avoid retrying to update a user entry if the user has just been deleted</a:t>
            </a:r>
          </a:p>
        </p:txBody>
      </p:sp>
      <p:sp>
        <p:nvSpPr>
          <p:cNvPr id="2" name="Slide Number Placeholder 1"/>
          <p:cNvSpPr>
            <a:spLocks noGrp="1"/>
          </p:cNvSpPr>
          <p:nvPr>
            <p:ph type="sldNum" sz="quarter" idx="12"/>
          </p:nvPr>
        </p:nvSpPr>
        <p:spPr/>
        <p:txBody>
          <a:bodyPr/>
          <a:lstStyle/>
          <a:p>
            <a:fld id="{E2EDF944-FE00-4B86-89EE-39282DB0BB27}" type="slidenum">
              <a:rPr lang="he-IL" altLang="en-US" smtClean="0"/>
              <a:pPr/>
              <a:t>23</a:t>
            </a:fld>
            <a:endParaRPr lang="en-US" altLang="en-US"/>
          </a:p>
        </p:txBody>
      </p:sp>
      <p:pic>
        <p:nvPicPr>
          <p:cNvPr id="6146" name="Picture 2" descr="IT workers 'fail' companies' attempts to transform their aging IT systems -  DCD">
            <a:extLst>
              <a:ext uri="{FF2B5EF4-FFF2-40B4-BE49-F238E27FC236}">
                <a16:creationId xmlns:a16="http://schemas.microsoft.com/office/drawing/2014/main" id="{81DAC529-EB19-42E1-A74A-8CDA818C5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82550"/>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he-IL"/>
              <a:t>Retrying Smartly</a:t>
            </a:r>
          </a:p>
        </p:txBody>
      </p:sp>
      <p:sp>
        <p:nvSpPr>
          <p:cNvPr id="39939" name="Rectangle 3"/>
          <p:cNvSpPr>
            <a:spLocks noGrp="1" noChangeArrowheads="1"/>
          </p:cNvSpPr>
          <p:nvPr>
            <p:ph idx="1"/>
          </p:nvPr>
        </p:nvSpPr>
        <p:spPr/>
        <p:txBody>
          <a:bodyPr>
            <a:normAutofit/>
          </a:bodyPr>
          <a:lstStyle/>
          <a:p>
            <a:r>
              <a:rPr lang="en-US" altLang="he-IL" sz="2800" dirty="0"/>
              <a:t>Retrying an optimistic method immediately is not efficient</a:t>
            </a:r>
          </a:p>
          <a:p>
            <a:pPr lvl="1"/>
            <a:r>
              <a:rPr lang="en-US" altLang="he-IL" sz="2400" dirty="0"/>
              <a:t>It is unlikely that object state has changed to a desirable or consistent state</a:t>
            </a:r>
          </a:p>
          <a:p>
            <a:pPr lvl="1"/>
            <a:r>
              <a:rPr lang="en-US" altLang="he-IL" sz="2400" dirty="0"/>
              <a:t>It is unlikely that thread contention has passed</a:t>
            </a:r>
          </a:p>
          <a:p>
            <a:r>
              <a:rPr lang="en-US" altLang="he-IL" sz="2800" dirty="0"/>
              <a:t>It might be beneficial to yield and allow the other threads to execute</a:t>
            </a:r>
          </a:p>
        </p:txBody>
      </p:sp>
      <p:sp>
        <p:nvSpPr>
          <p:cNvPr id="12" name="Slide Number Placeholder 11"/>
          <p:cNvSpPr>
            <a:spLocks noGrp="1"/>
          </p:cNvSpPr>
          <p:nvPr>
            <p:ph type="sldNum" sz="quarter" idx="12"/>
          </p:nvPr>
        </p:nvSpPr>
        <p:spPr/>
        <p:txBody>
          <a:bodyPr/>
          <a:lstStyle/>
          <a:p>
            <a:fld id="{4F50EC2C-156D-43DA-A4F3-7F9DF96E38F2}" type="slidenum">
              <a:rPr lang="he-IL" altLang="en-US" smtClean="0"/>
              <a:pPr/>
              <a:t>24</a:t>
            </a:fld>
            <a:endParaRPr lang="en-US" altLang="en-US"/>
          </a:p>
        </p:txBody>
      </p:sp>
      <p:cxnSp>
        <p:nvCxnSpPr>
          <p:cNvPr id="2" name="מחבר ישר 1">
            <a:extLst>
              <a:ext uri="{FF2B5EF4-FFF2-40B4-BE49-F238E27FC236}">
                <a16:creationId xmlns:a16="http://schemas.microsoft.com/office/drawing/2014/main" id="{7E7209CA-2AB0-49B7-BC79-4922E21DBC37}"/>
              </a:ext>
            </a:extLst>
          </p:cNvPr>
          <p:cNvCxnSpPr>
            <a:cxnSpLocks/>
          </p:cNvCxnSpPr>
          <p:nvPr/>
        </p:nvCxnSpPr>
        <p:spPr>
          <a:xfrm>
            <a:off x="2502300" y="5588923"/>
            <a:ext cx="3943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סוגר מרובע ימני 2">
            <a:extLst>
              <a:ext uri="{FF2B5EF4-FFF2-40B4-BE49-F238E27FC236}">
                <a16:creationId xmlns:a16="http://schemas.microsoft.com/office/drawing/2014/main" id="{62C81A5C-49FB-44EF-B3F7-0BE0A626D21C}"/>
              </a:ext>
            </a:extLst>
          </p:cNvPr>
          <p:cNvSpPr/>
          <p:nvPr/>
        </p:nvSpPr>
        <p:spPr>
          <a:xfrm rot="5400000">
            <a:off x="4176486" y="5174561"/>
            <a:ext cx="108012" cy="1008112"/>
          </a:xfrm>
          <a:prstGeom prst="rightBracket">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4" name="סוגר מרובע ימני 3">
            <a:extLst>
              <a:ext uri="{FF2B5EF4-FFF2-40B4-BE49-F238E27FC236}">
                <a16:creationId xmlns:a16="http://schemas.microsoft.com/office/drawing/2014/main" id="{1C93EE7F-20ED-4E60-A1A1-510C31C955B0}"/>
              </a:ext>
            </a:extLst>
          </p:cNvPr>
          <p:cNvSpPr/>
          <p:nvPr/>
        </p:nvSpPr>
        <p:spPr>
          <a:xfrm rot="5400000">
            <a:off x="3096366" y="5174561"/>
            <a:ext cx="108012" cy="1008112"/>
          </a:xfrm>
          <a:prstGeom prst="rightBracket">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6" name="סוגר מרובע ימני 5">
            <a:extLst>
              <a:ext uri="{FF2B5EF4-FFF2-40B4-BE49-F238E27FC236}">
                <a16:creationId xmlns:a16="http://schemas.microsoft.com/office/drawing/2014/main" id="{C05BF3E9-69A4-4A81-B143-D6F3DD6FF17B}"/>
              </a:ext>
            </a:extLst>
          </p:cNvPr>
          <p:cNvSpPr/>
          <p:nvPr/>
        </p:nvSpPr>
        <p:spPr>
          <a:xfrm rot="5400000">
            <a:off x="5256606" y="5160664"/>
            <a:ext cx="108012" cy="1008112"/>
          </a:xfrm>
          <a:prstGeom prst="rightBracket">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8" name="סוגר מרובע ימני 7">
            <a:extLst>
              <a:ext uri="{FF2B5EF4-FFF2-40B4-BE49-F238E27FC236}">
                <a16:creationId xmlns:a16="http://schemas.microsoft.com/office/drawing/2014/main" id="{3EDD1AFA-97F6-4B91-9B8C-7F4D824EDD2E}"/>
              </a:ext>
            </a:extLst>
          </p:cNvPr>
          <p:cNvSpPr/>
          <p:nvPr/>
        </p:nvSpPr>
        <p:spPr>
          <a:xfrm rot="16200000">
            <a:off x="3797262" y="4995174"/>
            <a:ext cx="108012" cy="1008112"/>
          </a:xfrm>
          <a:prstGeom prst="rightBracket">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10" name="סוגר מרובע ימני 9">
            <a:extLst>
              <a:ext uri="{FF2B5EF4-FFF2-40B4-BE49-F238E27FC236}">
                <a16:creationId xmlns:a16="http://schemas.microsoft.com/office/drawing/2014/main" id="{D749E268-27B8-4BA4-A3D8-9647F1E6E5FC}"/>
              </a:ext>
            </a:extLst>
          </p:cNvPr>
          <p:cNvSpPr/>
          <p:nvPr/>
        </p:nvSpPr>
        <p:spPr>
          <a:xfrm rot="16200000">
            <a:off x="5922545" y="4994595"/>
            <a:ext cx="108012" cy="1008112"/>
          </a:xfrm>
          <a:prstGeom prst="rightBracket">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14" name="סוגר מרובע ימני 13">
            <a:extLst>
              <a:ext uri="{FF2B5EF4-FFF2-40B4-BE49-F238E27FC236}">
                <a16:creationId xmlns:a16="http://schemas.microsoft.com/office/drawing/2014/main" id="{F34B05D2-A9FB-4C4D-9E1B-6FB502373277}"/>
              </a:ext>
            </a:extLst>
          </p:cNvPr>
          <p:cNvSpPr/>
          <p:nvPr/>
        </p:nvSpPr>
        <p:spPr>
          <a:xfrm rot="16200000">
            <a:off x="4858888" y="4996885"/>
            <a:ext cx="108012" cy="1008112"/>
          </a:xfrm>
          <a:prstGeom prst="rightBracket">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pic>
        <p:nvPicPr>
          <p:cNvPr id="16" name="גרפיקה 15" descr="אזהרה">
            <a:extLst>
              <a:ext uri="{FF2B5EF4-FFF2-40B4-BE49-F238E27FC236}">
                <a16:creationId xmlns:a16="http://schemas.microsoft.com/office/drawing/2014/main" id="{31A6EB88-F327-4630-9A85-D99AD23D118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69628" y="5739957"/>
            <a:ext cx="256808" cy="256808"/>
          </a:xfrm>
          <a:prstGeom prst="rect">
            <a:avLst/>
          </a:prstGeom>
        </p:spPr>
      </p:pic>
      <p:pic>
        <p:nvPicPr>
          <p:cNvPr id="18" name="גרפיקה 17" descr="אזהרה">
            <a:extLst>
              <a:ext uri="{FF2B5EF4-FFF2-40B4-BE49-F238E27FC236}">
                <a16:creationId xmlns:a16="http://schemas.microsoft.com/office/drawing/2014/main" id="{C6BBF27F-38EB-4FF0-835A-9F959406E75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78605" y="5743613"/>
            <a:ext cx="256808" cy="256808"/>
          </a:xfrm>
          <a:prstGeom prst="rect">
            <a:avLst/>
          </a:prstGeom>
        </p:spPr>
      </p:pic>
      <p:pic>
        <p:nvPicPr>
          <p:cNvPr id="22" name="גרפיקה 21" descr="אזהרה">
            <a:extLst>
              <a:ext uri="{FF2B5EF4-FFF2-40B4-BE49-F238E27FC236}">
                <a16:creationId xmlns:a16="http://schemas.microsoft.com/office/drawing/2014/main" id="{A86E39E7-660A-437C-8A48-F07DFA79630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49748" y="5746984"/>
            <a:ext cx="256808" cy="256808"/>
          </a:xfrm>
          <a:prstGeom prst="rect">
            <a:avLst/>
          </a:prstGeom>
        </p:spPr>
      </p:pic>
      <p:pic>
        <p:nvPicPr>
          <p:cNvPr id="24" name="גרפיקה 23" descr="אזהרה">
            <a:extLst>
              <a:ext uri="{FF2B5EF4-FFF2-40B4-BE49-F238E27FC236}">
                <a16:creationId xmlns:a16="http://schemas.microsoft.com/office/drawing/2014/main" id="{EEAE4501-6ABB-4E3A-AE39-D0FB64F153D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32037" y="5157559"/>
            <a:ext cx="256808" cy="256808"/>
          </a:xfrm>
          <a:prstGeom prst="rect">
            <a:avLst/>
          </a:prstGeom>
        </p:spPr>
      </p:pic>
      <p:pic>
        <p:nvPicPr>
          <p:cNvPr id="26" name="גרפיקה 25" descr="אזהרה">
            <a:extLst>
              <a:ext uri="{FF2B5EF4-FFF2-40B4-BE49-F238E27FC236}">
                <a16:creationId xmlns:a16="http://schemas.microsoft.com/office/drawing/2014/main" id="{2288AEFC-AD31-4561-8CE1-06268348EA1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2030" y="5160139"/>
            <a:ext cx="256808" cy="25680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he-IL"/>
              <a:t>Exponential Backoff</a:t>
            </a:r>
          </a:p>
        </p:txBody>
      </p:sp>
      <p:sp>
        <p:nvSpPr>
          <p:cNvPr id="41987" name="Rectangle 3"/>
          <p:cNvSpPr>
            <a:spLocks noGrp="1" noChangeArrowheads="1"/>
          </p:cNvSpPr>
          <p:nvPr>
            <p:ph idx="1"/>
          </p:nvPr>
        </p:nvSpPr>
        <p:spPr bwMode="auto">
          <a:xfrm>
            <a:off x="628650" y="1484784"/>
            <a:ext cx="7886700" cy="4692179"/>
          </a:xfrm>
        </p:spPr>
        <p:txBody>
          <a:bodyPr>
            <a:noAutofit/>
          </a:bodyPr>
          <a:lstStyle/>
          <a:p>
            <a:r>
              <a:rPr lang="en-US" altLang="he-IL" sz="2800" dirty="0"/>
              <a:t>When using rollback, we may enter </a:t>
            </a:r>
            <a:r>
              <a:rPr lang="en-US" altLang="he-IL" sz="2800" i="1" dirty="0" err="1"/>
              <a:t>livelock</a:t>
            </a:r>
            <a:r>
              <a:rPr lang="en-US" altLang="he-IL" sz="2800" dirty="0"/>
              <a:t>, by causing several threads to rollback/retry continuously</a:t>
            </a:r>
          </a:p>
          <a:p>
            <a:r>
              <a:rPr lang="en-US" altLang="he-IL" sz="2800" dirty="0"/>
              <a:t>Most operations, when executed without interference for sufficient time, will complete successfully</a:t>
            </a:r>
          </a:p>
          <a:p>
            <a:pPr lvl="1"/>
            <a:r>
              <a:rPr lang="en-US" altLang="he-IL" sz="2400" dirty="0"/>
              <a:t>Known as obstruction-freedom</a:t>
            </a:r>
          </a:p>
          <a:p>
            <a:r>
              <a:rPr lang="en-US" altLang="he-IL" sz="2800" dirty="0"/>
              <a:t>Use exponential </a:t>
            </a:r>
            <a:r>
              <a:rPr lang="en-US" altLang="he-IL" sz="2800" i="1" dirty="0" err="1"/>
              <a:t>backoff</a:t>
            </a:r>
            <a:endParaRPr lang="en-US" altLang="he-IL" sz="2800" i="1" dirty="0"/>
          </a:p>
          <a:p>
            <a:pPr lvl="1"/>
            <a:r>
              <a:rPr lang="en-US" altLang="he-IL" sz="2400" dirty="0"/>
              <a:t>After the first failure sleep for a bounded but random number of time units</a:t>
            </a:r>
          </a:p>
          <a:p>
            <a:pPr lvl="1"/>
            <a:r>
              <a:rPr lang="en-US" altLang="he-IL" sz="2400" dirty="0"/>
              <a:t>After each consecutive failure, enlarge random bound exponentially</a:t>
            </a:r>
          </a:p>
        </p:txBody>
      </p:sp>
      <p:sp>
        <p:nvSpPr>
          <p:cNvPr id="2" name="Slide Number Placeholder 1"/>
          <p:cNvSpPr>
            <a:spLocks noGrp="1"/>
          </p:cNvSpPr>
          <p:nvPr>
            <p:ph type="sldNum" sz="quarter" idx="12"/>
          </p:nvPr>
        </p:nvSpPr>
        <p:spPr/>
        <p:txBody>
          <a:bodyPr/>
          <a:lstStyle/>
          <a:p>
            <a:pPr>
              <a:defRPr/>
            </a:pPr>
            <a:fld id="{E3701ED1-4D8A-45D5-B365-076EAB9A4CC8}" type="slidenum">
              <a:rPr lang="he-IL" altLang="en-US"/>
              <a:pPr>
                <a:defRPr/>
              </a:pPr>
              <a:t>25</a:t>
            </a:fld>
            <a:endParaRPr lang="en-US" altLang="en-US"/>
          </a:p>
        </p:txBody>
      </p:sp>
      <p:cxnSp>
        <p:nvCxnSpPr>
          <p:cNvPr id="5" name="מחבר ישר 4">
            <a:extLst>
              <a:ext uri="{FF2B5EF4-FFF2-40B4-BE49-F238E27FC236}">
                <a16:creationId xmlns:a16="http://schemas.microsoft.com/office/drawing/2014/main" id="{4200F42D-CBFA-48D4-8566-B05F3FF1DB39}"/>
              </a:ext>
            </a:extLst>
          </p:cNvPr>
          <p:cNvCxnSpPr>
            <a:cxnSpLocks/>
          </p:cNvCxnSpPr>
          <p:nvPr/>
        </p:nvCxnSpPr>
        <p:spPr>
          <a:xfrm>
            <a:off x="4572000" y="548680"/>
            <a:ext cx="3943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סוגר מרובע ימני 5">
            <a:extLst>
              <a:ext uri="{FF2B5EF4-FFF2-40B4-BE49-F238E27FC236}">
                <a16:creationId xmlns:a16="http://schemas.microsoft.com/office/drawing/2014/main" id="{7EC48E95-EBF1-48C7-A3E6-00F3BC73A987}"/>
              </a:ext>
            </a:extLst>
          </p:cNvPr>
          <p:cNvSpPr/>
          <p:nvPr/>
        </p:nvSpPr>
        <p:spPr>
          <a:xfrm rot="5400000">
            <a:off x="6246186" y="134318"/>
            <a:ext cx="108012" cy="1008112"/>
          </a:xfrm>
          <a:prstGeom prst="rightBracket">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8" name="סוגר מרובע ימני 7">
            <a:extLst>
              <a:ext uri="{FF2B5EF4-FFF2-40B4-BE49-F238E27FC236}">
                <a16:creationId xmlns:a16="http://schemas.microsoft.com/office/drawing/2014/main" id="{3D9256E6-A122-4924-8748-6095EDA9985C}"/>
              </a:ext>
            </a:extLst>
          </p:cNvPr>
          <p:cNvSpPr/>
          <p:nvPr/>
        </p:nvSpPr>
        <p:spPr>
          <a:xfrm rot="5400000">
            <a:off x="5166066" y="134318"/>
            <a:ext cx="108012" cy="1008112"/>
          </a:xfrm>
          <a:prstGeom prst="rightBracket">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9" name="סוגר מרובע ימני 8">
            <a:extLst>
              <a:ext uri="{FF2B5EF4-FFF2-40B4-BE49-F238E27FC236}">
                <a16:creationId xmlns:a16="http://schemas.microsoft.com/office/drawing/2014/main" id="{6408D57F-7EA4-45EB-A836-3B2E0D3B2E5D}"/>
              </a:ext>
            </a:extLst>
          </p:cNvPr>
          <p:cNvSpPr/>
          <p:nvPr/>
        </p:nvSpPr>
        <p:spPr>
          <a:xfrm rot="5400000">
            <a:off x="7326306" y="120421"/>
            <a:ext cx="108012" cy="1008112"/>
          </a:xfrm>
          <a:prstGeom prst="rightBracket">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11" name="סוגר מרובע ימני 10">
            <a:extLst>
              <a:ext uri="{FF2B5EF4-FFF2-40B4-BE49-F238E27FC236}">
                <a16:creationId xmlns:a16="http://schemas.microsoft.com/office/drawing/2014/main" id="{9CD5A7B9-3DB6-4096-A872-614D2C3CBA2E}"/>
              </a:ext>
            </a:extLst>
          </p:cNvPr>
          <p:cNvSpPr/>
          <p:nvPr/>
        </p:nvSpPr>
        <p:spPr>
          <a:xfrm rot="16200000">
            <a:off x="5866962" y="-45069"/>
            <a:ext cx="108012" cy="1008112"/>
          </a:xfrm>
          <a:prstGeom prst="rightBracket">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13" name="סוגר מרובע ימני 12">
            <a:extLst>
              <a:ext uri="{FF2B5EF4-FFF2-40B4-BE49-F238E27FC236}">
                <a16:creationId xmlns:a16="http://schemas.microsoft.com/office/drawing/2014/main" id="{B4C9F4E1-A690-45EB-9B1D-28B910334133}"/>
              </a:ext>
            </a:extLst>
          </p:cNvPr>
          <p:cNvSpPr/>
          <p:nvPr/>
        </p:nvSpPr>
        <p:spPr>
          <a:xfrm rot="16200000">
            <a:off x="7992245" y="-45648"/>
            <a:ext cx="108012" cy="1008112"/>
          </a:xfrm>
          <a:prstGeom prst="rightBracket">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15" name="סוגר מרובע ימני 14">
            <a:extLst>
              <a:ext uri="{FF2B5EF4-FFF2-40B4-BE49-F238E27FC236}">
                <a16:creationId xmlns:a16="http://schemas.microsoft.com/office/drawing/2014/main" id="{B1B13560-E3C3-40A2-A064-88D37CBC2A55}"/>
              </a:ext>
            </a:extLst>
          </p:cNvPr>
          <p:cNvSpPr/>
          <p:nvPr/>
        </p:nvSpPr>
        <p:spPr>
          <a:xfrm rot="16200000">
            <a:off x="6928588" y="-43358"/>
            <a:ext cx="108012" cy="1008112"/>
          </a:xfrm>
          <a:prstGeom prst="rightBracket">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pic>
        <p:nvPicPr>
          <p:cNvPr id="19" name="גרפיקה 18" descr="אזהרה">
            <a:extLst>
              <a:ext uri="{FF2B5EF4-FFF2-40B4-BE49-F238E27FC236}">
                <a16:creationId xmlns:a16="http://schemas.microsoft.com/office/drawing/2014/main" id="{28587890-F9A7-4C7F-879F-45BEED8583D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39328" y="699714"/>
            <a:ext cx="256808" cy="256808"/>
          </a:xfrm>
          <a:prstGeom prst="rect">
            <a:avLst/>
          </a:prstGeom>
        </p:spPr>
      </p:pic>
      <p:pic>
        <p:nvPicPr>
          <p:cNvPr id="21" name="גרפיקה 20" descr="אזהרה">
            <a:extLst>
              <a:ext uri="{FF2B5EF4-FFF2-40B4-BE49-F238E27FC236}">
                <a16:creationId xmlns:a16="http://schemas.microsoft.com/office/drawing/2014/main" id="{30FF1094-D087-442E-8FB8-8A04B057542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8305" y="703370"/>
            <a:ext cx="256808" cy="256808"/>
          </a:xfrm>
          <a:prstGeom prst="rect">
            <a:avLst/>
          </a:prstGeom>
        </p:spPr>
      </p:pic>
      <p:pic>
        <p:nvPicPr>
          <p:cNvPr id="23" name="גרפיקה 22" descr="אזהרה">
            <a:extLst>
              <a:ext uri="{FF2B5EF4-FFF2-40B4-BE49-F238E27FC236}">
                <a16:creationId xmlns:a16="http://schemas.microsoft.com/office/drawing/2014/main" id="{81667FDD-9B49-45B5-9718-51B50C51F83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68216" y="110507"/>
            <a:ext cx="256808" cy="256808"/>
          </a:xfrm>
          <a:prstGeom prst="rect">
            <a:avLst/>
          </a:prstGeom>
        </p:spPr>
      </p:pic>
      <p:pic>
        <p:nvPicPr>
          <p:cNvPr id="25" name="גרפיקה 24" descr="אזהרה">
            <a:extLst>
              <a:ext uri="{FF2B5EF4-FFF2-40B4-BE49-F238E27FC236}">
                <a16:creationId xmlns:a16="http://schemas.microsoft.com/office/drawing/2014/main" id="{2C8D3523-020A-4FF4-9886-08EE0209221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19448" y="706741"/>
            <a:ext cx="256808" cy="256808"/>
          </a:xfrm>
          <a:prstGeom prst="rect">
            <a:avLst/>
          </a:prstGeom>
        </p:spPr>
      </p:pic>
      <p:pic>
        <p:nvPicPr>
          <p:cNvPr id="27" name="גרפיקה 26" descr="אזהרה">
            <a:extLst>
              <a:ext uri="{FF2B5EF4-FFF2-40B4-BE49-F238E27FC236}">
                <a16:creationId xmlns:a16="http://schemas.microsoft.com/office/drawing/2014/main" id="{5862EED0-FD3B-46B3-9488-2C78F459CE4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01737" y="117316"/>
            <a:ext cx="256808" cy="2568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he-IL"/>
              <a:t>Pessimistic Design</a:t>
            </a:r>
          </a:p>
        </p:txBody>
      </p:sp>
      <p:sp>
        <p:nvSpPr>
          <p:cNvPr id="7171" name="Rectangle 3"/>
          <p:cNvSpPr>
            <a:spLocks noGrp="1" noChangeArrowheads="1"/>
          </p:cNvSpPr>
          <p:nvPr>
            <p:ph idx="1"/>
          </p:nvPr>
        </p:nvSpPr>
        <p:spPr bwMode="auto"/>
        <p:txBody>
          <a:bodyPr/>
          <a:lstStyle/>
          <a:p>
            <a:r>
              <a:rPr lang="en-US" altLang="he-IL" sz="2800" dirty="0"/>
              <a:t>A guarded method will act as follows:</a:t>
            </a:r>
          </a:p>
          <a:p>
            <a:pPr lvl="1"/>
            <a:r>
              <a:rPr lang="en-US" altLang="he-IL" sz="2400" dirty="0"/>
              <a:t>Lock the relevant object(s) to avoid concurrent changes</a:t>
            </a:r>
          </a:p>
          <a:p>
            <a:pPr lvl="1"/>
            <a:r>
              <a:rPr lang="en-US" altLang="he-IL" sz="2400" dirty="0"/>
              <a:t>Check that state is still OK</a:t>
            </a:r>
          </a:p>
          <a:p>
            <a:pPr lvl="1"/>
            <a:r>
              <a:rPr lang="en-US" altLang="he-IL" sz="2400" dirty="0"/>
              <a:t>If the state is no longer as required, release the lock</a:t>
            </a:r>
          </a:p>
          <a:p>
            <a:pPr lvl="2"/>
            <a:r>
              <a:rPr lang="en-US" altLang="he-IL" sz="2000" dirty="0"/>
              <a:t>What do we do next in this case?</a:t>
            </a:r>
          </a:p>
          <a:p>
            <a:pPr lvl="1"/>
            <a:r>
              <a:rPr lang="en-US" altLang="he-IL" sz="2400" dirty="0"/>
              <a:t>Apply the necessary actions</a:t>
            </a:r>
          </a:p>
          <a:p>
            <a:pPr lvl="1"/>
            <a:r>
              <a:rPr lang="en-US" altLang="he-IL" sz="2400" dirty="0"/>
              <a:t>Finally release the lock</a:t>
            </a:r>
            <a:endParaRPr lang="en-US" altLang="he-IL" dirty="0"/>
          </a:p>
          <a:p>
            <a:r>
              <a:rPr lang="en-US" altLang="he-IL" sz="2800" dirty="0"/>
              <a:t>Useful when</a:t>
            </a:r>
          </a:p>
          <a:p>
            <a:pPr lvl="1"/>
            <a:r>
              <a:rPr lang="en-US" altLang="he-IL" sz="2400" dirty="0"/>
              <a:t>Thread can tolerate indefinite postponement (unlike </a:t>
            </a:r>
            <a:r>
              <a:rPr lang="en-US" altLang="he-IL" sz="2400" dirty="0" err="1"/>
              <a:t>realtime</a:t>
            </a:r>
            <a:r>
              <a:rPr lang="en-US" altLang="he-IL" sz="2400" dirty="0"/>
              <a:t>)</a:t>
            </a:r>
          </a:p>
          <a:p>
            <a:pPr lvl="1"/>
            <a:r>
              <a:rPr lang="en-US" altLang="he-IL" sz="2400" dirty="0"/>
              <a:t>You can guarantee that no thread will lock forever</a:t>
            </a:r>
          </a:p>
        </p:txBody>
      </p:sp>
      <p:sp>
        <p:nvSpPr>
          <p:cNvPr id="4" name="Slide Number Placeholder 3"/>
          <p:cNvSpPr>
            <a:spLocks noGrp="1"/>
          </p:cNvSpPr>
          <p:nvPr>
            <p:ph type="sldNum" sz="quarter" idx="12"/>
          </p:nvPr>
        </p:nvSpPr>
        <p:spPr/>
        <p:txBody>
          <a:bodyPr/>
          <a:lstStyle/>
          <a:p>
            <a:pPr>
              <a:defRPr/>
            </a:pPr>
            <a:fld id="{0935F30D-8BD5-4057-BAE9-E97B3F8E8130}" type="slidenum">
              <a:rPr lang="he-IL" altLang="en-US"/>
              <a:pPr>
                <a:defRPr/>
              </a:pPr>
              <a:t>3</a:t>
            </a:fld>
            <a:endParaRPr lang="en-US" altLang="en-US"/>
          </a:p>
        </p:txBody>
      </p:sp>
      <p:pic>
        <p:nvPicPr>
          <p:cNvPr id="7173" name="Picture 4" descr="MCj0423814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7988" y="666750"/>
            <a:ext cx="7080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54BC98-90D2-4E88-AD0F-752017C8F7FA}"/>
              </a:ext>
            </a:extLst>
          </p:cNvPr>
          <p:cNvSpPr>
            <a:spLocks noGrp="1"/>
          </p:cNvSpPr>
          <p:nvPr>
            <p:ph type="title"/>
          </p:nvPr>
        </p:nvSpPr>
        <p:spPr/>
        <p:txBody>
          <a:bodyPr/>
          <a:lstStyle/>
          <a:p>
            <a:r>
              <a:rPr lang="en-US" altLang="he-IL" dirty="0"/>
              <a:t>why would the state not be OK after the lock? </a:t>
            </a:r>
            <a:endParaRPr lang="en-IL" dirty="0"/>
          </a:p>
        </p:txBody>
      </p:sp>
      <p:sp>
        <p:nvSpPr>
          <p:cNvPr id="3" name="מציין מיקום תוכן 2">
            <a:extLst>
              <a:ext uri="{FF2B5EF4-FFF2-40B4-BE49-F238E27FC236}">
                <a16:creationId xmlns:a16="http://schemas.microsoft.com/office/drawing/2014/main" id="{4053B4EB-9D88-4CED-8FF9-0FB62001CBBA}"/>
              </a:ext>
            </a:extLst>
          </p:cNvPr>
          <p:cNvSpPr>
            <a:spLocks noGrp="1"/>
          </p:cNvSpPr>
          <p:nvPr>
            <p:ph idx="1"/>
          </p:nvPr>
        </p:nvSpPr>
        <p:spPr/>
        <p:txBody>
          <a:bodyPr/>
          <a:lstStyle/>
          <a:p>
            <a:pPr marL="0" indent="0">
              <a:buNone/>
            </a:pPr>
            <a:r>
              <a:rPr lang="en-US" dirty="0">
                <a:solidFill>
                  <a:srgbClr val="7030A0"/>
                </a:solidFill>
              </a:rPr>
              <a:t>While</a:t>
            </a:r>
            <a:r>
              <a:rPr lang="en-US" dirty="0"/>
              <a:t> </a:t>
            </a:r>
            <a:r>
              <a:rPr lang="en-US" dirty="0">
                <a:solidFill>
                  <a:srgbClr val="7030A0"/>
                </a:solidFill>
              </a:rPr>
              <a:t>not</a:t>
            </a:r>
            <a:r>
              <a:rPr lang="en-US" dirty="0"/>
              <a:t> </a:t>
            </a:r>
            <a:r>
              <a:rPr lang="en-US" dirty="0" err="1"/>
              <a:t>plate.isThereFood</a:t>
            </a:r>
            <a:r>
              <a:rPr lang="en-US" dirty="0"/>
              <a:t>():</a:t>
            </a:r>
          </a:p>
          <a:p>
            <a:pPr marL="0" indent="0">
              <a:buNone/>
            </a:pPr>
            <a:r>
              <a:rPr lang="en-US" dirty="0"/>
              <a:t>	</a:t>
            </a:r>
            <a:r>
              <a:rPr lang="en-US" dirty="0">
                <a:solidFill>
                  <a:srgbClr val="7030A0"/>
                </a:solidFill>
              </a:rPr>
              <a:t>print</a:t>
            </a:r>
            <a:r>
              <a:rPr lang="en-US" dirty="0"/>
              <a:t>(“</a:t>
            </a:r>
            <a:r>
              <a:rPr lang="en-US" dirty="0">
                <a:solidFill>
                  <a:srgbClr val="C00000"/>
                </a:solidFill>
              </a:rPr>
              <a:t>Mommy I’m hungry!!!</a:t>
            </a:r>
            <a:r>
              <a:rPr lang="en-US" dirty="0"/>
              <a:t>”)</a:t>
            </a:r>
          </a:p>
          <a:p>
            <a:pPr marL="0" indent="0">
              <a:buNone/>
            </a:pPr>
            <a:r>
              <a:rPr lang="en-US" dirty="0">
                <a:solidFill>
                  <a:srgbClr val="7030A0"/>
                </a:solidFill>
              </a:rPr>
              <a:t>print</a:t>
            </a:r>
            <a:r>
              <a:rPr lang="en-US" dirty="0"/>
              <a:t>(“</a:t>
            </a:r>
            <a:r>
              <a:rPr lang="en-US" dirty="0">
                <a:solidFill>
                  <a:srgbClr val="C00000"/>
                </a:solidFill>
              </a:rPr>
              <a:t>Thanks!</a:t>
            </a:r>
            <a:r>
              <a:rPr lang="en-US" dirty="0"/>
              <a:t>”)</a:t>
            </a:r>
          </a:p>
          <a:p>
            <a:pPr marL="0" indent="0">
              <a:buNone/>
            </a:pPr>
            <a:r>
              <a:rPr lang="en-US" dirty="0"/>
              <a:t>Lock()</a:t>
            </a:r>
          </a:p>
          <a:p>
            <a:pPr marL="0" indent="0">
              <a:buNone/>
            </a:pPr>
            <a:r>
              <a:rPr lang="en-US" dirty="0" err="1"/>
              <a:t>plate.eat</a:t>
            </a:r>
            <a:r>
              <a:rPr lang="en-US" dirty="0"/>
              <a:t>()</a:t>
            </a:r>
          </a:p>
          <a:p>
            <a:pPr marL="0" indent="0">
              <a:buNone/>
            </a:pPr>
            <a:r>
              <a:rPr lang="en-US" dirty="0"/>
              <a:t>Unlock()</a:t>
            </a:r>
            <a:endParaRPr lang="en-IL" dirty="0"/>
          </a:p>
        </p:txBody>
      </p:sp>
      <p:sp>
        <p:nvSpPr>
          <p:cNvPr id="4" name="מציין מיקום של מספר שקופית 3">
            <a:extLst>
              <a:ext uri="{FF2B5EF4-FFF2-40B4-BE49-F238E27FC236}">
                <a16:creationId xmlns:a16="http://schemas.microsoft.com/office/drawing/2014/main" id="{16E2A432-EDBA-4733-B8BB-75D6D14DF249}"/>
              </a:ext>
            </a:extLst>
          </p:cNvPr>
          <p:cNvSpPr>
            <a:spLocks noGrp="1"/>
          </p:cNvSpPr>
          <p:nvPr>
            <p:ph type="sldNum" sz="quarter" idx="12"/>
          </p:nvPr>
        </p:nvSpPr>
        <p:spPr/>
        <p:txBody>
          <a:bodyPr/>
          <a:lstStyle/>
          <a:p>
            <a:pPr>
              <a:defRPr/>
            </a:pPr>
            <a:fld id="{6FA9B0AB-1F35-4E85-8F90-71CD25BAE28C}" type="slidenum">
              <a:rPr lang="he-IL" altLang="en-US" smtClean="0"/>
              <a:pPr>
                <a:defRPr/>
              </a:pPr>
              <a:t>4</a:t>
            </a:fld>
            <a:endParaRPr lang="en-US" altLang="en-US"/>
          </a:p>
        </p:txBody>
      </p:sp>
      <p:grpSp>
        <p:nvGrpSpPr>
          <p:cNvPr id="15" name="קבוצה 14">
            <a:extLst>
              <a:ext uri="{FF2B5EF4-FFF2-40B4-BE49-F238E27FC236}">
                <a16:creationId xmlns:a16="http://schemas.microsoft.com/office/drawing/2014/main" id="{7A9EC5D5-5AA6-4E1F-AA97-60EF1F629D2A}"/>
              </a:ext>
            </a:extLst>
          </p:cNvPr>
          <p:cNvGrpSpPr/>
          <p:nvPr/>
        </p:nvGrpSpPr>
        <p:grpSpPr>
          <a:xfrm>
            <a:off x="5652120" y="2564904"/>
            <a:ext cx="2660948" cy="1872208"/>
            <a:chOff x="5165154" y="2931113"/>
            <a:chExt cx="2660948" cy="1872208"/>
          </a:xfrm>
        </p:grpSpPr>
        <p:sp>
          <p:nvSpPr>
            <p:cNvPr id="12" name="מציין מיקום תוכן 2">
              <a:extLst>
                <a:ext uri="{FF2B5EF4-FFF2-40B4-BE49-F238E27FC236}">
                  <a16:creationId xmlns:a16="http://schemas.microsoft.com/office/drawing/2014/main" id="{074F7141-FD75-486C-B382-23D5670AB81C}"/>
                </a:ext>
              </a:extLst>
            </p:cNvPr>
            <p:cNvSpPr txBox="1">
              <a:spLocks/>
            </p:cNvSpPr>
            <p:nvPr/>
          </p:nvSpPr>
          <p:spPr>
            <a:xfrm>
              <a:off x="5724128" y="3140968"/>
              <a:ext cx="2101974" cy="1352717"/>
            </a:xfrm>
            <a:prstGeom prst="rect">
              <a:avLst/>
            </a:prstGeom>
          </p:spPr>
          <p:txBody>
            <a:bodyPr vert="horz" wrap="square" lIns="91440" tIns="45720" rIns="91440" bIns="45720" numCol="1" anchor="t" anchorCtr="0" compatLnSpc="1">
              <a:prstTxWarp prst="textNoShape">
                <a:avLst/>
              </a:prstTxWarp>
              <a:normAutofit/>
            </a:bodyPr>
            <a:lst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eaLnBrk="1" hangingPunct="1">
                <a:buFont typeface="Arial" panose="020B0604020202020204" pitchFamily="34" charset="0"/>
                <a:buNone/>
              </a:pPr>
              <a:r>
                <a:rPr lang="en-US" u="sng" dirty="0"/>
                <a:t>Dad thread:</a:t>
              </a:r>
            </a:p>
            <a:p>
              <a:pPr marL="0" indent="0" eaLnBrk="1" hangingPunct="1">
                <a:buFont typeface="Arial" panose="020B0604020202020204" pitchFamily="34" charset="0"/>
                <a:buNone/>
              </a:pPr>
              <a:endParaRPr lang="en-US" u="sng" dirty="0"/>
            </a:p>
            <a:p>
              <a:pPr marL="0" indent="0" eaLnBrk="1" hangingPunct="1">
                <a:buFont typeface="Arial" panose="020B0604020202020204" pitchFamily="34" charset="0"/>
                <a:buNone/>
              </a:pPr>
              <a:r>
                <a:rPr lang="en-US" dirty="0" err="1"/>
                <a:t>plate.eat</a:t>
              </a:r>
              <a:r>
                <a:rPr lang="en-US" dirty="0"/>
                <a:t>()</a:t>
              </a:r>
            </a:p>
          </p:txBody>
        </p:sp>
        <p:sp>
          <p:nvSpPr>
            <p:cNvPr id="14" name="ענן 13">
              <a:extLst>
                <a:ext uri="{FF2B5EF4-FFF2-40B4-BE49-F238E27FC236}">
                  <a16:creationId xmlns:a16="http://schemas.microsoft.com/office/drawing/2014/main" id="{DE0D1E65-5C6F-4CC3-9345-11CD6C2144A1}"/>
                </a:ext>
              </a:extLst>
            </p:cNvPr>
            <p:cNvSpPr/>
            <p:nvPr/>
          </p:nvSpPr>
          <p:spPr>
            <a:xfrm>
              <a:off x="5165154" y="2931113"/>
              <a:ext cx="2592288" cy="187220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grpSp>
      <p:sp>
        <p:nvSpPr>
          <p:cNvPr id="23" name="חץ: ימינה 22">
            <a:extLst>
              <a:ext uri="{FF2B5EF4-FFF2-40B4-BE49-F238E27FC236}">
                <a16:creationId xmlns:a16="http://schemas.microsoft.com/office/drawing/2014/main" id="{8153DD55-2399-4E3B-A7FC-8878A77B8434}"/>
              </a:ext>
            </a:extLst>
          </p:cNvPr>
          <p:cNvSpPr/>
          <p:nvPr/>
        </p:nvSpPr>
        <p:spPr>
          <a:xfrm>
            <a:off x="5652120" y="3645024"/>
            <a:ext cx="356692" cy="21602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4" name="חץ: ימינה 23">
            <a:extLst>
              <a:ext uri="{FF2B5EF4-FFF2-40B4-BE49-F238E27FC236}">
                <a16:creationId xmlns:a16="http://schemas.microsoft.com/office/drawing/2014/main" id="{673EEE36-5632-4E5F-9A6A-D3B13D09EB09}"/>
              </a:ext>
            </a:extLst>
          </p:cNvPr>
          <p:cNvSpPr/>
          <p:nvPr/>
        </p:nvSpPr>
        <p:spPr>
          <a:xfrm>
            <a:off x="179362" y="2666747"/>
            <a:ext cx="356692" cy="21602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46789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he-IL"/>
              <a:t>Analysis</a:t>
            </a:r>
          </a:p>
        </p:txBody>
      </p:sp>
      <p:sp>
        <p:nvSpPr>
          <p:cNvPr id="5123" name="Rectangle 3"/>
          <p:cNvSpPr>
            <a:spLocks noGrp="1" noChangeArrowheads="1"/>
          </p:cNvSpPr>
          <p:nvPr>
            <p:ph idx="1"/>
          </p:nvPr>
        </p:nvSpPr>
        <p:spPr bwMode="auto">
          <a:xfrm>
            <a:off x="628650" y="1557338"/>
            <a:ext cx="7886700" cy="5300662"/>
          </a:xfrm>
        </p:spPr>
        <p:txBody>
          <a:bodyPr>
            <a:normAutofit lnSpcReduction="10000"/>
          </a:bodyPr>
          <a:lstStyle/>
          <a:p>
            <a:r>
              <a:rPr lang="en-US" altLang="he-IL" sz="2800" dirty="0"/>
              <a:t>Consider a scenario in which we lock before every access to an object. Assume:</a:t>
            </a:r>
          </a:p>
          <a:p>
            <a:pPr lvl="1"/>
            <a:r>
              <a:rPr lang="en-US" altLang="he-IL" sz="2400" dirty="0"/>
              <a:t>The program has 1,000 objects</a:t>
            </a:r>
          </a:p>
          <a:p>
            <a:pPr lvl="1"/>
            <a:r>
              <a:rPr lang="en-US" altLang="he-IL" sz="2400" dirty="0"/>
              <a:t>One of the other threads is accessing one of those objects 10% of the time</a:t>
            </a:r>
          </a:p>
          <a:p>
            <a:pPr lvl="1"/>
            <a:r>
              <a:rPr lang="en-US" altLang="he-IL" sz="2400" dirty="0"/>
              <a:t>The changes made to the object invalidate our action 10% of the time</a:t>
            </a:r>
          </a:p>
          <a:p>
            <a:pPr lvl="1"/>
            <a:r>
              <a:rPr lang="en-US" altLang="he-IL" sz="2400" dirty="0"/>
              <a:t>On average the synchronization is necessary only 0.001% of the time!</a:t>
            </a:r>
          </a:p>
          <a:p>
            <a:pPr lvl="1"/>
            <a:r>
              <a:rPr lang="en-US" altLang="he-IL" sz="2400" dirty="0"/>
              <a:t>But we are paying for it 100% of the time while accessing each object!</a:t>
            </a:r>
          </a:p>
          <a:p>
            <a:r>
              <a:rPr lang="en-US" altLang="he-IL" sz="2800" dirty="0"/>
              <a:t>Maybe we can skip the synchronization?</a:t>
            </a:r>
            <a:endParaRPr lang="en-US" altLang="he-IL" sz="2000" dirty="0"/>
          </a:p>
          <a:p>
            <a:pPr lvl="1"/>
            <a:r>
              <a:rPr lang="en-US" altLang="he-IL" sz="2400" dirty="0"/>
              <a:t>What can go wrong?</a:t>
            </a:r>
          </a:p>
          <a:p>
            <a:pPr marL="342900" lvl="1" indent="0">
              <a:buNone/>
            </a:pPr>
            <a:endParaRPr lang="en-US" altLang="he-IL" sz="2000" dirty="0"/>
          </a:p>
          <a:p>
            <a:pPr lvl="1"/>
            <a:r>
              <a:rPr lang="en-US" altLang="he-IL" sz="2400" dirty="0"/>
              <a:t>Murphy's law: Anything that can go wrong, will go wrong</a:t>
            </a:r>
          </a:p>
        </p:txBody>
      </p:sp>
      <p:sp>
        <p:nvSpPr>
          <p:cNvPr id="10244" name="Rectangle 4"/>
          <p:cNvSpPr>
            <a:spLocks noChangeArrowheads="1"/>
          </p:cNvSpPr>
          <p:nvPr/>
        </p:nvSpPr>
        <p:spPr bwMode="auto">
          <a:xfrm>
            <a:off x="3924300" y="909638"/>
            <a:ext cx="4608513" cy="358775"/>
          </a:xfrm>
          <a:prstGeom prst="rect">
            <a:avLst/>
          </a:prstGeom>
          <a:solidFill>
            <a:schemeClr val="bg1">
              <a:lumMod val="85000"/>
            </a:schemeClr>
          </a:solidFill>
          <a:ln w="9525">
            <a:solidFill>
              <a:schemeClr val="tx1"/>
            </a:solidFill>
            <a:miter lim="800000"/>
            <a:headEnd/>
            <a:tailEnd/>
          </a:ln>
          <a:effec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defRPr/>
            </a:pPr>
            <a:endParaRPr lang="he-IL" altLang="he-IL" sz="1800"/>
          </a:p>
        </p:txBody>
      </p:sp>
      <p:sp>
        <p:nvSpPr>
          <p:cNvPr id="9221" name="Rectangle 5"/>
          <p:cNvSpPr>
            <a:spLocks noChangeArrowheads="1"/>
          </p:cNvSpPr>
          <p:nvPr/>
        </p:nvSpPr>
        <p:spPr bwMode="auto">
          <a:xfrm>
            <a:off x="4284663" y="909638"/>
            <a:ext cx="71437" cy="35877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sp>
        <p:nvSpPr>
          <p:cNvPr id="9222" name="Rectangle 6"/>
          <p:cNvSpPr>
            <a:spLocks noChangeArrowheads="1"/>
          </p:cNvSpPr>
          <p:nvPr/>
        </p:nvSpPr>
        <p:spPr bwMode="auto">
          <a:xfrm>
            <a:off x="5580063" y="909638"/>
            <a:ext cx="71437" cy="35877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sp>
        <p:nvSpPr>
          <p:cNvPr id="9223" name="Rectangle 7"/>
          <p:cNvSpPr>
            <a:spLocks noChangeArrowheads="1"/>
          </p:cNvSpPr>
          <p:nvPr/>
        </p:nvSpPr>
        <p:spPr bwMode="auto">
          <a:xfrm>
            <a:off x="5868988" y="909638"/>
            <a:ext cx="71437" cy="35877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sp>
        <p:nvSpPr>
          <p:cNvPr id="9224" name="Rectangle 8"/>
          <p:cNvSpPr>
            <a:spLocks noChangeArrowheads="1"/>
          </p:cNvSpPr>
          <p:nvPr/>
        </p:nvSpPr>
        <p:spPr bwMode="auto">
          <a:xfrm>
            <a:off x="7956550" y="909638"/>
            <a:ext cx="71438" cy="35877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sp>
        <p:nvSpPr>
          <p:cNvPr id="9225" name="Rectangle 9"/>
          <p:cNvSpPr>
            <a:spLocks noChangeArrowheads="1"/>
          </p:cNvSpPr>
          <p:nvPr/>
        </p:nvSpPr>
        <p:spPr bwMode="auto">
          <a:xfrm>
            <a:off x="7813675" y="909638"/>
            <a:ext cx="71438" cy="35877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sp>
        <p:nvSpPr>
          <p:cNvPr id="9226" name="AutoShape 10"/>
          <p:cNvSpPr>
            <a:spLocks noChangeArrowheads="1"/>
          </p:cNvSpPr>
          <p:nvPr/>
        </p:nvSpPr>
        <p:spPr bwMode="auto">
          <a:xfrm>
            <a:off x="4140200" y="620713"/>
            <a:ext cx="287338" cy="792162"/>
          </a:xfrm>
          <a:prstGeom prst="lightningBolt">
            <a:avLst/>
          </a:prstGeom>
          <a:solidFill>
            <a:srgbClr val="FFFF00">
              <a:alpha val="50980"/>
            </a:srgb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sp>
        <p:nvSpPr>
          <p:cNvPr id="9227" name="AutoShape 11"/>
          <p:cNvSpPr>
            <a:spLocks noChangeArrowheads="1"/>
          </p:cNvSpPr>
          <p:nvPr/>
        </p:nvSpPr>
        <p:spPr bwMode="auto">
          <a:xfrm>
            <a:off x="5435600" y="620713"/>
            <a:ext cx="287338" cy="792162"/>
          </a:xfrm>
          <a:prstGeom prst="lightningBolt">
            <a:avLst/>
          </a:prstGeom>
          <a:solidFill>
            <a:srgbClr val="FFFF00">
              <a:alpha val="50980"/>
            </a:srgb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sp>
        <p:nvSpPr>
          <p:cNvPr id="9228" name="AutoShape 12"/>
          <p:cNvSpPr>
            <a:spLocks noChangeArrowheads="1"/>
          </p:cNvSpPr>
          <p:nvPr/>
        </p:nvSpPr>
        <p:spPr bwMode="auto">
          <a:xfrm>
            <a:off x="5724525" y="620713"/>
            <a:ext cx="287338" cy="792162"/>
          </a:xfrm>
          <a:prstGeom prst="lightningBolt">
            <a:avLst/>
          </a:prstGeom>
          <a:solidFill>
            <a:srgbClr val="FFFF00">
              <a:alpha val="50980"/>
            </a:srgb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sp>
        <p:nvSpPr>
          <p:cNvPr id="9229" name="AutoShape 13"/>
          <p:cNvSpPr>
            <a:spLocks noChangeArrowheads="1"/>
          </p:cNvSpPr>
          <p:nvPr/>
        </p:nvSpPr>
        <p:spPr bwMode="auto">
          <a:xfrm>
            <a:off x="7667625" y="620713"/>
            <a:ext cx="287338" cy="792162"/>
          </a:xfrm>
          <a:prstGeom prst="lightningBolt">
            <a:avLst/>
          </a:prstGeom>
          <a:solidFill>
            <a:srgbClr val="FFFF00">
              <a:alpha val="50980"/>
            </a:srgb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sp>
        <p:nvSpPr>
          <p:cNvPr id="9230" name="AutoShape 14"/>
          <p:cNvSpPr>
            <a:spLocks noChangeArrowheads="1"/>
          </p:cNvSpPr>
          <p:nvPr/>
        </p:nvSpPr>
        <p:spPr bwMode="auto">
          <a:xfrm>
            <a:off x="7812088" y="620713"/>
            <a:ext cx="287337" cy="792162"/>
          </a:xfrm>
          <a:prstGeom prst="lightningBolt">
            <a:avLst/>
          </a:prstGeom>
          <a:solidFill>
            <a:srgbClr val="FFFF00">
              <a:alpha val="50980"/>
            </a:srgb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sp>
        <p:nvSpPr>
          <p:cNvPr id="7" name="Slide Number Placeholder 6"/>
          <p:cNvSpPr>
            <a:spLocks noGrp="1"/>
          </p:cNvSpPr>
          <p:nvPr>
            <p:ph type="sldNum" sz="quarter" idx="12"/>
          </p:nvPr>
        </p:nvSpPr>
        <p:spPr/>
        <p:txBody>
          <a:bodyPr/>
          <a:lstStyle/>
          <a:p>
            <a:pPr>
              <a:defRPr/>
            </a:pPr>
            <a:fld id="{CD34BE55-D622-4C60-93A1-AEEBD32A9AF8}" type="slidenum">
              <a:rPr lang="he-IL" altLang="en-US"/>
              <a:pPr>
                <a:defRPr/>
              </a:pPr>
              <a:t>5</a:t>
            </a:fld>
            <a:endParaRPr lang="en-US" altLang="en-US"/>
          </a:p>
        </p:txBody>
      </p:sp>
      <p:pic>
        <p:nvPicPr>
          <p:cNvPr id="23" name="Picture 4" descr="MCj0423814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391" y="6131809"/>
            <a:ext cx="591654" cy="600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5" descr="MCj0423842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823" y="5500079"/>
            <a:ext cx="548791" cy="593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he-IL"/>
              <a:t>Optimistic Design</a:t>
            </a:r>
          </a:p>
        </p:txBody>
      </p:sp>
      <p:sp>
        <p:nvSpPr>
          <p:cNvPr id="11267" name="Rectangle 3"/>
          <p:cNvSpPr>
            <a:spLocks noGrp="1" noChangeArrowheads="1"/>
          </p:cNvSpPr>
          <p:nvPr>
            <p:ph idx="1"/>
          </p:nvPr>
        </p:nvSpPr>
        <p:spPr bwMode="auto">
          <a:xfrm>
            <a:off x="628650" y="1389063"/>
            <a:ext cx="7886700" cy="4539667"/>
          </a:xfrm>
        </p:spPr>
        <p:txBody>
          <a:bodyPr/>
          <a:lstStyle/>
          <a:p>
            <a:r>
              <a:rPr lang="en-US" altLang="he-IL" sz="2600" dirty="0"/>
              <a:t>Attempt actions with/without partial synchronization</a:t>
            </a:r>
          </a:p>
          <a:p>
            <a:r>
              <a:rPr lang="en-US" altLang="he-IL" sz="2600" dirty="0"/>
              <a:t>Rollback (undo) actions that should not have been performed after we discover the problem</a:t>
            </a:r>
          </a:p>
          <a:p>
            <a:r>
              <a:rPr lang="en-US" altLang="he-IL" sz="2600" dirty="0"/>
              <a:t>Main issues:</a:t>
            </a:r>
          </a:p>
          <a:p>
            <a:pPr lvl="1"/>
            <a:r>
              <a:rPr lang="en-US" altLang="he-IL" sz="2400" dirty="0"/>
              <a:t>How to discover the problem</a:t>
            </a:r>
          </a:p>
          <a:p>
            <a:pPr lvl="1"/>
            <a:r>
              <a:rPr lang="en-US" altLang="he-IL" sz="2400" dirty="0"/>
              <a:t>How to rollback</a:t>
            </a:r>
          </a:p>
          <a:p>
            <a:pPr lvl="1"/>
            <a:r>
              <a:rPr lang="en-US" altLang="he-IL" sz="2400" dirty="0"/>
              <a:t>What to do after the rollback (on failure)</a:t>
            </a:r>
            <a:endParaRPr lang="en-US" altLang="he-IL" sz="2000" dirty="0"/>
          </a:p>
        </p:txBody>
      </p:sp>
      <p:sp>
        <p:nvSpPr>
          <p:cNvPr id="5" name="Slide Number Placeholder 4"/>
          <p:cNvSpPr>
            <a:spLocks noGrp="1"/>
          </p:cNvSpPr>
          <p:nvPr>
            <p:ph type="sldNum" sz="quarter" idx="12"/>
          </p:nvPr>
        </p:nvSpPr>
        <p:spPr/>
        <p:txBody>
          <a:bodyPr/>
          <a:lstStyle/>
          <a:p>
            <a:pPr>
              <a:defRPr/>
            </a:pPr>
            <a:fld id="{24417E5F-2554-489D-BC5C-1316E0BEE385}" type="slidenum">
              <a:rPr lang="he-IL" altLang="en-US"/>
              <a:pPr>
                <a:defRPr/>
              </a:pPr>
              <a:t>6</a:t>
            </a:fld>
            <a:endParaRPr lang="en-US" altLang="en-US"/>
          </a:p>
        </p:txBody>
      </p:sp>
      <p:pic>
        <p:nvPicPr>
          <p:cNvPr id="11269" name="Picture 5" descr="MCj042384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8625" y="668338"/>
            <a:ext cx="6667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
          <p:cNvSpPr txBox="1">
            <a:spLocks noChangeArrowheads="1"/>
          </p:cNvSpPr>
          <p:nvPr/>
        </p:nvSpPr>
        <p:spPr>
          <a:xfrm>
            <a:off x="628650" y="4266902"/>
            <a:ext cx="8047806" cy="2330450"/>
          </a:xfrm>
          <a:prstGeom prst="rect">
            <a:avLst/>
          </a:prstGeom>
          <a:ln>
            <a:solidFill>
              <a:schemeClr val="tx1"/>
            </a:solidFill>
          </a:ln>
        </p:spPr>
        <p:txBody>
          <a:bodyPr tIns="108000" rtlCol="1">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80000"/>
              </a:lnSpc>
              <a:spcAft>
                <a:spcPts val="0"/>
              </a:spcAft>
              <a:buFont typeface="Wingdings" panose="05000000000000000000" pitchFamily="2" charset="2"/>
              <a:buNone/>
              <a:defRPr/>
            </a:pPr>
            <a:r>
              <a:rPr lang="en-US" altLang="he-IL" sz="2000" dirty="0">
                <a:solidFill>
                  <a:srgbClr val="7030A0"/>
                </a:solidFill>
              </a:rPr>
              <a:t>State </a:t>
            </a:r>
            <a:r>
              <a:rPr lang="en-US" altLang="he-IL" sz="2000" dirty="0" err="1"/>
              <a:t>state</a:t>
            </a:r>
            <a:r>
              <a:rPr lang="en-US" altLang="he-IL" sz="2000" dirty="0"/>
              <a:t> = </a:t>
            </a:r>
            <a:r>
              <a:rPr lang="en-US" altLang="he-IL" sz="2000" dirty="0" err="1"/>
              <a:t>currentState</a:t>
            </a:r>
            <a:r>
              <a:rPr lang="en-US" altLang="he-IL" sz="2000" dirty="0"/>
              <a:t>(); </a:t>
            </a:r>
            <a:r>
              <a:rPr lang="en-US" altLang="he-IL" sz="2000" dirty="0">
                <a:solidFill>
                  <a:schemeClr val="accent6">
                    <a:lumMod val="75000"/>
                  </a:schemeClr>
                </a:solidFill>
              </a:rPr>
              <a:t>// Unguarded method</a:t>
            </a:r>
            <a:endParaRPr lang="en-US" altLang="he-IL" sz="2000" dirty="0"/>
          </a:p>
          <a:p>
            <a:pPr fontAlgn="auto">
              <a:lnSpc>
                <a:spcPct val="80000"/>
              </a:lnSpc>
              <a:spcAft>
                <a:spcPts val="0"/>
              </a:spcAft>
              <a:buFont typeface="Arial" panose="020B0604020202020204" pitchFamily="34" charset="0"/>
              <a:buNone/>
              <a:defRPr/>
            </a:pPr>
            <a:r>
              <a:rPr lang="en-US" altLang="he-IL" sz="2000" dirty="0" err="1"/>
              <a:t>updateState</a:t>
            </a:r>
            <a:r>
              <a:rPr lang="en-US" altLang="he-IL" sz="2000" dirty="0"/>
              <a:t>(state);	</a:t>
            </a:r>
            <a:r>
              <a:rPr lang="en-US" altLang="he-IL" sz="2000" dirty="0">
                <a:solidFill>
                  <a:schemeClr val="accent6">
                    <a:lumMod val="75000"/>
                  </a:schemeClr>
                </a:solidFill>
              </a:rPr>
              <a:t> // Unguarded method</a:t>
            </a:r>
          </a:p>
          <a:p>
            <a:pPr fontAlgn="auto">
              <a:lnSpc>
                <a:spcPct val="80000"/>
              </a:lnSpc>
              <a:spcAft>
                <a:spcPts val="0"/>
              </a:spcAft>
              <a:buNone/>
              <a:defRPr/>
            </a:pPr>
            <a:r>
              <a:rPr lang="en-US" altLang="he-IL" sz="2000" dirty="0" err="1">
                <a:solidFill>
                  <a:srgbClr val="7030A0"/>
                </a:solidFill>
              </a:rPr>
              <a:t>syncronized</a:t>
            </a:r>
            <a:r>
              <a:rPr lang="en-US" altLang="he-IL" sz="2000" dirty="0"/>
              <a:t>(this) { </a:t>
            </a:r>
            <a:r>
              <a:rPr lang="en-US" altLang="he-IL" sz="2000" dirty="0">
                <a:solidFill>
                  <a:srgbClr val="FF0000"/>
                </a:solidFill>
              </a:rPr>
              <a:t>// Guarded block</a:t>
            </a:r>
            <a:endParaRPr lang="en-US" altLang="he-IL" sz="2000" dirty="0"/>
          </a:p>
          <a:p>
            <a:pPr fontAlgn="auto">
              <a:lnSpc>
                <a:spcPct val="80000"/>
              </a:lnSpc>
              <a:spcAft>
                <a:spcPts val="0"/>
              </a:spcAft>
              <a:buNone/>
              <a:defRPr/>
            </a:pPr>
            <a:r>
              <a:rPr lang="en-US" altLang="he-IL" sz="2000" dirty="0"/>
              <a:t>	success = commit(state);</a:t>
            </a:r>
          </a:p>
          <a:p>
            <a:pPr fontAlgn="auto">
              <a:lnSpc>
                <a:spcPct val="80000"/>
              </a:lnSpc>
              <a:spcAft>
                <a:spcPts val="0"/>
              </a:spcAft>
              <a:buFont typeface="Arial" panose="020B0604020202020204" pitchFamily="34" charset="0"/>
              <a:buNone/>
              <a:defRPr/>
            </a:pPr>
            <a:r>
              <a:rPr lang="en-US" altLang="he-IL" sz="2000" dirty="0"/>
              <a:t>}</a:t>
            </a:r>
          </a:p>
          <a:p>
            <a:pPr fontAlgn="auto">
              <a:lnSpc>
                <a:spcPct val="80000"/>
              </a:lnSpc>
              <a:spcAft>
                <a:spcPts val="0"/>
              </a:spcAft>
              <a:buNone/>
              <a:defRPr/>
            </a:pPr>
            <a:r>
              <a:rPr lang="en-US" altLang="he-IL" sz="2000" dirty="0">
                <a:solidFill>
                  <a:schemeClr val="accent1">
                    <a:lumMod val="75000"/>
                  </a:schemeClr>
                </a:solidFill>
              </a:rPr>
              <a:t>if </a:t>
            </a:r>
            <a:r>
              <a:rPr lang="en-US" altLang="he-IL" sz="2000" dirty="0"/>
              <a:t>(! success) retry(); </a:t>
            </a:r>
            <a:r>
              <a:rPr lang="en-US" altLang="he-IL" sz="2000" dirty="0">
                <a:solidFill>
                  <a:schemeClr val="accent6">
                    <a:lumMod val="75000"/>
                  </a:schemeClr>
                </a:solidFill>
              </a:rPr>
              <a:t>// Unguarded method</a:t>
            </a:r>
            <a:endParaRPr lang="en-US" altLang="he-IL" sz="2000" dirty="0"/>
          </a:p>
          <a:p>
            <a:pPr fontAlgn="auto">
              <a:lnSpc>
                <a:spcPct val="80000"/>
              </a:lnSpc>
              <a:spcAft>
                <a:spcPts val="0"/>
              </a:spcAft>
              <a:buNone/>
              <a:defRPr/>
            </a:pPr>
            <a:r>
              <a:rPr lang="en-US" altLang="he-IL" sz="2000" dirty="0">
                <a:solidFill>
                  <a:schemeClr val="accent1">
                    <a:lumMod val="75000"/>
                  </a:schemeClr>
                </a:solidFill>
              </a:rPr>
              <a:t>else </a:t>
            </a:r>
            <a:r>
              <a:rPr lang="en-US" altLang="he-IL" sz="2000" dirty="0" err="1"/>
              <a:t>actionsNotModifyingState</a:t>
            </a:r>
            <a:r>
              <a:rPr lang="en-US" altLang="he-IL" sz="2000" dirty="0"/>
              <a:t>(state); </a:t>
            </a:r>
            <a:r>
              <a:rPr lang="en-US" altLang="he-IL" sz="2000" dirty="0">
                <a:solidFill>
                  <a:schemeClr val="accent6">
                    <a:lumMod val="75000"/>
                  </a:schemeClr>
                </a:solidFill>
              </a:rPr>
              <a:t>// Unguarded method</a:t>
            </a:r>
            <a:endParaRPr lang="en-US" altLang="he-IL" sz="2000" dirty="0"/>
          </a:p>
          <a:p>
            <a:pPr fontAlgn="auto">
              <a:lnSpc>
                <a:spcPct val="80000"/>
              </a:lnSpc>
              <a:spcAft>
                <a:spcPts val="0"/>
              </a:spcAft>
              <a:buFont typeface="Arial" panose="020B0604020202020204" pitchFamily="34" charset="0"/>
              <a:buNone/>
              <a:defRPr/>
            </a:pPr>
            <a:endParaRPr lang="en-US" altLang="he-IL" sz="2000" dirty="0"/>
          </a:p>
        </p:txBody>
      </p:sp>
      <p:grpSp>
        <p:nvGrpSpPr>
          <p:cNvPr id="11" name="Group 10"/>
          <p:cNvGrpSpPr/>
          <p:nvPr/>
        </p:nvGrpSpPr>
        <p:grpSpPr>
          <a:xfrm>
            <a:off x="5076056" y="3413571"/>
            <a:ext cx="3816424" cy="2515159"/>
            <a:chOff x="5076056" y="3353222"/>
            <a:chExt cx="3816424" cy="2515159"/>
          </a:xfrm>
        </p:grpSpPr>
        <p:sp>
          <p:nvSpPr>
            <p:cNvPr id="2" name="Flowchart: Alternate Process 1"/>
            <p:cNvSpPr/>
            <p:nvPr/>
          </p:nvSpPr>
          <p:spPr>
            <a:xfrm>
              <a:off x="5724128" y="3353222"/>
              <a:ext cx="3168352" cy="129614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dirty="0"/>
                <a:t>Most of the computation (the heavy part) is outside of a guarded block</a:t>
              </a:r>
              <a:endParaRPr lang="he-IL" sz="2000" dirty="0"/>
            </a:p>
          </p:txBody>
        </p:sp>
        <p:cxnSp>
          <p:nvCxnSpPr>
            <p:cNvPr id="4" name="Straight Arrow Connector 3"/>
            <p:cNvCxnSpPr/>
            <p:nvPr/>
          </p:nvCxnSpPr>
          <p:spPr>
            <a:xfrm flipH="1">
              <a:off x="5076056" y="4516722"/>
              <a:ext cx="792088" cy="1326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220072" y="4334159"/>
              <a:ext cx="648072" cy="1534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he-IL"/>
              <a:t>Advantages of Optimistic Design</a:t>
            </a:r>
          </a:p>
        </p:txBody>
      </p:sp>
      <p:sp>
        <p:nvSpPr>
          <p:cNvPr id="28675" name="Rectangle 3"/>
          <p:cNvSpPr>
            <a:spLocks noGrp="1" noChangeArrowheads="1"/>
          </p:cNvSpPr>
          <p:nvPr>
            <p:ph idx="1"/>
          </p:nvPr>
        </p:nvSpPr>
        <p:spPr bwMode="auto"/>
        <p:txBody>
          <a:bodyPr/>
          <a:lstStyle/>
          <a:p>
            <a:r>
              <a:rPr lang="en-US" altLang="he-IL" sz="2800" dirty="0"/>
              <a:t>Reduces the time holding locks</a:t>
            </a:r>
            <a:br>
              <a:rPr lang="en-US" altLang="he-IL" dirty="0"/>
            </a:br>
            <a:br>
              <a:rPr lang="en-US" altLang="he-IL" dirty="0"/>
            </a:br>
            <a:br>
              <a:rPr lang="en-US" altLang="he-IL" dirty="0"/>
            </a:br>
            <a:br>
              <a:rPr lang="en-US" altLang="he-IL" dirty="0"/>
            </a:br>
            <a:br>
              <a:rPr lang="en-US" altLang="he-IL" dirty="0"/>
            </a:br>
            <a:br>
              <a:rPr lang="en-US" altLang="he-IL" dirty="0"/>
            </a:br>
            <a:endParaRPr lang="en-US" altLang="he-IL" dirty="0"/>
          </a:p>
          <a:p>
            <a:r>
              <a:rPr lang="en-US" altLang="he-IL" sz="2800" dirty="0"/>
              <a:t>Reduces the number of lock operations</a:t>
            </a:r>
          </a:p>
        </p:txBody>
      </p:sp>
      <p:grpSp>
        <p:nvGrpSpPr>
          <p:cNvPr id="28714" name="Group 42"/>
          <p:cNvGrpSpPr>
            <a:grpSpLocks/>
          </p:cNvGrpSpPr>
          <p:nvPr/>
        </p:nvGrpSpPr>
        <p:grpSpPr bwMode="auto">
          <a:xfrm>
            <a:off x="665163" y="2278310"/>
            <a:ext cx="6715125" cy="1582738"/>
            <a:chOff x="419" y="1344"/>
            <a:chExt cx="4230" cy="997"/>
          </a:xfrm>
        </p:grpSpPr>
        <p:sp>
          <p:nvSpPr>
            <p:cNvPr id="13333" name="Rectangle 4"/>
            <p:cNvSpPr>
              <a:spLocks noChangeArrowheads="1"/>
            </p:cNvSpPr>
            <p:nvPr/>
          </p:nvSpPr>
          <p:spPr bwMode="auto">
            <a:xfrm>
              <a:off x="975" y="1525"/>
              <a:ext cx="1950" cy="2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pic>
          <p:nvPicPr>
            <p:cNvPr id="13334" name="Picture 11" descr="MCj043380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1" y="1434"/>
              <a:ext cx="40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5" name="Rectangle 6"/>
            <p:cNvSpPr>
              <a:spLocks noChangeArrowheads="1"/>
            </p:cNvSpPr>
            <p:nvPr/>
          </p:nvSpPr>
          <p:spPr bwMode="auto">
            <a:xfrm>
              <a:off x="975" y="1979"/>
              <a:ext cx="1950" cy="22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sp>
          <p:nvSpPr>
            <p:cNvPr id="13336" name="Rectangle 8"/>
            <p:cNvSpPr>
              <a:spLocks noChangeArrowheads="1"/>
            </p:cNvSpPr>
            <p:nvPr/>
          </p:nvSpPr>
          <p:spPr bwMode="auto">
            <a:xfrm>
              <a:off x="2972" y="1979"/>
              <a:ext cx="453" cy="2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sp>
          <p:nvSpPr>
            <p:cNvPr id="13337" name="AutoShape 9"/>
            <p:cNvSpPr>
              <a:spLocks noChangeArrowheads="1"/>
            </p:cNvSpPr>
            <p:nvPr/>
          </p:nvSpPr>
          <p:spPr bwMode="auto">
            <a:xfrm>
              <a:off x="3606" y="1480"/>
              <a:ext cx="1043" cy="590"/>
            </a:xfrm>
            <a:prstGeom prst="wedgeEllipseCallout">
              <a:avLst>
                <a:gd name="adj1" fmla="val -69176"/>
                <a:gd name="adj2" fmla="val 4033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e-IL"/>
                <a:t>Verify / Commit</a:t>
              </a:r>
            </a:p>
          </p:txBody>
        </p:sp>
        <p:pic>
          <p:nvPicPr>
            <p:cNvPr id="13338" name="Picture 13" descr="MCj043380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7" y="1888"/>
              <a:ext cx="40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9" name="Picture 19" descr="MCj0423814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 y="1344"/>
              <a:ext cx="402"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0" name="Picture 21" descr="MCj0423842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 y="1887"/>
              <a:ext cx="42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713" name="Group 41"/>
          <p:cNvGrpSpPr>
            <a:grpSpLocks/>
          </p:cNvGrpSpPr>
          <p:nvPr/>
        </p:nvGrpSpPr>
        <p:grpSpPr bwMode="auto">
          <a:xfrm>
            <a:off x="665163" y="4580979"/>
            <a:ext cx="7867650" cy="1584325"/>
            <a:chOff x="419" y="2750"/>
            <a:chExt cx="4956" cy="998"/>
          </a:xfrm>
        </p:grpSpPr>
        <p:sp>
          <p:nvSpPr>
            <p:cNvPr id="13319" name="Rectangle 23"/>
            <p:cNvSpPr>
              <a:spLocks noChangeArrowheads="1"/>
            </p:cNvSpPr>
            <p:nvPr/>
          </p:nvSpPr>
          <p:spPr bwMode="auto">
            <a:xfrm>
              <a:off x="1020" y="2886"/>
              <a:ext cx="953" cy="2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pic>
          <p:nvPicPr>
            <p:cNvPr id="13320" name="Picture 25" descr="MCj043380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2" y="2795"/>
              <a:ext cx="40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Rectangle 28"/>
            <p:cNvSpPr>
              <a:spLocks noChangeArrowheads="1"/>
            </p:cNvSpPr>
            <p:nvPr/>
          </p:nvSpPr>
          <p:spPr bwMode="auto">
            <a:xfrm>
              <a:off x="1020" y="3340"/>
              <a:ext cx="953" cy="22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sp>
          <p:nvSpPr>
            <p:cNvPr id="13322" name="Rectangle 29"/>
            <p:cNvSpPr>
              <a:spLocks noChangeArrowheads="1"/>
            </p:cNvSpPr>
            <p:nvPr/>
          </p:nvSpPr>
          <p:spPr bwMode="auto">
            <a:xfrm>
              <a:off x="2018" y="3339"/>
              <a:ext cx="726" cy="22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sp>
          <p:nvSpPr>
            <p:cNvPr id="13323" name="Rectangle 30"/>
            <p:cNvSpPr>
              <a:spLocks noChangeArrowheads="1"/>
            </p:cNvSpPr>
            <p:nvPr/>
          </p:nvSpPr>
          <p:spPr bwMode="auto">
            <a:xfrm>
              <a:off x="3742" y="3340"/>
              <a:ext cx="590" cy="2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pic>
          <p:nvPicPr>
            <p:cNvPr id="13324" name="Picture 32" descr="MCj043380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3" y="3249"/>
              <a:ext cx="40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5" name="Rectangle 33"/>
            <p:cNvSpPr>
              <a:spLocks noChangeArrowheads="1"/>
            </p:cNvSpPr>
            <p:nvPr/>
          </p:nvSpPr>
          <p:spPr bwMode="auto">
            <a:xfrm>
              <a:off x="2018" y="2886"/>
              <a:ext cx="726" cy="2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pic>
          <p:nvPicPr>
            <p:cNvPr id="13326" name="Picture 34" descr="MCj043380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0" y="2795"/>
              <a:ext cx="40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7" name="Rectangle 35"/>
            <p:cNvSpPr>
              <a:spLocks noChangeArrowheads="1"/>
            </p:cNvSpPr>
            <p:nvPr/>
          </p:nvSpPr>
          <p:spPr bwMode="auto">
            <a:xfrm>
              <a:off x="2789" y="2886"/>
              <a:ext cx="908" cy="2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pic>
          <p:nvPicPr>
            <p:cNvPr id="13328" name="Picture 36" descr="MCj043380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1" y="2795"/>
              <a:ext cx="40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9" name="Rectangle 37"/>
            <p:cNvSpPr>
              <a:spLocks noChangeArrowheads="1"/>
            </p:cNvSpPr>
            <p:nvPr/>
          </p:nvSpPr>
          <p:spPr bwMode="auto">
            <a:xfrm>
              <a:off x="2789" y="3339"/>
              <a:ext cx="908" cy="22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endParaRPr lang="he-IL" altLang="he-IL"/>
            </a:p>
          </p:txBody>
        </p:sp>
        <p:sp>
          <p:nvSpPr>
            <p:cNvPr id="13330" name="AutoShape 38"/>
            <p:cNvSpPr>
              <a:spLocks noChangeArrowheads="1"/>
            </p:cNvSpPr>
            <p:nvPr/>
          </p:nvSpPr>
          <p:spPr bwMode="auto">
            <a:xfrm>
              <a:off x="4332" y="2750"/>
              <a:ext cx="1043" cy="590"/>
            </a:xfrm>
            <a:prstGeom prst="wedgeEllipseCallout">
              <a:avLst>
                <a:gd name="adj1" fmla="val -57764"/>
                <a:gd name="adj2" fmla="val 60171"/>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e-IL"/>
                <a:t>Verify / Commit</a:t>
              </a:r>
            </a:p>
          </p:txBody>
        </p:sp>
        <p:pic>
          <p:nvPicPr>
            <p:cNvPr id="13331" name="Picture 39" descr="MCj0423814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 y="2751"/>
              <a:ext cx="402"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2" name="Picture 40" descr="MCj0423842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 y="3294"/>
              <a:ext cx="42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defRPr/>
            </a:pPr>
            <a:fld id="{594A6C1E-471B-411B-892E-ACDEAEF64145}" type="slidenum">
              <a:rPr lang="he-IL" altLang="en-US"/>
              <a:pPr>
                <a:defRPr/>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8" presetClass="entr" presetSubtype="32" fill="hold" nodeType="afterEffect">
                                  <p:stCondLst>
                                    <p:cond delay="0"/>
                                  </p:stCondLst>
                                  <p:childTnLst>
                                    <p:set>
                                      <p:cBhvr>
                                        <p:cTn id="11" dur="1" fill="hold">
                                          <p:stCondLst>
                                            <p:cond delay="0"/>
                                          </p:stCondLst>
                                        </p:cTn>
                                        <p:tgtEl>
                                          <p:spTgt spid="28714"/>
                                        </p:tgtEl>
                                        <p:attrNameLst>
                                          <p:attrName>style.visibility</p:attrName>
                                        </p:attrNameLst>
                                      </p:cBhvr>
                                      <p:to>
                                        <p:strVal val="visible"/>
                                      </p:to>
                                    </p:set>
                                    <p:animEffect transition="in" filter="diamond(out)">
                                      <p:cBhvr>
                                        <p:cTn id="12" dur="500"/>
                                        <p:tgtEl>
                                          <p:spTgt spid="287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8675">
                                            <p:txEl>
                                              <p:pRg st="1" end="1"/>
                                            </p:txEl>
                                          </p:spTgt>
                                        </p:tgtEl>
                                        <p:attrNameLst>
                                          <p:attrName>style.visibility</p:attrName>
                                        </p:attrNameLst>
                                      </p:cBhvr>
                                      <p:to>
                                        <p:strVal val="visible"/>
                                      </p:to>
                                    </p:set>
                                    <p:anim calcmode="lin" valueType="num">
                                      <p:cBhvr additive="base">
                                        <p:cTn id="17"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8" presetClass="entr" presetSubtype="32" fill="hold" nodeType="afterEffect">
                                  <p:stCondLst>
                                    <p:cond delay="0"/>
                                  </p:stCondLst>
                                  <p:childTnLst>
                                    <p:set>
                                      <p:cBhvr>
                                        <p:cTn id="21" dur="1" fill="hold">
                                          <p:stCondLst>
                                            <p:cond delay="0"/>
                                          </p:stCondLst>
                                        </p:cTn>
                                        <p:tgtEl>
                                          <p:spTgt spid="28713"/>
                                        </p:tgtEl>
                                        <p:attrNameLst>
                                          <p:attrName>style.visibility</p:attrName>
                                        </p:attrNameLst>
                                      </p:cBhvr>
                                      <p:to>
                                        <p:strVal val="visible"/>
                                      </p:to>
                                    </p:set>
                                    <p:animEffect transition="in" filter="diamond(out)">
                                      <p:cBhvr>
                                        <p:cTn id="22" dur="500"/>
                                        <p:tgtEl>
                                          <p:spTgt spid="28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he-IL"/>
              <a:t>When to Apply</a:t>
            </a:r>
          </a:p>
        </p:txBody>
      </p:sp>
      <p:sp>
        <p:nvSpPr>
          <p:cNvPr id="9219" name="Rectangle 3"/>
          <p:cNvSpPr>
            <a:spLocks noGrp="1" noChangeArrowheads="1"/>
          </p:cNvSpPr>
          <p:nvPr>
            <p:ph idx="1"/>
          </p:nvPr>
        </p:nvSpPr>
        <p:spPr bwMode="auto"/>
        <p:txBody>
          <a:bodyPr/>
          <a:lstStyle/>
          <a:p>
            <a:r>
              <a:rPr lang="en-US" altLang="he-IL" sz="2800" dirty="0"/>
              <a:t>Chance of failure is low enough</a:t>
            </a:r>
          </a:p>
          <a:p>
            <a:r>
              <a:rPr lang="en-US" altLang="he-IL" sz="2800" dirty="0"/>
              <a:t>Synchronization overhead is high enough</a:t>
            </a:r>
          </a:p>
          <a:p>
            <a:pPr lvl="1"/>
            <a:r>
              <a:rPr lang="en-US" altLang="he-IL" sz="2400" dirty="0"/>
              <a:t>E.g. synchronization via network</a:t>
            </a:r>
          </a:p>
          <a:p>
            <a:r>
              <a:rPr lang="en-US" altLang="he-IL" sz="2800" dirty="0"/>
              <a:t>Can tell when some operations has been applied incorrectly / illegally</a:t>
            </a:r>
          </a:p>
          <a:p>
            <a:pPr lvl="1"/>
            <a:r>
              <a:rPr lang="en-US" altLang="he-IL" sz="2400" dirty="0"/>
              <a:t>Always can go back to the last correct state</a:t>
            </a:r>
          </a:p>
        </p:txBody>
      </p:sp>
      <p:sp>
        <p:nvSpPr>
          <p:cNvPr id="2" name="Slide Number Placeholder 1"/>
          <p:cNvSpPr>
            <a:spLocks noGrp="1"/>
          </p:cNvSpPr>
          <p:nvPr>
            <p:ph type="sldNum" sz="quarter" idx="12"/>
          </p:nvPr>
        </p:nvSpPr>
        <p:spPr/>
        <p:txBody>
          <a:bodyPr/>
          <a:lstStyle/>
          <a:p>
            <a:pPr>
              <a:defRPr/>
            </a:pPr>
            <a:fld id="{B8BBDC92-EC10-4CB8-B934-C880576D38B7}" type="slidenum">
              <a:rPr lang="he-IL" altLang="en-US"/>
              <a:pPr>
                <a:defRPr/>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Rectangle 2"/>
          <p:cNvSpPr>
            <a:spLocks noGrp="1" noChangeArrowheads="1"/>
          </p:cNvSpPr>
          <p:nvPr>
            <p:ph type="title"/>
          </p:nvPr>
        </p:nvSpPr>
        <p:spPr>
          <a:xfrm>
            <a:off x="628650" y="365125"/>
            <a:ext cx="7886700" cy="1306443"/>
          </a:xfrm>
        </p:spPr>
        <p:txBody>
          <a:bodyPr>
            <a:normAutofit/>
          </a:bodyPr>
          <a:lstStyle/>
          <a:p>
            <a:r>
              <a:rPr lang="en-US" altLang="he-IL" sz="3500"/>
              <a:t>Example: Spell Checker</a:t>
            </a:r>
          </a:p>
        </p:txBody>
      </p:sp>
      <p:sp>
        <p:nvSpPr>
          <p:cNvPr id="16387" name="Rectangle 3"/>
          <p:cNvSpPr>
            <a:spLocks noGrp="1" noChangeArrowheads="1"/>
          </p:cNvSpPr>
          <p:nvPr>
            <p:ph idx="1"/>
          </p:nvPr>
        </p:nvSpPr>
        <p:spPr bwMode="auto">
          <a:xfrm>
            <a:off x="628650" y="1825625"/>
            <a:ext cx="4303390" cy="4303464"/>
          </a:xfrm>
        </p:spPr>
        <p:txBody>
          <a:bodyPr>
            <a:normAutofit/>
          </a:bodyPr>
          <a:lstStyle/>
          <a:p>
            <a:r>
              <a:rPr lang="en-US" altLang="he-IL" sz="2400" dirty="0"/>
              <a:t>In a word processor we have two threads</a:t>
            </a:r>
          </a:p>
          <a:p>
            <a:pPr lvl="1"/>
            <a:r>
              <a:rPr lang="en-US" altLang="he-IL" sz="2400" dirty="0"/>
              <a:t>The user thread</a:t>
            </a:r>
          </a:p>
          <a:p>
            <a:pPr lvl="1"/>
            <a:r>
              <a:rPr lang="en-US" altLang="he-IL" sz="2400" dirty="0"/>
              <a:t>The spell checker thread</a:t>
            </a:r>
          </a:p>
          <a:p>
            <a:r>
              <a:rPr lang="en-US" altLang="he-IL" sz="2400" dirty="0"/>
              <a:t>The user thread should never wait for the speller thread while it is spell checking a text  </a:t>
            </a:r>
          </a:p>
          <a:p>
            <a:r>
              <a:rPr lang="en-US" altLang="he-IL" sz="2400" dirty="0"/>
              <a:t>The speller thread should take pieces of text and highlight spelling mistakes</a:t>
            </a:r>
          </a:p>
          <a:p>
            <a:endParaRPr lang="en-US" altLang="he-IL" sz="2400" dirty="0"/>
          </a:p>
        </p:txBody>
      </p:sp>
      <p:pic>
        <p:nvPicPr>
          <p:cNvPr id="1026" name="Picture 2" descr="Spellchecker Control for WPF | Microsoft Word style Spellcheck |  ComponentOne">
            <a:extLst>
              <a:ext uri="{FF2B5EF4-FFF2-40B4-BE49-F238E27FC236}">
                <a16:creationId xmlns:a16="http://schemas.microsoft.com/office/drawing/2014/main" id="{C8917AAA-FB51-40D4-BDC8-0DA396D6D7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97" r="17326"/>
          <a:stretch/>
        </p:blipFill>
        <p:spPr bwMode="auto">
          <a:xfrm>
            <a:off x="5004048" y="2132856"/>
            <a:ext cx="3667473" cy="334816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a:xfrm>
            <a:off x="6457950" y="6356350"/>
            <a:ext cx="2057400" cy="365125"/>
          </a:xfrm>
        </p:spPr>
        <p:txBody>
          <a:bodyPr>
            <a:normAutofit/>
          </a:bodyPr>
          <a:lstStyle/>
          <a:p>
            <a:pPr>
              <a:spcAft>
                <a:spcPts val="600"/>
              </a:spcAft>
              <a:defRPr/>
            </a:pPr>
            <a:fld id="{A8F5306B-7D18-44A5-88B1-E0F9909DDFE7}" type="slidenum">
              <a:rPr lang="he-IL" altLang="en-US"/>
              <a:pPr>
                <a:spcAft>
                  <a:spcPts val="600"/>
                </a:spcAft>
                <a:defRPr/>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2612</Words>
  <Application>Microsoft Office PowerPoint</Application>
  <PresentationFormat>‫הצגה על המסך (4:3)</PresentationFormat>
  <Paragraphs>297</Paragraphs>
  <Slides>25</Slides>
  <Notes>18</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25</vt:i4>
      </vt:variant>
    </vt:vector>
  </HeadingPairs>
  <TitlesOfParts>
    <vt:vector size="30" baseType="lpstr">
      <vt:lpstr>Arial</vt:lpstr>
      <vt:lpstr>Calibri</vt:lpstr>
      <vt:lpstr>Calibri Light</vt:lpstr>
      <vt:lpstr>Wingdings</vt:lpstr>
      <vt:lpstr>Office Theme</vt:lpstr>
      <vt:lpstr>Optimistic Design </vt:lpstr>
      <vt:lpstr>Guarded Methods</vt:lpstr>
      <vt:lpstr>Pessimistic Design</vt:lpstr>
      <vt:lpstr>why would the state not be OK after the lock? </vt:lpstr>
      <vt:lpstr>Analysis</vt:lpstr>
      <vt:lpstr>Optimistic Design</vt:lpstr>
      <vt:lpstr>Advantages of Optimistic Design</vt:lpstr>
      <vt:lpstr>When to Apply</vt:lpstr>
      <vt:lpstr>Example: Spell Checker</vt:lpstr>
      <vt:lpstr>Spell Checker Solution User Thread</vt:lpstr>
      <vt:lpstr>Spell Checker Solution Spell Checker Thread</vt:lpstr>
      <vt:lpstr>Provisional Action</vt:lpstr>
      <vt:lpstr>Provisional Action - Code</vt:lpstr>
      <vt:lpstr>Provisional Action - Usage</vt:lpstr>
      <vt:lpstr>Rollback / Recovery</vt:lpstr>
      <vt:lpstr>Rollback - Code</vt:lpstr>
      <vt:lpstr>Rollback - Usage</vt:lpstr>
      <vt:lpstr>Spell Checker Thread with Rollback</vt:lpstr>
      <vt:lpstr>Shadowing vs Rollback</vt:lpstr>
      <vt:lpstr>Nesting and composing optimistic methods</vt:lpstr>
      <vt:lpstr>Detecting Problems</vt:lpstr>
      <vt:lpstr>Volatile Members</vt:lpstr>
      <vt:lpstr>Failure Handling</vt:lpstr>
      <vt:lpstr>Retrying Smartly</vt:lpstr>
      <vt:lpstr>Exponential Backoff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Optimistic Design</dc:title>
  <dc:creator>Sagi Levanon</dc:creator>
  <cp:lastModifiedBy>Sagi Levanon</cp:lastModifiedBy>
  <cp:revision>10</cp:revision>
  <dcterms:created xsi:type="dcterms:W3CDTF">2020-11-12T12:13:18Z</dcterms:created>
  <dcterms:modified xsi:type="dcterms:W3CDTF">2020-11-12T13:04:18Z</dcterms:modified>
</cp:coreProperties>
</file>