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3"/>
  </p:notesMasterIdLst>
  <p:sldIdLst>
    <p:sldId id="256" r:id="rId2"/>
    <p:sldId id="281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84" r:id="rId13"/>
    <p:sldId id="283" r:id="rId14"/>
    <p:sldId id="285" r:id="rId15"/>
    <p:sldId id="286" r:id="rId16"/>
    <p:sldId id="287" r:id="rId17"/>
    <p:sldId id="264" r:id="rId18"/>
    <p:sldId id="265" r:id="rId19"/>
    <p:sldId id="267" r:id="rId20"/>
    <p:sldId id="268" r:id="rId21"/>
    <p:sldId id="269" r:id="rId22"/>
    <p:sldId id="272" r:id="rId23"/>
    <p:sldId id="288" r:id="rId24"/>
    <p:sldId id="289" r:id="rId25"/>
    <p:sldId id="270" r:id="rId26"/>
    <p:sldId id="279" r:id="rId27"/>
    <p:sldId id="290" r:id="rId28"/>
    <p:sldId id="273" r:id="rId29"/>
    <p:sldId id="291" r:id="rId30"/>
    <p:sldId id="292" r:id="rId31"/>
    <p:sldId id="275" r:id="rId32"/>
  </p:sldIdLst>
  <p:sldSz cx="10693400" cy="7562850"/>
  <p:notesSz cx="10693400" cy="756285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29F5"/>
    <a:srgbClr val="CCCC00"/>
    <a:srgbClr val="660033"/>
    <a:srgbClr val="7DC7FF"/>
    <a:srgbClr val="C39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35" autoAdjust="0"/>
    <p:restoredTop sz="85407" autoAdjust="0"/>
  </p:normalViewPr>
  <p:slideViewPr>
    <p:cSldViewPr>
      <p:cViewPr varScale="1">
        <p:scale>
          <a:sx n="88" d="100"/>
          <a:sy n="88" d="100"/>
        </p:scale>
        <p:origin x="23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059488" y="0"/>
            <a:ext cx="4633912" cy="37941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175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0CC6585-4433-417F-90CE-76226D803A8E}" type="datetimeFigureOut">
              <a:rPr lang="he-IL" smtClean="0"/>
              <a:t>ד'/טבת/תשפ"א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059488" y="7183438"/>
            <a:ext cx="4633912" cy="37941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175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FD6001E-D953-4517-8529-695D40F5B2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9234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6001E-D953-4517-8529-695D40F5B279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5517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6001E-D953-4517-8529-695D40F5B279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2983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6001E-D953-4517-8529-695D40F5B279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2111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/>
              <a:t>When message &gt; threshold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6001E-D953-4517-8529-695D40F5B279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8475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err="1"/>
              <a:t>MPI_Request</a:t>
            </a:r>
            <a:r>
              <a:rPr lang="en-US" dirty="0"/>
              <a:t> request: a handle for the non-blocking call</a:t>
            </a:r>
          </a:p>
          <a:p>
            <a:pPr algn="l" rtl="0"/>
            <a:r>
              <a:rPr lang="en-US" dirty="0"/>
              <a:t>Can be used by </a:t>
            </a:r>
            <a:r>
              <a:rPr lang="en-US" dirty="0" err="1"/>
              <a:t>MPI_Wait</a:t>
            </a:r>
            <a:r>
              <a:rPr lang="en-US" dirty="0"/>
              <a:t>/</a:t>
            </a:r>
            <a:r>
              <a:rPr lang="en-US" dirty="0" err="1"/>
              <a:t>MPI_Test</a:t>
            </a:r>
            <a:r>
              <a:rPr lang="en-US" dirty="0"/>
              <a:t> (later on)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6001E-D953-4517-8529-695D40F5B279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2760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6001E-D953-4517-8529-695D40F5B279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2978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err="1"/>
              <a:t>MPI_Request</a:t>
            </a:r>
            <a:r>
              <a:rPr lang="en-US" dirty="0"/>
              <a:t> request: a handle for the non-blocking call</a:t>
            </a:r>
          </a:p>
          <a:p>
            <a:pPr algn="l" rtl="0"/>
            <a:r>
              <a:rPr lang="en-US" dirty="0"/>
              <a:t>Can be used by </a:t>
            </a:r>
            <a:r>
              <a:rPr lang="en-US" dirty="0" err="1"/>
              <a:t>MPI_Wait</a:t>
            </a:r>
            <a:r>
              <a:rPr lang="en-US" dirty="0"/>
              <a:t>/</a:t>
            </a:r>
            <a:r>
              <a:rPr lang="en-US" dirty="0" err="1"/>
              <a:t>MPI_Test</a:t>
            </a:r>
            <a:r>
              <a:rPr lang="en-US" dirty="0"/>
              <a:t> (later on)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6001E-D953-4517-8529-695D40F5B279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4197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All</a:t>
            </a:r>
            <a:r>
              <a:rPr lang="en-US" baseline="0" dirty="0"/>
              <a:t> other send modes have corresponding non-blocking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6001E-D953-4517-8529-695D40F5B279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12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Will report the same message again and again if</a:t>
            </a:r>
            <a:r>
              <a:rPr lang="en-US" baseline="0" dirty="0"/>
              <a:t> a corresponding </a:t>
            </a:r>
            <a:r>
              <a:rPr lang="en-US" baseline="0" dirty="0" err="1"/>
              <a:t>recv</a:t>
            </a:r>
            <a:r>
              <a:rPr lang="en-US" baseline="0" dirty="0"/>
              <a:t> message was not called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6001E-D953-4517-8529-695D40F5B279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7744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Send op can</a:t>
            </a:r>
            <a:r>
              <a:rPr lang="en-US" baseline="0" dirty="0"/>
              <a:t> be called after </a:t>
            </a:r>
            <a:r>
              <a:rPr lang="en-US" baseline="0" dirty="0" err="1"/>
              <a:t>Irecv</a:t>
            </a:r>
            <a:r>
              <a:rPr lang="en-US" baseline="0" dirty="0"/>
              <a:t> then the other end knows for sure that it already called </a:t>
            </a:r>
            <a:r>
              <a:rPr lang="en-US" baseline="0" dirty="0" err="1"/>
              <a:t>recv</a:t>
            </a:r>
            <a:r>
              <a:rPr lang="en-US" baseline="0" dirty="0"/>
              <a:t> (can use </a:t>
            </a:r>
            <a:r>
              <a:rPr lang="en-US" baseline="0" dirty="0" err="1"/>
              <a:t>Rsend</a:t>
            </a:r>
            <a:r>
              <a:rPr lang="en-US" baseline="0" dirty="0"/>
              <a:t>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6001E-D953-4517-8529-695D40F5B279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6648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Both sides of the communication are in a known state (i.e. synchronized)</a:t>
            </a:r>
          </a:p>
          <a:p>
            <a:pPr algn="l" rtl="0"/>
            <a:r>
              <a:rPr lang="en-US" dirty="0"/>
              <a:t>No need to</a:t>
            </a:r>
            <a:r>
              <a:rPr lang="en-US" baseline="0" dirty="0"/>
              <a:t> use any kind of </a:t>
            </a:r>
            <a:r>
              <a:rPr lang="en-US" baseline="0" dirty="0" err="1"/>
              <a:t>bufer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6001E-D953-4517-8529-695D40F5B27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1397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1 less</a:t>
            </a:r>
            <a:r>
              <a:rPr lang="en-US" baseline="0" dirty="0"/>
              <a:t> message</a:t>
            </a:r>
          </a:p>
          <a:p>
            <a:pPr algn="l" rtl="0"/>
            <a:r>
              <a:rPr lang="en-US" baseline="0" dirty="0"/>
              <a:t>No way to check if </a:t>
            </a:r>
            <a:r>
              <a:rPr lang="en-US" baseline="0" dirty="0" err="1"/>
              <a:t>recv</a:t>
            </a:r>
            <a:r>
              <a:rPr lang="en-US" baseline="0" dirty="0"/>
              <a:t> called – need to know according to your alg.</a:t>
            </a:r>
            <a:endParaRPr lang="en-US" dirty="0"/>
          </a:p>
          <a:p>
            <a:pPr algn="l" rtl="0"/>
            <a:r>
              <a:rPr lang="en-US" dirty="0"/>
              <a:t>For example: if you just received a message from the other process,</a:t>
            </a:r>
            <a:r>
              <a:rPr lang="en-US" baseline="0" dirty="0"/>
              <a:t> then you can know that it immediately will call </a:t>
            </a:r>
            <a:r>
              <a:rPr lang="en-US" baseline="0" dirty="0" err="1"/>
              <a:t>MPI_Recv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6001E-D953-4517-8529-695D40F5B279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583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aseline="0" dirty="0"/>
              <a:t>Error code will be returned when </a:t>
            </a:r>
            <a:r>
              <a:rPr lang="en-US" dirty="0"/>
              <a:t>application buffer</a:t>
            </a:r>
            <a:r>
              <a:rPr lang="en-US" baseline="0" dirty="0"/>
              <a:t> is out of space.</a:t>
            </a:r>
            <a:endParaRPr lang="he-IL" baseline="0" dirty="0"/>
          </a:p>
          <a:p>
            <a:pPr algn="l" rtl="0"/>
            <a:r>
              <a:rPr lang="en-US" baseline="0" dirty="0"/>
              <a:t>Need to call </a:t>
            </a:r>
            <a:r>
              <a:rPr lang="en-US" dirty="0" err="1"/>
              <a:t>MPI_Buffer_attach</a:t>
            </a:r>
            <a:r>
              <a:rPr lang="en-US" dirty="0"/>
              <a:t>() before to attach</a:t>
            </a:r>
            <a:r>
              <a:rPr lang="en-US" baseline="0" dirty="0"/>
              <a:t> an application buffer to the process.</a:t>
            </a:r>
          </a:p>
          <a:p>
            <a:pPr algn="l" rtl="0"/>
            <a:r>
              <a:rPr lang="en-US" baseline="0" dirty="0" err="1"/>
              <a:t>MPI_Buffer_detach</a:t>
            </a:r>
            <a:r>
              <a:rPr lang="en-US" baseline="0" dirty="0"/>
              <a:t>() will block until all the data on the buffer was successfully sent.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6001E-D953-4517-8529-695D40F5B279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916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We can use either the sending system buffer or the receiving</a:t>
            </a:r>
            <a:r>
              <a:rPr lang="en-US" baseline="0" dirty="0"/>
              <a:t> system buffer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6001E-D953-4517-8529-695D40F5B279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5850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Allows more freedom to the library</a:t>
            </a:r>
            <a:r>
              <a:rPr lang="en-US" baseline="0" dirty="0"/>
              <a:t> developers to include as many optimization as they want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6001E-D953-4517-8529-695D40F5B279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6584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6001E-D953-4517-8529-695D40F5B27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2718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because tags are wrong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6001E-D953-4517-8529-695D40F5B279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2607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 because 1 may run first and have an error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6001E-D953-4517-8529-695D40F5B279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2651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675" y="1237717"/>
            <a:ext cx="8020050" cy="2632992"/>
          </a:xfrm>
        </p:spPr>
        <p:txBody>
          <a:bodyPr anchor="b"/>
          <a:lstStyle>
            <a:lvl1pPr algn="ctr" rtl="0">
              <a:defRPr sz="5263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2247"/>
            <a:ext cx="8020050" cy="1825938"/>
          </a:xfrm>
        </p:spPr>
        <p:txBody>
          <a:bodyPr/>
          <a:lstStyle>
            <a:lvl1pPr marL="0" indent="0" algn="ctr" rtl="0">
              <a:buNone/>
              <a:defRPr sz="2105"/>
            </a:lvl1pPr>
            <a:lvl2pPr marL="401010" indent="0" algn="ctr">
              <a:buNone/>
              <a:defRPr sz="1754"/>
            </a:lvl2pPr>
            <a:lvl3pPr marL="802020" indent="0" algn="ctr">
              <a:buNone/>
              <a:defRPr sz="1579"/>
            </a:lvl3pPr>
            <a:lvl4pPr marL="1203030" indent="0" algn="ctr">
              <a:buNone/>
              <a:defRPr sz="1403"/>
            </a:lvl4pPr>
            <a:lvl5pPr marL="1604040" indent="0" algn="ctr">
              <a:buNone/>
              <a:defRPr sz="1403"/>
            </a:lvl5pPr>
            <a:lvl6pPr marL="2005051" indent="0" algn="ctr">
              <a:buNone/>
              <a:defRPr sz="1403"/>
            </a:lvl6pPr>
            <a:lvl7pPr marL="2406061" indent="0" algn="ctr">
              <a:buNone/>
              <a:defRPr sz="1403"/>
            </a:lvl7pPr>
            <a:lvl8pPr marL="2807071" indent="0" algn="ctr">
              <a:buNone/>
              <a:defRPr sz="1403"/>
            </a:lvl8pPr>
            <a:lvl9pPr marL="3208081" indent="0" algn="ctr">
              <a:buNone/>
              <a:defRPr sz="1403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60A1-D32D-4FBB-A96E-028BF99D0398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597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fld id="{CE0EC852-5707-4495-BADA-A5E6963CE5F9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0">
              <a:defRPr/>
            </a:lvl1pPr>
          </a:lstStyle>
          <a:p>
            <a:fld id="{B6F15528-21DE-4FAA-801E-634DDDAF4B2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236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652"/>
            <a:ext cx="2305764" cy="6409166"/>
          </a:xfrm>
        </p:spPr>
        <p:txBody>
          <a:bodyPr vert="eaVert"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1" y="402652"/>
            <a:ext cx="6783626" cy="6409166"/>
          </a:xfrm>
        </p:spPr>
        <p:txBody>
          <a:bodyPr vert="eaVert"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fld id="{4A224B42-5F81-40AE-8D60-A27C306225AE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0">
              <a:defRPr/>
            </a:lvl1pPr>
          </a:lstStyle>
          <a:p>
            <a:fld id="{B6F15528-21DE-4FAA-801E-634DDDAF4B2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2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5046" y="7009642"/>
            <a:ext cx="2406015" cy="402652"/>
          </a:xfrm>
        </p:spPr>
        <p:txBody>
          <a:bodyPr/>
          <a:lstStyle/>
          <a:p>
            <a:fld id="{04F1FA63-D882-48C6-A38C-9884276D3C66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8502" y="7026787"/>
            <a:ext cx="2406015" cy="402652"/>
          </a:xfrm>
        </p:spPr>
        <p:txBody>
          <a:bodyPr/>
          <a:lstStyle/>
          <a:p>
            <a:fld id="{B6F15528-21DE-4FAA-801E-634DDDAF4B2B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082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462"/>
            <a:ext cx="9223058" cy="3145935"/>
          </a:xfrm>
        </p:spPr>
        <p:txBody>
          <a:bodyPr anchor="b"/>
          <a:lstStyle>
            <a:lvl1pPr algn="l" rtl="0">
              <a:defRPr sz="5263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1158"/>
            <a:ext cx="9223058" cy="1654373"/>
          </a:xfrm>
        </p:spPr>
        <p:txBody>
          <a:bodyPr/>
          <a:lstStyle>
            <a:lvl1pPr marL="0" indent="0" algn="l" rtl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101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50B0-0850-4981-B79F-4163AF694C88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428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3259"/>
            <a:ext cx="4544695" cy="4798559"/>
          </a:xfr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3259"/>
            <a:ext cx="4544695" cy="4798559"/>
          </a:xfr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0158-90A5-4025-B498-59613CAB30C1}" type="datetime1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215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652"/>
            <a:ext cx="9223058" cy="1461801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949"/>
            <a:ext cx="4523809" cy="908592"/>
          </a:xfrm>
        </p:spPr>
        <p:txBody>
          <a:bodyPr anchor="b"/>
          <a:lstStyle>
            <a:lvl1pPr marL="0" indent="0" algn="l" rtl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2541"/>
            <a:ext cx="4523809" cy="4063282"/>
          </a:xfr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949"/>
            <a:ext cx="4546088" cy="908592"/>
          </a:xfrm>
        </p:spPr>
        <p:txBody>
          <a:bodyPr anchor="b"/>
          <a:lstStyle>
            <a:lvl1pPr marL="0" indent="0" algn="l" rtl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2541"/>
            <a:ext cx="4546088" cy="4063282"/>
          </a:xfr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fld id="{210BAACC-D749-4578-BE65-CA3DD48966D8}" type="datetime1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0">
              <a:defRPr/>
            </a:lvl1pPr>
          </a:lstStyle>
          <a:p>
            <a:fld id="{B6F15528-21DE-4FAA-801E-634DDDAF4B2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525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fld id="{267194C3-76FF-42C0-96EE-0849728FB171}" type="datetime1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0">
              <a:defRPr/>
            </a:lvl1pPr>
          </a:lstStyle>
          <a:p>
            <a:fld id="{B6F15528-21DE-4FAA-801E-634DDDAF4B2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836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3DB2-040D-4E84-80A0-0FAE411FA108}" type="datetime1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864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 algn="l" rtl="0">
              <a:defRPr sz="2807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911"/>
            <a:ext cx="5413534" cy="5374525"/>
          </a:xfrm>
        </p:spPr>
        <p:txBody>
          <a:bodyPr/>
          <a:lstStyle>
            <a:lvl1pPr algn="l" rtl="0">
              <a:defRPr sz="2807"/>
            </a:lvl1pPr>
            <a:lvl2pPr algn="l" rtl="0">
              <a:defRPr sz="2456"/>
            </a:lvl2pPr>
            <a:lvl3pPr algn="l" rtl="0">
              <a:defRPr sz="2105"/>
            </a:lvl3pPr>
            <a:lvl4pPr algn="l" rtl="0">
              <a:defRPr sz="1754"/>
            </a:lvl4pPr>
            <a:lvl5pPr algn="l" rtl="0"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855"/>
            <a:ext cx="3448900" cy="4203335"/>
          </a:xfrm>
        </p:spPr>
        <p:txBody>
          <a:bodyPr/>
          <a:lstStyle>
            <a:lvl1pPr marL="0" indent="0" algn="l" rtl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fld id="{59522A19-C6BD-486E-888C-C77E626E6F63}" type="datetime1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0">
              <a:defRPr/>
            </a:lvl1pPr>
          </a:lstStyle>
          <a:p>
            <a:fld id="{B6F15528-21DE-4FAA-801E-634DDDAF4B2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671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 algn="l" rtl="0">
              <a:defRPr sz="2807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46088" y="1088911"/>
            <a:ext cx="5413534" cy="5374525"/>
          </a:xfrm>
        </p:spPr>
        <p:txBody>
          <a:bodyPr/>
          <a:lstStyle>
            <a:lvl1pPr marL="0" indent="0" algn="l" rtl="0">
              <a:buNone/>
              <a:defRPr sz="2807"/>
            </a:lvl1pPr>
            <a:lvl2pPr marL="401010" indent="0">
              <a:buNone/>
              <a:defRPr sz="2456"/>
            </a:lvl2pPr>
            <a:lvl3pPr marL="802020" indent="0">
              <a:buNone/>
              <a:defRPr sz="2105"/>
            </a:lvl3pPr>
            <a:lvl4pPr marL="1203030" indent="0">
              <a:buNone/>
              <a:defRPr sz="1754"/>
            </a:lvl4pPr>
            <a:lvl5pPr marL="1604040" indent="0">
              <a:buNone/>
              <a:defRPr sz="1754"/>
            </a:lvl5pPr>
            <a:lvl6pPr marL="2005051" indent="0">
              <a:buNone/>
              <a:defRPr sz="1754"/>
            </a:lvl6pPr>
            <a:lvl7pPr marL="2406061" indent="0">
              <a:buNone/>
              <a:defRPr sz="1754"/>
            </a:lvl7pPr>
            <a:lvl8pPr marL="2807071" indent="0">
              <a:buNone/>
              <a:defRPr sz="1754"/>
            </a:lvl8pPr>
            <a:lvl9pPr marL="3208081" indent="0">
              <a:buNone/>
              <a:defRPr sz="1754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855"/>
            <a:ext cx="3448900" cy="4203335"/>
          </a:xfrm>
        </p:spPr>
        <p:txBody>
          <a:bodyPr/>
          <a:lstStyle>
            <a:lvl1pPr marL="0" indent="0" algn="l" rtl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0">
              <a:defRPr/>
            </a:lvl1pPr>
          </a:lstStyle>
          <a:p>
            <a:fld id="{CC4067D9-41FD-4D1B-A9A6-FF15BBC4C19B}" type="datetime1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0">
              <a:defRPr/>
            </a:lvl1pPr>
          </a:lstStyle>
          <a:p>
            <a:fld id="{B6F15528-21DE-4FAA-801E-634DDDAF4B2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697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652"/>
            <a:ext cx="9223058" cy="146180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3259"/>
            <a:ext cx="9223058" cy="479855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2214" y="7009642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0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DEBC2-58CC-4E24-B1AE-D7CC1CAA7A5A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9642"/>
            <a:ext cx="3609023" cy="402652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0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5171" y="7009642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0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474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defTabSz="802020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r" defTabSz="802020" rtl="1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r" defTabSz="802020" rtl="1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r" defTabSz="802020" rtl="1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r" defTabSz="802020" rtl="1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802020" rtl="1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r" defTabSz="802020" rtl="1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r" defTabSz="802020" rtl="1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r" defTabSz="802020" rtl="1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r" defTabSz="802020" rtl="1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r" defTabSz="802020" rtl="1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r" defTabSz="802020" rtl="1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r" defTabSz="802020" rtl="1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r" defTabSz="802020" rtl="1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yu-cds.github.io/python-mpi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Stop_hand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MPI</a:t>
            </a:r>
            <a:br>
              <a:rPr lang="en-US" dirty="0"/>
            </a:br>
            <a:r>
              <a:rPr lang="en-US" dirty="0"/>
              <a:t>Point to Point Communication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CDP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t>1</a:t>
            </a:fld>
            <a:endParaRPr lang="he-I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Blocking Standard Send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send operation used to transmit data from one process to another</a:t>
            </a:r>
          </a:p>
          <a:p>
            <a:r>
              <a:rPr lang="en-US" b="1" dirty="0"/>
              <a:t>Message size &gt; threshold</a:t>
            </a:r>
          </a:p>
          <a:p>
            <a:endParaRPr lang="he-IL" dirty="0"/>
          </a:p>
        </p:txBody>
      </p:sp>
      <p:sp>
        <p:nvSpPr>
          <p:cNvPr id="4" name="object 4"/>
          <p:cNvSpPr/>
          <p:nvPr/>
        </p:nvSpPr>
        <p:spPr>
          <a:xfrm>
            <a:off x="1836928" y="3354764"/>
            <a:ext cx="7019543" cy="3842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t>10</a:t>
            </a:fld>
            <a:endParaRPr lang="he-I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Conclusions: Modes</a:t>
            </a:r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Synchronous mode</a:t>
            </a:r>
          </a:p>
          <a:p>
            <a:pPr lvl="1"/>
            <a:r>
              <a:rPr lang="en-US" dirty="0"/>
              <a:t>“Safest“</a:t>
            </a:r>
          </a:p>
          <a:p>
            <a:pPr lvl="1"/>
            <a:r>
              <a:rPr lang="en-US" dirty="0"/>
              <a:t>Most portable</a:t>
            </a:r>
          </a:p>
          <a:p>
            <a:r>
              <a:rPr lang="en-US" dirty="0"/>
              <a:t>Ready mode</a:t>
            </a:r>
          </a:p>
          <a:p>
            <a:pPr lvl="1"/>
            <a:r>
              <a:rPr lang="en-US" dirty="0"/>
              <a:t>Lowest total overhead</a:t>
            </a:r>
          </a:p>
          <a:p>
            <a:r>
              <a:rPr lang="en-US" dirty="0"/>
              <a:t>Buffered mode</a:t>
            </a:r>
          </a:p>
          <a:p>
            <a:pPr lvl="1"/>
            <a:r>
              <a:rPr lang="en-US" dirty="0"/>
              <a:t>Decouples sender from receiver</a:t>
            </a:r>
          </a:p>
          <a:p>
            <a:pPr lvl="1"/>
            <a:r>
              <a:rPr lang="en-US" dirty="0"/>
              <a:t>Allows user control</a:t>
            </a:r>
          </a:p>
          <a:p>
            <a:r>
              <a:rPr lang="en-US" dirty="0"/>
              <a:t>Standard mode</a:t>
            </a:r>
          </a:p>
          <a:p>
            <a:pPr lvl="1"/>
            <a:r>
              <a:rPr lang="en-US" dirty="0"/>
              <a:t>Implementation-specific compromise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t>11</a:t>
            </a:fld>
            <a:endParaRPr lang="he-I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1B74A6-0F2F-4B39-AA14-34C0C90A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  <a:endParaRPr lang="en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FEFE6AF-A41D-4A0C-BD5E-2B08DAF3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t>12</a:t>
            </a:fld>
            <a:endParaRPr lang="he-I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E5933-E08F-4BCC-B7DF-D481241CAD47}"/>
              </a:ext>
            </a:extLst>
          </p:cNvPr>
          <p:cNvSpPr txBox="1">
            <a:spLocks/>
          </p:cNvSpPr>
          <p:nvPr/>
        </p:nvSpPr>
        <p:spPr>
          <a:xfrm>
            <a:off x="735171" y="1495425"/>
            <a:ext cx="9223058" cy="5715000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200505" indent="-200505" algn="l" defTabSz="802020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Char char="•"/>
              <a:defRPr sz="24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151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1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52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7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53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4546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55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56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57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58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latin typeface="Menlo" panose="020B0609030804020204" pitchFamily="49" charset="0"/>
              </a:rPr>
              <a:t> </a:t>
            </a:r>
            <a:r>
              <a:rPr lang="en-US" sz="2000" dirty="0" err="1">
                <a:latin typeface="Menlo" panose="020B0609030804020204" pitchFamily="49" charset="0"/>
              </a:rPr>
              <a:t>numpy</a:t>
            </a: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from</a:t>
            </a:r>
            <a:r>
              <a:rPr lang="en-US" sz="2000" dirty="0">
                <a:latin typeface="Menlo" panose="020B0609030804020204" pitchFamily="49" charset="0"/>
              </a:rPr>
              <a:t> mpi4py </a:t>
            </a: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latin typeface="Menlo" panose="020B0609030804020204" pitchFamily="49" charset="0"/>
              </a:rPr>
              <a:t> MPI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comm = MPI.COMM_WORLD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rank = </a:t>
            </a:r>
            <a:r>
              <a:rPr lang="en-US" sz="2000" dirty="0" err="1">
                <a:latin typeface="Menlo" panose="020B0609030804020204" pitchFamily="49" charset="0"/>
              </a:rPr>
              <a:t>comm.Get_rank</a:t>
            </a:r>
            <a:r>
              <a:rPr lang="en-US" sz="2000" dirty="0">
                <a:latin typeface="Menlo" panose="020B060903080402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msg = </a:t>
            </a:r>
            <a:r>
              <a:rPr lang="en-US" sz="2000" dirty="0" err="1">
                <a:latin typeface="Menlo" panose="020B0609030804020204" pitchFamily="49" charset="0"/>
              </a:rPr>
              <a:t>numpy.zeros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512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latin typeface="Menlo" panose="020B0609030804020204" pitchFamily="49" charset="0"/>
              </a:rPr>
              <a:t> rank == 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latin typeface="Menlo" panose="020B060903080402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	</a:t>
            </a:r>
            <a:r>
              <a:rPr lang="en-US" sz="2000" dirty="0" err="1">
                <a:latin typeface="Menlo" panose="020B0609030804020204" pitchFamily="49" charset="0"/>
              </a:rPr>
              <a:t>comm.Ssend</a:t>
            </a:r>
            <a:r>
              <a:rPr lang="en-US" sz="2000" dirty="0">
                <a:latin typeface="Menlo" panose="020B0609030804020204" pitchFamily="49" charset="0"/>
              </a:rPr>
              <a:t>(msg, </a:t>
            </a:r>
            <a:r>
              <a:rPr lang="en-US" sz="2000" dirty="0" err="1">
                <a:solidFill>
                  <a:srgbClr val="0070C0"/>
                </a:solidFill>
                <a:latin typeface="Menlo" panose="020B0609030804020204" pitchFamily="49" charset="0"/>
              </a:rPr>
              <a:t>dest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tag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88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       	</a:t>
            </a:r>
            <a:r>
              <a:rPr lang="en-US" sz="2000" dirty="0" err="1">
                <a:latin typeface="Menlo" panose="020B0609030804020204" pitchFamily="49" charset="0"/>
              </a:rPr>
              <a:t>comm.Recv</a:t>
            </a:r>
            <a:r>
              <a:rPr lang="en-US" sz="2000" dirty="0">
                <a:latin typeface="Menlo" panose="020B0609030804020204" pitchFamily="49" charset="0"/>
              </a:rPr>
              <a:t>(msg,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source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tag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77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9933FF"/>
                </a:solidFill>
                <a:latin typeface="Menlo" panose="020B0609030804020204" pitchFamily="49" charset="0"/>
              </a:rPr>
              <a:t>elif</a:t>
            </a:r>
            <a:r>
              <a:rPr lang="en-US" sz="2000" dirty="0">
                <a:latin typeface="Menlo" panose="020B0609030804020204" pitchFamily="49" charset="0"/>
              </a:rPr>
              <a:t> rank == 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latin typeface="Menlo" panose="020B060903080402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 	</a:t>
            </a:r>
            <a:r>
              <a:rPr lang="en-US" sz="2000" dirty="0" err="1">
                <a:latin typeface="Menlo" panose="020B0609030804020204" pitchFamily="49" charset="0"/>
              </a:rPr>
              <a:t>comm.Ssend</a:t>
            </a:r>
            <a:r>
              <a:rPr lang="en-US" sz="2000" dirty="0">
                <a:latin typeface="Menlo" panose="020B0609030804020204" pitchFamily="49" charset="0"/>
              </a:rPr>
              <a:t>(msg, </a:t>
            </a:r>
            <a:r>
              <a:rPr lang="en-US" sz="2000" dirty="0" err="1">
                <a:solidFill>
                  <a:srgbClr val="0070C0"/>
                </a:solidFill>
                <a:latin typeface="Menlo" panose="020B0609030804020204" pitchFamily="49" charset="0"/>
              </a:rPr>
              <a:t>dest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tag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77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	</a:t>
            </a:r>
            <a:r>
              <a:rPr lang="en-US" sz="2000" dirty="0" err="1">
                <a:latin typeface="Menlo" panose="020B0609030804020204" pitchFamily="49" charset="0"/>
              </a:rPr>
              <a:t>comm.Recv</a:t>
            </a:r>
            <a:r>
              <a:rPr lang="en-US" sz="2000" dirty="0">
                <a:latin typeface="Menlo" panose="020B0609030804020204" pitchFamily="49" charset="0"/>
              </a:rPr>
              <a:t>(msg,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source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tag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88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Print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“worker: ”</a:t>
            </a:r>
            <a:r>
              <a:rPr lang="en-US" sz="2000" dirty="0"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latin typeface="Menlo" panose="020B0609030804020204" pitchFamily="49" charset="0"/>
              </a:rPr>
              <a:t>rank)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Menlo" panose="020B0609030804020204" pitchFamily="49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BB38890-1BCE-4B41-BEBE-7C570E12D725}"/>
              </a:ext>
            </a:extLst>
          </p:cNvPr>
          <p:cNvSpPr txBox="1"/>
          <p:nvPr/>
        </p:nvSpPr>
        <p:spPr>
          <a:xfrm>
            <a:off x="6718300" y="4378779"/>
            <a:ext cx="3704771" cy="1754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Answers:</a:t>
            </a:r>
          </a:p>
          <a:p>
            <a:pPr algn="l" rtl="0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l" rtl="0">
              <a:buAutoNum type="alphaU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Both “worker: 0” and “worker: 1”</a:t>
            </a:r>
          </a:p>
          <a:p>
            <a:pPr marL="342900" indent="-342900" algn="l" rtl="0">
              <a:buAutoNum type="alphaU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Only “worker: 0”</a:t>
            </a:r>
          </a:p>
          <a:p>
            <a:pPr marL="342900" indent="-342900" algn="l" rtl="0">
              <a:buAutoNum type="alphaU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Nothing</a:t>
            </a:r>
          </a:p>
          <a:p>
            <a:pPr marL="342900" indent="-342900" algn="l" rtl="0">
              <a:buAutoNum type="alphaU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It depends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23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1B74A6-0F2F-4B39-AA14-34C0C90A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  <a:endParaRPr lang="en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FEFE6AF-A41D-4A0C-BD5E-2B08DAF3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t>13</a:t>
            </a:fld>
            <a:endParaRPr lang="he-I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E5933-E08F-4BCC-B7DF-D481241CAD47}"/>
              </a:ext>
            </a:extLst>
          </p:cNvPr>
          <p:cNvSpPr txBox="1">
            <a:spLocks/>
          </p:cNvSpPr>
          <p:nvPr/>
        </p:nvSpPr>
        <p:spPr>
          <a:xfrm>
            <a:off x="735171" y="1495425"/>
            <a:ext cx="9223058" cy="5715000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200505" indent="-200505" algn="l" defTabSz="802020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Char char="•"/>
              <a:defRPr sz="24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151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1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52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7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53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4546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55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56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57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58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latin typeface="Menlo" panose="020B0609030804020204" pitchFamily="49" charset="0"/>
              </a:rPr>
              <a:t> </a:t>
            </a:r>
            <a:r>
              <a:rPr lang="en-US" sz="2000" dirty="0" err="1">
                <a:latin typeface="Menlo" panose="020B0609030804020204" pitchFamily="49" charset="0"/>
              </a:rPr>
              <a:t>numpy</a:t>
            </a: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from</a:t>
            </a:r>
            <a:r>
              <a:rPr lang="en-US" sz="2000" dirty="0">
                <a:latin typeface="Menlo" panose="020B0609030804020204" pitchFamily="49" charset="0"/>
              </a:rPr>
              <a:t> mpi4py </a:t>
            </a: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latin typeface="Menlo" panose="020B0609030804020204" pitchFamily="49" charset="0"/>
              </a:rPr>
              <a:t> MPI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comm = MPI.COMM_WORLD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rank = </a:t>
            </a:r>
            <a:r>
              <a:rPr lang="en-US" sz="2000" dirty="0" err="1">
                <a:latin typeface="Menlo" panose="020B0609030804020204" pitchFamily="49" charset="0"/>
              </a:rPr>
              <a:t>comm.Get_rank</a:t>
            </a:r>
            <a:r>
              <a:rPr lang="en-US" sz="2000" dirty="0">
                <a:latin typeface="Menlo" panose="020B060903080402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msg = </a:t>
            </a:r>
            <a:r>
              <a:rPr lang="en-US" sz="2000" dirty="0" err="1">
                <a:latin typeface="Menlo" panose="020B0609030804020204" pitchFamily="49" charset="0"/>
              </a:rPr>
              <a:t>numpy.zeros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512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latin typeface="Menlo" panose="020B0609030804020204" pitchFamily="49" charset="0"/>
              </a:rPr>
              <a:t> rank == 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latin typeface="Menlo" panose="020B060903080402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	</a:t>
            </a:r>
            <a:r>
              <a:rPr lang="en-US" sz="2000" dirty="0" err="1">
                <a:latin typeface="Menlo" panose="020B0609030804020204" pitchFamily="49" charset="0"/>
              </a:rPr>
              <a:t>comm.Ssend</a:t>
            </a:r>
            <a:r>
              <a:rPr lang="en-US" sz="2000" dirty="0">
                <a:latin typeface="Menlo" panose="020B0609030804020204" pitchFamily="49" charset="0"/>
              </a:rPr>
              <a:t>(msg, </a:t>
            </a:r>
            <a:r>
              <a:rPr lang="en-US" sz="2000" dirty="0" err="1">
                <a:solidFill>
                  <a:srgbClr val="0070C0"/>
                </a:solidFill>
                <a:latin typeface="Menlo" panose="020B0609030804020204" pitchFamily="49" charset="0"/>
              </a:rPr>
              <a:t>dest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tag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88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       	</a:t>
            </a:r>
            <a:r>
              <a:rPr lang="en-US" sz="2000" dirty="0" err="1">
                <a:latin typeface="Menlo" panose="020B0609030804020204" pitchFamily="49" charset="0"/>
              </a:rPr>
              <a:t>comm.Recv</a:t>
            </a:r>
            <a:r>
              <a:rPr lang="en-US" sz="2000" dirty="0">
                <a:latin typeface="Menlo" panose="020B0609030804020204" pitchFamily="49" charset="0"/>
              </a:rPr>
              <a:t>(msg,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source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tag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77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9933FF"/>
                </a:solidFill>
                <a:latin typeface="Menlo" panose="020B0609030804020204" pitchFamily="49" charset="0"/>
              </a:rPr>
              <a:t>elif</a:t>
            </a:r>
            <a:r>
              <a:rPr lang="en-US" sz="2000" dirty="0">
                <a:latin typeface="Menlo" panose="020B0609030804020204" pitchFamily="49" charset="0"/>
              </a:rPr>
              <a:t> rank == 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latin typeface="Menlo" panose="020B060903080402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 	</a:t>
            </a:r>
            <a:r>
              <a:rPr lang="en-US" sz="2000" dirty="0" err="1">
                <a:latin typeface="Menlo" panose="020B0609030804020204" pitchFamily="49" charset="0"/>
              </a:rPr>
              <a:t>comm.Recv</a:t>
            </a:r>
            <a:r>
              <a:rPr lang="en-US" sz="2000" dirty="0">
                <a:latin typeface="Menlo" panose="020B0609030804020204" pitchFamily="49" charset="0"/>
              </a:rPr>
              <a:t>(msg, </a:t>
            </a:r>
            <a:r>
              <a:rPr lang="en-US" sz="2000" dirty="0" err="1">
                <a:solidFill>
                  <a:srgbClr val="0070C0"/>
                </a:solidFill>
                <a:latin typeface="Menlo" panose="020B0609030804020204" pitchFamily="49" charset="0"/>
              </a:rPr>
              <a:t>dest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tag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77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	</a:t>
            </a:r>
            <a:r>
              <a:rPr lang="en-US" sz="2000" dirty="0" err="1">
                <a:latin typeface="Menlo" panose="020B0609030804020204" pitchFamily="49" charset="0"/>
              </a:rPr>
              <a:t>comm.Ssend</a:t>
            </a:r>
            <a:r>
              <a:rPr lang="en-US" sz="2000" dirty="0">
                <a:latin typeface="Menlo" panose="020B0609030804020204" pitchFamily="49" charset="0"/>
              </a:rPr>
              <a:t>(msg,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source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tag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88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Print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“worker: ”</a:t>
            </a:r>
            <a:r>
              <a:rPr lang="en-US" sz="2000" dirty="0"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latin typeface="Menlo" panose="020B0609030804020204" pitchFamily="49" charset="0"/>
              </a:rPr>
              <a:t>rank)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Menlo" panose="020B0609030804020204" pitchFamily="49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BB38890-1BCE-4B41-BEBE-7C570E12D725}"/>
              </a:ext>
            </a:extLst>
          </p:cNvPr>
          <p:cNvSpPr txBox="1"/>
          <p:nvPr/>
        </p:nvSpPr>
        <p:spPr>
          <a:xfrm>
            <a:off x="6718300" y="4378779"/>
            <a:ext cx="3704771" cy="1754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Answers:</a:t>
            </a:r>
          </a:p>
          <a:p>
            <a:pPr algn="l" rtl="0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l" rtl="0">
              <a:buAutoNum type="alphaU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Both “worker: 0” and “worker: 1”</a:t>
            </a:r>
          </a:p>
          <a:p>
            <a:pPr marL="342900" indent="-342900" algn="l" rtl="0">
              <a:buAutoNum type="alphaU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Only “worker: 0”</a:t>
            </a:r>
          </a:p>
          <a:p>
            <a:pPr marL="342900" indent="-342900" algn="l" rtl="0">
              <a:buAutoNum type="alphaU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Nothing</a:t>
            </a:r>
          </a:p>
          <a:p>
            <a:pPr marL="342900" indent="-342900" algn="l" rtl="0">
              <a:buAutoNum type="alphaU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It depends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056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1B74A6-0F2F-4B39-AA14-34C0C90A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  <a:endParaRPr lang="en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FEFE6AF-A41D-4A0C-BD5E-2B08DAF3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t>14</a:t>
            </a:fld>
            <a:endParaRPr lang="he-I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E5933-E08F-4BCC-B7DF-D481241CAD47}"/>
              </a:ext>
            </a:extLst>
          </p:cNvPr>
          <p:cNvSpPr txBox="1">
            <a:spLocks/>
          </p:cNvSpPr>
          <p:nvPr/>
        </p:nvSpPr>
        <p:spPr>
          <a:xfrm>
            <a:off x="735171" y="1495425"/>
            <a:ext cx="9223058" cy="57150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00505" indent="-200505" algn="l" defTabSz="802020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Char char="•"/>
              <a:defRPr sz="24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151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1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52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7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53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4546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55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56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57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58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latin typeface="Menlo" panose="020B0609030804020204" pitchFamily="49" charset="0"/>
              </a:rPr>
              <a:t> </a:t>
            </a:r>
            <a:r>
              <a:rPr lang="en-US" sz="2000" dirty="0" err="1">
                <a:latin typeface="Menlo" panose="020B0609030804020204" pitchFamily="49" charset="0"/>
              </a:rPr>
              <a:t>numpy</a:t>
            </a: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from</a:t>
            </a:r>
            <a:r>
              <a:rPr lang="en-US" sz="2000" dirty="0">
                <a:latin typeface="Menlo" panose="020B0609030804020204" pitchFamily="49" charset="0"/>
              </a:rPr>
              <a:t> mpi4py </a:t>
            </a: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latin typeface="Menlo" panose="020B0609030804020204" pitchFamily="49" charset="0"/>
              </a:rPr>
              <a:t> MPI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comm = MPI.COMM_WORLD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rank = </a:t>
            </a:r>
            <a:r>
              <a:rPr lang="en-US" sz="2000" dirty="0" err="1">
                <a:latin typeface="Menlo" panose="020B0609030804020204" pitchFamily="49" charset="0"/>
              </a:rPr>
              <a:t>comm.Get_rank</a:t>
            </a:r>
            <a:r>
              <a:rPr lang="en-US" sz="2000" dirty="0">
                <a:latin typeface="Menlo" panose="020B060903080402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msg = </a:t>
            </a:r>
            <a:r>
              <a:rPr lang="en-US" sz="2000" dirty="0" err="1">
                <a:latin typeface="Menlo" panose="020B0609030804020204" pitchFamily="49" charset="0"/>
              </a:rPr>
              <a:t>numpy.zeros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512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latin typeface="Menlo" panose="020B0609030804020204" pitchFamily="49" charset="0"/>
              </a:rPr>
              <a:t> rank == 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latin typeface="Menlo" panose="020B060903080402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	</a:t>
            </a:r>
            <a:r>
              <a:rPr lang="en-US" sz="2000" dirty="0" err="1">
                <a:latin typeface="Menlo" panose="020B0609030804020204" pitchFamily="49" charset="0"/>
              </a:rPr>
              <a:t>comm.Rsend</a:t>
            </a:r>
            <a:r>
              <a:rPr lang="en-US" sz="2000" dirty="0">
                <a:latin typeface="Menlo" panose="020B0609030804020204" pitchFamily="49" charset="0"/>
              </a:rPr>
              <a:t>(msg, </a:t>
            </a:r>
            <a:r>
              <a:rPr lang="en-US" sz="2000" dirty="0" err="1">
                <a:solidFill>
                  <a:srgbClr val="0070C0"/>
                </a:solidFill>
                <a:latin typeface="Menlo" panose="020B0609030804020204" pitchFamily="49" charset="0"/>
              </a:rPr>
              <a:t>dest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tag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88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9933FF"/>
                </a:solidFill>
                <a:latin typeface="Menlo" panose="020B0609030804020204" pitchFamily="49" charset="0"/>
              </a:rPr>
              <a:t>elif</a:t>
            </a:r>
            <a:r>
              <a:rPr lang="en-US" sz="2000" dirty="0">
                <a:latin typeface="Menlo" panose="020B0609030804020204" pitchFamily="49" charset="0"/>
              </a:rPr>
              <a:t> rank == 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latin typeface="Menlo" panose="020B060903080402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 	</a:t>
            </a:r>
            <a:r>
              <a:rPr lang="en-US" sz="2000" dirty="0" err="1">
                <a:latin typeface="Menlo" panose="020B0609030804020204" pitchFamily="49" charset="0"/>
              </a:rPr>
              <a:t>comm.Recv</a:t>
            </a:r>
            <a:r>
              <a:rPr lang="en-US" sz="2000" dirty="0">
                <a:latin typeface="Menlo" panose="020B0609030804020204" pitchFamily="49" charset="0"/>
              </a:rPr>
              <a:t>(msg, </a:t>
            </a:r>
            <a:r>
              <a:rPr lang="en-US" sz="2000" dirty="0" err="1">
                <a:solidFill>
                  <a:srgbClr val="0070C0"/>
                </a:solidFill>
                <a:latin typeface="Menlo" panose="020B0609030804020204" pitchFamily="49" charset="0"/>
              </a:rPr>
              <a:t>dest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tag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88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Print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“worker: ”</a:t>
            </a:r>
            <a:r>
              <a:rPr lang="en-US" sz="2000" dirty="0"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latin typeface="Menlo" panose="020B0609030804020204" pitchFamily="49" charset="0"/>
              </a:rPr>
              <a:t>rank)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Menlo" panose="020B0609030804020204" pitchFamily="49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BB38890-1BCE-4B41-BEBE-7C570E12D725}"/>
              </a:ext>
            </a:extLst>
          </p:cNvPr>
          <p:cNvSpPr txBox="1"/>
          <p:nvPr/>
        </p:nvSpPr>
        <p:spPr>
          <a:xfrm>
            <a:off x="6718300" y="4378779"/>
            <a:ext cx="3704771" cy="1754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Answers:</a:t>
            </a:r>
          </a:p>
          <a:p>
            <a:pPr algn="l" rtl="0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l" rtl="0">
              <a:buAutoNum type="alphaU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Both “worker: 0” and “worker: 1”</a:t>
            </a:r>
          </a:p>
          <a:p>
            <a:pPr marL="342900" indent="-342900" algn="l" rtl="0">
              <a:buAutoNum type="alphaU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Only “worker: 0”</a:t>
            </a:r>
          </a:p>
          <a:p>
            <a:pPr marL="342900" indent="-342900" algn="l" rtl="0">
              <a:buAutoNum type="alphaU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Nothing</a:t>
            </a:r>
          </a:p>
          <a:p>
            <a:pPr marL="342900" indent="-342900" algn="l" rtl="0">
              <a:buAutoNum type="alphaU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It depends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035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1B74A6-0F2F-4B39-AA14-34C0C90A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  <a:endParaRPr lang="en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FEFE6AF-A41D-4A0C-BD5E-2B08DAF3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t>15</a:t>
            </a:fld>
            <a:endParaRPr lang="he-I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E5933-E08F-4BCC-B7DF-D481241CAD47}"/>
              </a:ext>
            </a:extLst>
          </p:cNvPr>
          <p:cNvSpPr txBox="1">
            <a:spLocks/>
          </p:cNvSpPr>
          <p:nvPr/>
        </p:nvSpPr>
        <p:spPr>
          <a:xfrm>
            <a:off x="735171" y="1495425"/>
            <a:ext cx="9223058" cy="5715000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20000"/>
          </a:bodyPr>
          <a:lstStyle>
            <a:lvl1pPr marL="200505" indent="-200505" algn="l" defTabSz="802020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Char char="•"/>
              <a:defRPr sz="24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151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1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52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7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53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4546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55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56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57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58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latin typeface="Menlo" panose="020B0609030804020204" pitchFamily="49" charset="0"/>
              </a:rPr>
              <a:t> </a:t>
            </a:r>
            <a:r>
              <a:rPr lang="en-US" sz="2000" dirty="0" err="1">
                <a:latin typeface="Menlo" panose="020B0609030804020204" pitchFamily="49" charset="0"/>
              </a:rPr>
              <a:t>numpy</a:t>
            </a: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from</a:t>
            </a:r>
            <a:r>
              <a:rPr lang="en-US" sz="2000" dirty="0">
                <a:latin typeface="Menlo" panose="020B0609030804020204" pitchFamily="49" charset="0"/>
              </a:rPr>
              <a:t> mpi4py </a:t>
            </a: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latin typeface="Menlo" panose="020B0609030804020204" pitchFamily="49" charset="0"/>
              </a:rPr>
              <a:t> MPI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comm = MPI.COMM_WORLD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rank = </a:t>
            </a:r>
            <a:r>
              <a:rPr lang="en-US" sz="2000" dirty="0" err="1">
                <a:latin typeface="Menlo" panose="020B0609030804020204" pitchFamily="49" charset="0"/>
              </a:rPr>
              <a:t>comm.Get_rank</a:t>
            </a:r>
            <a:r>
              <a:rPr lang="en-US" sz="2000" dirty="0">
                <a:latin typeface="Menlo" panose="020B060903080402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msg = </a:t>
            </a:r>
            <a:r>
              <a:rPr lang="en-US" sz="2000" dirty="0" err="1">
                <a:latin typeface="Menlo" panose="020B0609030804020204" pitchFamily="49" charset="0"/>
              </a:rPr>
              <a:t>numpy.zeros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512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latin typeface="Menlo" panose="020B0609030804020204" pitchFamily="49" charset="0"/>
              </a:rPr>
              <a:t> rank == 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latin typeface="Menlo" panose="020B060903080402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	</a:t>
            </a:r>
            <a:r>
              <a:rPr lang="en-US" sz="2000" dirty="0" err="1">
                <a:latin typeface="Menlo" panose="020B0609030804020204" pitchFamily="49" charset="0"/>
              </a:rPr>
              <a:t>comm.Ssend</a:t>
            </a:r>
            <a:r>
              <a:rPr lang="en-US" sz="2000" dirty="0">
                <a:latin typeface="Menlo" panose="020B0609030804020204" pitchFamily="49" charset="0"/>
              </a:rPr>
              <a:t>(msg, </a:t>
            </a:r>
            <a:r>
              <a:rPr lang="en-US" sz="2000" dirty="0" err="1">
                <a:solidFill>
                  <a:srgbClr val="0070C0"/>
                </a:solidFill>
                <a:latin typeface="Menlo" panose="020B0609030804020204" pitchFamily="49" charset="0"/>
              </a:rPr>
              <a:t>dest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tag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88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       	</a:t>
            </a:r>
            <a:r>
              <a:rPr lang="en-US" sz="2000" dirty="0" err="1">
                <a:latin typeface="Menlo" panose="020B0609030804020204" pitchFamily="49" charset="0"/>
              </a:rPr>
              <a:t>comm.Recv</a:t>
            </a:r>
            <a:r>
              <a:rPr lang="en-US" sz="2000" dirty="0">
                <a:latin typeface="Menlo" panose="020B0609030804020204" pitchFamily="49" charset="0"/>
              </a:rPr>
              <a:t>(msg,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source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tag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77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9933FF"/>
                </a:solidFill>
                <a:latin typeface="Menlo" panose="020B0609030804020204" pitchFamily="49" charset="0"/>
              </a:rPr>
              <a:t>elif</a:t>
            </a:r>
            <a:r>
              <a:rPr lang="en-US" sz="2000" dirty="0">
                <a:latin typeface="Menlo" panose="020B0609030804020204" pitchFamily="49" charset="0"/>
              </a:rPr>
              <a:t> rank == 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latin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</a:rPr>
              <a:t>	</a:t>
            </a:r>
            <a:r>
              <a:rPr lang="en-US" sz="2000" dirty="0" err="1">
                <a:latin typeface="Menlo" panose="020B0609030804020204" pitchFamily="49" charset="0"/>
              </a:rPr>
              <a:t>MPI_Buffer_attach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000" dirty="0" err="1">
                <a:latin typeface="Menlo" panose="020B0609030804020204" pitchFamily="49" charset="0"/>
              </a:rPr>
              <a:t>numpy.zeros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1024</a:t>
            </a:r>
            <a:r>
              <a:rPr lang="en-US" sz="2000" dirty="0">
                <a:latin typeface="Menlo" panose="020B0609030804020204" pitchFamily="49" charset="0"/>
              </a:rPr>
              <a:t>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	#  allocated a buffer for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Bsend</a:t>
            </a: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 	</a:t>
            </a:r>
            <a:r>
              <a:rPr lang="en-US" sz="2000" dirty="0" err="1">
                <a:latin typeface="Menlo" panose="020B0609030804020204" pitchFamily="49" charset="0"/>
              </a:rPr>
              <a:t>comm.Bsend</a:t>
            </a:r>
            <a:r>
              <a:rPr lang="en-US" sz="2000" dirty="0">
                <a:latin typeface="Menlo" panose="020B0609030804020204" pitchFamily="49" charset="0"/>
              </a:rPr>
              <a:t>(msg, </a:t>
            </a:r>
            <a:r>
              <a:rPr lang="en-US" sz="2000" dirty="0" err="1">
                <a:solidFill>
                  <a:srgbClr val="0070C0"/>
                </a:solidFill>
                <a:latin typeface="Menlo" panose="020B0609030804020204" pitchFamily="49" charset="0"/>
              </a:rPr>
              <a:t>dest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tag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77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	</a:t>
            </a:r>
            <a:r>
              <a:rPr lang="en-US" sz="2000" dirty="0" err="1">
                <a:latin typeface="Menlo" panose="020B0609030804020204" pitchFamily="49" charset="0"/>
              </a:rPr>
              <a:t>comm.Recv</a:t>
            </a:r>
            <a:r>
              <a:rPr lang="en-US" sz="2000" dirty="0">
                <a:latin typeface="Menlo" panose="020B0609030804020204" pitchFamily="49" charset="0"/>
              </a:rPr>
              <a:t>(msg,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source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tag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88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	</a:t>
            </a:r>
            <a:r>
              <a:rPr lang="en-US" sz="2000" dirty="0" err="1">
                <a:latin typeface="Menlo" panose="020B0609030804020204" pitchFamily="49" charset="0"/>
              </a:rPr>
              <a:t>MPI_Buffer_detach</a:t>
            </a:r>
            <a:r>
              <a:rPr lang="en-US" sz="2000" dirty="0">
                <a:latin typeface="Menlo" panose="020B0609030804020204" pitchFamily="49" charset="0"/>
              </a:rPr>
              <a:t>(buff)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Print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“worker: ”</a:t>
            </a:r>
            <a:r>
              <a:rPr lang="en-US" sz="2000" dirty="0"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latin typeface="Menlo" panose="020B0609030804020204" pitchFamily="49" charset="0"/>
              </a:rPr>
              <a:t>rank)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Menlo" panose="020B0609030804020204" pitchFamily="49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BB38890-1BCE-4B41-BEBE-7C570E12D725}"/>
              </a:ext>
            </a:extLst>
          </p:cNvPr>
          <p:cNvSpPr txBox="1"/>
          <p:nvPr/>
        </p:nvSpPr>
        <p:spPr>
          <a:xfrm>
            <a:off x="6718300" y="4378779"/>
            <a:ext cx="3704771" cy="1754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Answers:</a:t>
            </a:r>
          </a:p>
          <a:p>
            <a:pPr algn="l" rtl="0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l" rtl="0">
              <a:buAutoNum type="alphaU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Both “worker: 0” and “worker: 1”</a:t>
            </a:r>
          </a:p>
          <a:p>
            <a:pPr marL="342900" indent="-342900" algn="l" rtl="0">
              <a:buAutoNum type="alphaU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Only “worker: 0”</a:t>
            </a:r>
          </a:p>
          <a:p>
            <a:pPr marL="342900" indent="-342900" algn="l" rtl="0">
              <a:buAutoNum type="alphaU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Nothing</a:t>
            </a:r>
          </a:p>
          <a:p>
            <a:pPr marL="342900" indent="-342900" algn="l" rtl="0">
              <a:buAutoNum type="alphaU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It depends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426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1B74A6-0F2F-4B39-AA14-34C0C90A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  <a:endParaRPr lang="en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FEFE6AF-A41D-4A0C-BD5E-2B08DAF3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t>16</a:t>
            </a:fld>
            <a:endParaRPr lang="he-I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E5933-E08F-4BCC-B7DF-D481241CAD47}"/>
              </a:ext>
            </a:extLst>
          </p:cNvPr>
          <p:cNvSpPr txBox="1">
            <a:spLocks/>
          </p:cNvSpPr>
          <p:nvPr/>
        </p:nvSpPr>
        <p:spPr>
          <a:xfrm>
            <a:off x="735171" y="1495425"/>
            <a:ext cx="9223058" cy="5715000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200505" indent="-200505" algn="l" defTabSz="802020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Char char="•"/>
              <a:defRPr sz="24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151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1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52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7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53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4546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55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56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57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58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latin typeface="Menlo" panose="020B0609030804020204" pitchFamily="49" charset="0"/>
              </a:rPr>
              <a:t> </a:t>
            </a:r>
            <a:r>
              <a:rPr lang="en-US" sz="2000" dirty="0" err="1">
                <a:latin typeface="Menlo" panose="020B0609030804020204" pitchFamily="49" charset="0"/>
              </a:rPr>
              <a:t>numpy</a:t>
            </a: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from</a:t>
            </a:r>
            <a:r>
              <a:rPr lang="en-US" sz="2000" dirty="0">
                <a:latin typeface="Menlo" panose="020B0609030804020204" pitchFamily="49" charset="0"/>
              </a:rPr>
              <a:t> mpi4py </a:t>
            </a: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latin typeface="Menlo" panose="020B0609030804020204" pitchFamily="49" charset="0"/>
              </a:rPr>
              <a:t> MPI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comm = MPI.COMM_WORLD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rank = </a:t>
            </a:r>
            <a:r>
              <a:rPr lang="en-US" sz="2000" dirty="0" err="1">
                <a:latin typeface="Menlo" panose="020B0609030804020204" pitchFamily="49" charset="0"/>
              </a:rPr>
              <a:t>comm.Get_rank</a:t>
            </a:r>
            <a:r>
              <a:rPr lang="en-US" sz="2000" dirty="0">
                <a:latin typeface="Menlo" panose="020B060903080402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msg = </a:t>
            </a:r>
            <a:r>
              <a:rPr lang="en-US" sz="2000" dirty="0" err="1">
                <a:latin typeface="Menlo" panose="020B0609030804020204" pitchFamily="49" charset="0"/>
              </a:rPr>
              <a:t>numpy.zeros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512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latin typeface="Menlo" panose="020B0609030804020204" pitchFamily="49" charset="0"/>
              </a:rPr>
              <a:t> rank == 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latin typeface="Menlo" panose="020B060903080402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	</a:t>
            </a:r>
            <a:r>
              <a:rPr lang="en-US" sz="2000" dirty="0" err="1">
                <a:latin typeface="Menlo" panose="020B0609030804020204" pitchFamily="49" charset="0"/>
              </a:rPr>
              <a:t>comm.Send</a:t>
            </a:r>
            <a:r>
              <a:rPr lang="en-US" sz="2000" dirty="0">
                <a:latin typeface="Menlo" panose="020B0609030804020204" pitchFamily="49" charset="0"/>
              </a:rPr>
              <a:t>(msg, </a:t>
            </a:r>
            <a:r>
              <a:rPr lang="en-US" sz="2000" dirty="0" err="1">
                <a:solidFill>
                  <a:srgbClr val="0070C0"/>
                </a:solidFill>
                <a:latin typeface="Menlo" panose="020B0609030804020204" pitchFamily="49" charset="0"/>
              </a:rPr>
              <a:t>dest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tag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88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       	</a:t>
            </a:r>
            <a:r>
              <a:rPr lang="en-US" sz="2000" dirty="0" err="1">
                <a:latin typeface="Menlo" panose="020B0609030804020204" pitchFamily="49" charset="0"/>
              </a:rPr>
              <a:t>comm.Recv</a:t>
            </a:r>
            <a:r>
              <a:rPr lang="en-US" sz="2000" dirty="0">
                <a:latin typeface="Menlo" panose="020B0609030804020204" pitchFamily="49" charset="0"/>
              </a:rPr>
              <a:t>(msg,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source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tag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77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9933FF"/>
                </a:solidFill>
                <a:latin typeface="Menlo" panose="020B0609030804020204" pitchFamily="49" charset="0"/>
              </a:rPr>
              <a:t>elif</a:t>
            </a:r>
            <a:r>
              <a:rPr lang="en-US" sz="2000" dirty="0">
                <a:latin typeface="Menlo" panose="020B0609030804020204" pitchFamily="49" charset="0"/>
              </a:rPr>
              <a:t> rank == 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latin typeface="Menlo" panose="020B060903080402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 	</a:t>
            </a:r>
            <a:r>
              <a:rPr lang="en-US" sz="2000" dirty="0" err="1">
                <a:latin typeface="Menlo" panose="020B0609030804020204" pitchFamily="49" charset="0"/>
              </a:rPr>
              <a:t>comm.Send</a:t>
            </a:r>
            <a:r>
              <a:rPr lang="en-US" sz="2000" dirty="0">
                <a:latin typeface="Menlo" panose="020B0609030804020204" pitchFamily="49" charset="0"/>
              </a:rPr>
              <a:t>(msg, </a:t>
            </a:r>
            <a:r>
              <a:rPr lang="en-US" sz="2000" dirty="0" err="1">
                <a:solidFill>
                  <a:srgbClr val="0070C0"/>
                </a:solidFill>
                <a:latin typeface="Menlo" panose="020B0609030804020204" pitchFamily="49" charset="0"/>
              </a:rPr>
              <a:t>dest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tag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77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	</a:t>
            </a:r>
            <a:r>
              <a:rPr lang="en-US" sz="2000" dirty="0" err="1">
                <a:latin typeface="Menlo" panose="020B0609030804020204" pitchFamily="49" charset="0"/>
              </a:rPr>
              <a:t>comm.Recv</a:t>
            </a:r>
            <a:r>
              <a:rPr lang="en-US" sz="2000" dirty="0">
                <a:latin typeface="Menlo" panose="020B0609030804020204" pitchFamily="49" charset="0"/>
              </a:rPr>
              <a:t>(msg,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source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tag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88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Print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“worker: ”</a:t>
            </a:r>
            <a:r>
              <a:rPr lang="en-US" sz="2000" dirty="0"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latin typeface="Menlo" panose="020B0609030804020204" pitchFamily="49" charset="0"/>
              </a:rPr>
              <a:t>rank)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Menlo" panose="020B0609030804020204" pitchFamily="49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BB38890-1BCE-4B41-BEBE-7C570E12D725}"/>
              </a:ext>
            </a:extLst>
          </p:cNvPr>
          <p:cNvSpPr txBox="1"/>
          <p:nvPr/>
        </p:nvSpPr>
        <p:spPr>
          <a:xfrm>
            <a:off x="6718300" y="4378779"/>
            <a:ext cx="3704771" cy="1754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Answers:</a:t>
            </a:r>
          </a:p>
          <a:p>
            <a:pPr algn="l" rtl="0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l" rtl="0">
              <a:buAutoNum type="alphaU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Both “worker: 0” and “worker: 1”</a:t>
            </a:r>
          </a:p>
          <a:p>
            <a:pPr marL="342900" indent="-342900" algn="l" rtl="0">
              <a:buAutoNum type="alphaU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Only “worker: 0”</a:t>
            </a:r>
          </a:p>
          <a:p>
            <a:pPr marL="342900" indent="-342900" algn="l" rtl="0">
              <a:buAutoNum type="alphaU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Nothing</a:t>
            </a:r>
          </a:p>
          <a:p>
            <a:pPr marL="342900" indent="-342900" algn="l" rtl="0">
              <a:buAutoNum type="alphaU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It depends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09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processes send message to each other</a:t>
            </a:r>
          </a:p>
          <a:p>
            <a:r>
              <a:rPr lang="en-US" dirty="0"/>
              <a:t>No one will be able to call a corresponding </a:t>
            </a:r>
            <a:r>
              <a:rPr lang="en-US" b="1" dirty="0" err="1"/>
              <a:t>MPI_Recv</a:t>
            </a:r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pPr/>
              <a:t>17</a:t>
            </a:fld>
            <a:endParaRPr lang="he-IL"/>
          </a:p>
        </p:txBody>
      </p:sp>
      <p:sp>
        <p:nvSpPr>
          <p:cNvPr id="3" name="object 3"/>
          <p:cNvSpPr/>
          <p:nvPr/>
        </p:nvSpPr>
        <p:spPr>
          <a:xfrm>
            <a:off x="2574925" y="3324225"/>
            <a:ext cx="5543550" cy="3040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Avoiding deadlock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ordering of calls between tasks</a:t>
            </a:r>
          </a:p>
          <a:p>
            <a:r>
              <a:rPr lang="en-US" dirty="0"/>
              <a:t>Buffered mode</a:t>
            </a:r>
          </a:p>
          <a:p>
            <a:r>
              <a:rPr lang="en-US" dirty="0"/>
              <a:t>Non-blocking calls</a:t>
            </a:r>
          </a:p>
          <a:p>
            <a:pPr lvl="1"/>
            <a:r>
              <a:rPr lang="en-US" dirty="0"/>
              <a:t>Later on…</a:t>
            </a:r>
          </a:p>
          <a:p>
            <a:r>
              <a:rPr lang="en-US" dirty="0"/>
              <a:t>Other communication functions</a:t>
            </a:r>
          </a:p>
          <a:p>
            <a:pPr lvl="1"/>
            <a:r>
              <a:rPr lang="en-US" dirty="0"/>
              <a:t>For  example: </a:t>
            </a:r>
            <a:r>
              <a:rPr lang="en-US" dirty="0" err="1"/>
              <a:t>MPI_Sendrecv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t>18</a:t>
            </a:fld>
            <a:endParaRPr lang="he-IL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Non-blocking communication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returns immediately</a:t>
            </a:r>
          </a:p>
          <a:p>
            <a:pPr lvl="1"/>
            <a:r>
              <a:rPr lang="en-US" dirty="0"/>
              <a:t>Unsafe to use buffers before actual completion</a:t>
            </a:r>
          </a:p>
          <a:p>
            <a:pPr lvl="1"/>
            <a:r>
              <a:rPr lang="en-US" dirty="0"/>
              <a:t>Check status of call via dedicated methods</a:t>
            </a:r>
          </a:p>
          <a:p>
            <a:pPr lvl="2"/>
            <a:r>
              <a:rPr lang="en-US" dirty="0"/>
              <a:t>later on…</a:t>
            </a:r>
          </a:p>
          <a:p>
            <a:r>
              <a:rPr lang="en-US" dirty="0"/>
              <a:t>Allows overlapping of computation and communication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t>19</a:t>
            </a:fld>
            <a:endParaRPr lang="he-I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989E3A-BD15-4EF2-801E-FD612B6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  <a:endParaRPr lang="en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D6A66EE-9B3E-4F4D-B510-3D607ED6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t>2</a:t>
            </a:fld>
            <a:endParaRPr lang="he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A20EDA-432D-4515-B121-2468A93A4DFC}"/>
              </a:ext>
            </a:extLst>
          </p:cNvPr>
          <p:cNvSpPr txBox="1">
            <a:spLocks/>
          </p:cNvSpPr>
          <p:nvPr/>
        </p:nvSpPr>
        <p:spPr>
          <a:xfrm>
            <a:off x="735171" y="1495425"/>
            <a:ext cx="9223058" cy="57150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>
            <a:lvl1pPr marL="200505" indent="-200505" algn="l" defTabSz="802020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Char char="•"/>
              <a:defRPr sz="24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151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1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52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7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53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4546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55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56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57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58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latin typeface="Menlo" panose="020B0609030804020204" pitchFamily="49" charset="0"/>
              </a:rPr>
              <a:t> </a:t>
            </a:r>
            <a:r>
              <a:rPr lang="en-US" sz="2000" dirty="0" err="1">
                <a:latin typeface="Menlo" panose="020B0609030804020204" pitchFamily="49" charset="0"/>
              </a:rPr>
              <a:t>numpy</a:t>
            </a: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from</a:t>
            </a:r>
            <a:r>
              <a:rPr lang="en-US" sz="2000" dirty="0">
                <a:latin typeface="Menlo" panose="020B0609030804020204" pitchFamily="49" charset="0"/>
              </a:rPr>
              <a:t> mpi4py </a:t>
            </a: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latin typeface="Menlo" panose="020B0609030804020204" pitchFamily="49" charset="0"/>
              </a:rPr>
              <a:t> MPI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comm = MPI.COMM_WORLD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rank = </a:t>
            </a:r>
            <a:r>
              <a:rPr lang="en-US" sz="2000" dirty="0" err="1">
                <a:latin typeface="Menlo" panose="020B0609030804020204" pitchFamily="49" charset="0"/>
              </a:rPr>
              <a:t>comm.Get_rank</a:t>
            </a:r>
            <a:r>
              <a:rPr lang="en-US" sz="2000" dirty="0">
                <a:latin typeface="Menlo" panose="020B060903080402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Menlo" panose="020B0609030804020204" pitchFamily="49" charset="0"/>
              </a:rPr>
              <a:t>randNum</a:t>
            </a:r>
            <a:r>
              <a:rPr lang="en-US" sz="2000" dirty="0">
                <a:latin typeface="Menlo" panose="020B0609030804020204" pitchFamily="49" charset="0"/>
              </a:rPr>
              <a:t> = </a:t>
            </a:r>
            <a:r>
              <a:rPr lang="en-US" sz="2000" dirty="0" err="1">
                <a:latin typeface="Menlo" panose="020B0609030804020204" pitchFamily="49" charset="0"/>
              </a:rPr>
              <a:t>numpy.zeros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latin typeface="Menlo" panose="020B0609030804020204" pitchFamily="49" charset="0"/>
              </a:rPr>
              <a:t> rank == 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latin typeface="Menlo" panose="020B060903080402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        	</a:t>
            </a:r>
            <a:r>
              <a:rPr lang="en-US" sz="2000" dirty="0" err="1">
                <a:latin typeface="Menlo" panose="020B0609030804020204" pitchFamily="49" charset="0"/>
              </a:rPr>
              <a:t>randNum</a:t>
            </a:r>
            <a:r>
              <a:rPr lang="en-US" sz="2000" dirty="0">
                <a:latin typeface="Menlo" panose="020B0609030804020204" pitchFamily="49" charset="0"/>
              </a:rPr>
              <a:t> = </a:t>
            </a:r>
            <a:r>
              <a:rPr lang="en-US" sz="2000" dirty="0" err="1">
                <a:latin typeface="Menlo" panose="020B0609030804020204" pitchFamily="49" charset="0"/>
              </a:rPr>
              <a:t>numpy.random.random_sample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	</a:t>
            </a:r>
            <a:r>
              <a:rPr lang="en-US" sz="2000" dirty="0" err="1">
                <a:latin typeface="Menlo" panose="020B0609030804020204" pitchFamily="49" charset="0"/>
              </a:rPr>
              <a:t>comm.Send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000" dirty="0" err="1">
                <a:latin typeface="Menlo" panose="020B0609030804020204" pitchFamily="49" charset="0"/>
              </a:rPr>
              <a:t>randNum</a:t>
            </a:r>
            <a:r>
              <a:rPr lang="en-US" sz="2000" dirty="0">
                <a:latin typeface="Menlo" panose="020B0609030804020204" pitchFamily="49" charset="0"/>
              </a:rPr>
              <a:t>, </a:t>
            </a:r>
            <a:r>
              <a:rPr lang="en-US" sz="2000" dirty="0" err="1">
                <a:solidFill>
                  <a:srgbClr val="0070C0"/>
                </a:solidFill>
                <a:latin typeface="Menlo" panose="020B0609030804020204" pitchFamily="49" charset="0"/>
              </a:rPr>
              <a:t>dest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tag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88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       	</a:t>
            </a:r>
            <a:r>
              <a:rPr lang="en-US" sz="2000" dirty="0" err="1">
                <a:latin typeface="Menlo" panose="020B0609030804020204" pitchFamily="49" charset="0"/>
              </a:rPr>
              <a:t>comm.Recv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000" dirty="0" err="1">
                <a:latin typeface="Menlo" panose="020B0609030804020204" pitchFamily="49" charset="0"/>
              </a:rPr>
              <a:t>randNum</a:t>
            </a:r>
            <a:r>
              <a:rPr lang="en-US" sz="2000" dirty="0"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source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tag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77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</a:rPr>
              <a:t>print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000" dirty="0" err="1">
                <a:latin typeface="Menlo" panose="020B0609030804020204" pitchFamily="49" charset="0"/>
              </a:rPr>
              <a:t>randNum</a:t>
            </a:r>
            <a:r>
              <a:rPr lang="en-US" sz="2000" dirty="0">
                <a:latin typeface="Menlo" panose="020B0609030804020204" pitchFamily="49" charset="0"/>
              </a:rPr>
              <a:t>)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9933FF"/>
                </a:solidFill>
                <a:latin typeface="Menlo" panose="020B0609030804020204" pitchFamily="49" charset="0"/>
              </a:rPr>
              <a:t>elif</a:t>
            </a:r>
            <a:r>
              <a:rPr lang="en-US" sz="2000" dirty="0">
                <a:latin typeface="Menlo" panose="020B0609030804020204" pitchFamily="49" charset="0"/>
              </a:rPr>
              <a:t> rank == 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latin typeface="Menlo" panose="020B060903080402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	</a:t>
            </a:r>
            <a:r>
              <a:rPr lang="en-US" sz="2000" dirty="0" err="1">
                <a:latin typeface="Menlo" panose="020B0609030804020204" pitchFamily="49" charset="0"/>
              </a:rPr>
              <a:t>comm.Recv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000" dirty="0" err="1">
                <a:latin typeface="Menlo" panose="020B0609030804020204" pitchFamily="49" charset="0"/>
              </a:rPr>
              <a:t>randNum</a:t>
            </a:r>
            <a:r>
              <a:rPr lang="en-US" sz="2000" dirty="0"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source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tag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88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	</a:t>
            </a:r>
            <a:r>
              <a:rPr lang="en-US" sz="2000" dirty="0" err="1">
                <a:latin typeface="Menlo" panose="020B0609030804020204" pitchFamily="49" charset="0"/>
              </a:rPr>
              <a:t>randNum</a:t>
            </a:r>
            <a:r>
              <a:rPr lang="en-US" sz="2000" dirty="0">
                <a:latin typeface="Menlo" panose="020B0609030804020204" pitchFamily="49" charset="0"/>
              </a:rPr>
              <a:t> *= 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       	</a:t>
            </a:r>
            <a:r>
              <a:rPr lang="en-US" sz="2000" dirty="0" err="1">
                <a:latin typeface="Menlo" panose="020B0609030804020204" pitchFamily="49" charset="0"/>
              </a:rPr>
              <a:t>comm.Send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000" dirty="0" err="1">
                <a:latin typeface="Menlo" panose="020B0609030804020204" pitchFamily="49" charset="0"/>
              </a:rPr>
              <a:t>randNum</a:t>
            </a:r>
            <a:r>
              <a:rPr lang="en-US" sz="2000" dirty="0">
                <a:latin typeface="Menlo" panose="020B0609030804020204" pitchFamily="49" charset="0"/>
              </a:rPr>
              <a:t>, </a:t>
            </a:r>
            <a:r>
              <a:rPr lang="en-US" sz="2000" dirty="0" err="1">
                <a:solidFill>
                  <a:srgbClr val="0070C0"/>
                </a:solidFill>
                <a:latin typeface="Menlo" panose="020B0609030804020204" pitchFamily="49" charset="0"/>
              </a:rPr>
              <a:t>dest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tag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77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</p:txBody>
      </p:sp>
      <p:pic>
        <p:nvPicPr>
          <p:cNvPr id="8" name="Picture 2" descr="round trip">
            <a:extLst>
              <a:ext uri="{FF2B5EF4-FFF2-40B4-BE49-F238E27FC236}">
                <a16:creationId xmlns:a16="http://schemas.microsoft.com/office/drawing/2014/main" id="{4B14D61B-3132-4121-975C-CD86ED4A4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604" y="1495425"/>
            <a:ext cx="50006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571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Non-blocking standard send</a:t>
            </a:r>
            <a:br>
              <a:rPr lang="en-US" dirty="0"/>
            </a:br>
            <a:r>
              <a:rPr lang="en-US" dirty="0"/>
              <a:t>Non-blocking receive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MPI_Isend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…</a:t>
            </a:r>
            <a:r>
              <a:rPr lang="en-US" dirty="0"/>
              <a:t>)</a:t>
            </a:r>
          </a:p>
          <a:p>
            <a:r>
              <a:rPr lang="en-US" dirty="0" err="1"/>
              <a:t>MPI_Irecv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…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pPr/>
              <a:t>20</a:t>
            </a:fld>
            <a:endParaRPr lang="he-IL"/>
          </a:p>
        </p:txBody>
      </p:sp>
      <p:sp>
        <p:nvSpPr>
          <p:cNvPr id="3" name="object 3"/>
          <p:cNvSpPr/>
          <p:nvPr/>
        </p:nvSpPr>
        <p:spPr>
          <a:xfrm>
            <a:off x="1908937" y="3155742"/>
            <a:ext cx="6875526" cy="3656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7A5F841-0E8F-4A2E-B313-B3126B4D0BF2}"/>
              </a:ext>
            </a:extLst>
          </p:cNvPr>
          <p:cNvSpPr/>
          <p:nvPr/>
        </p:nvSpPr>
        <p:spPr>
          <a:xfrm>
            <a:off x="4203700" y="3993438"/>
            <a:ext cx="1447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121608C-F52E-4769-BF93-82C864134F88}"/>
              </a:ext>
            </a:extLst>
          </p:cNvPr>
          <p:cNvSpPr/>
          <p:nvPr/>
        </p:nvSpPr>
        <p:spPr>
          <a:xfrm>
            <a:off x="6330819" y="5229225"/>
            <a:ext cx="2673481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Non-blocking standard send</a:t>
            </a:r>
            <a:br>
              <a:rPr lang="en-US" dirty="0"/>
            </a:br>
            <a:r>
              <a:rPr lang="en-US" dirty="0"/>
              <a:t>Non-blocking receive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MPI_Isend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…</a:t>
            </a:r>
            <a:r>
              <a:rPr lang="en-US" dirty="0"/>
              <a:t>)</a:t>
            </a:r>
          </a:p>
          <a:p>
            <a:r>
              <a:rPr lang="en-US" dirty="0" err="1"/>
              <a:t>MPI_Irecv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…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pPr/>
              <a:t>21</a:t>
            </a:fld>
            <a:endParaRPr lang="he-IL"/>
          </a:p>
        </p:txBody>
      </p:sp>
      <p:sp>
        <p:nvSpPr>
          <p:cNvPr id="3" name="object 3"/>
          <p:cNvSpPr/>
          <p:nvPr/>
        </p:nvSpPr>
        <p:spPr>
          <a:xfrm>
            <a:off x="1927892" y="3148208"/>
            <a:ext cx="6840473" cy="3878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11BF7A46-F6E2-45AD-B4D2-11F157193D1D}"/>
              </a:ext>
            </a:extLst>
          </p:cNvPr>
          <p:cNvSpPr/>
          <p:nvPr/>
        </p:nvSpPr>
        <p:spPr>
          <a:xfrm>
            <a:off x="4279900" y="3705225"/>
            <a:ext cx="14478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2D3E712-B216-4882-BCCF-66274E09E60C}"/>
              </a:ext>
            </a:extLst>
          </p:cNvPr>
          <p:cNvSpPr/>
          <p:nvPr/>
        </p:nvSpPr>
        <p:spPr>
          <a:xfrm>
            <a:off x="5453703" y="4427505"/>
            <a:ext cx="1219200" cy="496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CFFD1F4C-916A-440D-9EBE-5DD310551451}"/>
              </a:ext>
            </a:extLst>
          </p:cNvPr>
          <p:cNvSpPr/>
          <p:nvPr/>
        </p:nvSpPr>
        <p:spPr>
          <a:xfrm>
            <a:off x="6565900" y="5305425"/>
            <a:ext cx="2199608" cy="1721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1886A3EE-68A5-4B53-B0AD-047CD3FCA018}"/>
              </a:ext>
            </a:extLst>
          </p:cNvPr>
          <p:cNvSpPr/>
          <p:nvPr/>
        </p:nvSpPr>
        <p:spPr>
          <a:xfrm>
            <a:off x="4515798" y="4924425"/>
            <a:ext cx="1897702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About Non-Blocking MPI Call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MPI_Wait</a:t>
            </a:r>
            <a:endParaRPr lang="en-US" b="1" dirty="0"/>
          </a:p>
          <a:p>
            <a:pPr lvl="1"/>
            <a:r>
              <a:rPr lang="en-US" dirty="0" err="1">
                <a:solidFill>
                  <a:srgbClr val="7030A0"/>
                </a:solidFill>
              </a:rPr>
              <a:t>request.</a:t>
            </a:r>
            <a:r>
              <a:rPr lang="en-US" dirty="0" err="1"/>
              <a:t>Wait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Blocking until communication is completed</a:t>
            </a:r>
          </a:p>
          <a:p>
            <a:pPr lvl="1"/>
            <a:r>
              <a:rPr lang="en-US" dirty="0"/>
              <a:t>Useful for both sender and receiver of </a:t>
            </a:r>
            <a:r>
              <a:rPr lang="en-US" i="1" dirty="0"/>
              <a:t>non-blocking</a:t>
            </a:r>
            <a:r>
              <a:rPr lang="en-US" dirty="0"/>
              <a:t> communications</a:t>
            </a:r>
          </a:p>
          <a:p>
            <a:r>
              <a:rPr lang="en-US" b="1" dirty="0" err="1"/>
              <a:t>MPI_Test</a:t>
            </a:r>
            <a:endParaRPr lang="en-US" b="1" dirty="0"/>
          </a:p>
          <a:p>
            <a:pPr lvl="1"/>
            <a:r>
              <a:rPr lang="en-US" dirty="0" err="1">
                <a:solidFill>
                  <a:srgbClr val="7030A0"/>
                </a:solidFill>
              </a:rPr>
              <a:t>request.</a:t>
            </a:r>
            <a:r>
              <a:rPr lang="en-US" dirty="0" err="1"/>
              <a:t>Test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Non Blocking check for status of communication</a:t>
            </a:r>
          </a:p>
          <a:p>
            <a:pPr lvl="1"/>
            <a:r>
              <a:rPr lang="en-US" dirty="0"/>
              <a:t>Useful for both sender and receiver of </a:t>
            </a:r>
            <a:r>
              <a:rPr lang="en-US" i="1" dirty="0"/>
              <a:t>non-blocking</a:t>
            </a:r>
            <a:r>
              <a:rPr lang="en-US" dirty="0"/>
              <a:t> communications</a:t>
            </a:r>
          </a:p>
          <a:p>
            <a:r>
              <a:rPr lang="en-US" b="1" dirty="0" err="1"/>
              <a:t>MPI_Cancel</a:t>
            </a:r>
            <a:endParaRPr lang="en-US" b="1" dirty="0"/>
          </a:p>
          <a:p>
            <a:pPr lvl="1"/>
            <a:r>
              <a:rPr lang="en-US" dirty="0" err="1">
                <a:solidFill>
                  <a:srgbClr val="7030A0"/>
                </a:solidFill>
              </a:rPr>
              <a:t>request.</a:t>
            </a:r>
            <a:r>
              <a:rPr lang="en-US" dirty="0" err="1"/>
              <a:t>Cancel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Cancels the Non Blocking call</a:t>
            </a:r>
          </a:p>
          <a:p>
            <a:pPr lvl="1"/>
            <a:endParaRPr lang="en-US" dirty="0"/>
          </a:p>
          <a:p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t>22</a:t>
            </a:fld>
            <a:endParaRPr lang="he-IL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Non-blocking standard send</a:t>
            </a:r>
            <a:br>
              <a:rPr lang="en-US" dirty="0"/>
            </a:br>
            <a:r>
              <a:rPr lang="en-US" dirty="0"/>
              <a:t>Non-blocking receive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MPI_Isend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…</a:t>
            </a:r>
            <a:r>
              <a:rPr lang="en-US" dirty="0"/>
              <a:t>)</a:t>
            </a:r>
          </a:p>
          <a:p>
            <a:r>
              <a:rPr lang="en-US" dirty="0" err="1"/>
              <a:t>MPI_Irecv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…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pPr/>
              <a:t>23</a:t>
            </a:fld>
            <a:endParaRPr lang="he-IL"/>
          </a:p>
        </p:txBody>
      </p:sp>
      <p:sp>
        <p:nvSpPr>
          <p:cNvPr id="3" name="object 3"/>
          <p:cNvSpPr/>
          <p:nvPr/>
        </p:nvSpPr>
        <p:spPr>
          <a:xfrm>
            <a:off x="1908937" y="3155742"/>
            <a:ext cx="6875526" cy="3656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4890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Non-blocking standard send</a:t>
            </a:r>
            <a:br>
              <a:rPr lang="en-US" dirty="0"/>
            </a:br>
            <a:r>
              <a:rPr lang="en-US" dirty="0"/>
              <a:t>Non-blocking receive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MPI_Isend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…</a:t>
            </a:r>
            <a:r>
              <a:rPr lang="en-US" dirty="0"/>
              <a:t>)</a:t>
            </a:r>
          </a:p>
          <a:p>
            <a:r>
              <a:rPr lang="en-US" dirty="0" err="1"/>
              <a:t>MPI_Irecv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…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pPr/>
              <a:t>24</a:t>
            </a:fld>
            <a:endParaRPr lang="he-IL"/>
          </a:p>
        </p:txBody>
      </p:sp>
      <p:sp>
        <p:nvSpPr>
          <p:cNvPr id="3" name="object 3"/>
          <p:cNvSpPr/>
          <p:nvPr/>
        </p:nvSpPr>
        <p:spPr>
          <a:xfrm>
            <a:off x="1927892" y="3148208"/>
            <a:ext cx="6840473" cy="3878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6677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Conclusions: Non-blocking calls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Gains</a:t>
            </a:r>
          </a:p>
          <a:p>
            <a:pPr lvl="1"/>
            <a:r>
              <a:rPr lang="en-US" dirty="0"/>
              <a:t>Avoid deadlock</a:t>
            </a:r>
          </a:p>
          <a:p>
            <a:pPr lvl="1"/>
            <a:r>
              <a:rPr lang="en-US" dirty="0"/>
              <a:t>Decrease synchronization overhead</a:t>
            </a:r>
          </a:p>
          <a:p>
            <a:r>
              <a:rPr lang="en-US" dirty="0"/>
              <a:t>Post non-blocking sends and receives as early as possible</a:t>
            </a:r>
          </a:p>
          <a:p>
            <a:r>
              <a:rPr lang="en-US" dirty="0"/>
              <a:t>Call wait as late as possible</a:t>
            </a:r>
          </a:p>
          <a:p>
            <a:r>
              <a:rPr lang="en-US" dirty="0"/>
              <a:t>Must avoid writing to send buffer between </a:t>
            </a:r>
            <a:r>
              <a:rPr lang="en-US" b="1" dirty="0" err="1"/>
              <a:t>MPI_Isend</a:t>
            </a:r>
            <a:r>
              <a:rPr lang="en-US" dirty="0"/>
              <a:t> and </a:t>
            </a:r>
            <a:r>
              <a:rPr lang="en-US" b="1" dirty="0" err="1"/>
              <a:t>MPI_Wait</a:t>
            </a:r>
            <a:endParaRPr lang="en-US" b="1" dirty="0"/>
          </a:p>
          <a:p>
            <a:r>
              <a:rPr lang="en-US" dirty="0"/>
              <a:t>Must avoid reading and writing in receive buffer between </a:t>
            </a:r>
            <a:r>
              <a:rPr lang="en-US" b="1" dirty="0" err="1"/>
              <a:t>MPI_Irecv</a:t>
            </a:r>
            <a:r>
              <a:rPr lang="en-US" dirty="0"/>
              <a:t> and </a:t>
            </a:r>
            <a:r>
              <a:rPr lang="en-US" b="1" dirty="0" err="1"/>
              <a:t>MPI_Wait</a:t>
            </a:r>
            <a:endParaRPr lang="en-US" b="1" dirty="0"/>
          </a:p>
          <a:p>
            <a:r>
              <a:rPr lang="en-US" dirty="0"/>
              <a:t>Careful when using local variables (on the stack) that might go out of scope before they have been written to or read from!</a:t>
            </a:r>
            <a:endParaRPr lang="en-US" b="1" dirty="0"/>
          </a:p>
          <a:p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t>25</a:t>
            </a:fld>
            <a:endParaRPr lang="he-IL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30CB-180A-EE42-BE37-B8EA3495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Blocking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FF108-CC27-7D4F-97EC-947582467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495425"/>
            <a:ext cx="10210799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numpy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Menlo" panose="020B060903080402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mpi4py </a:t>
            </a:r>
            <a:r>
              <a:rPr lang="en-US" dirty="0">
                <a:solidFill>
                  <a:srgbClr val="AF00DB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MPI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comm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MPI.COMM_WORLD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rank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comm.Get_rank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randNum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numpy.zeros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rank == </a:t>
            </a:r>
            <a:r>
              <a:rPr lang="en-US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randNum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numpy.random.random_sample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"Process"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rank, 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"drew the number"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randNum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comm.Isend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randNum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dest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req.Wait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rank == </a:t>
            </a:r>
            <a:r>
              <a:rPr lang="en-US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"Process"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rank, 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"before receive has number"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randNum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comm.Irecv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randNum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source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req.Wait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"Process"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rank, 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"received the number"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randNum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23734-3BE9-404D-B69F-97175722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t>26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80624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30CB-180A-EE42-BE37-B8EA3495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Blocking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23734-3BE9-404D-B69F-97175722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t>27</a:t>
            </a:fld>
            <a:endParaRPr lang="he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783483-5BEF-479E-A82C-186664691F13}"/>
              </a:ext>
            </a:extLst>
          </p:cNvPr>
          <p:cNvSpPr txBox="1">
            <a:spLocks/>
          </p:cNvSpPr>
          <p:nvPr/>
        </p:nvSpPr>
        <p:spPr>
          <a:xfrm>
            <a:off x="735171" y="1495425"/>
            <a:ext cx="9223058" cy="57150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>
            <a:lvl1pPr marL="200505" indent="-200505" algn="l" defTabSz="802020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Char char="•"/>
              <a:defRPr sz="24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151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1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52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7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53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4546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55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56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57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58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latin typeface="Menlo" panose="020B0609030804020204" pitchFamily="49" charset="0"/>
              </a:rPr>
              <a:t> </a:t>
            </a:r>
            <a:r>
              <a:rPr lang="en-US" sz="2000" dirty="0" err="1">
                <a:latin typeface="Menlo" panose="020B0609030804020204" pitchFamily="49" charset="0"/>
              </a:rPr>
              <a:t>numpy</a:t>
            </a: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from</a:t>
            </a:r>
            <a:r>
              <a:rPr lang="en-US" sz="2000" dirty="0">
                <a:latin typeface="Menlo" panose="020B0609030804020204" pitchFamily="49" charset="0"/>
              </a:rPr>
              <a:t> mpi4py </a:t>
            </a: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latin typeface="Menlo" panose="020B0609030804020204" pitchFamily="49" charset="0"/>
              </a:rPr>
              <a:t> MPI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comm = MPI.COMM_WORLD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rank = </a:t>
            </a:r>
            <a:r>
              <a:rPr lang="en-US" sz="2000" dirty="0" err="1">
                <a:latin typeface="Menlo" panose="020B0609030804020204" pitchFamily="49" charset="0"/>
              </a:rPr>
              <a:t>comm.Get_rank</a:t>
            </a:r>
            <a:r>
              <a:rPr lang="en-US" sz="2000" dirty="0">
                <a:latin typeface="Menlo" panose="020B060903080402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Menlo" panose="020B0609030804020204" pitchFamily="49" charset="0"/>
              </a:rPr>
              <a:t>randNum</a:t>
            </a:r>
            <a:r>
              <a:rPr lang="en-US" sz="2000" dirty="0">
                <a:latin typeface="Menlo" panose="020B0609030804020204" pitchFamily="49" charset="0"/>
              </a:rPr>
              <a:t> = </a:t>
            </a:r>
            <a:r>
              <a:rPr lang="en-US" sz="2000" dirty="0" err="1">
                <a:latin typeface="Menlo" panose="020B0609030804020204" pitchFamily="49" charset="0"/>
              </a:rPr>
              <a:t>numpy.zeros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latin typeface="Menlo" panose="020B0609030804020204" pitchFamily="49" charset="0"/>
              </a:rPr>
              <a:t> rank == 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latin typeface="Menlo" panose="020B060903080402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        	</a:t>
            </a:r>
            <a:r>
              <a:rPr lang="en-US" sz="2000" dirty="0" err="1">
                <a:latin typeface="Menlo" panose="020B0609030804020204" pitchFamily="49" charset="0"/>
              </a:rPr>
              <a:t>randNum</a:t>
            </a:r>
            <a:r>
              <a:rPr lang="en-US" sz="2000" dirty="0">
                <a:latin typeface="Menlo" panose="020B0609030804020204" pitchFamily="49" charset="0"/>
              </a:rPr>
              <a:t> = </a:t>
            </a:r>
            <a:r>
              <a:rPr lang="en-US" sz="2000" dirty="0" err="1">
                <a:latin typeface="Menlo" panose="020B0609030804020204" pitchFamily="49" charset="0"/>
              </a:rPr>
              <a:t>numpy.random.random_sample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</a:rPr>
              <a:t>	</a:t>
            </a:r>
            <a:r>
              <a:rPr lang="en-US" sz="2000" dirty="0" err="1">
                <a:latin typeface="Menlo" panose="020B0609030804020204" pitchFamily="49" charset="0"/>
              </a:rPr>
              <a:t>comm.IRecv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000" dirty="0" err="1">
                <a:latin typeface="Menlo" panose="020B0609030804020204" pitchFamily="49" charset="0"/>
              </a:rPr>
              <a:t>resultNum</a:t>
            </a:r>
            <a:r>
              <a:rPr lang="en-US" sz="2000" dirty="0"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source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tag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77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	</a:t>
            </a:r>
            <a:r>
              <a:rPr lang="en-US" sz="2000" dirty="0" err="1">
                <a:latin typeface="Menlo" panose="020B0609030804020204" pitchFamily="49" charset="0"/>
              </a:rPr>
              <a:t>comm.Send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000" dirty="0" err="1">
                <a:latin typeface="Menlo" panose="020B0609030804020204" pitchFamily="49" charset="0"/>
              </a:rPr>
              <a:t>randNum</a:t>
            </a:r>
            <a:r>
              <a:rPr lang="en-US" sz="2000" dirty="0">
                <a:latin typeface="Menlo" panose="020B0609030804020204" pitchFamily="49" charset="0"/>
              </a:rPr>
              <a:t>, </a:t>
            </a:r>
            <a:r>
              <a:rPr lang="en-US" sz="2000" dirty="0" err="1">
                <a:solidFill>
                  <a:srgbClr val="0070C0"/>
                </a:solidFill>
                <a:latin typeface="Menlo" panose="020B0609030804020204" pitchFamily="49" charset="0"/>
              </a:rPr>
              <a:t>dest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tag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88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       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</a:rPr>
              <a:t>print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000" dirty="0" err="1">
                <a:latin typeface="Menlo" panose="020B0609030804020204" pitchFamily="49" charset="0"/>
              </a:rPr>
              <a:t>resultNum</a:t>
            </a:r>
            <a:r>
              <a:rPr lang="en-US" sz="2000" dirty="0">
                <a:latin typeface="Menlo" panose="020B0609030804020204" pitchFamily="49" charset="0"/>
              </a:rPr>
              <a:t>)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9933FF"/>
                </a:solidFill>
                <a:latin typeface="Menlo" panose="020B0609030804020204" pitchFamily="49" charset="0"/>
              </a:rPr>
              <a:t>elif</a:t>
            </a:r>
            <a:r>
              <a:rPr lang="en-US" sz="2000" dirty="0">
                <a:latin typeface="Menlo" panose="020B0609030804020204" pitchFamily="49" charset="0"/>
              </a:rPr>
              <a:t> rank == 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latin typeface="Menlo" panose="020B060903080402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	</a:t>
            </a:r>
            <a:r>
              <a:rPr lang="en-US" sz="2000" dirty="0" err="1">
                <a:latin typeface="Menlo" panose="020B0609030804020204" pitchFamily="49" charset="0"/>
              </a:rPr>
              <a:t>comm.Recv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000" dirty="0" err="1">
                <a:latin typeface="Menlo" panose="020B0609030804020204" pitchFamily="49" charset="0"/>
              </a:rPr>
              <a:t>randNum</a:t>
            </a:r>
            <a:r>
              <a:rPr lang="en-US" sz="2000" dirty="0"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source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tag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88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	</a:t>
            </a:r>
            <a:r>
              <a:rPr lang="en-US" sz="2000" dirty="0" err="1">
                <a:latin typeface="Menlo" panose="020B0609030804020204" pitchFamily="49" charset="0"/>
              </a:rPr>
              <a:t>randNum</a:t>
            </a:r>
            <a:r>
              <a:rPr lang="en-US" sz="2000" dirty="0">
                <a:latin typeface="Menlo" panose="020B0609030804020204" pitchFamily="49" charset="0"/>
              </a:rPr>
              <a:t> *= 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       	</a:t>
            </a:r>
            <a:r>
              <a:rPr lang="en-US" sz="2000" dirty="0" err="1">
                <a:latin typeface="Menlo" panose="020B0609030804020204" pitchFamily="49" charset="0"/>
              </a:rPr>
              <a:t>comm.Rsend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000" dirty="0" err="1">
                <a:latin typeface="Menlo" panose="020B0609030804020204" pitchFamily="49" charset="0"/>
              </a:rPr>
              <a:t>randNum</a:t>
            </a:r>
            <a:r>
              <a:rPr lang="en-US" sz="2000" dirty="0">
                <a:latin typeface="Menlo" panose="020B0609030804020204" pitchFamily="49" charset="0"/>
              </a:rPr>
              <a:t>, </a:t>
            </a:r>
            <a:r>
              <a:rPr lang="en-US" sz="2000" dirty="0" err="1">
                <a:solidFill>
                  <a:srgbClr val="0070C0"/>
                </a:solidFill>
                <a:latin typeface="Menlo" panose="020B0609030804020204" pitchFamily="49" charset="0"/>
              </a:rPr>
              <a:t>dest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tag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77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1950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Probing for Messages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MPI_Probe</a:t>
            </a:r>
            <a:endParaRPr lang="en-US" b="1" dirty="0"/>
          </a:p>
          <a:p>
            <a:pPr lvl="1"/>
            <a:r>
              <a:rPr lang="en-US" dirty="0">
                <a:solidFill>
                  <a:schemeClr val="accent2"/>
                </a:solidFill>
              </a:rPr>
              <a:t>Probe</a:t>
            </a:r>
            <a:r>
              <a:rPr lang="en-US" dirty="0"/>
              <a:t>(source=None, tag=None, status=None)</a:t>
            </a:r>
          </a:p>
          <a:p>
            <a:pPr lvl="1"/>
            <a:r>
              <a:rPr lang="en-US" dirty="0"/>
              <a:t>Receiver is notified when messages arrive and are ready to be processed</a:t>
            </a:r>
          </a:p>
          <a:p>
            <a:pPr lvl="1"/>
            <a:r>
              <a:rPr lang="en-US" dirty="0"/>
              <a:t>From potentially </a:t>
            </a:r>
            <a:r>
              <a:rPr lang="en-US" i="1" dirty="0"/>
              <a:t>any</a:t>
            </a:r>
            <a:r>
              <a:rPr lang="en-US" dirty="0"/>
              <a:t> sender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MPI_ANY_SOURCE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With potentially </a:t>
            </a:r>
            <a:r>
              <a:rPr lang="en-US" i="1" dirty="0"/>
              <a:t>any</a:t>
            </a:r>
            <a:r>
              <a:rPr lang="en-US" dirty="0"/>
              <a:t> tag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MPI_ANY_TAG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check via the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status</a:t>
            </a:r>
            <a:r>
              <a:rPr lang="en-US" dirty="0"/>
              <a:t> the actual size of the message and allocate a buffer accordingly</a:t>
            </a:r>
          </a:p>
          <a:p>
            <a:pPr lvl="1"/>
            <a:r>
              <a:rPr lang="en-US" dirty="0"/>
              <a:t>This is a </a:t>
            </a:r>
            <a:r>
              <a:rPr lang="en-US" b="1" dirty="0"/>
              <a:t>blocking</a:t>
            </a:r>
            <a:r>
              <a:rPr lang="en-US" dirty="0"/>
              <a:t> call</a:t>
            </a:r>
          </a:p>
          <a:p>
            <a:pPr lvl="2"/>
            <a:r>
              <a:rPr lang="en-US" dirty="0"/>
              <a:t>Alternatively, we can use </a:t>
            </a:r>
            <a:r>
              <a:rPr lang="en-US" b="1" dirty="0" err="1">
                <a:solidFill>
                  <a:schemeClr val="accent2"/>
                </a:solidFill>
              </a:rPr>
              <a:t>Iprobe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Can wait for any message then receive the message to a dedicated buffer</a:t>
            </a:r>
          </a:p>
          <a:p>
            <a:pPr lvl="2"/>
            <a:r>
              <a:rPr lang="en-US" dirty="0"/>
              <a:t>As oppose to receive the messages in a pre-defined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t>28</a:t>
            </a:fld>
            <a:endParaRPr lang="he-IL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2AA0BD-B6D4-4D73-818E-B85B7F52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Probe example</a:t>
            </a:r>
            <a:endParaRPr lang="en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F453545-4DE1-40E9-B8E8-7D66C348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t>29</a:t>
            </a:fld>
            <a:endParaRPr lang="he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BB7A1D-3B09-471A-AD9F-7F19204F52BF}"/>
              </a:ext>
            </a:extLst>
          </p:cNvPr>
          <p:cNvSpPr txBox="1">
            <a:spLocks/>
          </p:cNvSpPr>
          <p:nvPr/>
        </p:nvSpPr>
        <p:spPr>
          <a:xfrm>
            <a:off x="735171" y="1495425"/>
            <a:ext cx="9223058" cy="5715000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20000"/>
          </a:bodyPr>
          <a:lstStyle>
            <a:lvl1pPr marL="200505" indent="-200505" algn="l" defTabSz="802020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Char char="•"/>
              <a:defRPr sz="24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151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1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52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7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53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4546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55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56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57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58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latin typeface="Menlo" panose="020B0609030804020204" pitchFamily="49" charset="0"/>
              </a:rPr>
              <a:t> </a:t>
            </a:r>
            <a:r>
              <a:rPr lang="en-US" sz="2000" dirty="0" err="1">
                <a:latin typeface="Menlo" panose="020B0609030804020204" pitchFamily="49" charset="0"/>
              </a:rPr>
              <a:t>numpy</a:t>
            </a: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from</a:t>
            </a:r>
            <a:r>
              <a:rPr lang="en-US" sz="2000" dirty="0">
                <a:latin typeface="Menlo" panose="020B0609030804020204" pitchFamily="49" charset="0"/>
              </a:rPr>
              <a:t> mpi4py </a:t>
            </a: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latin typeface="Menlo" panose="020B0609030804020204" pitchFamily="49" charset="0"/>
              </a:rPr>
              <a:t> MPI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Import random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comm = MPI.COMM_WORLD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rank = </a:t>
            </a:r>
            <a:r>
              <a:rPr lang="en-US" sz="2000" dirty="0" err="1">
                <a:latin typeface="Menlo" panose="020B0609030804020204" pitchFamily="49" charset="0"/>
              </a:rPr>
              <a:t>comm.Get_rank</a:t>
            </a:r>
            <a:r>
              <a:rPr lang="en-US" sz="2000" dirty="0">
                <a:latin typeface="Menlo" panose="020B060903080402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latin typeface="Menlo" panose="020B0609030804020204" pitchFamily="49" charset="0"/>
              </a:rPr>
              <a:t> rank == 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latin typeface="Menlo" panose="020B060903080402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        	size = </a:t>
            </a:r>
            <a:r>
              <a:rPr lang="en-US" sz="2000" dirty="0" err="1">
                <a:latin typeface="Menlo" panose="020B0609030804020204" pitchFamily="49" charset="0"/>
              </a:rPr>
              <a:t>random.randint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100</a:t>
            </a:r>
            <a:r>
              <a:rPr lang="en-US" sz="2000" dirty="0"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1000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	msg = </a:t>
            </a:r>
            <a:r>
              <a:rPr lang="en-US" sz="2000" dirty="0" err="1">
                <a:latin typeface="Menlo" panose="020B0609030804020204" pitchFamily="49" charset="0"/>
              </a:rPr>
              <a:t>numpy.arange</a:t>
            </a:r>
            <a:r>
              <a:rPr lang="en-US" sz="2000" dirty="0">
                <a:latin typeface="Menlo" panose="020B0609030804020204" pitchFamily="49" charset="0"/>
              </a:rPr>
              <a:t>(size)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</a:rPr>
              <a:t>	</a:t>
            </a:r>
            <a:r>
              <a:rPr lang="en-US" sz="2000" dirty="0" err="1">
                <a:latin typeface="Menlo" panose="020B0609030804020204" pitchFamily="49" charset="0"/>
              </a:rPr>
              <a:t>comm.Send</a:t>
            </a:r>
            <a:r>
              <a:rPr lang="en-US" sz="2000" dirty="0">
                <a:latin typeface="Menlo" panose="020B0609030804020204" pitchFamily="49" charset="0"/>
              </a:rPr>
              <a:t>(msg, </a:t>
            </a:r>
            <a:r>
              <a:rPr lang="en-US" sz="2000" dirty="0" err="1">
                <a:solidFill>
                  <a:srgbClr val="0070C0"/>
                </a:solidFill>
                <a:latin typeface="Menlo" panose="020B0609030804020204" pitchFamily="49" charset="0"/>
              </a:rPr>
              <a:t>dest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tag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88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9933FF"/>
                </a:solidFill>
                <a:latin typeface="Menlo" panose="020B0609030804020204" pitchFamily="49" charset="0"/>
              </a:rPr>
              <a:t>elif</a:t>
            </a:r>
            <a:r>
              <a:rPr lang="en-US" sz="2000" dirty="0">
                <a:latin typeface="Menlo" panose="020B0609030804020204" pitchFamily="49" charset="0"/>
              </a:rPr>
              <a:t> rank == 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latin typeface="Menlo" panose="020B060903080402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	status = </a:t>
            </a:r>
            <a:r>
              <a:rPr lang="en-US" sz="2000" dirty="0" err="1">
                <a:latin typeface="Menlo" panose="020B0609030804020204" pitchFamily="49" charset="0"/>
              </a:rPr>
              <a:t>MPI.Status</a:t>
            </a:r>
            <a:r>
              <a:rPr lang="en-US" sz="2000" dirty="0">
                <a:latin typeface="Menlo" panose="020B0609030804020204" pitchFamily="49" charset="0"/>
              </a:rPr>
              <a:t>()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	</a:t>
            </a:r>
            <a:r>
              <a:rPr lang="en-US" sz="2000" dirty="0" err="1">
                <a:latin typeface="Menlo" panose="020B0609030804020204" pitchFamily="49" charset="0"/>
              </a:rPr>
              <a:t>comm.Probe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source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tag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88</a:t>
            </a:r>
            <a:r>
              <a:rPr lang="en-US" sz="2000" dirty="0"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status</a:t>
            </a:r>
            <a:r>
              <a:rPr lang="en-US" sz="2000" dirty="0">
                <a:latin typeface="Menlo" panose="020B0609030804020204" pitchFamily="49" charset="0"/>
              </a:rPr>
              <a:t>=status)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	size = </a:t>
            </a:r>
            <a:r>
              <a:rPr lang="en-US" sz="2000" dirty="0" err="1">
                <a:latin typeface="Menlo" panose="020B0609030804020204" pitchFamily="49" charset="0"/>
              </a:rPr>
              <a:t>status.Get_elements</a:t>
            </a:r>
            <a:r>
              <a:rPr lang="en-US" sz="2000" dirty="0">
                <a:latin typeface="Menlo" panose="020B0609030804020204" pitchFamily="49" charset="0"/>
              </a:rPr>
              <a:t>(MPI.INT)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	buff = </a:t>
            </a:r>
            <a:r>
              <a:rPr lang="en-US" sz="2000" dirty="0" err="1">
                <a:latin typeface="Menlo" panose="020B0609030804020204" pitchFamily="49" charset="0"/>
              </a:rPr>
              <a:t>numpy.zeros</a:t>
            </a:r>
            <a:r>
              <a:rPr lang="en-US" sz="2000" dirty="0">
                <a:latin typeface="Menlo" panose="020B0609030804020204" pitchFamily="49" charset="0"/>
              </a:rPr>
              <a:t>(size)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	</a:t>
            </a:r>
            <a:r>
              <a:rPr lang="en-US" sz="2000" dirty="0" err="1">
                <a:latin typeface="Menlo" panose="020B0609030804020204" pitchFamily="49" charset="0"/>
              </a:rPr>
              <a:t>comm.Recv</a:t>
            </a:r>
            <a:r>
              <a:rPr lang="en-US" sz="2000" dirty="0">
                <a:latin typeface="Menlo" panose="020B0609030804020204" pitchFamily="49" charset="0"/>
              </a:rPr>
              <a:t>(buff,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source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tag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88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936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Definitions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buffer</a:t>
            </a:r>
          </a:p>
          <a:p>
            <a:pPr lvl="1"/>
            <a:r>
              <a:rPr lang="en-US" dirty="0"/>
              <a:t>Holds the data for send or receive</a:t>
            </a:r>
          </a:p>
          <a:p>
            <a:pPr lvl="1"/>
            <a:r>
              <a:rPr lang="en-US" dirty="0"/>
              <a:t>Handled by the user</a:t>
            </a:r>
          </a:p>
          <a:p>
            <a:r>
              <a:rPr lang="en-US" dirty="0"/>
              <a:t>System buffer</a:t>
            </a:r>
          </a:p>
          <a:p>
            <a:pPr lvl="1"/>
            <a:r>
              <a:rPr lang="en-US" dirty="0"/>
              <a:t>Space for storing messages</a:t>
            </a:r>
          </a:p>
          <a:p>
            <a:pPr lvl="1"/>
            <a:r>
              <a:rPr lang="en-US" dirty="0"/>
              <a:t>Depending upon the type of send/receive operation</a:t>
            </a:r>
          </a:p>
          <a:p>
            <a:pPr lvl="1"/>
            <a:r>
              <a:rPr lang="en-US" dirty="0"/>
              <a:t>Allows communication to be asynchronous</a:t>
            </a:r>
          </a:p>
          <a:p>
            <a:pPr lvl="1"/>
            <a:r>
              <a:rPr lang="en-US" dirty="0"/>
              <a:t>Handled by the system</a:t>
            </a:r>
          </a:p>
          <a:p>
            <a:r>
              <a:rPr lang="en-US" dirty="0"/>
              <a:t>For </a:t>
            </a:r>
            <a:r>
              <a:rPr lang="en-US" b="1" dirty="0" err="1"/>
              <a:t>MPI_Send</a:t>
            </a:r>
            <a:endParaRPr lang="en-US" b="1" dirty="0"/>
          </a:p>
          <a:p>
            <a:pPr lvl="1"/>
            <a:r>
              <a:rPr lang="en-US" dirty="0"/>
              <a:t>The MPI standard allows the implementation to use a system buffer but does not require it</a:t>
            </a:r>
          </a:p>
          <a:p>
            <a:r>
              <a:rPr lang="en-US" dirty="0">
                <a:hlinkClick r:id="rId2"/>
              </a:rPr>
              <a:t>Helpful Link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pPr/>
              <a:t>3</a:t>
            </a:fld>
            <a:endParaRPr lang="he-IL"/>
          </a:p>
        </p:txBody>
      </p:sp>
      <p:grpSp>
        <p:nvGrpSpPr>
          <p:cNvPr id="5" name="Group 4"/>
          <p:cNvGrpSpPr/>
          <p:nvPr/>
        </p:nvGrpSpPr>
        <p:grpSpPr>
          <a:xfrm>
            <a:off x="7404100" y="1864453"/>
            <a:ext cx="2819400" cy="3136172"/>
            <a:chOff x="7708899" y="402651"/>
            <a:chExt cx="2258318" cy="1973207"/>
          </a:xfrm>
        </p:grpSpPr>
        <p:sp>
          <p:nvSpPr>
            <p:cNvPr id="7" name="Rectangle 6"/>
            <p:cNvSpPr/>
            <p:nvPr/>
          </p:nvSpPr>
          <p:spPr>
            <a:xfrm>
              <a:off x="7708899" y="1156659"/>
              <a:ext cx="2258317" cy="357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from mpi4py import MPI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7708899" y="1514506"/>
              <a:ext cx="2258317" cy="861352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 anchorCtr="0"/>
            <a:lstStyle/>
            <a:p>
              <a:pPr algn="l"/>
              <a:r>
                <a:rPr lang="en-US" dirty="0"/>
                <a:t>MPI Library</a:t>
              </a:r>
              <a:endParaRPr lang="he-IL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08899" y="402651"/>
              <a:ext cx="2258318" cy="780515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 anchorCtr="0"/>
            <a:lstStyle/>
            <a:p>
              <a:pPr algn="l"/>
              <a:r>
                <a:rPr lang="en-US" dirty="0"/>
                <a:t>Application</a:t>
              </a:r>
              <a:endParaRPr lang="he-IL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61300" y="1941923"/>
              <a:ext cx="1953517" cy="304800"/>
            </a:xfrm>
            <a:prstGeom prst="rect">
              <a:avLst/>
            </a:prstGeom>
            <a:solidFill>
              <a:srgbClr val="7DC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System Buffer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61300" y="786208"/>
              <a:ext cx="1953517" cy="304800"/>
            </a:xfrm>
            <a:prstGeom prst="rect">
              <a:avLst/>
            </a:prstGeom>
            <a:solidFill>
              <a:srgbClr val="C3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 Buffer</a:t>
              </a:r>
              <a:endParaRPr lang="he-IL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9661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2AA0BD-B6D4-4D73-818E-B85B7F52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Probe example</a:t>
            </a:r>
            <a:endParaRPr lang="en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F453545-4DE1-40E9-B8E8-7D66C348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t>30</a:t>
            </a:fld>
            <a:endParaRPr lang="he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BB7A1D-3B09-471A-AD9F-7F19204F52BF}"/>
              </a:ext>
            </a:extLst>
          </p:cNvPr>
          <p:cNvSpPr txBox="1">
            <a:spLocks/>
          </p:cNvSpPr>
          <p:nvPr/>
        </p:nvSpPr>
        <p:spPr>
          <a:xfrm>
            <a:off x="735171" y="1495425"/>
            <a:ext cx="9223058" cy="5715000"/>
          </a:xfrm>
          <a:prstGeom prst="rect">
            <a:avLst/>
          </a:prstGeom>
        </p:spPr>
        <p:txBody>
          <a:bodyPr vert="horz" lIns="91440" tIns="45720" rIns="91440" bIns="45720" rtlCol="1">
            <a:normAutofit fontScale="77500" lnSpcReduction="20000"/>
          </a:bodyPr>
          <a:lstStyle>
            <a:lvl1pPr marL="200505" indent="-200505" algn="l" defTabSz="802020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Char char="•"/>
              <a:defRPr sz="24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151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1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52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7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53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4546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55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56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57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586" indent="-200505" algn="r" defTabSz="802020" rtl="1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latin typeface="Menlo" panose="020B0609030804020204" pitchFamily="49" charset="0"/>
              </a:rPr>
              <a:t> </a:t>
            </a:r>
            <a:r>
              <a:rPr lang="en-US" sz="2000" dirty="0" err="1">
                <a:latin typeface="Menlo" panose="020B0609030804020204" pitchFamily="49" charset="0"/>
              </a:rPr>
              <a:t>numpy</a:t>
            </a: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from</a:t>
            </a:r>
            <a:r>
              <a:rPr lang="en-US" sz="2000" dirty="0">
                <a:latin typeface="Menlo" panose="020B0609030804020204" pitchFamily="49" charset="0"/>
              </a:rPr>
              <a:t> mpi4py </a:t>
            </a: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latin typeface="Menlo" panose="020B0609030804020204" pitchFamily="49" charset="0"/>
              </a:rPr>
              <a:t> MPI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Import random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comm = MPI.COMM_WORLD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rank = </a:t>
            </a:r>
            <a:r>
              <a:rPr lang="en-US" sz="2000" dirty="0" err="1">
                <a:latin typeface="Menlo" panose="020B0609030804020204" pitchFamily="49" charset="0"/>
              </a:rPr>
              <a:t>comm.Get_rank</a:t>
            </a:r>
            <a:r>
              <a:rPr lang="en-US" sz="2000" dirty="0">
                <a:latin typeface="Menlo" panose="020B060903080402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msg = </a:t>
            </a:r>
            <a:r>
              <a:rPr lang="en-US" sz="2000" dirty="0" err="1">
                <a:latin typeface="Menlo" panose="020B0609030804020204" pitchFamily="49" charset="0"/>
              </a:rPr>
              <a:t>numpy.zeros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9933FF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latin typeface="Menlo" panose="020B0609030804020204" pitchFamily="49" charset="0"/>
              </a:rPr>
              <a:t> rank == 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latin typeface="Menlo" panose="020B060903080402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        	msg[0] = 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2</a:t>
            </a:r>
            <a:r>
              <a:rPr lang="en-US" sz="2000" dirty="0"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# (hours)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</a:rPr>
              <a:t>	</a:t>
            </a:r>
            <a:r>
              <a:rPr lang="en-US" sz="2000" dirty="0" err="1">
                <a:latin typeface="Menlo" panose="020B0609030804020204" pitchFamily="49" charset="0"/>
              </a:rPr>
              <a:t>comm.Send</a:t>
            </a:r>
            <a:r>
              <a:rPr lang="en-US" sz="2000" dirty="0">
                <a:latin typeface="Menlo" panose="020B0609030804020204" pitchFamily="49" charset="0"/>
              </a:rPr>
              <a:t>(msg, </a:t>
            </a:r>
            <a:r>
              <a:rPr lang="en-US" sz="2000" dirty="0" err="1">
                <a:solidFill>
                  <a:srgbClr val="0070C0"/>
                </a:solidFill>
                <a:latin typeface="Menlo" panose="020B0609030804020204" pitchFamily="49" charset="0"/>
              </a:rPr>
              <a:t>dest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tag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88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9933FF"/>
                </a:solidFill>
                <a:latin typeface="Menlo" panose="020B0609030804020204" pitchFamily="49" charset="0"/>
              </a:rPr>
              <a:t>elif</a:t>
            </a:r>
            <a:r>
              <a:rPr lang="en-US" sz="2000" dirty="0">
                <a:latin typeface="Menlo" panose="020B0609030804020204" pitchFamily="49" charset="0"/>
              </a:rPr>
              <a:t> rank == 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latin typeface="Menlo" panose="020B060903080402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	answered = </a:t>
            </a:r>
            <a:r>
              <a:rPr lang="en-US" sz="2100" dirty="0">
                <a:solidFill>
                  <a:srgbClr val="00B050"/>
                </a:solidFill>
                <a:latin typeface="Menlo" panose="020B0609030804020204" pitchFamily="49" charset="0"/>
              </a:rPr>
              <a:t>False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	while not answered: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		</a:t>
            </a:r>
            <a:r>
              <a:rPr lang="en-US" sz="2100" dirty="0">
                <a:solidFill>
                  <a:schemeClr val="accent2"/>
                </a:solidFill>
                <a:latin typeface="Menlo" panose="020B0609030804020204" pitchFamily="49" charset="0"/>
              </a:rPr>
              <a:t>print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100" dirty="0">
                <a:solidFill>
                  <a:srgbClr val="FF0000"/>
                </a:solidFill>
                <a:latin typeface="Menlo" panose="020B0609030804020204" pitchFamily="49" charset="0"/>
              </a:rPr>
              <a:t>“How much longer until we get there?!?!”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		answered = </a:t>
            </a:r>
            <a:r>
              <a:rPr lang="en-US" sz="2000" dirty="0" err="1">
                <a:latin typeface="Menlo" panose="020B0609030804020204" pitchFamily="49" charset="0"/>
              </a:rPr>
              <a:t>comm.Iprobe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source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tag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88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	</a:t>
            </a:r>
            <a:r>
              <a:rPr lang="en-US" sz="2000" dirty="0" err="1">
                <a:latin typeface="Menlo" panose="020B0609030804020204" pitchFamily="49" charset="0"/>
              </a:rPr>
              <a:t>comm.Recv</a:t>
            </a:r>
            <a:r>
              <a:rPr lang="en-US" sz="2000" dirty="0">
                <a:latin typeface="Menlo" panose="020B0609030804020204" pitchFamily="49" charset="0"/>
              </a:rPr>
              <a:t>(buff,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source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tag</a:t>
            </a:r>
            <a:r>
              <a:rPr lang="en-US" sz="2000" dirty="0"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Menlo" panose="020B0609030804020204" pitchFamily="49" charset="0"/>
              </a:rPr>
              <a:t>88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enlo" panose="020B0609030804020204" pitchFamily="49" charset="0"/>
              </a:rPr>
              <a:t>	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Print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“Oh no! we are going to be late! Hurry up!”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9019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recommendations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Start with non-blocking calls</a:t>
            </a:r>
          </a:p>
          <a:p>
            <a:pPr lvl="1"/>
            <a:r>
              <a:rPr lang="en-US" dirty="0"/>
              <a:t>Don’t start with blocking calls when you know you will switch later. The transition might not be trivial.</a:t>
            </a:r>
          </a:p>
          <a:p>
            <a:r>
              <a:rPr lang="en-US" dirty="0"/>
              <a:t>Blocking calls</a:t>
            </a:r>
          </a:p>
          <a:p>
            <a:pPr lvl="1"/>
            <a:r>
              <a:rPr lang="en-US" dirty="0"/>
              <a:t>Use if you want tasks to synchronize</a:t>
            </a:r>
          </a:p>
          <a:p>
            <a:pPr lvl="1"/>
            <a:r>
              <a:rPr lang="en-US" dirty="0"/>
              <a:t>Use if wait immediately follows communication call</a:t>
            </a:r>
          </a:p>
          <a:p>
            <a:pPr lvl="1"/>
            <a:r>
              <a:rPr lang="en-US" dirty="0"/>
              <a:t>Start with synchronous, then switch to standard mode</a:t>
            </a:r>
          </a:p>
          <a:p>
            <a:r>
              <a:rPr lang="en-US" dirty="0"/>
              <a:t>Evaluate performance and analyze code</a:t>
            </a:r>
          </a:p>
          <a:p>
            <a:pPr lvl="1"/>
            <a:r>
              <a:rPr lang="en-US" dirty="0"/>
              <a:t>If non-blocking receives are posted early, might consider ready mode</a:t>
            </a:r>
          </a:p>
          <a:p>
            <a:pPr lvl="1"/>
            <a:r>
              <a:rPr lang="en-US" dirty="0"/>
              <a:t>If there is too much synchronization overhead on sends, could switch to  buffered mode</a:t>
            </a:r>
          </a:p>
          <a:p>
            <a:r>
              <a:rPr lang="en-US" dirty="0"/>
              <a:t>Avoid deadlock by intelligent arrangement of sends/receives, or  by posting non-blocking receives early</a:t>
            </a:r>
          </a:p>
          <a:p>
            <a:r>
              <a:rPr lang="en-US" dirty="0"/>
              <a:t>Intelligent use of wildcards can greatly simplify logic and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t>31</a:t>
            </a:fld>
            <a:endParaRPr lang="he-I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modes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send</a:t>
            </a:r>
          </a:p>
          <a:p>
            <a:pPr lvl="1"/>
            <a:r>
              <a:rPr lang="en-US" dirty="0"/>
              <a:t>The basic send operation used to transmit data from one process to another</a:t>
            </a:r>
          </a:p>
          <a:p>
            <a:r>
              <a:rPr lang="en-US" dirty="0"/>
              <a:t>Synchronous send</a:t>
            </a:r>
          </a:p>
          <a:p>
            <a:pPr lvl="1"/>
            <a:r>
              <a:rPr lang="en-US" dirty="0"/>
              <a:t>Blocks until the corresponding receive has actually occurred on the  destination process</a:t>
            </a:r>
          </a:p>
          <a:p>
            <a:r>
              <a:rPr lang="en-US" dirty="0"/>
              <a:t>Ready send</a:t>
            </a:r>
          </a:p>
          <a:p>
            <a:pPr lvl="1"/>
            <a:r>
              <a:rPr lang="en-US" dirty="0"/>
              <a:t>When a matching receive has already been posted</a:t>
            </a:r>
          </a:p>
          <a:p>
            <a:pPr lvl="1"/>
            <a:r>
              <a:rPr lang="en-US" dirty="0"/>
              <a:t>otherwise, an error  occurs</a:t>
            </a:r>
          </a:p>
          <a:p>
            <a:r>
              <a:rPr lang="en-US" dirty="0"/>
              <a:t>Buffered send</a:t>
            </a:r>
          </a:p>
          <a:p>
            <a:pPr lvl="1"/>
            <a:r>
              <a:rPr lang="en-US" dirty="0"/>
              <a:t>The programmer allocates a buffer for the data to be placed in until it can be sent</a:t>
            </a:r>
          </a:p>
          <a:p>
            <a:r>
              <a:rPr lang="en-US" dirty="0"/>
              <a:t>Standard receive</a:t>
            </a:r>
          </a:p>
          <a:p>
            <a:pPr lvl="1"/>
            <a:r>
              <a:rPr lang="en-US" dirty="0"/>
              <a:t>The basic receive operation used to accept data sent from another process.</a:t>
            </a:r>
          </a:p>
          <a:p>
            <a:pPr lvl="1"/>
            <a:r>
              <a:rPr lang="en-US" dirty="0"/>
              <a:t>May be used to receive data from any of the possible send operations</a:t>
            </a:r>
          </a:p>
          <a:p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t>4</a:t>
            </a:fld>
            <a:endParaRPr lang="he-I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Blocking communication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communication routine is blocking if the completion of the call is dependent on certain "events"</a:t>
            </a:r>
          </a:p>
          <a:p>
            <a:r>
              <a:rPr lang="en-US"/>
              <a:t>Sends</a:t>
            </a:r>
          </a:p>
          <a:p>
            <a:pPr lvl="1"/>
            <a:r>
              <a:rPr lang="en-US"/>
              <a:t>The data must be successfully sent or safely copied to system buffer space, so that the  application buffer that contained the data is available for reuse</a:t>
            </a:r>
          </a:p>
          <a:p>
            <a:r>
              <a:rPr lang="en-US"/>
              <a:t>Receives</a:t>
            </a:r>
          </a:p>
          <a:p>
            <a:pPr lvl="1"/>
            <a:r>
              <a:rPr lang="en-US"/>
              <a:t>The data must be safely stored in the receive buffer, so that it is ready for use</a:t>
            </a:r>
          </a:p>
          <a:p>
            <a:pPr lvl="1"/>
            <a:endParaRPr lang="en-US"/>
          </a:p>
          <a:p>
            <a:r>
              <a:rPr lang="en-US"/>
              <a:t>This is MPI’s way to avoid data race between the application and the MPI library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pPr/>
              <a:t>5</a:t>
            </a:fld>
            <a:endParaRPr lang="he-IL"/>
          </a:p>
        </p:txBody>
      </p:sp>
      <p:pic>
        <p:nvPicPr>
          <p:cNvPr id="6" name="תמונה 5" descr="תמונה שמכילה טקסט, שלט&#10;&#10;התיאור נוצר באופן אוטומטי">
            <a:extLst>
              <a:ext uri="{FF2B5EF4-FFF2-40B4-BE49-F238E27FC236}">
                <a16:creationId xmlns:a16="http://schemas.microsoft.com/office/drawing/2014/main" id="{201CD1E0-1F03-483E-B4C6-B045041374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51900" y="262483"/>
            <a:ext cx="1535807" cy="15358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Blocking Synchronous Send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 until the corresponding receive has actually occurred on the  destination process</a:t>
            </a:r>
          </a:p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pPr/>
              <a:t>6</a:t>
            </a:fld>
            <a:endParaRPr lang="he-IL"/>
          </a:p>
        </p:txBody>
      </p:sp>
      <p:sp>
        <p:nvSpPr>
          <p:cNvPr id="3" name="object 3"/>
          <p:cNvSpPr txBox="1"/>
          <p:nvPr/>
        </p:nvSpPr>
        <p:spPr>
          <a:xfrm>
            <a:off x="735171" y="6552426"/>
            <a:ext cx="922305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sz="2400" spc="-5" dirty="0">
                <a:cs typeface="Times New Roman"/>
              </a:rPr>
              <a:t>Most of </a:t>
            </a:r>
            <a:r>
              <a:rPr lang="en-US" sz="2400" spc="-5" dirty="0">
                <a:cs typeface="Times New Roman"/>
              </a:rPr>
              <a:t>the </a:t>
            </a:r>
            <a:r>
              <a:rPr sz="2400" spc="-5" dirty="0">
                <a:cs typeface="Times New Roman"/>
              </a:rPr>
              <a:t>wait</a:t>
            </a:r>
            <a:r>
              <a:rPr lang="en-US" sz="2400" spc="-5" dirty="0">
                <a:cs typeface="Times New Roman"/>
              </a:rPr>
              <a:t>ing</a:t>
            </a:r>
            <a:r>
              <a:rPr sz="2400" spc="-5" dirty="0">
                <a:cs typeface="Times New Roman"/>
              </a:rPr>
              <a:t> on </a:t>
            </a:r>
            <a:r>
              <a:rPr lang="en-US" sz="2400" spc="-5" dirty="0">
                <a:cs typeface="Times New Roman"/>
              </a:rPr>
              <a:t>the </a:t>
            </a:r>
            <a:r>
              <a:rPr sz="2400" spc="-5" dirty="0">
                <a:cs typeface="Times New Roman"/>
              </a:rPr>
              <a:t>sending </a:t>
            </a:r>
            <a:r>
              <a:rPr sz="2400" dirty="0">
                <a:cs typeface="Times New Roman"/>
              </a:rPr>
              <a:t>end </a:t>
            </a:r>
            <a:r>
              <a:rPr lang="en-US" sz="2400" spc="-5" dirty="0">
                <a:cs typeface="Times New Roman"/>
              </a:rPr>
              <a:t>can be</a:t>
            </a:r>
            <a:r>
              <a:rPr sz="2400" spc="-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eliminated if </a:t>
            </a:r>
            <a:r>
              <a:rPr sz="2400" b="1" dirty="0" err="1">
                <a:cs typeface="Times New Roman"/>
              </a:rPr>
              <a:t>MPI_Recv</a:t>
            </a:r>
            <a:r>
              <a:rPr sz="240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will </a:t>
            </a:r>
            <a:r>
              <a:rPr sz="2400" dirty="0">
                <a:cs typeface="Times New Roman"/>
              </a:rPr>
              <a:t>come before</a:t>
            </a:r>
            <a:r>
              <a:rPr sz="2400" spc="5" dirty="0">
                <a:cs typeface="Times New Roman"/>
              </a:rPr>
              <a:t> </a:t>
            </a:r>
            <a:r>
              <a:rPr sz="2400" b="1" spc="-5" dirty="0">
                <a:cs typeface="Times New Roman"/>
              </a:rPr>
              <a:t>MPI</a:t>
            </a:r>
            <a:r>
              <a:rPr lang="he-IL" sz="2400" b="1" spc="-5" dirty="0">
                <a:cs typeface="Times New Roman"/>
              </a:rPr>
              <a:t>_</a:t>
            </a:r>
            <a:r>
              <a:rPr sz="2400" b="1" spc="-5" dirty="0" err="1">
                <a:cs typeface="Times New Roman"/>
              </a:rPr>
              <a:t>Ssend</a:t>
            </a:r>
            <a:endParaRPr sz="2400" dirty="0"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18017" y="2867025"/>
            <a:ext cx="6732269" cy="35859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algn="l" defTabSz="914400" rtl="0" eaLnBrk="1" latinLnBrk="0" hangingPunct="1"/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Blocking Ready Send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matching receive has already been posted</a:t>
            </a:r>
          </a:p>
          <a:p>
            <a:r>
              <a:rPr lang="en-US" dirty="0"/>
              <a:t>otherwise, an error occurs</a:t>
            </a:r>
          </a:p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pPr/>
              <a:t>7</a:t>
            </a:fld>
            <a:endParaRPr lang="he-IL"/>
          </a:p>
        </p:txBody>
      </p:sp>
      <p:sp>
        <p:nvSpPr>
          <p:cNvPr id="3" name="object 3"/>
          <p:cNvSpPr txBox="1"/>
          <p:nvPr/>
        </p:nvSpPr>
        <p:spPr>
          <a:xfrm>
            <a:off x="735171" y="6524625"/>
            <a:ext cx="921934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sz="2400" spc="-5" dirty="0">
                <a:cs typeface="Times New Roman"/>
              </a:rPr>
              <a:t>By default, </a:t>
            </a:r>
            <a:r>
              <a:rPr sz="2400" dirty="0">
                <a:cs typeface="Times New Roman"/>
              </a:rPr>
              <a:t>the </a:t>
            </a:r>
            <a:r>
              <a:rPr sz="2400" spc="-5" dirty="0">
                <a:cs typeface="Times New Roman"/>
              </a:rPr>
              <a:t>program </a:t>
            </a:r>
            <a:r>
              <a:rPr sz="2400" dirty="0">
                <a:cs typeface="Times New Roman"/>
              </a:rPr>
              <a:t>exits if </a:t>
            </a:r>
            <a:r>
              <a:rPr sz="2400" b="1" spc="-5" dirty="0" err="1">
                <a:cs typeface="Times New Roman"/>
              </a:rPr>
              <a:t>MPI_Rsend</a:t>
            </a:r>
            <a:r>
              <a:rPr lang="he-IL" sz="2400" spc="-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is </a:t>
            </a:r>
            <a:r>
              <a:rPr sz="2400" dirty="0">
                <a:cs typeface="Times New Roman"/>
              </a:rPr>
              <a:t>called before notification</a:t>
            </a:r>
            <a:r>
              <a:rPr sz="2400" spc="-5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arrives</a:t>
            </a:r>
            <a:r>
              <a:rPr lang="en-US" sz="2400" dirty="0">
                <a:cs typeface="Times New Roman"/>
              </a:rPr>
              <a:t> (no error code will be returned)</a:t>
            </a:r>
            <a:endParaRPr sz="2400" dirty="0"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18017" y="2995804"/>
            <a:ext cx="6481571" cy="34526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Blocking Buffered Send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programmer allocates a buffer for the data to be placed in until it can be sent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pPr/>
              <a:t>8</a:t>
            </a:fld>
            <a:endParaRPr lang="he-IL"/>
          </a:p>
        </p:txBody>
      </p:sp>
      <p:sp>
        <p:nvSpPr>
          <p:cNvPr id="3" name="object 3"/>
          <p:cNvSpPr txBox="1"/>
          <p:nvPr/>
        </p:nvSpPr>
        <p:spPr>
          <a:xfrm>
            <a:off x="735171" y="6390894"/>
            <a:ext cx="9219346" cy="5909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l" rtl="0">
              <a:lnSpc>
                <a:spcPct val="80000"/>
              </a:lnSpc>
            </a:pPr>
            <a:r>
              <a:rPr sz="2400" spc="-5" dirty="0">
                <a:cs typeface="Times New Roman"/>
              </a:rPr>
              <a:t>Timing of </a:t>
            </a:r>
            <a:r>
              <a:rPr sz="2400" b="1" spc="-5" dirty="0" err="1">
                <a:cs typeface="Times New Roman"/>
              </a:rPr>
              <a:t>MPI_Recv</a:t>
            </a:r>
            <a:r>
              <a:rPr sz="2400" spc="-5" dirty="0">
                <a:cs typeface="Times New Roman"/>
              </a:rPr>
              <a:t> is </a:t>
            </a:r>
            <a:r>
              <a:rPr sz="2400" dirty="0">
                <a:cs typeface="Times New Roman"/>
              </a:rPr>
              <a:t>irrelevant.</a:t>
            </a:r>
            <a:endParaRPr lang="he-IL" sz="2400" dirty="0">
              <a:cs typeface="Times New Roman"/>
            </a:endParaRPr>
          </a:p>
          <a:p>
            <a:pPr marL="355600" marR="5080" indent="-342900" algn="l" rtl="0">
              <a:lnSpc>
                <a:spcPct val="80000"/>
              </a:lnSpc>
            </a:pPr>
            <a:r>
              <a:rPr sz="2400" b="1" spc="-5" dirty="0" err="1">
                <a:cs typeface="Times New Roman"/>
              </a:rPr>
              <a:t>MPI_Bsend</a:t>
            </a:r>
            <a:r>
              <a:rPr sz="2400" spc="-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returns </a:t>
            </a:r>
            <a:r>
              <a:rPr sz="2400" spc="-5" dirty="0">
                <a:cs typeface="Times New Roman"/>
              </a:rPr>
              <a:t>as </a:t>
            </a:r>
            <a:r>
              <a:rPr sz="2400" dirty="0">
                <a:cs typeface="Times New Roman"/>
              </a:rPr>
              <a:t>soon </a:t>
            </a:r>
            <a:r>
              <a:rPr sz="2400" spc="-5" dirty="0">
                <a:cs typeface="Times New Roman"/>
              </a:rPr>
              <a:t>as </a:t>
            </a:r>
            <a:r>
              <a:rPr sz="2400" dirty="0">
                <a:cs typeface="Times New Roman"/>
              </a:rPr>
              <a:t>data are copied from source to</a:t>
            </a:r>
            <a:r>
              <a:rPr lang="he-IL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</a:t>
            </a:r>
            <a:r>
              <a:rPr sz="2400" spc="-1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buffer</a:t>
            </a:r>
            <a:r>
              <a:rPr lang="en-US" sz="2400" dirty="0">
                <a:cs typeface="Times New Roman"/>
              </a:rPr>
              <a:t>.</a:t>
            </a:r>
            <a:endParaRPr sz="2400" dirty="0"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0565" y="2984089"/>
            <a:ext cx="6732269" cy="3310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Blocking Standard Send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basic send operation used to transmit data from one process to another</a:t>
                </a:r>
              </a:p>
              <a:p>
                <a:r>
                  <a:rPr lang="en-US" b="1" dirty="0"/>
                  <a:t>Message 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/>
                  <a:t> threshold</a:t>
                </a:r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5" t="-16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/>
          <p:nvPr/>
        </p:nvSpPr>
        <p:spPr>
          <a:xfrm>
            <a:off x="2049956" y="3497199"/>
            <a:ext cx="6589776" cy="3256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he-IL" smtClean="0"/>
              <a:t>9</a:t>
            </a:fld>
            <a:endParaRPr lang="he-I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</TotalTime>
  <Words>2572</Words>
  <Application>Microsoft Office PowerPoint</Application>
  <PresentationFormat>מותאם אישית</PresentationFormat>
  <Paragraphs>414</Paragraphs>
  <Slides>31</Slides>
  <Notes>18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Menlo</vt:lpstr>
      <vt:lpstr>Office Theme</vt:lpstr>
      <vt:lpstr>MPI Point to Point Communication</vt:lpstr>
      <vt:lpstr>Reminder</vt:lpstr>
      <vt:lpstr>Message Passing Definitions</vt:lpstr>
      <vt:lpstr>Communication modes</vt:lpstr>
      <vt:lpstr>Blocking communication</vt:lpstr>
      <vt:lpstr>Blocking Synchronous Send</vt:lpstr>
      <vt:lpstr>Blocking Ready Send</vt:lpstr>
      <vt:lpstr>Blocking Buffered Send</vt:lpstr>
      <vt:lpstr>Blocking Standard Send</vt:lpstr>
      <vt:lpstr>Blocking Standard Send</vt:lpstr>
      <vt:lpstr>Conclusions: Modes</vt:lpstr>
      <vt:lpstr>Question 1</vt:lpstr>
      <vt:lpstr>Question 2</vt:lpstr>
      <vt:lpstr>Question 3</vt:lpstr>
      <vt:lpstr>Question 4</vt:lpstr>
      <vt:lpstr>Question 5</vt:lpstr>
      <vt:lpstr>Deadlock</vt:lpstr>
      <vt:lpstr>Avoiding deadlock</vt:lpstr>
      <vt:lpstr>Non-blocking communication</vt:lpstr>
      <vt:lpstr>Non-blocking standard send Non-blocking receive</vt:lpstr>
      <vt:lpstr>Non-blocking standard send Non-blocking receive</vt:lpstr>
      <vt:lpstr>Information About Non-Blocking MPI Call</vt:lpstr>
      <vt:lpstr>Non-blocking standard send Non-blocking receive</vt:lpstr>
      <vt:lpstr>Non-blocking standard send Non-blocking receive</vt:lpstr>
      <vt:lpstr>Conclusions: Non-blocking calls</vt:lpstr>
      <vt:lpstr>Non Blocking Example</vt:lpstr>
      <vt:lpstr>Non Blocking Example</vt:lpstr>
      <vt:lpstr>Probing for Messages</vt:lpstr>
      <vt:lpstr>Probe example</vt:lpstr>
      <vt:lpstr>Probe example</vt:lpstr>
      <vt:lpstr>Programming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MPI2.ppt</dc:title>
  <dc:creator>yadgar</dc:creator>
  <cp:lastModifiedBy>Sagi Levanon</cp:lastModifiedBy>
  <cp:revision>169</cp:revision>
  <dcterms:created xsi:type="dcterms:W3CDTF">2015-11-15T15:34:01Z</dcterms:created>
  <dcterms:modified xsi:type="dcterms:W3CDTF">2020-12-19T14:42:57Z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2006-05-22T00:00:00Z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2015-11-15T00:00:00Z</vt:filetime>
  </property>
</Properties>
</file>