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6" r:id="rId2"/>
    <p:sldId id="287" r:id="rId3"/>
    <p:sldId id="260" r:id="rId4"/>
    <p:sldId id="261" r:id="rId5"/>
    <p:sldId id="262" r:id="rId6"/>
    <p:sldId id="276" r:id="rId7"/>
    <p:sldId id="280" r:id="rId8"/>
    <p:sldId id="264" r:id="rId9"/>
    <p:sldId id="266" r:id="rId10"/>
    <p:sldId id="282" r:id="rId11"/>
    <p:sldId id="281" r:id="rId12"/>
    <p:sldId id="278" r:id="rId13"/>
    <p:sldId id="265" r:id="rId14"/>
    <p:sldId id="267" r:id="rId15"/>
    <p:sldId id="279" r:id="rId16"/>
    <p:sldId id="268" r:id="rId17"/>
    <p:sldId id="269" r:id="rId18"/>
    <p:sldId id="270" r:id="rId19"/>
    <p:sldId id="277" r:id="rId20"/>
    <p:sldId id="271" r:id="rId21"/>
    <p:sldId id="285" r:id="rId22"/>
    <p:sldId id="286" r:id="rId23"/>
    <p:sldId id="272" r:id="rId24"/>
    <p:sldId id="283" r:id="rId25"/>
    <p:sldId id="284" r:id="rId26"/>
    <p:sldId id="274" r:id="rId27"/>
  </p:sldIdLst>
  <p:sldSz cx="10693400" cy="7562850"/>
  <p:notesSz cx="10693400" cy="756285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F2F2F2"/>
    <a:srgbClr val="FE0000"/>
    <a:srgbClr val="B4C7E7"/>
    <a:srgbClr val="EA0000"/>
    <a:srgbClr val="FF4747"/>
    <a:srgbClr val="FF7D7D"/>
    <a:srgbClr val="DE0000"/>
    <a:srgbClr val="B000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79695" autoAdjust="0"/>
  </p:normalViewPr>
  <p:slideViewPr>
    <p:cSldViewPr>
      <p:cViewPr varScale="1">
        <p:scale>
          <a:sx n="57" d="100"/>
          <a:sy n="57" d="100"/>
        </p:scale>
        <p:origin x="55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059488" y="0"/>
            <a:ext cx="4633912" cy="379413"/>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3175" y="0"/>
            <a:ext cx="4632325" cy="379413"/>
          </a:xfrm>
          <a:prstGeom prst="rect">
            <a:avLst/>
          </a:prstGeom>
        </p:spPr>
        <p:txBody>
          <a:bodyPr vert="horz" lIns="91440" tIns="45720" rIns="91440" bIns="45720" rtlCol="1"/>
          <a:lstStyle>
            <a:lvl1pPr algn="l">
              <a:defRPr sz="1200"/>
            </a:lvl1pPr>
          </a:lstStyle>
          <a:p>
            <a:fld id="{AC27242D-B7E1-4C82-869E-1BE107679613}" type="datetimeFigureOut">
              <a:rPr lang="he-IL" smtClean="0"/>
              <a:t>י"ד/אדר/תשפ"א</a:t>
            </a:fld>
            <a:endParaRPr lang="he-IL"/>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6059488" y="7183438"/>
            <a:ext cx="4633912" cy="379412"/>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3175" y="7183438"/>
            <a:ext cx="4632325" cy="379412"/>
          </a:xfrm>
          <a:prstGeom prst="rect">
            <a:avLst/>
          </a:prstGeom>
        </p:spPr>
        <p:txBody>
          <a:bodyPr vert="horz" lIns="91440" tIns="45720" rIns="91440" bIns="45720" rtlCol="1" anchor="b"/>
          <a:lstStyle>
            <a:lvl1pPr algn="l">
              <a:defRPr sz="1200"/>
            </a:lvl1pPr>
          </a:lstStyle>
          <a:p>
            <a:fld id="{97D12177-1B2F-450D-8537-96BF89716B09}" type="slidenum">
              <a:rPr lang="he-IL" smtClean="0"/>
              <a:t>‹#›</a:t>
            </a:fld>
            <a:endParaRPr lang="he-IL"/>
          </a:p>
        </p:txBody>
      </p:sp>
    </p:spTree>
    <p:extLst>
      <p:ext uri="{BB962C8B-B14F-4D97-AF65-F5344CB8AC3E}">
        <p14:creationId xmlns:p14="http://schemas.microsoft.com/office/powerpoint/2010/main" val="23185642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97D12177-1B2F-450D-8537-96BF89716B09}" type="slidenum">
              <a:rPr lang="he-IL" smtClean="0"/>
              <a:t>1</a:t>
            </a:fld>
            <a:endParaRPr lang="he-IL"/>
          </a:p>
        </p:txBody>
      </p:sp>
    </p:spTree>
    <p:extLst>
      <p:ext uri="{BB962C8B-B14F-4D97-AF65-F5344CB8AC3E}">
        <p14:creationId xmlns:p14="http://schemas.microsoft.com/office/powerpoint/2010/main" val="59303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on task 1 after Gather: data =  None</a:t>
            </a:r>
          </a:p>
          <a:p>
            <a:pPr marL="0" algn="l" defTabSz="914400" rtl="0" eaLnBrk="1" latinLnBrk="0" hangingPunct="1"/>
            <a:r>
              <a:rPr lang="en-US" dirty="0"/>
              <a:t>on task 2 after Gather: data =  None</a:t>
            </a:r>
          </a:p>
          <a:p>
            <a:pPr marL="0" algn="l" defTabSz="914400" rtl="0" eaLnBrk="1" latinLnBrk="0" hangingPunct="1"/>
            <a:r>
              <a:rPr lang="en-US" dirty="0"/>
              <a:t>on task 0 after Gather: data =  [0. 1. 2. 3. 0. 2. 4. 6. 0. 3. 6. 9.]</a:t>
            </a:r>
          </a:p>
          <a:p>
            <a:pPr marL="0" algn="l" defTabSz="914400" rtl="0" eaLnBrk="1" latinLnBrk="0" hangingPunct="1"/>
            <a:endParaRPr lang="en-US" dirty="0"/>
          </a:p>
        </p:txBody>
      </p:sp>
      <p:sp>
        <p:nvSpPr>
          <p:cNvPr id="4" name="Slide Number Placeholder 3"/>
          <p:cNvSpPr>
            <a:spLocks noGrp="1"/>
          </p:cNvSpPr>
          <p:nvPr>
            <p:ph type="sldNum" sz="quarter" idx="5"/>
          </p:nvPr>
        </p:nvSpPr>
        <p:spPr/>
        <p:txBody>
          <a:bodyPr/>
          <a:lstStyle/>
          <a:p>
            <a:fld id="{97D12177-1B2F-450D-8537-96BF89716B09}" type="slidenum">
              <a:rPr lang="he-IL" smtClean="0"/>
              <a:t>12</a:t>
            </a:fld>
            <a:endParaRPr lang="he-IL"/>
          </a:p>
        </p:txBody>
      </p:sp>
    </p:spTree>
    <p:extLst>
      <p:ext uri="{BB962C8B-B14F-4D97-AF65-F5344CB8AC3E}">
        <p14:creationId xmlns:p14="http://schemas.microsoft.com/office/powerpoint/2010/main" val="13982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a:t>
            </a:r>
            <a:r>
              <a:rPr lang="en-US" dirty="0"/>
              <a:t>GATHERV</a:t>
            </a:r>
            <a:r>
              <a:rPr lang="he-IL" dirty="0"/>
              <a:t> אני מגדיר איך לשבץ את </a:t>
            </a:r>
            <a:r>
              <a:rPr lang="en-US" dirty="0"/>
              <a:t>BUFFER</a:t>
            </a:r>
            <a:r>
              <a:rPr lang="he-IL" dirty="0"/>
              <a:t> היעד שלי</a:t>
            </a:r>
          </a:p>
          <a:p>
            <a:r>
              <a:rPr lang="he-IL" dirty="0"/>
              <a:t>ב</a:t>
            </a:r>
            <a:r>
              <a:rPr lang="en-US" dirty="0"/>
              <a:t>SCATTERV</a:t>
            </a:r>
            <a:r>
              <a:rPr lang="he-IL" dirty="0"/>
              <a:t> אני מגדיר את החלוקה של המידע מתוך </a:t>
            </a:r>
            <a:r>
              <a:rPr lang="en-US" dirty="0"/>
              <a:t>BUFFER </a:t>
            </a:r>
            <a:r>
              <a:rPr lang="he-IL" dirty="0"/>
              <a:t> המקור שלי</a:t>
            </a:r>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13</a:t>
            </a:fld>
            <a:endParaRPr lang="he-IL"/>
          </a:p>
        </p:txBody>
      </p:sp>
    </p:spTree>
    <p:extLst>
      <p:ext uri="{BB962C8B-B14F-4D97-AF65-F5344CB8AC3E}">
        <p14:creationId xmlns:p14="http://schemas.microsoft.com/office/powerpoint/2010/main" val="2596379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Allows scatter/gather </a:t>
            </a:r>
            <a:r>
              <a:rPr lang="en-US" baseline="0" dirty="0"/>
              <a:t>only a part of your data without having to pack it to a new array</a:t>
            </a:r>
            <a:endParaRPr lang="he-IL" dirty="0"/>
          </a:p>
        </p:txBody>
      </p:sp>
      <p:sp>
        <p:nvSpPr>
          <p:cNvPr id="4" name="Slide Number Placeholder 3"/>
          <p:cNvSpPr>
            <a:spLocks noGrp="1"/>
          </p:cNvSpPr>
          <p:nvPr>
            <p:ph type="sldNum" sz="quarter" idx="10"/>
          </p:nvPr>
        </p:nvSpPr>
        <p:spPr/>
        <p:txBody>
          <a:bodyPr/>
          <a:lstStyle/>
          <a:p>
            <a:fld id="{97D12177-1B2F-450D-8537-96BF89716B09}" type="slidenum">
              <a:rPr lang="he-IL" smtClean="0"/>
              <a:t>14</a:t>
            </a:fld>
            <a:endParaRPr lang="he-IL"/>
          </a:p>
        </p:txBody>
      </p:sp>
    </p:spTree>
    <p:extLst>
      <p:ext uri="{BB962C8B-B14F-4D97-AF65-F5344CB8AC3E}">
        <p14:creationId xmlns:p14="http://schemas.microsoft.com/office/powerpoint/2010/main" val="17332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on task 2 after </a:t>
            </a:r>
            <a:r>
              <a:rPr lang="en-US" dirty="0" err="1"/>
              <a:t>Gatherv</a:t>
            </a:r>
            <a:r>
              <a:rPr lang="en-US" dirty="0"/>
              <a:t>: data =  None</a:t>
            </a:r>
          </a:p>
          <a:p>
            <a:pPr marL="0" algn="l" defTabSz="914400" rtl="0" eaLnBrk="1" latinLnBrk="0" hangingPunct="1"/>
            <a:r>
              <a:rPr lang="en-US" dirty="0"/>
              <a:t>on task 1 after </a:t>
            </a:r>
            <a:r>
              <a:rPr lang="en-US" dirty="0" err="1"/>
              <a:t>Gatherv</a:t>
            </a:r>
            <a:r>
              <a:rPr lang="en-US" dirty="0"/>
              <a:t>: data =  None</a:t>
            </a:r>
          </a:p>
          <a:p>
            <a:pPr marL="0" algn="l" defTabSz="914400" rtl="0" eaLnBrk="1" latinLnBrk="0" hangingPunct="1"/>
            <a:r>
              <a:rPr lang="en-US" dirty="0"/>
              <a:t>on task 0 after </a:t>
            </a:r>
            <a:r>
              <a:rPr lang="en-US" dirty="0" err="1"/>
              <a:t>Gatherv</a:t>
            </a:r>
            <a:r>
              <a:rPr lang="en-US" dirty="0"/>
              <a:t>: data =  [0. 1. 0. 2. 4. 0. 3. 6. 9.]</a:t>
            </a:r>
          </a:p>
          <a:p>
            <a:pPr marL="0" algn="l" defTabSz="914400" rtl="0" eaLnBrk="1" latinLnBrk="0" hangingPunct="1"/>
            <a:endParaRPr lang="en-US" dirty="0"/>
          </a:p>
        </p:txBody>
      </p:sp>
      <p:sp>
        <p:nvSpPr>
          <p:cNvPr id="4" name="Slide Number Placeholder 3"/>
          <p:cNvSpPr>
            <a:spLocks noGrp="1"/>
          </p:cNvSpPr>
          <p:nvPr>
            <p:ph type="sldNum" sz="quarter" idx="5"/>
          </p:nvPr>
        </p:nvSpPr>
        <p:spPr/>
        <p:txBody>
          <a:bodyPr/>
          <a:lstStyle/>
          <a:p>
            <a:fld id="{97D12177-1B2F-450D-8537-96BF89716B09}" type="slidenum">
              <a:rPr lang="he-IL" smtClean="0"/>
              <a:t>15</a:t>
            </a:fld>
            <a:endParaRPr lang="he-IL"/>
          </a:p>
        </p:txBody>
      </p:sp>
    </p:spTree>
    <p:extLst>
      <p:ext uri="{BB962C8B-B14F-4D97-AF65-F5344CB8AC3E}">
        <p14:creationId xmlns:p14="http://schemas.microsoft.com/office/powerpoint/2010/main" val="15924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Can be interpreted as </a:t>
            </a:r>
            <a:r>
              <a:rPr lang="en-US" dirty="0" err="1"/>
              <a:t>Gather+Broadcast</a:t>
            </a:r>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16</a:t>
            </a:fld>
            <a:endParaRPr lang="he-IL"/>
          </a:p>
        </p:txBody>
      </p:sp>
    </p:spTree>
    <p:extLst>
      <p:ext uri="{BB962C8B-B14F-4D97-AF65-F5344CB8AC3E}">
        <p14:creationId xmlns:p14="http://schemas.microsoft.com/office/powerpoint/2010/main" val="3623387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err="1"/>
              <a:t>scount</a:t>
            </a:r>
            <a:r>
              <a:rPr lang="en-US" dirty="0"/>
              <a:t> must</a:t>
            </a:r>
            <a:r>
              <a:rPr lang="en-US" baseline="0" dirty="0"/>
              <a:t> be equal to </a:t>
            </a:r>
            <a:r>
              <a:rPr lang="en-US" baseline="0" dirty="0" err="1"/>
              <a:t>rcount</a:t>
            </a:r>
            <a:r>
              <a:rPr lang="en-US" baseline="0" dirty="0"/>
              <a:t>; there is a variants that allows different data sizes and types</a:t>
            </a:r>
          </a:p>
          <a:p>
            <a:pPr algn="l" rtl="0"/>
            <a:r>
              <a:rPr lang="en-US" baseline="0" dirty="0"/>
              <a:t>Note: Gather and Scatter are based on the rank of each process.</a:t>
            </a:r>
          </a:p>
          <a:p>
            <a:pPr algn="l" rtl="0"/>
            <a:r>
              <a:rPr lang="en-US" baseline="0" dirty="0"/>
              <a:t>In this case can be seen either as everyone gathers or everyone scatters</a:t>
            </a:r>
            <a:endParaRPr lang="he-IL" dirty="0"/>
          </a:p>
        </p:txBody>
      </p:sp>
      <p:sp>
        <p:nvSpPr>
          <p:cNvPr id="4" name="Slide Number Placeholder 3"/>
          <p:cNvSpPr>
            <a:spLocks noGrp="1"/>
          </p:cNvSpPr>
          <p:nvPr>
            <p:ph type="sldNum" sz="quarter" idx="10"/>
          </p:nvPr>
        </p:nvSpPr>
        <p:spPr/>
        <p:txBody>
          <a:bodyPr/>
          <a:lstStyle/>
          <a:p>
            <a:fld id="{97D12177-1B2F-450D-8537-96BF89716B09}" type="slidenum">
              <a:rPr lang="he-IL" smtClean="0"/>
              <a:t>17</a:t>
            </a:fld>
            <a:endParaRPr lang="he-IL"/>
          </a:p>
        </p:txBody>
      </p:sp>
    </p:spTree>
    <p:extLst>
      <p:ext uri="{BB962C8B-B14F-4D97-AF65-F5344CB8AC3E}">
        <p14:creationId xmlns:p14="http://schemas.microsoft.com/office/powerpoint/2010/main" val="71163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Associative</a:t>
            </a:r>
            <a:r>
              <a:rPr lang="en-US" baseline="0" dirty="0"/>
              <a:t>: allows tree form calculation. </a:t>
            </a:r>
            <a:r>
              <a:rPr lang="en-US" baseline="0" dirty="0" err="1"/>
              <a:t>lIf</a:t>
            </a:r>
            <a:r>
              <a:rPr lang="en-US" baseline="0" dirty="0"/>
              <a:t> the operator was not associative, (</a:t>
            </a:r>
            <a:r>
              <a:rPr lang="en-US" baseline="0" dirty="0" err="1"/>
              <a:t>a+b</a:t>
            </a:r>
            <a:r>
              <a:rPr lang="en-US" baseline="0" dirty="0"/>
              <a:t>)+(</a:t>
            </a:r>
            <a:r>
              <a:rPr lang="en-US" baseline="0" dirty="0" err="1"/>
              <a:t>c+d</a:t>
            </a:r>
            <a:r>
              <a:rPr lang="en-US" baseline="0" dirty="0"/>
              <a:t>) != (((</a:t>
            </a:r>
            <a:r>
              <a:rPr lang="en-US" baseline="0" dirty="0" err="1"/>
              <a:t>a+b</a:t>
            </a:r>
            <a:r>
              <a:rPr lang="en-US" baseline="0" dirty="0"/>
              <a:t>)+c)+d)</a:t>
            </a:r>
          </a:p>
          <a:p>
            <a:pPr algn="l" rtl="0"/>
            <a:r>
              <a:rPr lang="en-US" dirty="0"/>
              <a:t>Commutative: allows</a:t>
            </a:r>
            <a:r>
              <a:rPr lang="en-US" baseline="0" dirty="0"/>
              <a:t> further optimization (e.g. calculate when data ready, no need to keep partial sum)</a:t>
            </a:r>
            <a:endParaRPr lang="he-IL" dirty="0"/>
          </a:p>
        </p:txBody>
      </p:sp>
      <p:sp>
        <p:nvSpPr>
          <p:cNvPr id="4" name="Slide Number Placeholder 3"/>
          <p:cNvSpPr>
            <a:spLocks noGrp="1"/>
          </p:cNvSpPr>
          <p:nvPr>
            <p:ph type="sldNum" sz="quarter" idx="10"/>
          </p:nvPr>
        </p:nvSpPr>
        <p:spPr/>
        <p:txBody>
          <a:bodyPr/>
          <a:lstStyle/>
          <a:p>
            <a:fld id="{97D12177-1B2F-450D-8537-96BF89716B09}" type="slidenum">
              <a:rPr lang="he-IL" smtClean="0"/>
              <a:t>18</a:t>
            </a:fld>
            <a:endParaRPr lang="he-IL"/>
          </a:p>
        </p:txBody>
      </p:sp>
    </p:spTree>
    <p:extLst>
      <p:ext uri="{BB962C8B-B14F-4D97-AF65-F5344CB8AC3E}">
        <p14:creationId xmlns:p14="http://schemas.microsoft.com/office/powerpoint/2010/main" val="1868284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Remember </a:t>
            </a:r>
            <a:r>
              <a:rPr lang="en-US" dirty="0" err="1"/>
              <a:t>RingAllReduce</a:t>
            </a:r>
            <a:r>
              <a:rPr lang="en-US" dirty="0"/>
              <a:t>? That is a very nice implementation for </a:t>
            </a:r>
            <a:r>
              <a:rPr lang="en-US" dirty="0" err="1"/>
              <a:t>AllReduce</a:t>
            </a:r>
            <a:r>
              <a:rPr lang="en-US" dirty="0"/>
              <a:t> using P2P comms</a:t>
            </a:r>
          </a:p>
          <a:p>
            <a:pPr algn="l" rtl="0"/>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19</a:t>
            </a:fld>
            <a:endParaRPr lang="he-IL"/>
          </a:p>
        </p:txBody>
      </p:sp>
    </p:spTree>
    <p:extLst>
      <p:ext uri="{BB962C8B-B14F-4D97-AF65-F5344CB8AC3E}">
        <p14:creationId xmlns:p14="http://schemas.microsoft.com/office/powerpoint/2010/main" val="124356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reduction means all processors get the same value while scan returns the partial operation results on each processor. For instance, if you had 10 processors and you were taking the sum of their rank, </a:t>
            </a:r>
            <a:r>
              <a:rPr lang="en-US" dirty="0" err="1"/>
              <a:t>MPI_Reduce</a:t>
            </a:r>
            <a:r>
              <a:rPr lang="en-US" sz="1200" b="0" i="0" kern="1200" dirty="0">
                <a:solidFill>
                  <a:schemeClr val="tx1"/>
                </a:solidFill>
                <a:effectLst/>
                <a:latin typeface="+mn-lt"/>
                <a:ea typeface="+mn-ea"/>
                <a:cs typeface="+mn-cs"/>
              </a:rPr>
              <a:t> would give you the scalar 45 (0+1+2+3+4+5+6+7+8+9) on the root process only while </a:t>
            </a:r>
            <a:r>
              <a:rPr lang="en-US" dirty="0" err="1"/>
              <a:t>MPI_scan</a:t>
            </a:r>
            <a:r>
              <a:rPr lang="en-US" sz="1200" b="0" i="0" kern="1200" dirty="0">
                <a:solidFill>
                  <a:schemeClr val="tx1"/>
                </a:solidFill>
                <a:effectLst/>
                <a:latin typeface="+mn-lt"/>
                <a:ea typeface="+mn-ea"/>
                <a:cs typeface="+mn-cs"/>
              </a:rPr>
              <a:t> would give you the scalar of the reduction up to the rank of the processor on each processor. So processor 0 would get 0, processor 1 would get 1, processor 2 would get 3, and so on. Processor 9 would get 45.</a:t>
            </a:r>
            <a:endParaRPr lang="he-IL" dirty="0"/>
          </a:p>
          <a:p>
            <a:pPr algn="l" rtl="0"/>
            <a:r>
              <a:rPr lang="en-US" dirty="0"/>
              <a:t>&gt;&gt; http://stackoverflow.com/questions/12966446/in-mpi-how-do-reduce-and-scan-differ</a:t>
            </a:r>
          </a:p>
          <a:p>
            <a:pPr algn="l" rtl="0"/>
            <a:r>
              <a:rPr lang="en-US" dirty="0"/>
              <a:t>Where</a:t>
            </a:r>
            <a:r>
              <a:rPr lang="en-US" baseline="0" dirty="0"/>
              <a:t> we should’ve used </a:t>
            </a:r>
            <a:r>
              <a:rPr lang="en-US" dirty="0"/>
              <a:t>it</a:t>
            </a:r>
            <a:r>
              <a:rPr lang="en-US" baseline="0" dirty="0"/>
              <a:t> before?</a:t>
            </a:r>
          </a:p>
        </p:txBody>
      </p:sp>
      <p:sp>
        <p:nvSpPr>
          <p:cNvPr id="4" name="Slide Number Placeholder 3"/>
          <p:cNvSpPr>
            <a:spLocks noGrp="1"/>
          </p:cNvSpPr>
          <p:nvPr>
            <p:ph type="sldNum" sz="quarter" idx="10"/>
          </p:nvPr>
        </p:nvSpPr>
        <p:spPr/>
        <p:txBody>
          <a:bodyPr/>
          <a:lstStyle/>
          <a:p>
            <a:fld id="{97D12177-1B2F-450D-8537-96BF89716B09}" type="slidenum">
              <a:rPr lang="he-IL" smtClean="0"/>
              <a:t>20</a:t>
            </a:fld>
            <a:endParaRPr lang="he-IL"/>
          </a:p>
        </p:txBody>
      </p:sp>
    </p:spTree>
    <p:extLst>
      <p:ext uri="{BB962C8B-B14F-4D97-AF65-F5344CB8AC3E}">
        <p14:creationId xmlns:p14="http://schemas.microsoft.com/office/powerpoint/2010/main" val="2768073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spc="-5" dirty="0">
                <a:latin typeface="Times New Roman"/>
                <a:cs typeface="Times New Roman"/>
              </a:rPr>
              <a:t>MPI.MAXLOC </a:t>
            </a:r>
            <a:r>
              <a:rPr lang="en-US" sz="1200" b="0" spc="-5" dirty="0">
                <a:latin typeface="Times New Roman"/>
                <a:cs typeface="Times New Roman"/>
              </a:rPr>
              <a:t>and</a:t>
            </a:r>
            <a:r>
              <a:rPr lang="en-US" sz="1200" b="1" spc="-5" baseline="0" dirty="0">
                <a:latin typeface="Times New Roman"/>
                <a:cs typeface="Times New Roman"/>
              </a:rPr>
              <a:t> </a:t>
            </a:r>
            <a:r>
              <a:rPr lang="en-US" sz="1200" b="1" spc="-5" dirty="0">
                <a:latin typeface="Times New Roman"/>
                <a:cs typeface="Times New Roman"/>
              </a:rPr>
              <a:t>MPI.MINLOC </a:t>
            </a:r>
            <a:r>
              <a:rPr lang="en-US" sz="1200" b="0" spc="-5" dirty="0">
                <a:latin typeface="Times New Roman"/>
                <a:cs typeface="Times New Roman"/>
              </a:rPr>
              <a:t>allows to use complex</a:t>
            </a:r>
            <a:r>
              <a:rPr lang="en-US" sz="1200" b="0" spc="-5" baseline="0" dirty="0">
                <a:latin typeface="Times New Roman"/>
                <a:cs typeface="Times New Roman"/>
              </a:rPr>
              <a:t> types such as </a:t>
            </a:r>
            <a:r>
              <a:rPr lang="en-US" dirty="0"/>
              <a:t>MPI_FLOAT_INT,</a:t>
            </a:r>
            <a:r>
              <a:rPr lang="en-US" baseline="0" dirty="0"/>
              <a:t> </a:t>
            </a:r>
            <a:r>
              <a:rPr lang="en-US" dirty="0"/>
              <a:t>MPI_DOUBLE_INT, etc.</a:t>
            </a:r>
          </a:p>
          <a:p>
            <a:pPr algn="l" rtl="0"/>
            <a:r>
              <a:rPr lang="en-US" dirty="0"/>
              <a:t>The op will</a:t>
            </a:r>
            <a:r>
              <a:rPr lang="en-US" baseline="0" dirty="0"/>
              <a:t> be done on the first element (i.e. in MPI_FLOAT_INT: on the float) but the second will also be returned.</a:t>
            </a:r>
          </a:p>
          <a:p>
            <a:pPr algn="l" rtl="0"/>
            <a:r>
              <a:rPr lang="en-US" baseline="0" dirty="0"/>
              <a:t>This gives more information about the item (e.g. index)</a:t>
            </a:r>
            <a:endParaRPr lang="he-IL" dirty="0"/>
          </a:p>
        </p:txBody>
      </p:sp>
      <p:sp>
        <p:nvSpPr>
          <p:cNvPr id="4" name="Slide Number Placeholder 3"/>
          <p:cNvSpPr>
            <a:spLocks noGrp="1"/>
          </p:cNvSpPr>
          <p:nvPr>
            <p:ph type="sldNum" sz="quarter" idx="10"/>
          </p:nvPr>
        </p:nvSpPr>
        <p:spPr/>
        <p:txBody>
          <a:bodyPr/>
          <a:lstStyle/>
          <a:p>
            <a:fld id="{97D12177-1B2F-450D-8537-96BF89716B09}" type="slidenum">
              <a:rPr lang="he-IL" smtClean="0"/>
              <a:t>23</a:t>
            </a:fld>
            <a:endParaRPr lang="he-IL"/>
          </a:p>
        </p:txBody>
      </p:sp>
    </p:spTree>
    <p:extLst>
      <p:ext uri="{BB962C8B-B14F-4D97-AF65-F5344CB8AC3E}">
        <p14:creationId xmlns:p14="http://schemas.microsoft.com/office/powerpoint/2010/main" val="295647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3</a:t>
            </a:fld>
            <a:endParaRPr lang="he-IL"/>
          </a:p>
        </p:txBody>
      </p:sp>
    </p:spTree>
    <p:extLst>
      <p:ext uri="{BB962C8B-B14F-4D97-AF65-F5344CB8AC3E}">
        <p14:creationId xmlns:p14="http://schemas.microsoft.com/office/powerpoint/2010/main" val="339705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Using MAXLOC and MINLOC with </a:t>
            </a:r>
            <a:r>
              <a:rPr lang="en-US" dirty="0" err="1"/>
              <a:t>Allreduce</a:t>
            </a:r>
            <a:r>
              <a:rPr lang="en-US" dirty="0"/>
              <a:t> and Reduce doesn’t work in our version of MPI. So we use here the lower case version</a:t>
            </a:r>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24</a:t>
            </a:fld>
            <a:endParaRPr lang="he-IL"/>
          </a:p>
        </p:txBody>
      </p:sp>
    </p:spTree>
    <p:extLst>
      <p:ext uri="{BB962C8B-B14F-4D97-AF65-F5344CB8AC3E}">
        <p14:creationId xmlns:p14="http://schemas.microsoft.com/office/powerpoint/2010/main" val="2166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As we seen on the first MPI tutorial, the communicator determines who can send message to who, in the default COMM_WORLD case, we allow every process to communicate with every process.</a:t>
            </a:r>
          </a:p>
        </p:txBody>
      </p:sp>
      <p:sp>
        <p:nvSpPr>
          <p:cNvPr id="4" name="Slide Number Placeholder 3"/>
          <p:cNvSpPr>
            <a:spLocks noGrp="1"/>
          </p:cNvSpPr>
          <p:nvPr>
            <p:ph type="sldNum" sz="quarter" idx="10"/>
          </p:nvPr>
        </p:nvSpPr>
        <p:spPr/>
        <p:txBody>
          <a:bodyPr/>
          <a:lstStyle/>
          <a:p>
            <a:fld id="{97D12177-1B2F-450D-8537-96BF89716B09}" type="slidenum">
              <a:rPr lang="he-IL" smtClean="0"/>
              <a:t>4</a:t>
            </a:fld>
            <a:endParaRPr lang="he-IL"/>
          </a:p>
        </p:txBody>
      </p:sp>
    </p:spTree>
    <p:extLst>
      <p:ext uri="{BB962C8B-B14F-4D97-AF65-F5344CB8AC3E}">
        <p14:creationId xmlns:p14="http://schemas.microsoft.com/office/powerpoint/2010/main" val="391872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This is something that you have seen in OS and we reminded it earlier both in the python tutorial and also in the context of GPUs (</a:t>
            </a:r>
            <a:r>
              <a:rPr lang="en-US" dirty="0" err="1"/>
              <a:t>cuda.syncthreads</a:t>
            </a:r>
            <a:r>
              <a:rPr lang="en-US" dirty="0"/>
              <a:t>())</a:t>
            </a:r>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5</a:t>
            </a:fld>
            <a:endParaRPr lang="he-IL"/>
          </a:p>
        </p:txBody>
      </p:sp>
    </p:spTree>
    <p:extLst>
      <p:ext uri="{BB962C8B-B14F-4D97-AF65-F5344CB8AC3E}">
        <p14:creationId xmlns:p14="http://schemas.microsoft.com/office/powerpoint/2010/main" val="95811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Here both the sender and the receiver call </a:t>
            </a:r>
            <a:r>
              <a:rPr lang="en-US" dirty="0" err="1"/>
              <a:t>Bcast</a:t>
            </a:r>
            <a:r>
              <a:rPr lang="en-US" dirty="0"/>
              <a:t>,</a:t>
            </a:r>
            <a:endParaRPr lang="he-IL" dirty="0"/>
          </a:p>
        </p:txBody>
      </p:sp>
      <p:sp>
        <p:nvSpPr>
          <p:cNvPr id="4" name="Slide Number Placeholder 3"/>
          <p:cNvSpPr>
            <a:spLocks noGrp="1"/>
          </p:cNvSpPr>
          <p:nvPr>
            <p:ph type="sldNum" sz="quarter" idx="10"/>
          </p:nvPr>
        </p:nvSpPr>
        <p:spPr/>
        <p:txBody>
          <a:bodyPr/>
          <a:lstStyle/>
          <a:p>
            <a:fld id="{97D12177-1B2F-450D-8537-96BF89716B09}" type="slidenum">
              <a:rPr lang="he-IL" smtClean="0"/>
              <a:t>6</a:t>
            </a:fld>
            <a:endParaRPr lang="he-IL"/>
          </a:p>
        </p:txBody>
      </p:sp>
    </p:spTree>
    <p:extLst>
      <p:ext uri="{BB962C8B-B14F-4D97-AF65-F5344CB8AC3E}">
        <p14:creationId xmlns:p14="http://schemas.microsoft.com/office/powerpoint/2010/main" val="70962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Note the capital B here. (Using lower case will use pickle)</a:t>
            </a:r>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7</a:t>
            </a:fld>
            <a:endParaRPr lang="he-IL"/>
          </a:p>
        </p:txBody>
      </p:sp>
    </p:spTree>
    <p:extLst>
      <p:ext uri="{BB962C8B-B14F-4D97-AF65-F5344CB8AC3E}">
        <p14:creationId xmlns:p14="http://schemas.microsoft.com/office/powerpoint/2010/main" val="297002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aseline="0" dirty="0"/>
              <a:t>Note: Gather and Scatter are based on the rank of each process.</a:t>
            </a: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8</a:t>
            </a:fld>
            <a:endParaRPr lang="he-IL"/>
          </a:p>
        </p:txBody>
      </p:sp>
    </p:spTree>
    <p:extLst>
      <p:ext uri="{BB962C8B-B14F-4D97-AF65-F5344CB8AC3E}">
        <p14:creationId xmlns:p14="http://schemas.microsoft.com/office/powerpoint/2010/main" val="318700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What is the size of </a:t>
            </a:r>
            <a:r>
              <a:rPr lang="en-US" dirty="0" err="1"/>
              <a:t>sbuf</a:t>
            </a:r>
            <a:r>
              <a:rPr lang="en-US" dirty="0"/>
              <a:t>?</a:t>
            </a:r>
          </a:p>
          <a:p>
            <a:pPr algn="l" rtl="0"/>
            <a:r>
              <a:rPr lang="en-US" dirty="0"/>
              <a:t>You can send less elements</a:t>
            </a:r>
            <a:r>
              <a:rPr lang="en-US" baseline="0" dirty="0"/>
              <a:t> than you intend to receive, but the receiver cannot check how many items actually received</a:t>
            </a:r>
            <a:endParaRPr lang="he-IL" dirty="0"/>
          </a:p>
        </p:txBody>
      </p:sp>
      <p:sp>
        <p:nvSpPr>
          <p:cNvPr id="4" name="Slide Number Placeholder 3"/>
          <p:cNvSpPr>
            <a:spLocks noGrp="1"/>
          </p:cNvSpPr>
          <p:nvPr>
            <p:ph type="sldNum" sz="quarter" idx="10"/>
          </p:nvPr>
        </p:nvSpPr>
        <p:spPr/>
        <p:txBody>
          <a:bodyPr/>
          <a:lstStyle/>
          <a:p>
            <a:fld id="{97D12177-1B2F-450D-8537-96BF89716B09}" type="slidenum">
              <a:rPr lang="he-IL" smtClean="0"/>
              <a:t>9</a:t>
            </a:fld>
            <a:endParaRPr lang="he-IL"/>
          </a:p>
        </p:txBody>
      </p:sp>
    </p:spTree>
    <p:extLst>
      <p:ext uri="{BB962C8B-B14F-4D97-AF65-F5344CB8AC3E}">
        <p14:creationId xmlns:p14="http://schemas.microsoft.com/office/powerpoint/2010/main" val="2210129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on task  0 after Scatter: data=  [0. 1. 2. 3.]</a:t>
            </a:r>
          </a:p>
          <a:p>
            <a:pPr algn="l" rtl="0"/>
            <a:r>
              <a:rPr lang="en-US" dirty="0"/>
              <a:t>on task  1 after Scatter: data=  [4. 5. 6. 7.]</a:t>
            </a:r>
          </a:p>
          <a:p>
            <a:pPr algn="l" rtl="0"/>
            <a:r>
              <a:rPr lang="en-US" dirty="0"/>
              <a:t>on task  3 after Scatter: data=  [12. 13. 14. 15.]</a:t>
            </a:r>
          </a:p>
          <a:p>
            <a:pPr algn="l" rtl="0"/>
            <a:r>
              <a:rPr lang="en-US" dirty="0"/>
              <a:t>on task  2 after Scatter: data=  [ 8.  9. 10. 11.]</a:t>
            </a:r>
            <a:endParaRPr lang="he-IL" dirty="0"/>
          </a:p>
        </p:txBody>
      </p:sp>
      <p:sp>
        <p:nvSpPr>
          <p:cNvPr id="4" name="מציין מיקום של מספר שקופית 3"/>
          <p:cNvSpPr>
            <a:spLocks noGrp="1"/>
          </p:cNvSpPr>
          <p:nvPr>
            <p:ph type="sldNum" sz="quarter" idx="5"/>
          </p:nvPr>
        </p:nvSpPr>
        <p:spPr/>
        <p:txBody>
          <a:bodyPr/>
          <a:lstStyle/>
          <a:p>
            <a:fld id="{97D12177-1B2F-450D-8537-96BF89716B09}" type="slidenum">
              <a:rPr lang="he-IL" smtClean="0"/>
              <a:t>10</a:t>
            </a:fld>
            <a:endParaRPr lang="he-IL"/>
          </a:p>
        </p:txBody>
      </p:sp>
    </p:spTree>
    <p:extLst>
      <p:ext uri="{BB962C8B-B14F-4D97-AF65-F5344CB8AC3E}">
        <p14:creationId xmlns:p14="http://schemas.microsoft.com/office/powerpoint/2010/main" val="69464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6675" y="1237717"/>
            <a:ext cx="8020050" cy="2632992"/>
          </a:xfrm>
        </p:spPr>
        <p:txBody>
          <a:bodyPr anchor="b"/>
          <a:lstStyle>
            <a:lvl1pPr algn="ctr" rtl="0">
              <a:defRPr sz="5263"/>
            </a:lvl1pPr>
          </a:lstStyle>
          <a:p>
            <a:r>
              <a:rPr lang="en-US" dirty="0"/>
              <a:t>Click to edit Master title style</a:t>
            </a:r>
            <a:endParaRPr lang="he-IL" dirty="0"/>
          </a:p>
        </p:txBody>
      </p:sp>
      <p:sp>
        <p:nvSpPr>
          <p:cNvPr id="3" name="Subtitle 2"/>
          <p:cNvSpPr>
            <a:spLocks noGrp="1"/>
          </p:cNvSpPr>
          <p:nvPr>
            <p:ph type="subTitle" idx="1"/>
          </p:nvPr>
        </p:nvSpPr>
        <p:spPr>
          <a:xfrm>
            <a:off x="1336675" y="3972247"/>
            <a:ext cx="8020050" cy="1825938"/>
          </a:xfrm>
        </p:spPr>
        <p:txBody>
          <a:bodyPr/>
          <a:lstStyle>
            <a:lvl1pPr marL="0" indent="0" algn="ctr" rtl="0">
              <a:buNone/>
              <a:defRPr sz="2105"/>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en-US" dirty="0"/>
              <a:t>Click to edit Master subtitle style</a:t>
            </a:r>
            <a:endParaRPr lang="he-IL" dirty="0"/>
          </a:p>
        </p:txBody>
      </p:sp>
      <p:sp>
        <p:nvSpPr>
          <p:cNvPr id="4" name="Date Placeholder 3"/>
          <p:cNvSpPr>
            <a:spLocks noGrp="1"/>
          </p:cNvSpPr>
          <p:nvPr>
            <p:ph type="dt" sz="half" idx="10"/>
          </p:nvPr>
        </p:nvSpPr>
        <p:spPr>
          <a:xfrm>
            <a:off x="807086" y="7009642"/>
            <a:ext cx="2406015" cy="402652"/>
          </a:xfrm>
        </p:spPr>
        <p:txBody>
          <a:bodyPr/>
          <a:lstStyle>
            <a:lvl1pPr algn="l" rtl="0">
              <a:defRPr/>
            </a:lvl1pPr>
          </a:lstStyle>
          <a:p>
            <a:fld id="{52D0FCA0-5A37-4A3C-AAD0-E669B5F25071}" type="datetime1">
              <a:rPr lang="en-US" smtClean="0"/>
              <a:t>2/26/2021</a:t>
            </a:fld>
            <a:endParaRPr lang="en-US"/>
          </a:p>
        </p:txBody>
      </p:sp>
      <p:sp>
        <p:nvSpPr>
          <p:cNvPr id="5" name="Footer Placeholder 4"/>
          <p:cNvSpPr>
            <a:spLocks noGrp="1"/>
          </p:cNvSpPr>
          <p:nvPr>
            <p:ph type="ftr" sz="quarter" idx="11"/>
          </p:nvPr>
        </p:nvSpPr>
        <p:spPr/>
        <p:txBody>
          <a:bodyPr/>
          <a:lstStyle>
            <a:lvl1pPr rtl="0">
              <a:defRPr/>
            </a:lvl1pPr>
          </a:lstStyle>
          <a:p>
            <a:endParaRPr lang="he-IL"/>
          </a:p>
        </p:txBody>
      </p:sp>
      <p:sp>
        <p:nvSpPr>
          <p:cNvPr id="6" name="Slide Number Placeholder 5"/>
          <p:cNvSpPr>
            <a:spLocks noGrp="1"/>
          </p:cNvSpPr>
          <p:nvPr>
            <p:ph type="sldNum" sz="quarter" idx="12"/>
          </p:nvPr>
        </p:nvSpPr>
        <p:spPr>
          <a:xfrm>
            <a:off x="7480300" y="7009642"/>
            <a:ext cx="2406015" cy="402652"/>
          </a:xfrm>
        </p:spPr>
        <p:txBody>
          <a:bodyPr/>
          <a:lstStyle>
            <a:lvl1pPr algn="r" rtl="0">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2310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85A9035B-7347-4BB3-AE3E-8BCD0694D83D}" type="datetime1">
              <a:rPr lang="en-US" smtClean="0"/>
              <a:t>2/26/2021</a:t>
            </a:fld>
            <a:endParaRPr lang="en-US"/>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6F15528-21DE-4FAA-801E-634DDDAF4B2B}" type="slidenum">
              <a:rPr lang="he-IL" smtClean="0"/>
              <a:t>‹#›</a:t>
            </a:fld>
            <a:endParaRPr lang="he-IL"/>
          </a:p>
        </p:txBody>
      </p:sp>
    </p:spTree>
    <p:extLst>
      <p:ext uri="{BB962C8B-B14F-4D97-AF65-F5344CB8AC3E}">
        <p14:creationId xmlns:p14="http://schemas.microsoft.com/office/powerpoint/2010/main" val="414909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652"/>
            <a:ext cx="2305764" cy="6409166"/>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735171" y="402652"/>
            <a:ext cx="6783626"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1D2EE2F-0484-44ED-9B06-5DFE2F7107B6}" type="datetime1">
              <a:rPr lang="en-US" smtClean="0"/>
              <a:t>2/26/2021</a:t>
            </a:fld>
            <a:endParaRPr lang="en-US"/>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6F15528-21DE-4FAA-801E-634DDDAF4B2B}" type="slidenum">
              <a:rPr lang="he-IL" smtClean="0"/>
              <a:t>‹#›</a:t>
            </a:fld>
            <a:endParaRPr lang="he-IL"/>
          </a:p>
        </p:txBody>
      </p:sp>
    </p:spTree>
    <p:extLst>
      <p:ext uri="{BB962C8B-B14F-4D97-AF65-F5344CB8AC3E}">
        <p14:creationId xmlns:p14="http://schemas.microsoft.com/office/powerpoint/2010/main" val="126116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en-US"/>
              <a:t>Click to edit Master title style</a:t>
            </a:r>
            <a:endParaRPr lang="he-IL"/>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a:xfrm>
            <a:off x="735171" y="7009642"/>
            <a:ext cx="2406015" cy="402652"/>
          </a:xfrm>
        </p:spPr>
        <p:txBody>
          <a:bodyPr/>
          <a:lstStyle>
            <a:lvl1pPr algn="l" rtl="0">
              <a:defRPr/>
            </a:lvl1pPr>
          </a:lstStyle>
          <a:p>
            <a:fld id="{45A7DF17-B1DA-45B5-BA79-5DB6E91CA1B4}" type="datetime1">
              <a:rPr lang="en-US" smtClean="0"/>
              <a:t>2/26/2021</a:t>
            </a:fld>
            <a:endParaRPr lang="en-US"/>
          </a:p>
        </p:txBody>
      </p:sp>
      <p:sp>
        <p:nvSpPr>
          <p:cNvPr id="5" name="Footer Placeholder 4"/>
          <p:cNvSpPr>
            <a:spLocks noGrp="1"/>
          </p:cNvSpPr>
          <p:nvPr>
            <p:ph type="ftr" sz="quarter" idx="11"/>
          </p:nvPr>
        </p:nvSpPr>
        <p:spPr/>
        <p:txBody>
          <a:bodyPr/>
          <a:lstStyle>
            <a:lvl1pPr rtl="0">
              <a:defRPr/>
            </a:lvl1pPr>
          </a:lstStyle>
          <a:p>
            <a:endParaRPr lang="he-IL"/>
          </a:p>
        </p:txBody>
      </p:sp>
      <p:sp>
        <p:nvSpPr>
          <p:cNvPr id="6" name="Slide Number Placeholder 5"/>
          <p:cNvSpPr>
            <a:spLocks noGrp="1"/>
          </p:cNvSpPr>
          <p:nvPr>
            <p:ph type="sldNum" sz="quarter" idx="12"/>
          </p:nvPr>
        </p:nvSpPr>
        <p:spPr>
          <a:xfrm>
            <a:off x="7552214" y="7009642"/>
            <a:ext cx="2406015" cy="402652"/>
          </a:xfrm>
        </p:spPr>
        <p:txBody>
          <a:bodyPr/>
          <a:lstStyle>
            <a:lvl1pPr algn="r" rtl="0">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425116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462"/>
            <a:ext cx="9223058" cy="3145935"/>
          </a:xfrm>
        </p:spPr>
        <p:txBody>
          <a:bodyPr anchor="b"/>
          <a:lstStyle>
            <a:lvl1pPr algn="l" rtl="0">
              <a:defRPr sz="5263"/>
            </a:lvl1pPr>
          </a:lstStyle>
          <a:p>
            <a:r>
              <a:rPr lang="en-US"/>
              <a:t>Click to edit Master title style</a:t>
            </a:r>
            <a:endParaRPr lang="he-IL"/>
          </a:p>
        </p:txBody>
      </p:sp>
      <p:sp>
        <p:nvSpPr>
          <p:cNvPr id="3" name="Text Placeholder 2"/>
          <p:cNvSpPr>
            <a:spLocks noGrp="1"/>
          </p:cNvSpPr>
          <p:nvPr>
            <p:ph type="body" idx="1"/>
          </p:nvPr>
        </p:nvSpPr>
        <p:spPr>
          <a:xfrm>
            <a:off x="729602" y="5061158"/>
            <a:ext cx="9223058" cy="1654373"/>
          </a:xfrm>
        </p:spPr>
        <p:txBody>
          <a:bodyPr/>
          <a:lstStyle>
            <a:lvl1pPr marL="0" indent="0" algn="l" rtl="0">
              <a:buNone/>
              <a:defRPr sz="2105">
                <a:solidFill>
                  <a:schemeClr val="tx1">
                    <a:tint val="75000"/>
                  </a:schemeClr>
                </a:solidFill>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lgn="l" rtl="0">
              <a:defRPr/>
            </a:lvl1pPr>
          </a:lstStyle>
          <a:p>
            <a:fld id="{BF971815-73FB-485C-A17B-2CB2156BE4D4}" type="datetime1">
              <a:rPr lang="en-US" smtClean="0"/>
              <a:t>2/26/2021</a:t>
            </a:fld>
            <a:endParaRPr lang="en-US"/>
          </a:p>
        </p:txBody>
      </p:sp>
      <p:sp>
        <p:nvSpPr>
          <p:cNvPr id="5" name="Footer Placeholder 4"/>
          <p:cNvSpPr>
            <a:spLocks noGrp="1"/>
          </p:cNvSpPr>
          <p:nvPr>
            <p:ph type="ftr" sz="quarter" idx="11"/>
          </p:nvPr>
        </p:nvSpPr>
        <p:spPr/>
        <p:txBody>
          <a:bodyPr/>
          <a:lstStyle>
            <a:lvl1pPr rtl="0">
              <a:defRPr/>
            </a:lvl1pPr>
          </a:lstStyle>
          <a:p>
            <a:endParaRPr lang="he-IL"/>
          </a:p>
        </p:txBody>
      </p:sp>
      <p:sp>
        <p:nvSpPr>
          <p:cNvPr id="6" name="Slide Number Placeholder 5"/>
          <p:cNvSpPr>
            <a:spLocks noGrp="1"/>
          </p:cNvSpPr>
          <p:nvPr>
            <p:ph type="sldNum" sz="quarter" idx="12"/>
          </p:nvPr>
        </p:nvSpPr>
        <p:spPr/>
        <p:txBody>
          <a:bodyPr/>
          <a:lstStyle>
            <a:lvl1pPr algn="r" rtl="0">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313741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en-US"/>
              <a:t>Click to edit Master title style</a:t>
            </a:r>
            <a:endParaRPr lang="he-IL"/>
          </a:p>
        </p:txBody>
      </p:sp>
      <p:sp>
        <p:nvSpPr>
          <p:cNvPr id="3" name="Content Placeholder 2"/>
          <p:cNvSpPr>
            <a:spLocks noGrp="1"/>
          </p:cNvSpPr>
          <p:nvPr>
            <p:ph sz="half" idx="1"/>
          </p:nvPr>
        </p:nvSpPr>
        <p:spPr>
          <a:xfrm>
            <a:off x="735171" y="2013259"/>
            <a:ext cx="4544695" cy="4798559"/>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5413534" y="2013259"/>
            <a:ext cx="4544695" cy="4798559"/>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a:xfrm>
            <a:off x="735171" y="7009642"/>
            <a:ext cx="2406015" cy="402652"/>
          </a:xfrm>
        </p:spPr>
        <p:txBody>
          <a:bodyPr/>
          <a:lstStyle>
            <a:lvl1pPr algn="l" rtl="0">
              <a:defRPr/>
            </a:lvl1pPr>
          </a:lstStyle>
          <a:p>
            <a:fld id="{65B973E4-D809-42C1-8DEE-7DF3E172DB1C}" type="datetime1">
              <a:rPr lang="en-US" smtClean="0"/>
              <a:t>2/26/2021</a:t>
            </a:fld>
            <a:endParaRPr lang="en-US"/>
          </a:p>
        </p:txBody>
      </p:sp>
      <p:sp>
        <p:nvSpPr>
          <p:cNvPr id="6" name="Footer Placeholder 5"/>
          <p:cNvSpPr>
            <a:spLocks noGrp="1"/>
          </p:cNvSpPr>
          <p:nvPr>
            <p:ph type="ftr" sz="quarter" idx="11"/>
          </p:nvPr>
        </p:nvSpPr>
        <p:spPr/>
        <p:txBody>
          <a:bodyPr/>
          <a:lstStyle>
            <a:lvl1pPr rtl="0">
              <a:defRPr/>
            </a:lvl1pPr>
          </a:lstStyle>
          <a:p>
            <a:endParaRPr lang="he-IL"/>
          </a:p>
        </p:txBody>
      </p:sp>
      <p:sp>
        <p:nvSpPr>
          <p:cNvPr id="7" name="Slide Number Placeholder 6"/>
          <p:cNvSpPr>
            <a:spLocks noGrp="1"/>
          </p:cNvSpPr>
          <p:nvPr>
            <p:ph type="sldNum" sz="quarter" idx="12"/>
          </p:nvPr>
        </p:nvSpPr>
        <p:spPr>
          <a:xfrm>
            <a:off x="7552214" y="7009642"/>
            <a:ext cx="2406015" cy="402652"/>
          </a:xfrm>
        </p:spPr>
        <p:txBody>
          <a:bodyPr/>
          <a:lstStyle>
            <a:lvl1pPr algn="r" rtl="0">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216596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652"/>
            <a:ext cx="9223058" cy="1461801"/>
          </a:xfrm>
        </p:spPr>
        <p:txBody>
          <a:bodyPr/>
          <a:lstStyle>
            <a:lvl1pPr algn="l" rtl="0">
              <a:defRPr/>
            </a:lvl1pPr>
          </a:lstStyle>
          <a:p>
            <a:r>
              <a:rPr lang="en-US"/>
              <a:t>Click to edit Master title style</a:t>
            </a:r>
            <a:endParaRPr lang="he-IL"/>
          </a:p>
        </p:txBody>
      </p:sp>
      <p:sp>
        <p:nvSpPr>
          <p:cNvPr id="3" name="Text Placeholder 2"/>
          <p:cNvSpPr>
            <a:spLocks noGrp="1"/>
          </p:cNvSpPr>
          <p:nvPr>
            <p:ph type="body" idx="1"/>
          </p:nvPr>
        </p:nvSpPr>
        <p:spPr>
          <a:xfrm>
            <a:off x="736565" y="1853949"/>
            <a:ext cx="4523809" cy="908592"/>
          </a:xfrm>
        </p:spPr>
        <p:txBody>
          <a:bodyPr anchor="b"/>
          <a:lstStyle>
            <a:lvl1pPr marL="0" indent="0" algn="l" rtl="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4" name="Content Placeholder 3"/>
          <p:cNvSpPr>
            <a:spLocks noGrp="1"/>
          </p:cNvSpPr>
          <p:nvPr>
            <p:ph sz="half" idx="2"/>
          </p:nvPr>
        </p:nvSpPr>
        <p:spPr>
          <a:xfrm>
            <a:off x="736565" y="2762541"/>
            <a:ext cx="4523809" cy="4063282"/>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5413534" y="1853949"/>
            <a:ext cx="4546088" cy="908592"/>
          </a:xfrm>
        </p:spPr>
        <p:txBody>
          <a:bodyPr anchor="b"/>
          <a:lstStyle>
            <a:lvl1pPr marL="0" indent="0" algn="l" rtl="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6" name="Content Placeholder 5"/>
          <p:cNvSpPr>
            <a:spLocks noGrp="1"/>
          </p:cNvSpPr>
          <p:nvPr>
            <p:ph sz="quarter" idx="4"/>
          </p:nvPr>
        </p:nvSpPr>
        <p:spPr>
          <a:xfrm>
            <a:off x="5413534" y="2762541"/>
            <a:ext cx="4546088" cy="4063282"/>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a:xfrm>
            <a:off x="736564" y="7009642"/>
            <a:ext cx="2406015" cy="402652"/>
          </a:xfrm>
        </p:spPr>
        <p:txBody>
          <a:bodyPr/>
          <a:lstStyle>
            <a:lvl1pPr algn="l" rtl="0">
              <a:defRPr/>
            </a:lvl1pPr>
          </a:lstStyle>
          <a:p>
            <a:fld id="{14471F9A-A04C-4204-9B22-9B616B1C6B64}" type="datetime1">
              <a:rPr lang="en-US" smtClean="0"/>
              <a:t>2/26/2021</a:t>
            </a:fld>
            <a:endParaRPr lang="en-US" dirty="0"/>
          </a:p>
        </p:txBody>
      </p:sp>
      <p:sp>
        <p:nvSpPr>
          <p:cNvPr id="8" name="Footer Placeholder 7"/>
          <p:cNvSpPr>
            <a:spLocks noGrp="1"/>
          </p:cNvSpPr>
          <p:nvPr>
            <p:ph type="ftr" sz="quarter" idx="11"/>
          </p:nvPr>
        </p:nvSpPr>
        <p:spPr/>
        <p:txBody>
          <a:bodyPr/>
          <a:lstStyle>
            <a:lvl1pPr rtl="0">
              <a:defRPr/>
            </a:lvl1pPr>
          </a:lstStyle>
          <a:p>
            <a:endParaRPr lang="he-IL"/>
          </a:p>
        </p:txBody>
      </p:sp>
      <p:sp>
        <p:nvSpPr>
          <p:cNvPr id="9" name="Slide Number Placeholder 8"/>
          <p:cNvSpPr>
            <a:spLocks noGrp="1"/>
          </p:cNvSpPr>
          <p:nvPr>
            <p:ph type="sldNum" sz="quarter" idx="12"/>
          </p:nvPr>
        </p:nvSpPr>
        <p:spPr>
          <a:xfrm>
            <a:off x="7553607" y="7009642"/>
            <a:ext cx="2406015" cy="402652"/>
          </a:xfrm>
        </p:spPr>
        <p:txBody>
          <a:bodyPr/>
          <a:lstStyle>
            <a:lvl1pPr algn="r" rtl="0">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256755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en-US"/>
              <a:t>Click to edit Master title style</a:t>
            </a:r>
            <a:endParaRPr lang="he-IL"/>
          </a:p>
        </p:txBody>
      </p:sp>
      <p:sp>
        <p:nvSpPr>
          <p:cNvPr id="3" name="Date Placeholder 2"/>
          <p:cNvSpPr>
            <a:spLocks noGrp="1"/>
          </p:cNvSpPr>
          <p:nvPr>
            <p:ph type="dt" sz="half" idx="10"/>
          </p:nvPr>
        </p:nvSpPr>
        <p:spPr>
          <a:xfrm>
            <a:off x="735172" y="7009642"/>
            <a:ext cx="2406015" cy="402652"/>
          </a:xfrm>
        </p:spPr>
        <p:txBody>
          <a:bodyPr/>
          <a:lstStyle>
            <a:lvl1pPr algn="l" rtl="0">
              <a:defRPr/>
            </a:lvl1pPr>
          </a:lstStyle>
          <a:p>
            <a:fld id="{2CE4507F-2818-46BB-B522-77DA4FB34EBE}" type="datetime1">
              <a:rPr lang="en-US" smtClean="0"/>
              <a:t>2/26/2021</a:t>
            </a:fld>
            <a:endParaRPr lang="en-US"/>
          </a:p>
        </p:txBody>
      </p:sp>
      <p:sp>
        <p:nvSpPr>
          <p:cNvPr id="4" name="Footer Placeholder 3"/>
          <p:cNvSpPr>
            <a:spLocks noGrp="1"/>
          </p:cNvSpPr>
          <p:nvPr>
            <p:ph type="ftr" sz="quarter" idx="11"/>
          </p:nvPr>
        </p:nvSpPr>
        <p:spPr/>
        <p:txBody>
          <a:bodyPr/>
          <a:lstStyle>
            <a:lvl1pPr rtl="0">
              <a:defRPr/>
            </a:lvl1pPr>
          </a:lstStyle>
          <a:p>
            <a:endParaRPr lang="he-IL"/>
          </a:p>
        </p:txBody>
      </p:sp>
      <p:sp>
        <p:nvSpPr>
          <p:cNvPr id="5" name="Slide Number Placeholder 4"/>
          <p:cNvSpPr>
            <a:spLocks noGrp="1"/>
          </p:cNvSpPr>
          <p:nvPr>
            <p:ph type="sldNum" sz="quarter" idx="12"/>
          </p:nvPr>
        </p:nvSpPr>
        <p:spPr>
          <a:xfrm>
            <a:off x="7552214" y="7009642"/>
            <a:ext cx="2406015" cy="402652"/>
          </a:xfrm>
        </p:spPr>
        <p:txBody>
          <a:bodyPr/>
          <a:lstStyle>
            <a:lvl1pPr algn="r" rtl="0">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409326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0522D-1170-4B59-9773-536644DECEF9}" type="datetime1">
              <a:rPr lang="en-US" smtClean="0"/>
              <a:t>2/26/2021</a:t>
            </a:fld>
            <a:endParaRPr lang="en-US"/>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6F15528-21DE-4FAA-801E-634DDDAF4B2B}" type="slidenum">
              <a:rPr lang="he-IL" smtClean="0"/>
              <a:t>‹#›</a:t>
            </a:fld>
            <a:endParaRPr lang="he-IL"/>
          </a:p>
        </p:txBody>
      </p:sp>
    </p:spTree>
    <p:extLst>
      <p:ext uri="{BB962C8B-B14F-4D97-AF65-F5344CB8AC3E}">
        <p14:creationId xmlns:p14="http://schemas.microsoft.com/office/powerpoint/2010/main" val="104005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0"/>
            <a:ext cx="3448900" cy="1764665"/>
          </a:xfrm>
        </p:spPr>
        <p:txBody>
          <a:bodyPr anchor="b"/>
          <a:lstStyle>
            <a:lvl1pPr>
              <a:defRPr sz="2807"/>
            </a:lvl1pPr>
          </a:lstStyle>
          <a:p>
            <a:r>
              <a:rPr lang="en-US"/>
              <a:t>Click to edit Master title style</a:t>
            </a:r>
            <a:endParaRPr lang="he-IL"/>
          </a:p>
        </p:txBody>
      </p:sp>
      <p:sp>
        <p:nvSpPr>
          <p:cNvPr id="3" name="Content Placeholder 2"/>
          <p:cNvSpPr>
            <a:spLocks noGrp="1"/>
          </p:cNvSpPr>
          <p:nvPr>
            <p:ph idx="1"/>
          </p:nvPr>
        </p:nvSpPr>
        <p:spPr>
          <a:xfrm>
            <a:off x="4546088" y="1088911"/>
            <a:ext cx="5413534" cy="5374525"/>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736564" y="2268855"/>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fld id="{98052B7D-D282-40CC-B1EE-3F9684FEF8A5}" type="datetime1">
              <a:rPr lang="en-US" smtClean="0"/>
              <a:t>2/26/2021</a:t>
            </a:fld>
            <a:endParaRPr lang="en-US"/>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6F15528-21DE-4FAA-801E-634DDDAF4B2B}" type="slidenum">
              <a:rPr lang="he-IL" smtClean="0"/>
              <a:t>‹#›</a:t>
            </a:fld>
            <a:endParaRPr lang="he-IL"/>
          </a:p>
        </p:txBody>
      </p:sp>
    </p:spTree>
    <p:extLst>
      <p:ext uri="{BB962C8B-B14F-4D97-AF65-F5344CB8AC3E}">
        <p14:creationId xmlns:p14="http://schemas.microsoft.com/office/powerpoint/2010/main" val="54485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0"/>
            <a:ext cx="3448900" cy="1764665"/>
          </a:xfrm>
        </p:spPr>
        <p:txBody>
          <a:bodyPr anchor="b"/>
          <a:lstStyle>
            <a:lvl1pPr>
              <a:defRPr sz="2807"/>
            </a:lvl1pPr>
          </a:lstStyle>
          <a:p>
            <a:r>
              <a:rPr lang="en-US"/>
              <a:t>Click to edit Master title style</a:t>
            </a:r>
            <a:endParaRPr lang="he-IL"/>
          </a:p>
        </p:txBody>
      </p:sp>
      <p:sp>
        <p:nvSpPr>
          <p:cNvPr id="3" name="Picture Placeholder 2"/>
          <p:cNvSpPr>
            <a:spLocks noGrp="1"/>
          </p:cNvSpPr>
          <p:nvPr>
            <p:ph type="pic" idx="1"/>
          </p:nvPr>
        </p:nvSpPr>
        <p:spPr>
          <a:xfrm>
            <a:off x="4546088" y="1088911"/>
            <a:ext cx="5413534" cy="5374525"/>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endParaRPr lang="he-IL"/>
          </a:p>
        </p:txBody>
      </p:sp>
      <p:sp>
        <p:nvSpPr>
          <p:cNvPr id="4" name="Text Placeholder 3"/>
          <p:cNvSpPr>
            <a:spLocks noGrp="1"/>
          </p:cNvSpPr>
          <p:nvPr>
            <p:ph type="body" sz="half" idx="2"/>
          </p:nvPr>
        </p:nvSpPr>
        <p:spPr>
          <a:xfrm>
            <a:off x="736564" y="2268855"/>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fld id="{AC58726D-7B5C-4318-952E-9602419D67CB}" type="datetime1">
              <a:rPr lang="en-US" smtClean="0"/>
              <a:t>2/26/2021</a:t>
            </a:fld>
            <a:endParaRPr lang="en-US"/>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6F15528-21DE-4FAA-801E-634DDDAF4B2B}" type="slidenum">
              <a:rPr lang="he-IL" smtClean="0"/>
              <a:t>‹#›</a:t>
            </a:fld>
            <a:endParaRPr lang="he-IL"/>
          </a:p>
        </p:txBody>
      </p:sp>
    </p:spTree>
    <p:extLst>
      <p:ext uri="{BB962C8B-B14F-4D97-AF65-F5344CB8AC3E}">
        <p14:creationId xmlns:p14="http://schemas.microsoft.com/office/powerpoint/2010/main" val="270733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652"/>
            <a:ext cx="9223058" cy="1461801"/>
          </a:xfrm>
          <a:prstGeom prst="rect">
            <a:avLst/>
          </a:prstGeom>
        </p:spPr>
        <p:txBody>
          <a:bodyPr vert="horz" lIns="91440" tIns="45720" rIns="91440" bIns="45720" rtlCol="1" anchor="ctr">
            <a:normAutofit/>
          </a:bodyPr>
          <a:lstStyle/>
          <a:p>
            <a:r>
              <a:rPr lang="en-US" dirty="0"/>
              <a:t>Click to edit Master title style</a:t>
            </a:r>
            <a:endParaRPr lang="he-IL" dirty="0"/>
          </a:p>
        </p:txBody>
      </p:sp>
      <p:sp>
        <p:nvSpPr>
          <p:cNvPr id="3" name="Text Placeholder 2"/>
          <p:cNvSpPr>
            <a:spLocks noGrp="1"/>
          </p:cNvSpPr>
          <p:nvPr>
            <p:ph type="body" idx="1"/>
          </p:nvPr>
        </p:nvSpPr>
        <p:spPr>
          <a:xfrm>
            <a:off x="735171" y="2013259"/>
            <a:ext cx="9223058" cy="4798559"/>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732631" y="7009642"/>
            <a:ext cx="2406015" cy="402652"/>
          </a:xfrm>
          <a:prstGeom prst="rect">
            <a:avLst/>
          </a:prstGeom>
        </p:spPr>
        <p:txBody>
          <a:bodyPr vert="horz" lIns="91440" tIns="45720" rIns="91440" bIns="45720" rtlCol="1" anchor="ctr"/>
          <a:lstStyle>
            <a:lvl1pPr algn="l" rtl="0">
              <a:defRPr sz="1053">
                <a:solidFill>
                  <a:schemeClr val="tx1">
                    <a:tint val="75000"/>
                  </a:schemeClr>
                </a:solidFill>
              </a:defRPr>
            </a:lvl1pPr>
          </a:lstStyle>
          <a:p>
            <a:fld id="{5B76C5D7-4995-4BEC-83CD-1EE873B7D97F}" type="datetime1">
              <a:rPr lang="en-US" smtClean="0"/>
              <a:t>2/26/2021</a:t>
            </a:fld>
            <a:endParaRPr lang="en-US"/>
          </a:p>
        </p:txBody>
      </p:sp>
      <p:sp>
        <p:nvSpPr>
          <p:cNvPr id="5" name="Footer Placeholder 4"/>
          <p:cNvSpPr>
            <a:spLocks noGrp="1"/>
          </p:cNvSpPr>
          <p:nvPr>
            <p:ph type="ftr" sz="quarter" idx="3"/>
          </p:nvPr>
        </p:nvSpPr>
        <p:spPr>
          <a:xfrm>
            <a:off x="3542189" y="7009642"/>
            <a:ext cx="3609023" cy="402652"/>
          </a:xfrm>
          <a:prstGeom prst="rect">
            <a:avLst/>
          </a:prstGeom>
        </p:spPr>
        <p:txBody>
          <a:bodyPr vert="horz" lIns="91440" tIns="45720" rIns="91440" bIns="45720" rtlCol="1" anchor="ctr"/>
          <a:lstStyle>
            <a:lvl1pPr algn="ctr" rtl="0">
              <a:defRPr sz="1053">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7552214" y="7009642"/>
            <a:ext cx="2406015" cy="402652"/>
          </a:xfrm>
          <a:prstGeom prst="rect">
            <a:avLst/>
          </a:prstGeom>
        </p:spPr>
        <p:txBody>
          <a:bodyPr vert="horz" lIns="91440" tIns="45720" rIns="91440" bIns="45720" rtlCol="1" anchor="ctr"/>
          <a:lstStyle>
            <a:lvl1pPr algn="r" rtl="0">
              <a:defRPr sz="1053">
                <a:solidFill>
                  <a:schemeClr val="tx1">
                    <a:tint val="75000"/>
                  </a:schemeClr>
                </a:solidFill>
              </a:defRPr>
            </a:lvl1pPr>
          </a:lstStyle>
          <a:p>
            <a:fld id="{B6F15528-21DE-4FAA-801E-634DDDAF4B2B}" type="slidenum">
              <a:rPr lang="he-IL" smtClean="0"/>
              <a:pPr/>
              <a:t>‹#›</a:t>
            </a:fld>
            <a:endParaRPr lang="he-IL"/>
          </a:p>
        </p:txBody>
      </p:sp>
    </p:spTree>
    <p:extLst>
      <p:ext uri="{BB962C8B-B14F-4D97-AF65-F5344CB8AC3E}">
        <p14:creationId xmlns:p14="http://schemas.microsoft.com/office/powerpoint/2010/main" val="41857269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r" defTabSz="802020" rtl="1"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r" defTabSz="802020" rtl="1"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r" defTabSz="802020" rtl="1"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r" defTabSz="802020" rtl="1"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he-IL"/>
      </a:defPPr>
      <a:lvl1pPr marL="0" algn="r" defTabSz="802020" rtl="1" eaLnBrk="1" latinLnBrk="0" hangingPunct="1">
        <a:defRPr sz="1579" kern="1200">
          <a:solidFill>
            <a:schemeClr val="tx1"/>
          </a:solidFill>
          <a:latin typeface="+mn-lt"/>
          <a:ea typeface="+mn-ea"/>
          <a:cs typeface="+mn-cs"/>
        </a:defRPr>
      </a:lvl1pPr>
      <a:lvl2pPr marL="401010" algn="r" defTabSz="802020" rtl="1" eaLnBrk="1" latinLnBrk="0" hangingPunct="1">
        <a:defRPr sz="1579" kern="1200">
          <a:solidFill>
            <a:schemeClr val="tx1"/>
          </a:solidFill>
          <a:latin typeface="+mn-lt"/>
          <a:ea typeface="+mn-ea"/>
          <a:cs typeface="+mn-cs"/>
        </a:defRPr>
      </a:lvl2pPr>
      <a:lvl3pPr marL="802020" algn="r" defTabSz="802020" rtl="1" eaLnBrk="1" latinLnBrk="0" hangingPunct="1">
        <a:defRPr sz="1579" kern="1200">
          <a:solidFill>
            <a:schemeClr val="tx1"/>
          </a:solidFill>
          <a:latin typeface="+mn-lt"/>
          <a:ea typeface="+mn-ea"/>
          <a:cs typeface="+mn-cs"/>
        </a:defRPr>
      </a:lvl3pPr>
      <a:lvl4pPr marL="1203030" algn="r" defTabSz="802020" rtl="1" eaLnBrk="1" latinLnBrk="0" hangingPunct="1">
        <a:defRPr sz="1579" kern="1200">
          <a:solidFill>
            <a:schemeClr val="tx1"/>
          </a:solidFill>
          <a:latin typeface="+mn-lt"/>
          <a:ea typeface="+mn-ea"/>
          <a:cs typeface="+mn-cs"/>
        </a:defRPr>
      </a:lvl4pPr>
      <a:lvl5pPr marL="1604040" algn="r" defTabSz="802020" rtl="1" eaLnBrk="1" latinLnBrk="0" hangingPunct="1">
        <a:defRPr sz="1579" kern="1200">
          <a:solidFill>
            <a:schemeClr val="tx1"/>
          </a:solidFill>
          <a:latin typeface="+mn-lt"/>
          <a:ea typeface="+mn-ea"/>
          <a:cs typeface="+mn-cs"/>
        </a:defRPr>
      </a:lvl5pPr>
      <a:lvl6pPr marL="2005051" algn="r" defTabSz="802020" rtl="1" eaLnBrk="1" latinLnBrk="0" hangingPunct="1">
        <a:defRPr sz="1579" kern="1200">
          <a:solidFill>
            <a:schemeClr val="tx1"/>
          </a:solidFill>
          <a:latin typeface="+mn-lt"/>
          <a:ea typeface="+mn-ea"/>
          <a:cs typeface="+mn-cs"/>
        </a:defRPr>
      </a:lvl6pPr>
      <a:lvl7pPr marL="2406061" algn="r" defTabSz="802020" rtl="1" eaLnBrk="1" latinLnBrk="0" hangingPunct="1">
        <a:defRPr sz="1579" kern="1200">
          <a:solidFill>
            <a:schemeClr val="tx1"/>
          </a:solidFill>
          <a:latin typeface="+mn-lt"/>
          <a:ea typeface="+mn-ea"/>
          <a:cs typeface="+mn-cs"/>
        </a:defRPr>
      </a:lvl7pPr>
      <a:lvl8pPr marL="2807071" algn="r" defTabSz="802020" rtl="1" eaLnBrk="1" latinLnBrk="0" hangingPunct="1">
        <a:defRPr sz="1579" kern="1200">
          <a:solidFill>
            <a:schemeClr val="tx1"/>
          </a:solidFill>
          <a:latin typeface="+mn-lt"/>
          <a:ea typeface="+mn-ea"/>
          <a:cs typeface="+mn-cs"/>
        </a:defRPr>
      </a:lvl8pPr>
      <a:lvl9pPr marL="3208081" algn="r" defTabSz="802020" rtl="1" eaLnBrk="1" latinLnBrk="0" hangingPunct="1">
        <a:defRPr sz="15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fo.gwdg.de/~ceulig/docs-dev/doku.php?id=en:services:application_services:high_performance_computing:mpi4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1336675" y="1237717"/>
            <a:ext cx="8020050" cy="2632992"/>
          </a:xfrm>
        </p:spPr>
        <p:txBody>
          <a:bodyPr/>
          <a:lstStyle/>
          <a:p>
            <a:r>
              <a:rPr lang="en-US" dirty="0"/>
              <a:t>MPI Collective Communication</a:t>
            </a:r>
            <a:br>
              <a:rPr lang="en-US" dirty="0"/>
            </a:br>
            <a:endParaRPr lang="he-IL" dirty="0"/>
          </a:p>
        </p:txBody>
      </p:sp>
      <p:sp>
        <p:nvSpPr>
          <p:cNvPr id="7" name="Subtitle 6"/>
          <p:cNvSpPr>
            <a:spLocks noGrp="1"/>
          </p:cNvSpPr>
          <p:nvPr>
            <p:ph type="subTitle" idx="1"/>
          </p:nvPr>
        </p:nvSpPr>
        <p:spPr/>
        <p:txBody>
          <a:bodyPr/>
          <a:lstStyle/>
          <a:p>
            <a:r>
              <a:rPr lang="en-US"/>
              <a:t>CDP</a:t>
            </a:r>
            <a:endParaRPr lang="he-IL" dirty="0"/>
          </a:p>
        </p:txBody>
      </p:sp>
      <p:sp>
        <p:nvSpPr>
          <p:cNvPr id="2" name="Slide Number Placeholder 1"/>
          <p:cNvSpPr>
            <a:spLocks noGrp="1"/>
          </p:cNvSpPr>
          <p:nvPr>
            <p:ph type="sldNum" sz="quarter" idx="12"/>
          </p:nvPr>
        </p:nvSpPr>
        <p:spPr/>
        <p:txBody>
          <a:bodyPr/>
          <a:lstStyle/>
          <a:p>
            <a:fld id="{B6F15528-21DE-4FAA-801E-634DDDAF4B2B}" type="slidenum">
              <a:rPr lang="he-IL" smtClean="0"/>
              <a:pPr/>
              <a:t>1</a:t>
            </a:fld>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04D5B3-79FB-41F3-B3B8-8A8CEDC002F1}"/>
              </a:ext>
            </a:extLst>
          </p:cNvPr>
          <p:cNvSpPr>
            <a:spLocks noGrp="1"/>
          </p:cNvSpPr>
          <p:nvPr>
            <p:ph type="title"/>
          </p:nvPr>
        </p:nvSpPr>
        <p:spPr/>
        <p:txBody>
          <a:bodyPr/>
          <a:lstStyle/>
          <a:p>
            <a:r>
              <a:rPr lang="en-US" dirty="0"/>
              <a:t>Code Example: Scatter</a:t>
            </a:r>
            <a:endParaRPr lang="he-IL" dirty="0"/>
          </a:p>
        </p:txBody>
      </p:sp>
      <p:sp>
        <p:nvSpPr>
          <p:cNvPr id="3" name="מציין מיקום תוכן 2">
            <a:extLst>
              <a:ext uri="{FF2B5EF4-FFF2-40B4-BE49-F238E27FC236}">
                <a16:creationId xmlns:a16="http://schemas.microsoft.com/office/drawing/2014/main" id="{BD045867-E42C-4C8F-9F79-881BFF4D341B}"/>
              </a:ext>
            </a:extLst>
          </p:cNvPr>
          <p:cNvSpPr>
            <a:spLocks noGrp="1"/>
          </p:cNvSpPr>
          <p:nvPr>
            <p:ph idx="1"/>
          </p:nvPr>
        </p:nvSpPr>
        <p:spPr/>
        <p:txBody>
          <a:bodyPr>
            <a:normAutofit lnSpcReduction="10000"/>
          </a:bodyPr>
          <a:lstStyle/>
          <a:p>
            <a:pPr marL="0" indent="0">
              <a:buNone/>
            </a:pPr>
            <a:r>
              <a:rPr lang="en-US" dirty="0"/>
              <a:t>comm = MPI.COMM_WORLD</a:t>
            </a:r>
          </a:p>
          <a:p>
            <a:pPr marL="0" indent="0">
              <a:buNone/>
            </a:pPr>
            <a:r>
              <a:rPr lang="en-US" dirty="0"/>
              <a:t>rank = </a:t>
            </a:r>
            <a:r>
              <a:rPr lang="en-US" dirty="0" err="1"/>
              <a:t>comm.Get_rank</a:t>
            </a:r>
            <a:r>
              <a:rPr lang="en-US" dirty="0"/>
              <a:t>()</a:t>
            </a:r>
          </a:p>
          <a:p>
            <a:pPr marL="0" indent="0">
              <a:buNone/>
            </a:pPr>
            <a:r>
              <a:rPr lang="en-US" dirty="0"/>
              <a:t>size = </a:t>
            </a:r>
            <a:r>
              <a:rPr lang="en-US" dirty="0" err="1"/>
              <a:t>comm.Get_size</a:t>
            </a:r>
            <a:r>
              <a:rPr lang="en-US" dirty="0"/>
              <a:t>()</a:t>
            </a:r>
          </a:p>
          <a:p>
            <a:pPr marL="0" indent="0">
              <a:buNone/>
            </a:pP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 </a:t>
            </a:r>
            <a:r>
              <a:rPr lang="en-US" sz="2000" dirty="0">
                <a:solidFill>
                  <a:srgbClr val="09885A"/>
                </a:solidFill>
                <a:latin typeface="Menlo" panose="020B0609030804020204" pitchFamily="49" charset="0"/>
              </a:rPr>
              <a:t>4</a:t>
            </a: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None</a:t>
            </a: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recv_buffer</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np.empty</a:t>
            </a:r>
            <a:r>
              <a:rPr lang="en-US" sz="2000" dirty="0">
                <a:solidFill>
                  <a:srgbClr val="000000"/>
                </a:solidFill>
                <a:latin typeface="Menlo" panose="020B0609030804020204" pitchFamily="49" charset="0"/>
              </a:rPr>
              <a:t>(</a:t>
            </a: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a:t>
            </a:r>
          </a:p>
          <a:p>
            <a:pPr marL="0" indent="0">
              <a:buNone/>
            </a:pPr>
            <a:r>
              <a:rPr lang="en-US" sz="2000" dirty="0">
                <a:solidFill>
                  <a:srgbClr val="AF00DB"/>
                </a:solidFill>
                <a:latin typeface="Menlo" panose="020B0609030804020204" pitchFamily="49" charset="0"/>
              </a:rPr>
              <a:t>if</a:t>
            </a:r>
            <a:r>
              <a:rPr lang="en-US" sz="2000" dirty="0">
                <a:solidFill>
                  <a:srgbClr val="000000"/>
                </a:solidFill>
                <a:latin typeface="Menlo" panose="020B0609030804020204" pitchFamily="49" charset="0"/>
              </a:rPr>
              <a:t> rank == </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a:t>
            </a:r>
          </a:p>
          <a:p>
            <a:pPr marL="0" indent="0">
              <a:buNone/>
            </a:pP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np.arange</a:t>
            </a:r>
            <a:r>
              <a:rPr lang="en-US" sz="2000" dirty="0">
                <a:solidFill>
                  <a:srgbClr val="000000"/>
                </a:solidFill>
                <a:latin typeface="Menlo" panose="020B0609030804020204" pitchFamily="49" charset="0"/>
              </a:rPr>
              <a:t>(size * </a:t>
            </a: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dtype</a:t>
            </a:r>
            <a:r>
              <a:rPr lang="en-US" sz="2000" dirty="0">
                <a:solidFill>
                  <a:srgbClr val="000000"/>
                </a:solidFill>
                <a:latin typeface="Menlo" panose="020B0609030804020204" pitchFamily="49" charset="0"/>
              </a:rPr>
              <a:t>=np.float64)</a:t>
            </a:r>
          </a:p>
          <a:p>
            <a:pPr marL="0" indent="0">
              <a:buNone/>
            </a:pP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comm.Scatter</a:t>
            </a:r>
            <a:r>
              <a:rPr lang="en-US" sz="2000" dirty="0">
                <a:solidFill>
                  <a:srgbClr val="000000"/>
                </a:solidFill>
                <a:latin typeface="Menlo" panose="020B0609030804020204" pitchFamily="49" charset="0"/>
              </a:rPr>
              <a:t>(</a:t>
            </a: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recv_buffer</a:t>
            </a:r>
            <a:r>
              <a:rPr lang="en-US" sz="2000" dirty="0">
                <a:solidFill>
                  <a:srgbClr val="000000"/>
                </a:solidFill>
                <a:latin typeface="Menlo" panose="020B0609030804020204" pitchFamily="49" charset="0"/>
              </a:rPr>
              <a:t> , </a:t>
            </a:r>
            <a:r>
              <a:rPr lang="en-US" sz="2000" dirty="0">
                <a:solidFill>
                  <a:srgbClr val="001080"/>
                </a:solidFill>
                <a:latin typeface="Menlo" panose="020B0609030804020204" pitchFamily="49" charset="0"/>
              </a:rPr>
              <a:t>root</a:t>
            </a:r>
            <a:r>
              <a:rPr lang="en-US" sz="2000" dirty="0">
                <a:solidFill>
                  <a:srgbClr val="000000"/>
                </a:solidFill>
                <a:latin typeface="Menlo" panose="020B0609030804020204" pitchFamily="49" charset="0"/>
              </a:rPr>
              <a:t>=</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a:t>
            </a:r>
          </a:p>
          <a:p>
            <a:pPr marL="0" indent="0">
              <a:buNone/>
            </a:pPr>
            <a:r>
              <a:rPr lang="en-US" sz="2000" dirty="0">
                <a:solidFill>
                  <a:srgbClr val="795E26"/>
                </a:solidFill>
                <a:latin typeface="Menlo" panose="020B0609030804020204" pitchFamily="49" charset="0"/>
              </a:rPr>
              <a:t>print</a:t>
            </a:r>
            <a:r>
              <a:rPr lang="en-US" sz="2000" dirty="0">
                <a:solidFill>
                  <a:srgbClr val="000000"/>
                </a:solidFill>
                <a:latin typeface="Menlo" panose="020B0609030804020204" pitchFamily="49" charset="0"/>
              </a:rPr>
              <a:t>(</a:t>
            </a:r>
            <a:r>
              <a:rPr lang="en-US" sz="2000" dirty="0">
                <a:solidFill>
                  <a:srgbClr val="A31515"/>
                </a:solidFill>
                <a:latin typeface="Menlo" panose="020B0609030804020204" pitchFamily="49" charset="0"/>
              </a:rPr>
              <a:t>"on task"</a:t>
            </a:r>
            <a:r>
              <a:rPr lang="en-US" sz="2000" dirty="0">
                <a:solidFill>
                  <a:srgbClr val="000000"/>
                </a:solidFill>
                <a:latin typeface="Menlo" panose="020B0609030804020204" pitchFamily="49" charset="0"/>
              </a:rPr>
              <a:t>, rank, </a:t>
            </a:r>
            <a:r>
              <a:rPr lang="en-US" sz="2000" dirty="0">
                <a:solidFill>
                  <a:srgbClr val="A31515"/>
                </a:solidFill>
                <a:latin typeface="Menlo" panose="020B0609030804020204" pitchFamily="49" charset="0"/>
              </a:rPr>
              <a:t>"after Scatter: data = "</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a:t>
            </a:r>
          </a:p>
          <a:p>
            <a:pPr marL="0" indent="0">
              <a:buNone/>
            </a:pPr>
            <a:endParaRPr lang="he-IL" dirty="0"/>
          </a:p>
        </p:txBody>
      </p:sp>
      <p:sp>
        <p:nvSpPr>
          <p:cNvPr id="4" name="מציין מיקום של מספר שקופית 3">
            <a:extLst>
              <a:ext uri="{FF2B5EF4-FFF2-40B4-BE49-F238E27FC236}">
                <a16:creationId xmlns:a16="http://schemas.microsoft.com/office/drawing/2014/main" id="{482E50CA-A1CA-47AC-BF0F-99F10ED57B03}"/>
              </a:ext>
            </a:extLst>
          </p:cNvPr>
          <p:cNvSpPr>
            <a:spLocks noGrp="1"/>
          </p:cNvSpPr>
          <p:nvPr>
            <p:ph type="sldNum" sz="quarter" idx="12"/>
          </p:nvPr>
        </p:nvSpPr>
        <p:spPr/>
        <p:txBody>
          <a:bodyPr/>
          <a:lstStyle/>
          <a:p>
            <a:fld id="{B6F15528-21DE-4FAA-801E-634DDDAF4B2B}" type="slidenum">
              <a:rPr lang="he-IL" smtClean="0"/>
              <a:pPr/>
              <a:t>10</a:t>
            </a:fld>
            <a:endParaRPr lang="he-IL"/>
          </a:p>
        </p:txBody>
      </p:sp>
    </p:spTree>
    <p:extLst>
      <p:ext uri="{BB962C8B-B14F-4D97-AF65-F5344CB8AC3E}">
        <p14:creationId xmlns:p14="http://schemas.microsoft.com/office/powerpoint/2010/main" val="20945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B1EA7B-9626-43B3-9623-2FC748F78A58}"/>
              </a:ext>
            </a:extLst>
          </p:cNvPr>
          <p:cNvSpPr>
            <a:spLocks noGrp="1"/>
          </p:cNvSpPr>
          <p:nvPr>
            <p:ph type="title"/>
          </p:nvPr>
        </p:nvSpPr>
        <p:spPr/>
        <p:txBody>
          <a:bodyPr/>
          <a:lstStyle/>
          <a:p>
            <a:r>
              <a:rPr lang="en-US" dirty="0"/>
              <a:t>Gather</a:t>
            </a:r>
            <a:endParaRPr lang="he-IL" dirty="0"/>
          </a:p>
        </p:txBody>
      </p:sp>
      <p:sp>
        <p:nvSpPr>
          <p:cNvPr id="3" name="מציין מיקום תוכן 2">
            <a:extLst>
              <a:ext uri="{FF2B5EF4-FFF2-40B4-BE49-F238E27FC236}">
                <a16:creationId xmlns:a16="http://schemas.microsoft.com/office/drawing/2014/main" id="{9D00ED1C-062E-45CE-82F7-F30513942EF8}"/>
              </a:ext>
            </a:extLst>
          </p:cNvPr>
          <p:cNvSpPr>
            <a:spLocks noGrp="1"/>
          </p:cNvSpPr>
          <p:nvPr>
            <p:ph idx="1"/>
          </p:nvPr>
        </p:nvSpPr>
        <p:spPr/>
        <p:txBody>
          <a:bodyPr/>
          <a:lstStyle/>
          <a:p>
            <a:r>
              <a:rPr lang="en-US" dirty="0"/>
              <a:t>Gather sets of 100 </a:t>
            </a:r>
            <a:r>
              <a:rPr lang="en-US" dirty="0" err="1"/>
              <a:t>ints</a:t>
            </a:r>
            <a:r>
              <a:rPr lang="en-US" dirty="0"/>
              <a:t> from the group to the root.</a:t>
            </a:r>
          </a:p>
          <a:p>
            <a:r>
              <a:rPr lang="en-US" dirty="0"/>
              <a:t>At all processes </a:t>
            </a:r>
          </a:p>
          <a:p>
            <a:pPr lvl="1"/>
            <a:r>
              <a:rPr lang="en-US" dirty="0" err="1"/>
              <a:t>comm.Gather</a:t>
            </a:r>
            <a:r>
              <a:rPr lang="en-US" dirty="0"/>
              <a:t>(</a:t>
            </a:r>
            <a:r>
              <a:rPr lang="en-US" dirty="0" err="1"/>
              <a:t>sbuf,None,root</a:t>
            </a:r>
            <a:r>
              <a:rPr lang="en-US" dirty="0"/>
              <a:t>=0)</a:t>
            </a:r>
          </a:p>
          <a:p>
            <a:r>
              <a:rPr lang="en-US" dirty="0"/>
              <a:t>At root=0</a:t>
            </a:r>
          </a:p>
          <a:p>
            <a:pPr lvl="1"/>
            <a:r>
              <a:rPr lang="en-US" dirty="0" err="1"/>
              <a:t>comm.Gather</a:t>
            </a:r>
            <a:r>
              <a:rPr lang="en-US" dirty="0"/>
              <a:t>(</a:t>
            </a:r>
            <a:r>
              <a:rPr lang="en-US" dirty="0" err="1"/>
              <a:t>sbuf,rbuf,root</a:t>
            </a:r>
            <a:r>
              <a:rPr lang="en-US" dirty="0"/>
              <a:t>=0)</a:t>
            </a:r>
            <a:endParaRPr lang="he-IL" dirty="0"/>
          </a:p>
        </p:txBody>
      </p:sp>
      <p:sp>
        <p:nvSpPr>
          <p:cNvPr id="4" name="מציין מיקום של מספר שקופית 3">
            <a:extLst>
              <a:ext uri="{FF2B5EF4-FFF2-40B4-BE49-F238E27FC236}">
                <a16:creationId xmlns:a16="http://schemas.microsoft.com/office/drawing/2014/main" id="{E2F66413-1DB0-41C9-A7BF-D648C131C4B5}"/>
              </a:ext>
            </a:extLst>
          </p:cNvPr>
          <p:cNvSpPr>
            <a:spLocks noGrp="1"/>
          </p:cNvSpPr>
          <p:nvPr>
            <p:ph type="sldNum" sz="quarter" idx="12"/>
          </p:nvPr>
        </p:nvSpPr>
        <p:spPr/>
        <p:txBody>
          <a:bodyPr/>
          <a:lstStyle/>
          <a:p>
            <a:fld id="{B6F15528-21DE-4FAA-801E-634DDDAF4B2B}" type="slidenum">
              <a:rPr lang="he-IL" smtClean="0"/>
              <a:pPr/>
              <a:t>11</a:t>
            </a:fld>
            <a:endParaRPr lang="he-IL"/>
          </a:p>
        </p:txBody>
      </p:sp>
      <p:sp>
        <p:nvSpPr>
          <p:cNvPr id="5" name="Rectangle 7">
            <a:extLst>
              <a:ext uri="{FF2B5EF4-FFF2-40B4-BE49-F238E27FC236}">
                <a16:creationId xmlns:a16="http://schemas.microsoft.com/office/drawing/2014/main" id="{6285C11A-8B79-40FF-9BA0-8B9D43388B93}"/>
              </a:ext>
            </a:extLst>
          </p:cNvPr>
          <p:cNvSpPr/>
          <p:nvPr/>
        </p:nvSpPr>
        <p:spPr>
          <a:xfrm>
            <a:off x="1584167" y="4543425"/>
            <a:ext cx="990600" cy="635573"/>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tx1"/>
                </a:solidFill>
              </a:rPr>
              <a:t>100</a:t>
            </a:r>
            <a:endParaRPr lang="he-IL" sz="2400" b="1" dirty="0">
              <a:solidFill>
                <a:schemeClr val="tx1"/>
              </a:solidFill>
            </a:endParaRPr>
          </a:p>
        </p:txBody>
      </p:sp>
      <p:cxnSp>
        <p:nvCxnSpPr>
          <p:cNvPr id="6" name="Straight Arrow Connector 11">
            <a:extLst>
              <a:ext uri="{FF2B5EF4-FFF2-40B4-BE49-F238E27FC236}">
                <a16:creationId xmlns:a16="http://schemas.microsoft.com/office/drawing/2014/main" id="{BFB8F83F-DBC7-4FAF-947A-A77E81D8EB50}"/>
              </a:ext>
            </a:extLst>
          </p:cNvPr>
          <p:cNvCxnSpPr>
            <a:cxnSpLocks/>
          </p:cNvCxnSpPr>
          <p:nvPr/>
        </p:nvCxnSpPr>
        <p:spPr>
          <a:xfrm>
            <a:off x="2133518" y="5220489"/>
            <a:ext cx="441249" cy="3558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2">
            <a:extLst>
              <a:ext uri="{FF2B5EF4-FFF2-40B4-BE49-F238E27FC236}">
                <a16:creationId xmlns:a16="http://schemas.microsoft.com/office/drawing/2014/main" id="{BC98CA0D-53B2-4B2A-ABD4-339F0F8BF468}"/>
              </a:ext>
            </a:extLst>
          </p:cNvPr>
          <p:cNvCxnSpPr>
            <a:cxnSpLocks/>
            <a:stCxn id="14" idx="2"/>
          </p:cNvCxnSpPr>
          <p:nvPr/>
        </p:nvCxnSpPr>
        <p:spPr>
          <a:xfrm>
            <a:off x="3640331" y="5178999"/>
            <a:ext cx="0" cy="3973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3">
            <a:extLst>
              <a:ext uri="{FF2B5EF4-FFF2-40B4-BE49-F238E27FC236}">
                <a16:creationId xmlns:a16="http://schemas.microsoft.com/office/drawing/2014/main" id="{6C4413A2-429A-4EE4-A647-EC15EE8A8CBE}"/>
              </a:ext>
            </a:extLst>
          </p:cNvPr>
          <p:cNvCxnSpPr>
            <a:cxnSpLocks/>
            <a:stCxn id="15" idx="2"/>
          </p:cNvCxnSpPr>
          <p:nvPr/>
        </p:nvCxnSpPr>
        <p:spPr>
          <a:xfrm flipH="1">
            <a:off x="4693788" y="5178998"/>
            <a:ext cx="624684" cy="3868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21">
            <a:extLst>
              <a:ext uri="{FF2B5EF4-FFF2-40B4-BE49-F238E27FC236}">
                <a16:creationId xmlns:a16="http://schemas.microsoft.com/office/drawing/2014/main" id="{1B4C9E8D-81B3-4145-ACDB-D2F05CDD3CC0}"/>
              </a:ext>
            </a:extLst>
          </p:cNvPr>
          <p:cNvSpPr txBox="1"/>
          <p:nvPr/>
        </p:nvSpPr>
        <p:spPr>
          <a:xfrm>
            <a:off x="7124566" y="4592442"/>
            <a:ext cx="2108334" cy="461665"/>
          </a:xfrm>
          <a:prstGeom prst="rect">
            <a:avLst/>
          </a:prstGeom>
          <a:noFill/>
        </p:spPr>
        <p:txBody>
          <a:bodyPr wrap="none" rtlCol="1">
            <a:spAutoFit/>
          </a:bodyPr>
          <a:lstStyle/>
          <a:p>
            <a:pPr algn="l" rtl="0"/>
            <a:r>
              <a:rPr lang="en-US" sz="2400" i="1" dirty="0"/>
              <a:t>At all processes</a:t>
            </a:r>
            <a:endParaRPr lang="he-IL" sz="2400" i="1" dirty="0"/>
          </a:p>
        </p:txBody>
      </p:sp>
      <p:sp>
        <p:nvSpPr>
          <p:cNvPr id="10" name="TextBox 22">
            <a:extLst>
              <a:ext uri="{FF2B5EF4-FFF2-40B4-BE49-F238E27FC236}">
                <a16:creationId xmlns:a16="http://schemas.microsoft.com/office/drawing/2014/main" id="{2C4B6F9E-C3B4-4539-AB0F-5155035FB82B}"/>
              </a:ext>
            </a:extLst>
          </p:cNvPr>
          <p:cNvSpPr txBox="1"/>
          <p:nvPr/>
        </p:nvSpPr>
        <p:spPr>
          <a:xfrm>
            <a:off x="7124566" y="5706587"/>
            <a:ext cx="1055161" cy="461665"/>
          </a:xfrm>
          <a:prstGeom prst="rect">
            <a:avLst/>
          </a:prstGeom>
          <a:noFill/>
        </p:spPr>
        <p:txBody>
          <a:bodyPr wrap="none" rtlCol="1">
            <a:spAutoFit/>
          </a:bodyPr>
          <a:lstStyle/>
          <a:p>
            <a:pPr algn="l" rtl="0"/>
            <a:r>
              <a:rPr lang="en-US" sz="2400" i="1" dirty="0"/>
              <a:t>At root</a:t>
            </a:r>
            <a:endParaRPr lang="he-IL" sz="2400" i="1" dirty="0"/>
          </a:p>
        </p:txBody>
      </p:sp>
      <p:sp>
        <p:nvSpPr>
          <p:cNvPr id="11" name="TextBox 26">
            <a:extLst>
              <a:ext uri="{FF2B5EF4-FFF2-40B4-BE49-F238E27FC236}">
                <a16:creationId xmlns:a16="http://schemas.microsoft.com/office/drawing/2014/main" id="{1D9EBDC5-AFAD-4ECD-B4E2-55FFC15B942F}"/>
              </a:ext>
            </a:extLst>
          </p:cNvPr>
          <p:cNvSpPr txBox="1"/>
          <p:nvPr/>
        </p:nvSpPr>
        <p:spPr>
          <a:xfrm>
            <a:off x="1864316" y="6741411"/>
            <a:ext cx="723275" cy="461665"/>
          </a:xfrm>
          <a:prstGeom prst="rect">
            <a:avLst/>
          </a:prstGeom>
          <a:noFill/>
        </p:spPr>
        <p:txBody>
          <a:bodyPr wrap="none" rtlCol="1">
            <a:spAutoFit/>
          </a:bodyPr>
          <a:lstStyle/>
          <a:p>
            <a:pPr algn="l" rtl="0"/>
            <a:r>
              <a:rPr lang="en-US" sz="2400" dirty="0" err="1"/>
              <a:t>rbuf</a:t>
            </a:r>
            <a:endParaRPr lang="he-IL" sz="2400" dirty="0"/>
          </a:p>
        </p:txBody>
      </p:sp>
      <p:cxnSp>
        <p:nvCxnSpPr>
          <p:cNvPr id="12" name="Straight Connector 27">
            <a:extLst>
              <a:ext uri="{FF2B5EF4-FFF2-40B4-BE49-F238E27FC236}">
                <a16:creationId xmlns:a16="http://schemas.microsoft.com/office/drawing/2014/main" id="{C860EB4C-DC1A-4FD6-AB01-90A377F141B1}"/>
              </a:ext>
            </a:extLst>
          </p:cNvPr>
          <p:cNvCxnSpPr/>
          <p:nvPr/>
        </p:nvCxnSpPr>
        <p:spPr>
          <a:xfrm>
            <a:off x="1567533" y="5396014"/>
            <a:ext cx="7665367" cy="28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32">
            <a:extLst>
              <a:ext uri="{FF2B5EF4-FFF2-40B4-BE49-F238E27FC236}">
                <a16:creationId xmlns:a16="http://schemas.microsoft.com/office/drawing/2014/main" id="{67BD46C5-FD40-4B82-8E82-100F5AD306FC}"/>
              </a:ext>
            </a:extLst>
          </p:cNvPr>
          <p:cNvCxnSpPr/>
          <p:nvPr/>
        </p:nvCxnSpPr>
        <p:spPr>
          <a:xfrm flipV="1">
            <a:off x="2172443" y="6338211"/>
            <a:ext cx="4968" cy="3927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43">
            <a:extLst>
              <a:ext uri="{FF2B5EF4-FFF2-40B4-BE49-F238E27FC236}">
                <a16:creationId xmlns:a16="http://schemas.microsoft.com/office/drawing/2014/main" id="{7E1CDAD0-F6C9-461E-8DE1-6BF5D5EBB677}"/>
              </a:ext>
            </a:extLst>
          </p:cNvPr>
          <p:cNvSpPr/>
          <p:nvPr/>
        </p:nvSpPr>
        <p:spPr>
          <a:xfrm>
            <a:off x="3145031" y="4543426"/>
            <a:ext cx="990600" cy="63557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15" name="Rectangle 44">
            <a:extLst>
              <a:ext uri="{FF2B5EF4-FFF2-40B4-BE49-F238E27FC236}">
                <a16:creationId xmlns:a16="http://schemas.microsoft.com/office/drawing/2014/main" id="{825D22CE-44A5-441C-8E28-BC6AD504E75B}"/>
              </a:ext>
            </a:extLst>
          </p:cNvPr>
          <p:cNvSpPr/>
          <p:nvPr/>
        </p:nvSpPr>
        <p:spPr>
          <a:xfrm>
            <a:off x="4823172" y="4543425"/>
            <a:ext cx="990600" cy="63557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16" name="Rectangle 45">
            <a:extLst>
              <a:ext uri="{FF2B5EF4-FFF2-40B4-BE49-F238E27FC236}">
                <a16:creationId xmlns:a16="http://schemas.microsoft.com/office/drawing/2014/main" id="{99BFBDB6-E833-4665-ACA7-8AFA073164C2}"/>
              </a:ext>
            </a:extLst>
          </p:cNvPr>
          <p:cNvSpPr/>
          <p:nvPr/>
        </p:nvSpPr>
        <p:spPr>
          <a:xfrm>
            <a:off x="2179790" y="5635560"/>
            <a:ext cx="990600" cy="635573"/>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tx1"/>
                </a:solidFill>
              </a:rPr>
              <a:t>100</a:t>
            </a:r>
            <a:endParaRPr lang="he-IL" sz="2400" b="1" dirty="0">
              <a:solidFill>
                <a:schemeClr val="tx1"/>
              </a:solidFill>
            </a:endParaRPr>
          </a:p>
        </p:txBody>
      </p:sp>
      <p:sp>
        <p:nvSpPr>
          <p:cNvPr id="17" name="Rectangle 46">
            <a:extLst>
              <a:ext uri="{FF2B5EF4-FFF2-40B4-BE49-F238E27FC236}">
                <a16:creationId xmlns:a16="http://schemas.microsoft.com/office/drawing/2014/main" id="{2E209FDE-F4A8-4068-BDAD-6859A9CCE5E2}"/>
              </a:ext>
            </a:extLst>
          </p:cNvPr>
          <p:cNvSpPr/>
          <p:nvPr/>
        </p:nvSpPr>
        <p:spPr>
          <a:xfrm>
            <a:off x="3145031" y="5634676"/>
            <a:ext cx="990600" cy="63557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18" name="Rectangle 47">
            <a:extLst>
              <a:ext uri="{FF2B5EF4-FFF2-40B4-BE49-F238E27FC236}">
                <a16:creationId xmlns:a16="http://schemas.microsoft.com/office/drawing/2014/main" id="{6990A871-A8C8-42F0-9032-E500526EF267}"/>
              </a:ext>
            </a:extLst>
          </p:cNvPr>
          <p:cNvSpPr/>
          <p:nvPr/>
        </p:nvSpPr>
        <p:spPr>
          <a:xfrm>
            <a:off x="4135428" y="5639023"/>
            <a:ext cx="990600" cy="63557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19" name="Rectangle 23">
            <a:extLst>
              <a:ext uri="{FF2B5EF4-FFF2-40B4-BE49-F238E27FC236}">
                <a16:creationId xmlns:a16="http://schemas.microsoft.com/office/drawing/2014/main" id="{3CB78766-0641-4050-A5CB-310D557DD625}"/>
              </a:ext>
            </a:extLst>
          </p:cNvPr>
          <p:cNvSpPr/>
          <p:nvPr/>
        </p:nvSpPr>
        <p:spPr>
          <a:xfrm>
            <a:off x="2172443" y="5634227"/>
            <a:ext cx="4343400" cy="6355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6141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B351-2CC3-624B-A057-B28BED81EE6D}"/>
              </a:ext>
            </a:extLst>
          </p:cNvPr>
          <p:cNvSpPr>
            <a:spLocks noGrp="1"/>
          </p:cNvSpPr>
          <p:nvPr>
            <p:ph type="title"/>
          </p:nvPr>
        </p:nvSpPr>
        <p:spPr/>
        <p:txBody>
          <a:bodyPr/>
          <a:lstStyle/>
          <a:p>
            <a:r>
              <a:rPr lang="en-US" dirty="0"/>
              <a:t>Code Example: Gather</a:t>
            </a:r>
          </a:p>
        </p:txBody>
      </p:sp>
      <p:sp>
        <p:nvSpPr>
          <p:cNvPr id="3" name="Content Placeholder 2">
            <a:extLst>
              <a:ext uri="{FF2B5EF4-FFF2-40B4-BE49-F238E27FC236}">
                <a16:creationId xmlns:a16="http://schemas.microsoft.com/office/drawing/2014/main" id="{62FA7137-006B-824B-859C-5CCD63C7EC04}"/>
              </a:ext>
            </a:extLst>
          </p:cNvPr>
          <p:cNvSpPr>
            <a:spLocks noGrp="1"/>
          </p:cNvSpPr>
          <p:nvPr>
            <p:ph idx="1"/>
          </p:nvPr>
        </p:nvSpPr>
        <p:spPr/>
        <p:txBody>
          <a:bodyPr>
            <a:normAutofit lnSpcReduction="10000"/>
          </a:bodyPr>
          <a:lstStyle/>
          <a:p>
            <a:pPr marL="0" indent="0">
              <a:buNone/>
            </a:pPr>
            <a:r>
              <a:rPr lang="en-US" dirty="0" err="1"/>
              <a:t>comm</a:t>
            </a:r>
            <a:r>
              <a:rPr lang="en-US" dirty="0"/>
              <a:t> = MPI.COMM_WORLD</a:t>
            </a:r>
          </a:p>
          <a:p>
            <a:pPr marL="0" indent="0">
              <a:buNone/>
            </a:pPr>
            <a:r>
              <a:rPr lang="en-US" dirty="0"/>
              <a:t>rank = </a:t>
            </a:r>
            <a:r>
              <a:rPr lang="en-US" dirty="0" err="1"/>
              <a:t>comm.Get_rank</a:t>
            </a:r>
            <a:r>
              <a:rPr lang="en-US" dirty="0"/>
              <a:t>()</a:t>
            </a:r>
          </a:p>
          <a:p>
            <a:pPr marL="0" indent="0">
              <a:buNone/>
            </a:pPr>
            <a:r>
              <a:rPr lang="en-US" dirty="0"/>
              <a:t>size = </a:t>
            </a:r>
            <a:r>
              <a:rPr lang="en-US" dirty="0" err="1"/>
              <a:t>comm.Get_size</a:t>
            </a:r>
            <a:r>
              <a:rPr lang="en-US" dirty="0"/>
              <a:t>()</a:t>
            </a:r>
          </a:p>
          <a:p>
            <a:pPr marL="0" indent="0">
              <a:buNone/>
            </a:pP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 </a:t>
            </a:r>
            <a:r>
              <a:rPr lang="en-US" sz="2000" dirty="0">
                <a:solidFill>
                  <a:srgbClr val="09885A"/>
                </a:solidFill>
                <a:latin typeface="Menlo" panose="020B0609030804020204" pitchFamily="49" charset="0"/>
              </a:rPr>
              <a:t>4</a:t>
            </a: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None</a:t>
            </a: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 (rank + </a:t>
            </a:r>
            <a:r>
              <a:rPr lang="en-US" sz="2000" dirty="0">
                <a:solidFill>
                  <a:srgbClr val="09885A"/>
                </a:solidFill>
                <a:latin typeface="Menlo" panose="020B0609030804020204" pitchFamily="49" charset="0"/>
              </a:rPr>
              <a:t>1</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np.arange</a:t>
            </a:r>
            <a:r>
              <a:rPr lang="en-US" sz="2000" dirty="0">
                <a:solidFill>
                  <a:srgbClr val="000000"/>
                </a:solidFill>
                <a:latin typeface="Menlo" panose="020B0609030804020204" pitchFamily="49" charset="0"/>
              </a:rPr>
              <a:t>(</a:t>
            </a: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dtype</a:t>
            </a:r>
            <a:r>
              <a:rPr lang="en-US" sz="2000" dirty="0">
                <a:solidFill>
                  <a:srgbClr val="000000"/>
                </a:solidFill>
                <a:latin typeface="Menlo" panose="020B0609030804020204" pitchFamily="49" charset="0"/>
              </a:rPr>
              <a:t>=np.float64)</a:t>
            </a:r>
          </a:p>
          <a:p>
            <a:pPr marL="0" indent="0">
              <a:buNone/>
            </a:pPr>
            <a:r>
              <a:rPr lang="en-US" sz="2000" dirty="0">
                <a:solidFill>
                  <a:srgbClr val="AF00DB"/>
                </a:solidFill>
                <a:latin typeface="Menlo" panose="020B0609030804020204" pitchFamily="49" charset="0"/>
              </a:rPr>
              <a:t>if</a:t>
            </a:r>
            <a:r>
              <a:rPr lang="en-US" sz="2000" dirty="0">
                <a:solidFill>
                  <a:srgbClr val="000000"/>
                </a:solidFill>
                <a:latin typeface="Menlo" panose="020B0609030804020204" pitchFamily="49" charset="0"/>
              </a:rPr>
              <a:t> rank == </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a:t>
            </a:r>
          </a:p>
          <a:p>
            <a:pPr marL="0" indent="0">
              <a:buNone/>
            </a:pP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np.arange</a:t>
            </a:r>
            <a:r>
              <a:rPr lang="en-US" sz="2000" dirty="0">
                <a:solidFill>
                  <a:srgbClr val="000000"/>
                </a:solidFill>
                <a:latin typeface="Menlo" panose="020B0609030804020204" pitchFamily="49" charset="0"/>
              </a:rPr>
              <a:t>(size * </a:t>
            </a: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dtype</a:t>
            </a:r>
            <a:r>
              <a:rPr lang="en-US" sz="2000" dirty="0">
                <a:solidFill>
                  <a:srgbClr val="000000"/>
                </a:solidFill>
                <a:latin typeface="Menlo" panose="020B0609030804020204" pitchFamily="49" charset="0"/>
              </a:rPr>
              <a:t>=np.float64)</a:t>
            </a:r>
          </a:p>
          <a:p>
            <a:pPr marL="0" indent="0">
              <a:buNone/>
            </a:pP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comm.Gather</a:t>
            </a:r>
            <a:r>
              <a:rPr lang="en-US" sz="2000" dirty="0">
                <a:solidFill>
                  <a:srgbClr val="000000"/>
                </a:solidFill>
                <a:latin typeface="Menlo" panose="020B0609030804020204" pitchFamily="49" charset="0"/>
              </a:rPr>
              <a:t>(</a:t>
            </a: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 </a:t>
            </a:r>
            <a:r>
              <a:rPr lang="en-US" sz="2000" dirty="0">
                <a:solidFill>
                  <a:srgbClr val="001080"/>
                </a:solidFill>
                <a:latin typeface="Menlo" panose="020B0609030804020204" pitchFamily="49" charset="0"/>
              </a:rPr>
              <a:t>root</a:t>
            </a:r>
            <a:r>
              <a:rPr lang="en-US" sz="2000" dirty="0">
                <a:solidFill>
                  <a:srgbClr val="000000"/>
                </a:solidFill>
                <a:latin typeface="Menlo" panose="020B0609030804020204" pitchFamily="49" charset="0"/>
              </a:rPr>
              <a:t>=</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a:t>
            </a:r>
          </a:p>
          <a:p>
            <a:pPr marL="0" indent="0">
              <a:buNone/>
            </a:pPr>
            <a:r>
              <a:rPr lang="en-US" sz="2000" dirty="0">
                <a:solidFill>
                  <a:srgbClr val="795E26"/>
                </a:solidFill>
                <a:latin typeface="Menlo" panose="020B0609030804020204" pitchFamily="49" charset="0"/>
              </a:rPr>
              <a:t>print</a:t>
            </a:r>
            <a:r>
              <a:rPr lang="en-US" sz="2000" dirty="0">
                <a:solidFill>
                  <a:srgbClr val="000000"/>
                </a:solidFill>
                <a:latin typeface="Menlo" panose="020B0609030804020204" pitchFamily="49" charset="0"/>
              </a:rPr>
              <a:t>(</a:t>
            </a:r>
            <a:r>
              <a:rPr lang="en-US" sz="2000" dirty="0">
                <a:solidFill>
                  <a:srgbClr val="A31515"/>
                </a:solidFill>
                <a:latin typeface="Menlo" panose="020B0609030804020204" pitchFamily="49" charset="0"/>
              </a:rPr>
              <a:t>"on task"</a:t>
            </a:r>
            <a:r>
              <a:rPr lang="en-US" sz="2000" dirty="0">
                <a:solidFill>
                  <a:srgbClr val="000000"/>
                </a:solidFill>
                <a:latin typeface="Menlo" panose="020B0609030804020204" pitchFamily="49" charset="0"/>
              </a:rPr>
              <a:t>, rank, </a:t>
            </a:r>
            <a:r>
              <a:rPr lang="en-US" sz="2000" dirty="0">
                <a:solidFill>
                  <a:srgbClr val="A31515"/>
                </a:solidFill>
                <a:latin typeface="Menlo" panose="020B0609030804020204" pitchFamily="49" charset="0"/>
              </a:rPr>
              <a:t>"after Gather: data = "</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a:t>
            </a:r>
          </a:p>
          <a:p>
            <a:pPr marL="0" indent="0">
              <a:buNone/>
            </a:pPr>
            <a:endParaRPr lang="en-US" sz="2000" dirty="0"/>
          </a:p>
        </p:txBody>
      </p:sp>
      <p:sp>
        <p:nvSpPr>
          <p:cNvPr id="4" name="Slide Number Placeholder 3">
            <a:extLst>
              <a:ext uri="{FF2B5EF4-FFF2-40B4-BE49-F238E27FC236}">
                <a16:creationId xmlns:a16="http://schemas.microsoft.com/office/drawing/2014/main" id="{58C50A74-5474-F840-B850-2C78DDB55B37}"/>
              </a:ext>
            </a:extLst>
          </p:cNvPr>
          <p:cNvSpPr>
            <a:spLocks noGrp="1"/>
          </p:cNvSpPr>
          <p:nvPr>
            <p:ph type="sldNum" sz="quarter" idx="12"/>
          </p:nvPr>
        </p:nvSpPr>
        <p:spPr/>
        <p:txBody>
          <a:bodyPr/>
          <a:lstStyle/>
          <a:p>
            <a:fld id="{B6F15528-21DE-4FAA-801E-634DDDAF4B2B}" type="slidenum">
              <a:rPr lang="he-IL" smtClean="0"/>
              <a:pPr/>
              <a:t>12</a:t>
            </a:fld>
            <a:endParaRPr lang="he-IL"/>
          </a:p>
        </p:txBody>
      </p:sp>
    </p:spTree>
    <p:extLst>
      <p:ext uri="{BB962C8B-B14F-4D97-AF65-F5344CB8AC3E}">
        <p14:creationId xmlns:p14="http://schemas.microsoft.com/office/powerpoint/2010/main" val="82973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Gatherv and Scatterv</a:t>
            </a:r>
            <a:endParaRPr lang="en-US" dirty="0"/>
          </a:p>
        </p:txBody>
      </p:sp>
      <p:sp>
        <p:nvSpPr>
          <p:cNvPr id="5" name="Content Placeholder 4"/>
          <p:cNvSpPr>
            <a:spLocks noGrp="1"/>
          </p:cNvSpPr>
          <p:nvPr>
            <p:ph idx="1"/>
          </p:nvPr>
        </p:nvSpPr>
        <p:spPr/>
        <p:txBody>
          <a:bodyPr/>
          <a:lstStyle/>
          <a:p>
            <a:r>
              <a:rPr lang="en-US" dirty="0"/>
              <a:t>Allow each node to send/receive a different number of  elements</a:t>
            </a:r>
          </a:p>
          <a:p>
            <a:endParaRPr lang="en-US" dirty="0"/>
          </a:p>
          <a:p>
            <a:r>
              <a:rPr lang="en-US" dirty="0" err="1"/>
              <a:t>comm.Gatherv</a:t>
            </a:r>
            <a:r>
              <a:rPr lang="en-US" dirty="0"/>
              <a:t>(</a:t>
            </a:r>
            <a:r>
              <a:rPr lang="en-US" dirty="0" err="1"/>
              <a:t>sbuf</a:t>
            </a:r>
            <a:r>
              <a:rPr lang="en-US" dirty="0"/>
              <a:t>, [</a:t>
            </a:r>
            <a:r>
              <a:rPr lang="en-US" dirty="0" err="1"/>
              <a:t>rbuf,counts,dspls,type</a:t>
            </a:r>
            <a:r>
              <a:rPr lang="en-US" dirty="0"/>
              <a:t>], root)</a:t>
            </a:r>
          </a:p>
          <a:p>
            <a:endParaRPr lang="en-US" dirty="0"/>
          </a:p>
          <a:p>
            <a:r>
              <a:rPr lang="en-US" dirty="0" err="1"/>
              <a:t>comm.Scatterv</a:t>
            </a:r>
            <a:r>
              <a:rPr lang="en-US" dirty="0"/>
              <a:t>([</a:t>
            </a:r>
            <a:r>
              <a:rPr lang="en-US" dirty="0" err="1"/>
              <a:t>sbuf,counts,dspls,type</a:t>
            </a:r>
            <a:r>
              <a:rPr lang="en-US" dirty="0"/>
              <a:t>], </a:t>
            </a:r>
            <a:r>
              <a:rPr lang="en-US" dirty="0" err="1"/>
              <a:t>rbuf</a:t>
            </a:r>
            <a:r>
              <a:rPr lang="en-US" dirty="0"/>
              <a:t>, root)</a:t>
            </a:r>
          </a:p>
          <a:p>
            <a:endParaRPr lang="he-IL"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13</a:t>
            </a:fld>
            <a:endParaRPr lang="he-I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err="1"/>
              <a:t>Gatherv</a:t>
            </a:r>
            <a:endParaRPr lang="en-US" dirty="0"/>
          </a:p>
        </p:txBody>
      </p:sp>
      <p:sp>
        <p:nvSpPr>
          <p:cNvPr id="7" name="Content Placeholder 6"/>
          <p:cNvSpPr>
            <a:spLocks noGrp="1"/>
          </p:cNvSpPr>
          <p:nvPr>
            <p:ph idx="1"/>
          </p:nvPr>
        </p:nvSpPr>
        <p:spPr/>
        <p:txBody>
          <a:bodyPr/>
          <a:lstStyle/>
          <a:p>
            <a:r>
              <a:rPr lang="en-US" dirty="0"/>
              <a:t>At all processes:</a:t>
            </a:r>
            <a:endParaRPr lang="en-US" sz="2000" dirty="0"/>
          </a:p>
          <a:p>
            <a:pPr lvl="1"/>
            <a:r>
              <a:rPr lang="en-US" dirty="0" err="1"/>
              <a:t>comm.Gatherv</a:t>
            </a:r>
            <a:r>
              <a:rPr lang="en-US" dirty="0"/>
              <a:t>(</a:t>
            </a:r>
            <a:r>
              <a:rPr lang="en-US" dirty="0" err="1"/>
              <a:t>sbuf</a:t>
            </a:r>
            <a:r>
              <a:rPr lang="en-US" dirty="0"/>
              <a:t>, None, root);</a:t>
            </a:r>
          </a:p>
          <a:p>
            <a:r>
              <a:rPr lang="en-US" dirty="0"/>
              <a:t>At root = 0:</a:t>
            </a:r>
          </a:p>
          <a:p>
            <a:pPr lvl="1"/>
            <a:r>
              <a:rPr lang="en-US" dirty="0" err="1"/>
              <a:t>rcount</a:t>
            </a:r>
            <a:r>
              <a:rPr lang="en-US" dirty="0"/>
              <a:t> = [30,70,120]</a:t>
            </a:r>
          </a:p>
          <a:p>
            <a:pPr lvl="1"/>
            <a:r>
              <a:rPr lang="en-US" dirty="0" err="1"/>
              <a:t>displs</a:t>
            </a:r>
            <a:r>
              <a:rPr lang="en-US" dirty="0"/>
              <a:t> = [0,30,100]</a:t>
            </a:r>
          </a:p>
          <a:p>
            <a:pPr lvl="1"/>
            <a:r>
              <a:rPr lang="en-US" dirty="0" err="1"/>
              <a:t>comm.Gatherv</a:t>
            </a:r>
            <a:r>
              <a:rPr lang="en-US" dirty="0"/>
              <a:t>(</a:t>
            </a:r>
            <a:r>
              <a:rPr lang="en-US" dirty="0" err="1"/>
              <a:t>sbuf</a:t>
            </a:r>
            <a:r>
              <a:rPr lang="en-US" dirty="0"/>
              <a:t>, [</a:t>
            </a:r>
            <a:r>
              <a:rPr lang="en-US" dirty="0" err="1"/>
              <a:t>rbuf</a:t>
            </a:r>
            <a:r>
              <a:rPr lang="en-US" dirty="0"/>
              <a:t>, </a:t>
            </a:r>
            <a:r>
              <a:rPr lang="en-US" dirty="0" err="1"/>
              <a:t>rcount</a:t>
            </a:r>
            <a:r>
              <a:rPr lang="en-US" dirty="0"/>
              <a:t>, </a:t>
            </a:r>
            <a:r>
              <a:rPr lang="en-US" dirty="0" err="1"/>
              <a:t>displs</a:t>
            </a:r>
            <a:r>
              <a:rPr lang="en-US" dirty="0"/>
              <a:t>, type], root);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14</a:t>
            </a:fld>
            <a:endParaRPr lang="he-IL" dirty="0"/>
          </a:p>
        </p:txBody>
      </p:sp>
      <p:sp>
        <p:nvSpPr>
          <p:cNvPr id="6" name="Rectangle 5"/>
          <p:cNvSpPr/>
          <p:nvPr/>
        </p:nvSpPr>
        <p:spPr>
          <a:xfrm>
            <a:off x="1661669" y="4267140"/>
            <a:ext cx="525968" cy="635573"/>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tx1"/>
                </a:solidFill>
              </a:rPr>
              <a:t>30</a:t>
            </a:r>
            <a:endParaRPr lang="he-IL" sz="2400" b="1" dirty="0">
              <a:solidFill>
                <a:schemeClr val="tx1"/>
              </a:solidFill>
            </a:endParaRPr>
          </a:p>
        </p:txBody>
      </p:sp>
      <p:sp>
        <p:nvSpPr>
          <p:cNvPr id="8" name="Rectangle 7"/>
          <p:cNvSpPr/>
          <p:nvPr/>
        </p:nvSpPr>
        <p:spPr>
          <a:xfrm>
            <a:off x="2869136" y="4267140"/>
            <a:ext cx="990600" cy="63557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70</a:t>
            </a:r>
            <a:endParaRPr lang="he-IL" sz="2400" b="1" dirty="0">
              <a:solidFill>
                <a:schemeClr val="bg1"/>
              </a:solidFill>
            </a:endParaRPr>
          </a:p>
        </p:txBody>
      </p:sp>
      <p:sp>
        <p:nvSpPr>
          <p:cNvPr id="9" name="Rectangle 8"/>
          <p:cNvSpPr/>
          <p:nvPr/>
        </p:nvSpPr>
        <p:spPr>
          <a:xfrm>
            <a:off x="4399290" y="4267140"/>
            <a:ext cx="1517997" cy="63557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120</a:t>
            </a:r>
            <a:endParaRPr lang="he-IL" sz="2400" b="1" dirty="0">
              <a:solidFill>
                <a:schemeClr val="bg1"/>
              </a:solidFill>
            </a:endParaRPr>
          </a:p>
        </p:txBody>
      </p:sp>
      <p:sp>
        <p:nvSpPr>
          <p:cNvPr id="12" name="Rectangle 11"/>
          <p:cNvSpPr/>
          <p:nvPr/>
        </p:nvSpPr>
        <p:spPr>
          <a:xfrm>
            <a:off x="2869136" y="5275508"/>
            <a:ext cx="990600" cy="63557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5" name="Straight Arrow Connector 14"/>
          <p:cNvCxnSpPr>
            <a:stCxn id="6" idx="2"/>
            <a:endCxn id="27" idx="0"/>
          </p:cNvCxnSpPr>
          <p:nvPr/>
        </p:nvCxnSpPr>
        <p:spPr>
          <a:xfrm>
            <a:off x="1924653" y="4902713"/>
            <a:ext cx="0" cy="3921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2" idx="0"/>
          </p:cNvCxnSpPr>
          <p:nvPr/>
        </p:nvCxnSpPr>
        <p:spPr>
          <a:xfrm>
            <a:off x="3364436" y="4902713"/>
            <a:ext cx="0" cy="3727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32" idx="0"/>
          </p:cNvCxnSpPr>
          <p:nvPr/>
        </p:nvCxnSpPr>
        <p:spPr>
          <a:xfrm>
            <a:off x="5158289" y="4902713"/>
            <a:ext cx="1" cy="3643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61669" y="5294902"/>
            <a:ext cx="525968" cy="6355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p:cNvSpPr/>
          <p:nvPr/>
        </p:nvSpPr>
        <p:spPr>
          <a:xfrm>
            <a:off x="4399291" y="5267034"/>
            <a:ext cx="1517997" cy="63557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6" name="Straight Arrow Connector 35"/>
          <p:cNvCxnSpPr/>
          <p:nvPr/>
        </p:nvCxnSpPr>
        <p:spPr>
          <a:xfrm flipV="1">
            <a:off x="1278161" y="5979494"/>
            <a:ext cx="9936" cy="1010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319213" y="6424613"/>
            <a:ext cx="1549672" cy="4963"/>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4211" y="6219825"/>
            <a:ext cx="992579" cy="369332"/>
          </a:xfrm>
          <a:prstGeom prst="rect">
            <a:avLst/>
          </a:prstGeom>
          <a:noFill/>
        </p:spPr>
        <p:txBody>
          <a:bodyPr wrap="none" rtlCol="1">
            <a:spAutoFit/>
          </a:bodyPr>
          <a:lstStyle/>
          <a:p>
            <a:pPr algn="l" rtl="0"/>
            <a:r>
              <a:rPr lang="en-US" dirty="0" err="1"/>
              <a:t>displs</a:t>
            </a:r>
            <a:r>
              <a:rPr lang="en-US" dirty="0"/>
              <a:t>[1]</a:t>
            </a:r>
            <a:endParaRPr lang="he-IL" dirty="0"/>
          </a:p>
        </p:txBody>
      </p:sp>
      <p:cxnSp>
        <p:nvCxnSpPr>
          <p:cNvPr id="42" name="Straight Arrow Connector 41"/>
          <p:cNvCxnSpPr/>
          <p:nvPr/>
        </p:nvCxnSpPr>
        <p:spPr>
          <a:xfrm>
            <a:off x="1306443" y="6677076"/>
            <a:ext cx="3092848" cy="13534"/>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46143" y="6476692"/>
            <a:ext cx="992579" cy="369332"/>
          </a:xfrm>
          <a:prstGeom prst="rect">
            <a:avLst/>
          </a:prstGeom>
          <a:noFill/>
        </p:spPr>
        <p:txBody>
          <a:bodyPr wrap="none" rtlCol="1">
            <a:spAutoFit/>
          </a:bodyPr>
          <a:lstStyle/>
          <a:p>
            <a:pPr algn="l" rtl="0"/>
            <a:r>
              <a:rPr lang="en-US" dirty="0" err="1"/>
              <a:t>displs</a:t>
            </a:r>
            <a:r>
              <a:rPr lang="en-US" dirty="0"/>
              <a:t>[2]</a:t>
            </a:r>
            <a:endParaRPr lang="he-IL" dirty="0"/>
          </a:p>
        </p:txBody>
      </p:sp>
      <p:sp>
        <p:nvSpPr>
          <p:cNvPr id="48" name="TextBox 47"/>
          <p:cNvSpPr txBox="1"/>
          <p:nvPr/>
        </p:nvSpPr>
        <p:spPr>
          <a:xfrm>
            <a:off x="7410190" y="4352829"/>
            <a:ext cx="2108334" cy="461665"/>
          </a:xfrm>
          <a:prstGeom prst="rect">
            <a:avLst/>
          </a:prstGeom>
          <a:noFill/>
        </p:spPr>
        <p:txBody>
          <a:bodyPr wrap="none" rtlCol="1">
            <a:spAutoFit/>
          </a:bodyPr>
          <a:lstStyle/>
          <a:p>
            <a:pPr algn="l" rtl="0"/>
            <a:r>
              <a:rPr lang="en-US" sz="2400" i="1" dirty="0"/>
              <a:t>At all processes</a:t>
            </a:r>
            <a:endParaRPr lang="he-IL" sz="2400" i="1" dirty="0"/>
          </a:p>
        </p:txBody>
      </p:sp>
      <p:sp>
        <p:nvSpPr>
          <p:cNvPr id="49" name="TextBox 48"/>
          <p:cNvSpPr txBox="1"/>
          <p:nvPr/>
        </p:nvSpPr>
        <p:spPr>
          <a:xfrm>
            <a:off x="7410190" y="5381857"/>
            <a:ext cx="1055161" cy="461665"/>
          </a:xfrm>
          <a:prstGeom prst="rect">
            <a:avLst/>
          </a:prstGeom>
          <a:noFill/>
        </p:spPr>
        <p:txBody>
          <a:bodyPr wrap="none" rtlCol="1">
            <a:spAutoFit/>
          </a:bodyPr>
          <a:lstStyle/>
          <a:p>
            <a:pPr algn="l" rtl="0"/>
            <a:r>
              <a:rPr lang="en-US" sz="2400" i="1" dirty="0"/>
              <a:t>At root</a:t>
            </a:r>
            <a:endParaRPr lang="he-IL" sz="2400" i="1" dirty="0"/>
          </a:p>
        </p:txBody>
      </p:sp>
      <p:sp>
        <p:nvSpPr>
          <p:cNvPr id="10" name="Rectangle 9"/>
          <p:cNvSpPr/>
          <p:nvPr/>
        </p:nvSpPr>
        <p:spPr>
          <a:xfrm>
            <a:off x="1283129" y="5275510"/>
            <a:ext cx="5864940" cy="6355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 name="Straight Connector 10"/>
          <p:cNvCxnSpPr/>
          <p:nvPr/>
        </p:nvCxnSpPr>
        <p:spPr>
          <a:xfrm flipH="1">
            <a:off x="4399291" y="5294902"/>
            <a:ext cx="8403" cy="1722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868885" y="5267034"/>
            <a:ext cx="5578" cy="174189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51218" y="6931548"/>
            <a:ext cx="710451" cy="461665"/>
          </a:xfrm>
          <a:prstGeom prst="rect">
            <a:avLst/>
          </a:prstGeom>
          <a:noFill/>
        </p:spPr>
        <p:txBody>
          <a:bodyPr wrap="none" rtlCol="1">
            <a:spAutoFit/>
          </a:bodyPr>
          <a:lstStyle/>
          <a:p>
            <a:pPr algn="l" rtl="0"/>
            <a:r>
              <a:rPr lang="en-US" sz="2400" dirty="0" err="1"/>
              <a:t>rbuf</a:t>
            </a:r>
            <a:endParaRPr lang="he-IL" sz="2400" dirty="0"/>
          </a:p>
        </p:txBody>
      </p:sp>
      <p:cxnSp>
        <p:nvCxnSpPr>
          <p:cNvPr id="31" name="Straight Connector 30"/>
          <p:cNvCxnSpPr/>
          <p:nvPr/>
        </p:nvCxnSpPr>
        <p:spPr>
          <a:xfrm>
            <a:off x="1283129" y="5000625"/>
            <a:ext cx="840697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306443" y="6137980"/>
            <a:ext cx="348501" cy="0"/>
          </a:xfrm>
          <a:prstGeom prst="straightConnector1">
            <a:avLst/>
          </a:prstGeom>
          <a:ln w="28575">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654944" y="5267034"/>
            <a:ext cx="5578" cy="174189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624169" y="5941736"/>
            <a:ext cx="992579" cy="369332"/>
          </a:xfrm>
          <a:prstGeom prst="rect">
            <a:avLst/>
          </a:prstGeom>
          <a:noFill/>
        </p:spPr>
        <p:txBody>
          <a:bodyPr wrap="none" rtlCol="1">
            <a:spAutoFit/>
          </a:bodyPr>
          <a:lstStyle/>
          <a:p>
            <a:pPr algn="l" rtl="0"/>
            <a:r>
              <a:rPr lang="en-US" dirty="0" err="1"/>
              <a:t>displs</a:t>
            </a:r>
            <a:r>
              <a:rPr lang="en-US" dirty="0"/>
              <a:t>[0]</a:t>
            </a:r>
            <a:endParaRPr lang="he-IL" dirty="0"/>
          </a:p>
        </p:txBody>
      </p:sp>
      <p:sp>
        <p:nvSpPr>
          <p:cNvPr id="56" name="Rounded Rectangular Callout 55"/>
          <p:cNvSpPr/>
          <p:nvPr/>
        </p:nvSpPr>
        <p:spPr>
          <a:xfrm>
            <a:off x="5858076" y="5979494"/>
            <a:ext cx="4619506" cy="1453446"/>
          </a:xfrm>
          <a:prstGeom prst="wedgeRoundRectCallout">
            <a:avLst>
              <a:gd name="adj1" fmla="val -62061"/>
              <a:gd name="adj2" fmla="val 6033"/>
              <a:gd name="adj3" fmla="val 16667"/>
            </a:avLst>
          </a:prstGeom>
          <a:solidFill>
            <a:srgbClr val="B4C7E7">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12700" algn="ctr" rtl="0">
              <a:lnSpc>
                <a:spcPct val="100000"/>
              </a:lnSpc>
            </a:pPr>
            <a:r>
              <a:rPr lang="en-US" sz="2800" dirty="0">
                <a:solidFill>
                  <a:schemeClr val="tx1"/>
                </a:solidFill>
                <a:cs typeface="Times New Roman"/>
              </a:rPr>
              <a:t>Displacement differences </a:t>
            </a:r>
            <a:r>
              <a:rPr lang="en-US" sz="2800" spc="-5" dirty="0">
                <a:solidFill>
                  <a:schemeClr val="tx1"/>
                </a:solidFill>
                <a:cs typeface="Times New Roman"/>
              </a:rPr>
              <a:t>must be </a:t>
            </a:r>
            <a:r>
              <a:rPr lang="en-US" sz="2800" dirty="0">
                <a:solidFill>
                  <a:schemeClr val="tx1"/>
                </a:solidFill>
                <a:cs typeface="Times New Roman"/>
              </a:rPr>
              <a:t>larger than the corresponding </a:t>
            </a:r>
            <a:r>
              <a:rPr lang="en-US" sz="2800" b="1" dirty="0" err="1">
                <a:solidFill>
                  <a:schemeClr val="tx1"/>
                </a:solidFill>
                <a:cs typeface="Times New Roman"/>
              </a:rPr>
              <a:t>rcounts</a:t>
            </a:r>
            <a:r>
              <a:rPr lang="en-US" sz="2800" dirty="0">
                <a:solidFill>
                  <a:schemeClr val="tx1"/>
                </a:solidFill>
                <a:cs typeface="Times New Roman"/>
              </a:rPr>
              <a:t> entry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B351-2CC3-624B-A057-B28BED81EE6D}"/>
              </a:ext>
            </a:extLst>
          </p:cNvPr>
          <p:cNvSpPr>
            <a:spLocks noGrp="1"/>
          </p:cNvSpPr>
          <p:nvPr>
            <p:ph type="title"/>
          </p:nvPr>
        </p:nvSpPr>
        <p:spPr/>
        <p:txBody>
          <a:bodyPr/>
          <a:lstStyle/>
          <a:p>
            <a:r>
              <a:rPr lang="en-US" dirty="0"/>
              <a:t>Code Example: </a:t>
            </a:r>
            <a:r>
              <a:rPr lang="en-US" dirty="0" err="1"/>
              <a:t>Gatherv</a:t>
            </a:r>
            <a:endParaRPr lang="en-US" dirty="0"/>
          </a:p>
        </p:txBody>
      </p:sp>
      <p:sp>
        <p:nvSpPr>
          <p:cNvPr id="3" name="Content Placeholder 2">
            <a:extLst>
              <a:ext uri="{FF2B5EF4-FFF2-40B4-BE49-F238E27FC236}">
                <a16:creationId xmlns:a16="http://schemas.microsoft.com/office/drawing/2014/main" id="{62FA7137-006B-824B-859C-5CCD63C7EC04}"/>
              </a:ext>
            </a:extLst>
          </p:cNvPr>
          <p:cNvSpPr>
            <a:spLocks noGrp="1"/>
          </p:cNvSpPr>
          <p:nvPr>
            <p:ph idx="1"/>
          </p:nvPr>
        </p:nvSpPr>
        <p:spPr/>
        <p:txBody>
          <a:bodyPr>
            <a:normAutofit fontScale="77500" lnSpcReduction="20000"/>
          </a:bodyPr>
          <a:lstStyle/>
          <a:p>
            <a:pPr marL="0" indent="0">
              <a:buNone/>
            </a:pPr>
            <a:r>
              <a:rPr lang="en-US" dirty="0" err="1"/>
              <a:t>comm</a:t>
            </a:r>
            <a:r>
              <a:rPr lang="en-US" dirty="0"/>
              <a:t> = MPI.COMM_WORLD</a:t>
            </a:r>
          </a:p>
          <a:p>
            <a:pPr marL="0" indent="0">
              <a:buNone/>
            </a:pPr>
            <a:r>
              <a:rPr lang="en-US" dirty="0"/>
              <a:t>rank = </a:t>
            </a:r>
            <a:r>
              <a:rPr lang="en-US" dirty="0" err="1"/>
              <a:t>comm.Get_rank</a:t>
            </a:r>
            <a:r>
              <a:rPr lang="en-US" dirty="0"/>
              <a:t>()</a:t>
            </a:r>
          </a:p>
          <a:p>
            <a:pPr marL="0" indent="0">
              <a:buNone/>
            </a:pPr>
            <a:r>
              <a:rPr lang="en-US" dirty="0"/>
              <a:t>size = </a:t>
            </a:r>
            <a:r>
              <a:rPr lang="en-US" dirty="0" err="1"/>
              <a:t>comm.Get_size</a:t>
            </a:r>
            <a:r>
              <a:rPr lang="en-US" dirty="0"/>
              <a:t>()</a:t>
            </a:r>
          </a:p>
          <a:p>
            <a:pPr marL="0" indent="0">
              <a:buNone/>
            </a:pP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 </a:t>
            </a:r>
            <a:r>
              <a:rPr lang="en-US" sz="2000" dirty="0">
                <a:solidFill>
                  <a:srgbClr val="09885A"/>
                </a:solidFill>
                <a:latin typeface="Menlo" panose="020B0609030804020204" pitchFamily="49" charset="0"/>
              </a:rPr>
              <a:t>4</a:t>
            </a: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 = </a:t>
            </a:r>
            <a:r>
              <a:rPr lang="en-US" sz="2000" dirty="0">
                <a:solidFill>
                  <a:srgbClr val="0000FF"/>
                </a:solidFill>
                <a:latin typeface="Menlo" panose="020B0609030804020204" pitchFamily="49" charset="0"/>
              </a:rPr>
              <a:t>None</a:t>
            </a: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 (rank + </a:t>
            </a:r>
            <a:r>
              <a:rPr lang="en-US" sz="2000" dirty="0">
                <a:solidFill>
                  <a:srgbClr val="09885A"/>
                </a:solidFill>
                <a:latin typeface="Menlo" panose="020B0609030804020204" pitchFamily="49" charset="0"/>
              </a:rPr>
              <a:t>1</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np.arange</a:t>
            </a:r>
            <a:r>
              <a:rPr lang="en-US" sz="2000" dirty="0">
                <a:solidFill>
                  <a:srgbClr val="000000"/>
                </a:solidFill>
                <a:latin typeface="Menlo" panose="020B0609030804020204" pitchFamily="49" charset="0"/>
              </a:rPr>
              <a:t>(</a:t>
            </a:r>
            <a:r>
              <a:rPr lang="en-US" sz="2000" dirty="0" err="1">
                <a:solidFill>
                  <a:srgbClr val="000000"/>
                </a:solidFill>
                <a:latin typeface="Menlo" panose="020B0609030804020204" pitchFamily="49" charset="0"/>
              </a:rPr>
              <a:t>a_size</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dtype</a:t>
            </a:r>
            <a:r>
              <a:rPr lang="en-US" sz="2000" dirty="0">
                <a:solidFill>
                  <a:srgbClr val="000000"/>
                </a:solidFill>
                <a:latin typeface="Menlo" panose="020B0609030804020204" pitchFamily="49" charset="0"/>
              </a:rPr>
              <a:t>=np.float64)</a:t>
            </a:r>
          </a:p>
          <a:p>
            <a:pPr marL="0" indent="0">
              <a:buNone/>
            </a:pPr>
            <a:r>
              <a:rPr lang="en-US" sz="2000" dirty="0">
                <a:solidFill>
                  <a:srgbClr val="000000"/>
                </a:solidFill>
                <a:latin typeface="Menlo" panose="020B0609030804020204" pitchFamily="49" charset="0"/>
              </a:rPr>
              <a:t>counts = (</a:t>
            </a:r>
            <a:r>
              <a:rPr lang="en-US" sz="2000" dirty="0">
                <a:solidFill>
                  <a:srgbClr val="09885A"/>
                </a:solidFill>
                <a:latin typeface="Menlo" panose="020B0609030804020204" pitchFamily="49" charset="0"/>
              </a:rPr>
              <a:t>2</a:t>
            </a:r>
            <a:r>
              <a:rPr lang="en-US" sz="2000" dirty="0">
                <a:solidFill>
                  <a:srgbClr val="000000"/>
                </a:solidFill>
                <a:latin typeface="Menlo" panose="020B0609030804020204" pitchFamily="49" charset="0"/>
              </a:rPr>
              <a:t>, </a:t>
            </a:r>
            <a:r>
              <a:rPr lang="en-US" sz="2000" dirty="0">
                <a:solidFill>
                  <a:srgbClr val="09885A"/>
                </a:solidFill>
                <a:latin typeface="Menlo" panose="020B0609030804020204" pitchFamily="49" charset="0"/>
              </a:rPr>
              <a:t>3</a:t>
            </a:r>
            <a:r>
              <a:rPr lang="en-US" sz="2000" dirty="0">
                <a:solidFill>
                  <a:srgbClr val="000000"/>
                </a:solidFill>
                <a:latin typeface="Menlo" panose="020B0609030804020204" pitchFamily="49" charset="0"/>
              </a:rPr>
              <a:t>, </a:t>
            </a:r>
            <a:r>
              <a:rPr lang="en-US" sz="2000" dirty="0">
                <a:solidFill>
                  <a:srgbClr val="09885A"/>
                </a:solidFill>
                <a:latin typeface="Menlo" panose="020B0609030804020204" pitchFamily="49" charset="0"/>
              </a:rPr>
              <a:t>4</a:t>
            </a:r>
            <a:r>
              <a:rPr lang="en-US" sz="2000" dirty="0">
                <a:solidFill>
                  <a:srgbClr val="000000"/>
                </a:solidFill>
                <a:latin typeface="Menlo" panose="020B0609030804020204" pitchFamily="49" charset="0"/>
              </a:rPr>
              <a:t>)</a:t>
            </a:r>
          </a:p>
          <a:p>
            <a:pPr marL="0" indent="0">
              <a:buNone/>
            </a:pPr>
            <a:r>
              <a:rPr lang="en-US" sz="2000" dirty="0" err="1">
                <a:solidFill>
                  <a:srgbClr val="000000"/>
                </a:solidFill>
                <a:latin typeface="Menlo" panose="020B0609030804020204" pitchFamily="49" charset="0"/>
              </a:rPr>
              <a:t>dspls</a:t>
            </a:r>
            <a:r>
              <a:rPr lang="en-US" sz="2000" dirty="0">
                <a:solidFill>
                  <a:srgbClr val="000000"/>
                </a:solidFill>
                <a:latin typeface="Menlo" panose="020B0609030804020204" pitchFamily="49" charset="0"/>
              </a:rPr>
              <a:t> = (</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 </a:t>
            </a:r>
            <a:r>
              <a:rPr lang="en-US" sz="2000" dirty="0">
                <a:solidFill>
                  <a:srgbClr val="09885A"/>
                </a:solidFill>
                <a:latin typeface="Menlo" panose="020B0609030804020204" pitchFamily="49" charset="0"/>
              </a:rPr>
              <a:t>2</a:t>
            </a:r>
            <a:r>
              <a:rPr lang="en-US" sz="2000" dirty="0">
                <a:solidFill>
                  <a:srgbClr val="000000"/>
                </a:solidFill>
                <a:latin typeface="Menlo" panose="020B0609030804020204" pitchFamily="49" charset="0"/>
              </a:rPr>
              <a:t>, </a:t>
            </a:r>
            <a:r>
              <a:rPr lang="en-US" sz="2000" dirty="0">
                <a:solidFill>
                  <a:srgbClr val="09885A"/>
                </a:solidFill>
                <a:latin typeface="Menlo" panose="020B0609030804020204" pitchFamily="49" charset="0"/>
              </a:rPr>
              <a:t>5</a:t>
            </a:r>
            <a:r>
              <a:rPr lang="en-US" sz="2000" dirty="0">
                <a:solidFill>
                  <a:srgbClr val="000000"/>
                </a:solidFill>
                <a:latin typeface="Menlo" panose="020B0609030804020204" pitchFamily="49" charset="0"/>
              </a:rPr>
              <a:t>)</a:t>
            </a:r>
          </a:p>
          <a:p>
            <a:pPr marL="0" indent="0">
              <a:buNone/>
            </a:pPr>
            <a:r>
              <a:rPr lang="en-US" sz="2000" dirty="0">
                <a:solidFill>
                  <a:srgbClr val="0000FF"/>
                </a:solidFill>
                <a:latin typeface="Menlo" panose="020B0609030804020204" pitchFamily="49" charset="0"/>
              </a:rPr>
              <a:t>if</a:t>
            </a:r>
            <a:r>
              <a:rPr lang="en-US" sz="2000" dirty="0">
                <a:solidFill>
                  <a:srgbClr val="000000"/>
                </a:solidFill>
                <a:latin typeface="Menlo" panose="020B0609030804020204" pitchFamily="49" charset="0"/>
              </a:rPr>
              <a:t> rank == </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a:t>
            </a:r>
          </a:p>
          <a:p>
            <a:pPr marL="0" indent="0">
              <a:buNone/>
            </a:pP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np.empty</a:t>
            </a:r>
            <a:r>
              <a:rPr lang="en-US" sz="2000" dirty="0">
                <a:solidFill>
                  <a:srgbClr val="000000"/>
                </a:solidFill>
                <a:latin typeface="Menlo" panose="020B0609030804020204" pitchFamily="49" charset="0"/>
              </a:rPr>
              <a:t>(</a:t>
            </a:r>
            <a:r>
              <a:rPr lang="en-US" sz="2000" dirty="0">
                <a:solidFill>
                  <a:srgbClr val="09885A"/>
                </a:solidFill>
                <a:latin typeface="Menlo" panose="020B0609030804020204" pitchFamily="49" charset="0"/>
              </a:rPr>
              <a:t>9</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dtype</a:t>
            </a:r>
            <a:r>
              <a:rPr lang="en-US" sz="2000" dirty="0">
                <a:solidFill>
                  <a:srgbClr val="000000"/>
                </a:solidFill>
                <a:latin typeface="Menlo" panose="020B0609030804020204" pitchFamily="49" charset="0"/>
              </a:rPr>
              <a:t>=np.float64)</a:t>
            </a:r>
          </a:p>
          <a:p>
            <a:pPr marL="0" indent="0">
              <a:buNone/>
            </a:pPr>
            <a:endParaRPr lang="en-US" sz="2000" dirty="0">
              <a:solidFill>
                <a:srgbClr val="000000"/>
              </a:solidFill>
              <a:latin typeface="Menlo" panose="020B0609030804020204" pitchFamily="49" charset="0"/>
            </a:endParaRPr>
          </a:p>
          <a:p>
            <a:pPr marL="0" indent="0">
              <a:buNone/>
            </a:pPr>
            <a:r>
              <a:rPr lang="en-US" sz="2000" dirty="0" err="1">
                <a:solidFill>
                  <a:srgbClr val="000000"/>
                </a:solidFill>
                <a:latin typeface="Menlo" panose="020B0609030804020204" pitchFamily="49" charset="0"/>
              </a:rPr>
              <a:t>sendbuf</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senddata</a:t>
            </a:r>
            <a:r>
              <a:rPr lang="en-US" sz="2000" dirty="0">
                <a:solidFill>
                  <a:srgbClr val="000000"/>
                </a:solidFill>
                <a:latin typeface="Menlo" panose="020B0609030804020204" pitchFamily="49" charset="0"/>
              </a:rPr>
              <a:t>, counts[rank]]</a:t>
            </a:r>
          </a:p>
          <a:p>
            <a:pPr marL="0" indent="0">
              <a:buNone/>
            </a:pPr>
            <a:r>
              <a:rPr lang="en-US" sz="2000" dirty="0" err="1">
                <a:solidFill>
                  <a:srgbClr val="000000"/>
                </a:solidFill>
                <a:latin typeface="Menlo" panose="020B0609030804020204" pitchFamily="49" charset="0"/>
              </a:rPr>
              <a:t>recvbuf</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 counts, </a:t>
            </a:r>
            <a:r>
              <a:rPr lang="en-US" sz="2000" dirty="0" err="1">
                <a:solidFill>
                  <a:srgbClr val="000000"/>
                </a:solidFill>
                <a:latin typeface="Menlo" panose="020B0609030804020204" pitchFamily="49" charset="0"/>
              </a:rPr>
              <a:t>dspls</a:t>
            </a:r>
            <a:r>
              <a:rPr lang="en-US" sz="2000" dirty="0">
                <a:solidFill>
                  <a:srgbClr val="000000"/>
                </a:solidFill>
                <a:latin typeface="Menlo" panose="020B0609030804020204" pitchFamily="49" charset="0"/>
              </a:rPr>
              <a:t>, MPI.DOUBLE]</a:t>
            </a:r>
          </a:p>
          <a:p>
            <a:pPr marL="0" indent="0">
              <a:buNone/>
            </a:pPr>
            <a:r>
              <a:rPr lang="en-US" sz="2000" dirty="0" err="1">
                <a:solidFill>
                  <a:srgbClr val="000000"/>
                </a:solidFill>
                <a:latin typeface="Menlo" panose="020B0609030804020204" pitchFamily="49" charset="0"/>
              </a:rPr>
              <a:t>comm.Gatherv</a:t>
            </a:r>
            <a:r>
              <a:rPr lang="en-US" sz="2000" dirty="0">
                <a:solidFill>
                  <a:srgbClr val="000000"/>
                </a:solidFill>
                <a:latin typeface="Menlo" panose="020B0609030804020204" pitchFamily="49" charset="0"/>
              </a:rPr>
              <a:t>(</a:t>
            </a:r>
            <a:r>
              <a:rPr lang="en-US" sz="2000" dirty="0" err="1">
                <a:solidFill>
                  <a:srgbClr val="000000"/>
                </a:solidFill>
                <a:latin typeface="Menlo" panose="020B0609030804020204" pitchFamily="49" charset="0"/>
              </a:rPr>
              <a:t>sendbuf</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recvbuf</a:t>
            </a:r>
            <a:r>
              <a:rPr lang="en-US" sz="2000" dirty="0">
                <a:solidFill>
                  <a:srgbClr val="000000"/>
                </a:solidFill>
                <a:latin typeface="Menlo" panose="020B0609030804020204" pitchFamily="49" charset="0"/>
              </a:rPr>
              <a:t>, root=</a:t>
            </a:r>
            <a:r>
              <a:rPr lang="en-US" sz="2000" dirty="0">
                <a:solidFill>
                  <a:srgbClr val="09885A"/>
                </a:solidFill>
                <a:latin typeface="Menlo" panose="020B0609030804020204" pitchFamily="49" charset="0"/>
              </a:rPr>
              <a:t>0</a:t>
            </a:r>
            <a:r>
              <a:rPr lang="en-US" sz="2000" dirty="0">
                <a:solidFill>
                  <a:srgbClr val="000000"/>
                </a:solidFill>
                <a:latin typeface="Menlo" panose="020B0609030804020204" pitchFamily="49" charset="0"/>
              </a:rPr>
              <a:t>)</a:t>
            </a:r>
          </a:p>
          <a:p>
            <a:pPr marL="0" indent="0">
              <a:buNone/>
            </a:pPr>
            <a:r>
              <a:rPr lang="en-US" sz="2000" dirty="0">
                <a:solidFill>
                  <a:srgbClr val="000000"/>
                </a:solidFill>
                <a:latin typeface="Menlo" panose="020B0609030804020204" pitchFamily="49" charset="0"/>
              </a:rPr>
              <a:t>print(</a:t>
            </a:r>
            <a:r>
              <a:rPr lang="en-US" sz="2000" dirty="0">
                <a:solidFill>
                  <a:srgbClr val="A31515"/>
                </a:solidFill>
                <a:latin typeface="Menlo" panose="020B0609030804020204" pitchFamily="49" charset="0"/>
              </a:rPr>
              <a:t>"on task"</a:t>
            </a:r>
            <a:r>
              <a:rPr lang="en-US" sz="2000" dirty="0">
                <a:solidFill>
                  <a:srgbClr val="000000"/>
                </a:solidFill>
                <a:latin typeface="Menlo" panose="020B0609030804020204" pitchFamily="49" charset="0"/>
              </a:rPr>
              <a:t>, rank, </a:t>
            </a:r>
            <a:r>
              <a:rPr lang="en-US" sz="2000" dirty="0">
                <a:solidFill>
                  <a:srgbClr val="A31515"/>
                </a:solidFill>
                <a:latin typeface="Menlo" panose="020B0609030804020204" pitchFamily="49" charset="0"/>
              </a:rPr>
              <a:t>"after </a:t>
            </a:r>
            <a:r>
              <a:rPr lang="en-US" sz="2000" dirty="0" err="1">
                <a:solidFill>
                  <a:srgbClr val="A31515"/>
                </a:solidFill>
                <a:latin typeface="Menlo" panose="020B0609030804020204" pitchFamily="49" charset="0"/>
              </a:rPr>
              <a:t>Gatherv</a:t>
            </a:r>
            <a:r>
              <a:rPr lang="en-US" sz="2000" dirty="0">
                <a:solidFill>
                  <a:srgbClr val="A31515"/>
                </a:solidFill>
                <a:latin typeface="Menlo" panose="020B0609030804020204" pitchFamily="49" charset="0"/>
              </a:rPr>
              <a:t>: data = "</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recvdata</a:t>
            </a:r>
            <a:r>
              <a:rPr lang="en-US" sz="2000" dirty="0">
                <a:solidFill>
                  <a:srgbClr val="000000"/>
                </a:solidFill>
                <a:latin typeface="Menlo" panose="020B0609030804020204" pitchFamily="49" charset="0"/>
              </a:rPr>
              <a:t>)</a:t>
            </a:r>
          </a:p>
        </p:txBody>
      </p:sp>
      <p:sp>
        <p:nvSpPr>
          <p:cNvPr id="4" name="Slide Number Placeholder 3">
            <a:extLst>
              <a:ext uri="{FF2B5EF4-FFF2-40B4-BE49-F238E27FC236}">
                <a16:creationId xmlns:a16="http://schemas.microsoft.com/office/drawing/2014/main" id="{58C50A74-5474-F840-B850-2C78DDB55B37}"/>
              </a:ext>
            </a:extLst>
          </p:cNvPr>
          <p:cNvSpPr>
            <a:spLocks noGrp="1"/>
          </p:cNvSpPr>
          <p:nvPr>
            <p:ph type="sldNum" sz="quarter" idx="12"/>
          </p:nvPr>
        </p:nvSpPr>
        <p:spPr/>
        <p:txBody>
          <a:bodyPr/>
          <a:lstStyle/>
          <a:p>
            <a:fld id="{B6F15528-21DE-4FAA-801E-634DDDAF4B2B}" type="slidenum">
              <a:rPr lang="he-IL" smtClean="0"/>
              <a:pPr/>
              <a:t>15</a:t>
            </a:fld>
            <a:endParaRPr lang="he-IL"/>
          </a:p>
        </p:txBody>
      </p:sp>
    </p:spTree>
    <p:extLst>
      <p:ext uri="{BB962C8B-B14F-4D97-AF65-F5344CB8AC3E}">
        <p14:creationId xmlns:p14="http://schemas.microsoft.com/office/powerpoint/2010/main" val="427700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err="1"/>
              <a:t>Allgather</a:t>
            </a:r>
            <a:endParaRPr lang="en-US" dirty="0"/>
          </a:p>
        </p:txBody>
      </p:sp>
      <p:sp>
        <p:nvSpPr>
          <p:cNvPr id="7" name="Content Placeholder 6"/>
          <p:cNvSpPr>
            <a:spLocks noGrp="1"/>
          </p:cNvSpPr>
          <p:nvPr>
            <p:ph idx="1"/>
          </p:nvPr>
        </p:nvSpPr>
        <p:spPr/>
        <p:txBody>
          <a:bodyPr/>
          <a:lstStyle/>
          <a:p>
            <a:r>
              <a:rPr lang="en-US" dirty="0" err="1"/>
              <a:t>comm.Allgather</a:t>
            </a:r>
            <a:r>
              <a:rPr lang="en-US" dirty="0"/>
              <a:t>(</a:t>
            </a:r>
            <a:r>
              <a:rPr lang="en-US" dirty="0" err="1"/>
              <a:t>sbuf</a:t>
            </a:r>
            <a:r>
              <a:rPr lang="en-US" dirty="0"/>
              <a:t>, </a:t>
            </a:r>
            <a:r>
              <a:rPr lang="en-US" dirty="0" err="1"/>
              <a:t>rbuf</a:t>
            </a:r>
            <a:r>
              <a:rPr lang="en-US" dirty="0"/>
              <a:t>)</a:t>
            </a:r>
          </a:p>
          <a:p>
            <a:r>
              <a:rPr lang="en-US" dirty="0" err="1"/>
              <a:t>comm.Allgatherv</a:t>
            </a:r>
            <a:r>
              <a:rPr lang="en-US" dirty="0"/>
              <a:t>(</a:t>
            </a:r>
            <a:r>
              <a:rPr lang="en-US" dirty="0" err="1"/>
              <a:t>sbuf</a:t>
            </a:r>
            <a:r>
              <a:rPr lang="en-US" dirty="0"/>
              <a:t>, [</a:t>
            </a:r>
            <a:r>
              <a:rPr lang="en-US" dirty="0" err="1"/>
              <a:t>rbuf,counts,dspls,type</a:t>
            </a:r>
            <a:r>
              <a:rPr lang="en-US" dirty="0"/>
              <a:t>])</a:t>
            </a:r>
          </a:p>
          <a:p>
            <a:endParaRPr lang="he-IL" dirty="0"/>
          </a:p>
        </p:txBody>
      </p:sp>
      <p:sp>
        <p:nvSpPr>
          <p:cNvPr id="5" name="object 5"/>
          <p:cNvSpPr/>
          <p:nvPr/>
        </p:nvSpPr>
        <p:spPr>
          <a:xfrm>
            <a:off x="2497524" y="7065264"/>
            <a:ext cx="54864" cy="11429"/>
          </a:xfrm>
          <a:prstGeom prst="rect">
            <a:avLst/>
          </a:prstGeom>
          <a:blipFill>
            <a:blip r:embed="rId3" cstate="print"/>
            <a:stretch>
              <a:fillRect/>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B6F15528-21DE-4FAA-801E-634DDDAF4B2B}" type="slidenum">
              <a:rPr lang="he-IL" smtClean="0"/>
              <a:pPr/>
              <a:t>16</a:t>
            </a:fld>
            <a:endParaRPr lang="he-IL"/>
          </a:p>
        </p:txBody>
      </p:sp>
      <p:graphicFrame>
        <p:nvGraphicFramePr>
          <p:cNvPr id="8" name="Table 7"/>
          <p:cNvGraphicFramePr>
            <a:graphicFrameLocks noGrp="1"/>
          </p:cNvGraphicFramePr>
          <p:nvPr>
            <p:extLst>
              <p:ext uri="{D42A27DB-BD31-4B8C-83A1-F6EECF244321}">
                <p14:modId xmlns:p14="http://schemas.microsoft.com/office/powerpoint/2010/main" val="1243065181"/>
              </p:ext>
            </p:extLst>
          </p:nvPr>
        </p:nvGraphicFramePr>
        <p:xfrm>
          <a:off x="729573" y="4136238"/>
          <a:ext cx="3187799" cy="2940455"/>
        </p:xfrm>
        <a:graphic>
          <a:graphicData uri="http://schemas.openxmlformats.org/drawingml/2006/table">
            <a:tbl>
              <a:tblPr rtl="1" firstRow="1" bandRow="1">
                <a:tableStyleId>{5C22544A-7EE6-4342-B048-85BDC9FD1C3A}</a:tableStyleId>
              </a:tblPr>
              <a:tblGrid>
                <a:gridCol w="516536">
                  <a:extLst>
                    <a:ext uri="{9D8B030D-6E8A-4147-A177-3AD203B41FA5}">
                      <a16:colId xmlns:a16="http://schemas.microsoft.com/office/drawing/2014/main" val="20000"/>
                    </a:ext>
                  </a:extLst>
                </a:gridCol>
                <a:gridCol w="516536">
                  <a:extLst>
                    <a:ext uri="{9D8B030D-6E8A-4147-A177-3AD203B41FA5}">
                      <a16:colId xmlns:a16="http://schemas.microsoft.com/office/drawing/2014/main" val="20001"/>
                    </a:ext>
                  </a:extLst>
                </a:gridCol>
                <a:gridCol w="516536">
                  <a:extLst>
                    <a:ext uri="{9D8B030D-6E8A-4147-A177-3AD203B41FA5}">
                      <a16:colId xmlns:a16="http://schemas.microsoft.com/office/drawing/2014/main" val="20002"/>
                    </a:ext>
                  </a:extLst>
                </a:gridCol>
                <a:gridCol w="516536">
                  <a:extLst>
                    <a:ext uri="{9D8B030D-6E8A-4147-A177-3AD203B41FA5}">
                      <a16:colId xmlns:a16="http://schemas.microsoft.com/office/drawing/2014/main" val="20003"/>
                    </a:ext>
                  </a:extLst>
                </a:gridCol>
                <a:gridCol w="516536">
                  <a:extLst>
                    <a:ext uri="{9D8B030D-6E8A-4147-A177-3AD203B41FA5}">
                      <a16:colId xmlns:a16="http://schemas.microsoft.com/office/drawing/2014/main" val="20004"/>
                    </a:ext>
                  </a:extLst>
                </a:gridCol>
                <a:gridCol w="605119">
                  <a:extLst>
                    <a:ext uri="{9D8B030D-6E8A-4147-A177-3AD203B41FA5}">
                      <a16:colId xmlns:a16="http://schemas.microsoft.com/office/drawing/2014/main" val="20005"/>
                    </a:ext>
                  </a:extLst>
                </a:gridCol>
              </a:tblGrid>
              <a:tr h="588091">
                <a:tc gridSpan="4">
                  <a:txBody>
                    <a:bodyPr/>
                    <a:lstStyle/>
                    <a:p>
                      <a:pPr algn="ctr" rtl="1"/>
                      <a:r>
                        <a:rPr lang="en-US" sz="2800" dirty="0" err="1">
                          <a:solidFill>
                            <a:schemeClr val="bg1"/>
                          </a:solidFill>
                        </a:rPr>
                        <a:t>sbuf</a:t>
                      </a:r>
                      <a:endParaRPr lang="he-IL"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8091">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sz="3200" b="1" dirty="0"/>
                        <a:t>A</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1</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2800" dirty="0">
                          <a:solidFill>
                            <a:schemeClr val="bg1"/>
                          </a:solidFill>
                        </a:rPr>
                        <a:t>processes</a:t>
                      </a:r>
                      <a:endParaRPr lang="he-IL" sz="2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588091">
                <a:tc>
                  <a:txBody>
                    <a:bodyPr/>
                    <a:lstStyle/>
                    <a:p>
                      <a:pPr algn="ctr" rtl="0"/>
                      <a:endParaRPr lang="he-IL" sz="32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sz="32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sz="3200" b="1" dirty="0"/>
                        <a:t>B</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1"/>
                      <a:r>
                        <a:rPr lang="en-US" sz="3200" b="0" dirty="0"/>
                        <a:t>2</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8091">
                <a:tc>
                  <a:txBody>
                    <a:bodyPr/>
                    <a:lstStyle/>
                    <a:p>
                      <a:pPr algn="ctr" rtl="0"/>
                      <a:endParaRPr lang="he-IL" sz="32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sz="32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sz="3200" b="1" dirty="0"/>
                        <a:t>C</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1"/>
                      <a:r>
                        <a:rPr lang="en-US" sz="3200" b="0" dirty="0"/>
                        <a:t>3</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88091">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sz="3200" b="1" dirty="0"/>
                        <a:t>D</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1"/>
                      <a:r>
                        <a:rPr lang="en-US" sz="3200" b="0" dirty="0"/>
                        <a:t>4</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27876682"/>
              </p:ext>
            </p:extLst>
          </p:nvPr>
        </p:nvGraphicFramePr>
        <p:xfrm>
          <a:off x="6349901" y="4080617"/>
          <a:ext cx="3187799" cy="2929025"/>
        </p:xfrm>
        <a:graphic>
          <a:graphicData uri="http://schemas.openxmlformats.org/drawingml/2006/table">
            <a:tbl>
              <a:tblPr rtl="1" firstRow="1" bandRow="1">
                <a:tableStyleId>{5C22544A-7EE6-4342-B048-85BDC9FD1C3A}</a:tableStyleId>
              </a:tblPr>
              <a:tblGrid>
                <a:gridCol w="516536">
                  <a:extLst>
                    <a:ext uri="{9D8B030D-6E8A-4147-A177-3AD203B41FA5}">
                      <a16:colId xmlns:a16="http://schemas.microsoft.com/office/drawing/2014/main" val="20000"/>
                    </a:ext>
                  </a:extLst>
                </a:gridCol>
                <a:gridCol w="516536">
                  <a:extLst>
                    <a:ext uri="{9D8B030D-6E8A-4147-A177-3AD203B41FA5}">
                      <a16:colId xmlns:a16="http://schemas.microsoft.com/office/drawing/2014/main" val="20001"/>
                    </a:ext>
                  </a:extLst>
                </a:gridCol>
                <a:gridCol w="516536">
                  <a:extLst>
                    <a:ext uri="{9D8B030D-6E8A-4147-A177-3AD203B41FA5}">
                      <a16:colId xmlns:a16="http://schemas.microsoft.com/office/drawing/2014/main" val="20002"/>
                    </a:ext>
                  </a:extLst>
                </a:gridCol>
                <a:gridCol w="516536">
                  <a:extLst>
                    <a:ext uri="{9D8B030D-6E8A-4147-A177-3AD203B41FA5}">
                      <a16:colId xmlns:a16="http://schemas.microsoft.com/office/drawing/2014/main" val="20003"/>
                    </a:ext>
                  </a:extLst>
                </a:gridCol>
                <a:gridCol w="516536">
                  <a:extLst>
                    <a:ext uri="{9D8B030D-6E8A-4147-A177-3AD203B41FA5}">
                      <a16:colId xmlns:a16="http://schemas.microsoft.com/office/drawing/2014/main" val="20004"/>
                    </a:ext>
                  </a:extLst>
                </a:gridCol>
                <a:gridCol w="605119">
                  <a:extLst>
                    <a:ext uri="{9D8B030D-6E8A-4147-A177-3AD203B41FA5}">
                      <a16:colId xmlns:a16="http://schemas.microsoft.com/office/drawing/2014/main" val="20005"/>
                    </a:ext>
                  </a:extLst>
                </a:gridCol>
              </a:tblGrid>
              <a:tr h="585805">
                <a:tc gridSpan="4">
                  <a:txBody>
                    <a:bodyPr/>
                    <a:lstStyle/>
                    <a:p>
                      <a:pPr algn="ctr" rtl="1"/>
                      <a:r>
                        <a:rPr lang="en-US" sz="2800" dirty="0" err="1">
                          <a:solidFill>
                            <a:schemeClr val="bg1"/>
                          </a:solidFill>
                        </a:rPr>
                        <a:t>rubf</a:t>
                      </a:r>
                      <a:endParaRPr lang="he-IL"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5805">
                <a:tc>
                  <a:txBody>
                    <a:bodyPr/>
                    <a:lstStyle/>
                    <a:p>
                      <a:pPr algn="ctr" rtl="0"/>
                      <a:r>
                        <a:rPr lang="en-US" sz="3200" b="1" dirty="0"/>
                        <a:t>D</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3200" b="1" dirty="0"/>
                        <a:t>C</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3200" b="1" dirty="0"/>
                        <a:t>B</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3200" b="1" dirty="0"/>
                        <a:t>A</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1</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2800" dirty="0">
                          <a:solidFill>
                            <a:schemeClr val="bg1"/>
                          </a:solidFill>
                        </a:rPr>
                        <a:t>processes</a:t>
                      </a:r>
                      <a:endParaRPr lang="he-IL" sz="2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585805">
                <a:tc>
                  <a:txBody>
                    <a:bodyPr/>
                    <a:lstStyle/>
                    <a:p>
                      <a:pPr algn="ctr" rtl="0"/>
                      <a:r>
                        <a:rPr lang="en-US" sz="3200" b="1" dirty="0"/>
                        <a:t>D</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3200" b="1" dirty="0"/>
                        <a:t>C</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3200" b="1" dirty="0"/>
                        <a:t>B</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3200" b="1" kern="1200" dirty="0">
                          <a:solidFill>
                            <a:schemeClr val="dk1"/>
                          </a:solidFill>
                          <a:latin typeface="+mn-lt"/>
                          <a:ea typeface="+mn-ea"/>
                          <a:cs typeface="+mn-cs"/>
                        </a:rPr>
                        <a:t>A</a:t>
                      </a:r>
                      <a:endParaRPr lang="he-IL" sz="3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2</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5805">
                <a:tc>
                  <a:txBody>
                    <a:bodyPr/>
                    <a:lstStyle/>
                    <a:p>
                      <a:pPr algn="ctr" rtl="0"/>
                      <a:r>
                        <a:rPr lang="en-US" sz="3200" b="1" dirty="0"/>
                        <a:t>D</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3200" b="1" dirty="0"/>
                        <a:t>C</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3200" b="1" dirty="0"/>
                        <a:t>B</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3200" b="1" dirty="0"/>
                        <a:t>A</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3</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85805">
                <a:tc>
                  <a:txBody>
                    <a:bodyPr/>
                    <a:lstStyle/>
                    <a:p>
                      <a:pPr algn="ctr" rtl="0"/>
                      <a:r>
                        <a:rPr lang="en-US" sz="3200" b="1" dirty="0"/>
                        <a:t>D</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3200" b="1" dirty="0"/>
                        <a:t>C</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3200" b="1" dirty="0"/>
                        <a:t>B</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3200" b="1" dirty="0"/>
                        <a:t>A</a:t>
                      </a:r>
                      <a:endParaRPr lang="he-IL"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4</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0" name="Right Arrow 9"/>
          <p:cNvSpPr/>
          <p:nvPr/>
        </p:nvSpPr>
        <p:spPr>
          <a:xfrm>
            <a:off x="4093842" y="5229225"/>
            <a:ext cx="2033330" cy="95594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800" dirty="0"/>
              <a:t>All Gather</a:t>
            </a:r>
            <a:endParaRPr lang="he-IL"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All to All</a:t>
            </a:r>
            <a:endParaRPr lang="en-US" dirty="0"/>
          </a:p>
        </p:txBody>
      </p:sp>
      <p:sp>
        <p:nvSpPr>
          <p:cNvPr id="6" name="Content Placeholder 5"/>
          <p:cNvSpPr>
            <a:spLocks noGrp="1"/>
          </p:cNvSpPr>
          <p:nvPr>
            <p:ph idx="1"/>
          </p:nvPr>
        </p:nvSpPr>
        <p:spPr/>
        <p:txBody>
          <a:bodyPr/>
          <a:lstStyle/>
          <a:p>
            <a:r>
              <a:rPr lang="en-US" dirty="0" err="1"/>
              <a:t>comm.Alltoall</a:t>
            </a:r>
            <a:r>
              <a:rPr lang="en-US" dirty="0"/>
              <a:t>(</a:t>
            </a:r>
            <a:r>
              <a:rPr lang="en-US" dirty="0" err="1"/>
              <a:t>sbuf</a:t>
            </a:r>
            <a:r>
              <a:rPr lang="en-US" dirty="0"/>
              <a:t>, </a:t>
            </a:r>
            <a:r>
              <a:rPr lang="en-US" dirty="0" err="1"/>
              <a:t>rbuf</a:t>
            </a:r>
            <a:r>
              <a:rPr lang="en-US" dirty="0"/>
              <a:t>)</a:t>
            </a:r>
          </a:p>
          <a:p>
            <a:endParaRPr lang="he-IL"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17</a:t>
            </a:fld>
            <a:endParaRPr lang="he-IL"/>
          </a:p>
        </p:txBody>
      </p:sp>
      <p:graphicFrame>
        <p:nvGraphicFramePr>
          <p:cNvPr id="7" name="Table 6"/>
          <p:cNvGraphicFramePr>
            <a:graphicFrameLocks noGrp="1"/>
          </p:cNvGraphicFramePr>
          <p:nvPr>
            <p:extLst>
              <p:ext uri="{D42A27DB-BD31-4B8C-83A1-F6EECF244321}">
                <p14:modId xmlns:p14="http://schemas.microsoft.com/office/powerpoint/2010/main" val="2472251373"/>
              </p:ext>
            </p:extLst>
          </p:nvPr>
        </p:nvGraphicFramePr>
        <p:xfrm>
          <a:off x="963771" y="3767015"/>
          <a:ext cx="3163730" cy="2910010"/>
        </p:xfrm>
        <a:graphic>
          <a:graphicData uri="http://schemas.openxmlformats.org/drawingml/2006/table">
            <a:tbl>
              <a:tblPr rtl="1" firstRow="1" bandRow="1">
                <a:tableStyleId>{5C22544A-7EE6-4342-B048-85BDC9FD1C3A}</a:tableStyleId>
              </a:tblPr>
              <a:tblGrid>
                <a:gridCol w="512636">
                  <a:extLst>
                    <a:ext uri="{9D8B030D-6E8A-4147-A177-3AD203B41FA5}">
                      <a16:colId xmlns:a16="http://schemas.microsoft.com/office/drawing/2014/main" val="20000"/>
                    </a:ext>
                  </a:extLst>
                </a:gridCol>
                <a:gridCol w="512636">
                  <a:extLst>
                    <a:ext uri="{9D8B030D-6E8A-4147-A177-3AD203B41FA5}">
                      <a16:colId xmlns:a16="http://schemas.microsoft.com/office/drawing/2014/main" val="20001"/>
                    </a:ext>
                  </a:extLst>
                </a:gridCol>
                <a:gridCol w="512636">
                  <a:extLst>
                    <a:ext uri="{9D8B030D-6E8A-4147-A177-3AD203B41FA5}">
                      <a16:colId xmlns:a16="http://schemas.microsoft.com/office/drawing/2014/main" val="20002"/>
                    </a:ext>
                  </a:extLst>
                </a:gridCol>
                <a:gridCol w="512636">
                  <a:extLst>
                    <a:ext uri="{9D8B030D-6E8A-4147-A177-3AD203B41FA5}">
                      <a16:colId xmlns:a16="http://schemas.microsoft.com/office/drawing/2014/main" val="20003"/>
                    </a:ext>
                  </a:extLst>
                </a:gridCol>
                <a:gridCol w="512636">
                  <a:extLst>
                    <a:ext uri="{9D8B030D-6E8A-4147-A177-3AD203B41FA5}">
                      <a16:colId xmlns:a16="http://schemas.microsoft.com/office/drawing/2014/main" val="20004"/>
                    </a:ext>
                  </a:extLst>
                </a:gridCol>
                <a:gridCol w="600550">
                  <a:extLst>
                    <a:ext uri="{9D8B030D-6E8A-4147-A177-3AD203B41FA5}">
                      <a16:colId xmlns:a16="http://schemas.microsoft.com/office/drawing/2014/main" val="20005"/>
                    </a:ext>
                  </a:extLst>
                </a:gridCol>
              </a:tblGrid>
              <a:tr h="582002">
                <a:tc gridSpan="4">
                  <a:txBody>
                    <a:bodyPr/>
                    <a:lstStyle/>
                    <a:p>
                      <a:pPr algn="ctr" rtl="1"/>
                      <a:r>
                        <a:rPr lang="en-US" sz="2800" dirty="0" err="1">
                          <a:solidFill>
                            <a:schemeClr val="bg1"/>
                          </a:solidFill>
                        </a:rPr>
                        <a:t>sbuf</a:t>
                      </a:r>
                      <a:endParaRPr lang="he-IL" sz="2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2002">
                <a:tc>
                  <a:txBody>
                    <a:bodyPr/>
                    <a:lstStyle/>
                    <a:p>
                      <a:pPr algn="ctr" rtl="0"/>
                      <a:r>
                        <a:rPr lang="en-US" sz="2400" b="1" dirty="0"/>
                        <a:t>D</a:t>
                      </a:r>
                      <a:r>
                        <a:rPr lang="en-US" sz="2400" b="1" baseline="30000" dirty="0"/>
                        <a:t>1</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0"/>
                      <a:r>
                        <a:rPr lang="en-US" sz="2400" b="1" dirty="0"/>
                        <a:t>C</a:t>
                      </a:r>
                      <a:r>
                        <a:rPr lang="en-US" sz="2400" b="1" baseline="30000" dirty="0"/>
                        <a:t>1</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0"/>
                      <a:r>
                        <a:rPr lang="en-US" sz="2400" b="1" dirty="0"/>
                        <a:t>B</a:t>
                      </a:r>
                      <a:r>
                        <a:rPr lang="en-US" sz="2400" b="1" baseline="30000" dirty="0"/>
                        <a:t>1</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2400" b="1" dirty="0"/>
                        <a:t>A</a:t>
                      </a:r>
                      <a:r>
                        <a:rPr lang="en-US" sz="2400" b="1" baseline="30000" dirty="0"/>
                        <a:t>1</a:t>
                      </a:r>
                      <a:endParaRPr lang="he-IL" sz="2400" b="1" baseline="30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1</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2800" dirty="0">
                          <a:solidFill>
                            <a:schemeClr val="bg1"/>
                          </a:solidFill>
                        </a:rPr>
                        <a:t>processes</a:t>
                      </a:r>
                      <a:endParaRPr lang="he-IL" sz="1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582002">
                <a:tc>
                  <a:txBody>
                    <a:bodyPr/>
                    <a:lstStyle/>
                    <a:p>
                      <a:pPr algn="ctr" rtl="0"/>
                      <a:r>
                        <a:rPr lang="en-US" sz="2400" b="1" dirty="0"/>
                        <a:t>D</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dirty="0"/>
                        <a:t>C</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dirty="0"/>
                        <a:t>B</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dirty="0"/>
                        <a:t>A</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1"/>
                      <a:r>
                        <a:rPr lang="en-US" sz="3200" b="0" dirty="0"/>
                        <a:t>2</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2002">
                <a:tc>
                  <a:txBody>
                    <a:bodyPr/>
                    <a:lstStyle/>
                    <a:p>
                      <a:pPr algn="ctr" rtl="0"/>
                      <a:r>
                        <a:rPr lang="en-US" sz="2400" b="1" dirty="0"/>
                        <a:t>D</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C</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B</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A</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1"/>
                      <a:r>
                        <a:rPr lang="en-US" sz="3200" b="0" dirty="0"/>
                        <a:t>3</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82002">
                <a:tc>
                  <a:txBody>
                    <a:bodyPr/>
                    <a:lstStyle/>
                    <a:p>
                      <a:pPr algn="ctr" rtl="0"/>
                      <a:r>
                        <a:rPr lang="en-US" sz="2400" b="1" dirty="0"/>
                        <a:t>D</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C</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B</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A</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1"/>
                      <a:r>
                        <a:rPr lang="en-US" sz="3200" b="0" dirty="0"/>
                        <a:t>4</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36627005"/>
              </p:ext>
            </p:extLst>
          </p:nvPr>
        </p:nvGraphicFramePr>
        <p:xfrm>
          <a:off x="6290168" y="3767017"/>
          <a:ext cx="3247532" cy="2910006"/>
        </p:xfrm>
        <a:graphic>
          <a:graphicData uri="http://schemas.openxmlformats.org/drawingml/2006/table">
            <a:tbl>
              <a:tblPr rtl="1" firstRow="1" bandRow="1">
                <a:tableStyleId>{5C22544A-7EE6-4342-B048-85BDC9FD1C3A}</a:tableStyleId>
              </a:tblPr>
              <a:tblGrid>
                <a:gridCol w="526215">
                  <a:extLst>
                    <a:ext uri="{9D8B030D-6E8A-4147-A177-3AD203B41FA5}">
                      <a16:colId xmlns:a16="http://schemas.microsoft.com/office/drawing/2014/main" val="20000"/>
                    </a:ext>
                  </a:extLst>
                </a:gridCol>
                <a:gridCol w="526215">
                  <a:extLst>
                    <a:ext uri="{9D8B030D-6E8A-4147-A177-3AD203B41FA5}">
                      <a16:colId xmlns:a16="http://schemas.microsoft.com/office/drawing/2014/main" val="20001"/>
                    </a:ext>
                  </a:extLst>
                </a:gridCol>
                <a:gridCol w="526215">
                  <a:extLst>
                    <a:ext uri="{9D8B030D-6E8A-4147-A177-3AD203B41FA5}">
                      <a16:colId xmlns:a16="http://schemas.microsoft.com/office/drawing/2014/main" val="20002"/>
                    </a:ext>
                  </a:extLst>
                </a:gridCol>
                <a:gridCol w="526215">
                  <a:extLst>
                    <a:ext uri="{9D8B030D-6E8A-4147-A177-3AD203B41FA5}">
                      <a16:colId xmlns:a16="http://schemas.microsoft.com/office/drawing/2014/main" val="20003"/>
                    </a:ext>
                  </a:extLst>
                </a:gridCol>
                <a:gridCol w="526215">
                  <a:extLst>
                    <a:ext uri="{9D8B030D-6E8A-4147-A177-3AD203B41FA5}">
                      <a16:colId xmlns:a16="http://schemas.microsoft.com/office/drawing/2014/main" val="20004"/>
                    </a:ext>
                  </a:extLst>
                </a:gridCol>
                <a:gridCol w="616457">
                  <a:extLst>
                    <a:ext uri="{9D8B030D-6E8A-4147-A177-3AD203B41FA5}">
                      <a16:colId xmlns:a16="http://schemas.microsoft.com/office/drawing/2014/main" val="20005"/>
                    </a:ext>
                  </a:extLst>
                </a:gridCol>
              </a:tblGrid>
              <a:tr h="585958">
                <a:tc gridSpan="4">
                  <a:txBody>
                    <a:bodyPr/>
                    <a:lstStyle/>
                    <a:p>
                      <a:pPr algn="ctr" rtl="1"/>
                      <a:r>
                        <a:rPr lang="en-US" sz="2800" dirty="0" err="1">
                          <a:solidFill>
                            <a:schemeClr val="bg1"/>
                          </a:solidFill>
                        </a:rPr>
                        <a:t>rbuf</a:t>
                      </a:r>
                      <a:endParaRPr lang="he-IL" sz="2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1012">
                <a:tc>
                  <a:txBody>
                    <a:bodyPr/>
                    <a:lstStyle/>
                    <a:p>
                      <a:pPr algn="ctr" rtl="0"/>
                      <a:r>
                        <a:rPr lang="en-US" sz="2400" b="1" dirty="0"/>
                        <a:t>A</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A</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A</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dirty="0"/>
                        <a:t>A</a:t>
                      </a:r>
                      <a:r>
                        <a:rPr lang="en-US" sz="2400" b="1" baseline="30000" dirty="0"/>
                        <a:t>1</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1</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2800" dirty="0">
                          <a:solidFill>
                            <a:schemeClr val="bg1"/>
                          </a:solidFill>
                        </a:rPr>
                        <a:t>processes</a:t>
                      </a:r>
                      <a:endParaRPr lang="he-IL" sz="1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581012">
                <a:tc>
                  <a:txBody>
                    <a:bodyPr/>
                    <a:lstStyle/>
                    <a:p>
                      <a:pPr algn="ctr" rtl="0"/>
                      <a:r>
                        <a:rPr lang="en-US" sz="2400" b="1" dirty="0"/>
                        <a:t>B</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B</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B</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kern="1200" dirty="0">
                          <a:solidFill>
                            <a:schemeClr val="dk1"/>
                          </a:solidFill>
                          <a:latin typeface="+mn-lt"/>
                          <a:ea typeface="+mn-ea"/>
                          <a:cs typeface="+mn-cs"/>
                        </a:rPr>
                        <a:t>B</a:t>
                      </a:r>
                      <a:r>
                        <a:rPr lang="en-US" sz="2400" b="1" kern="1200" baseline="30000" dirty="0">
                          <a:solidFill>
                            <a:schemeClr val="dk1"/>
                          </a:solidFill>
                          <a:latin typeface="+mn-lt"/>
                          <a:ea typeface="+mn-ea"/>
                          <a:cs typeface="+mn-cs"/>
                        </a:rPr>
                        <a:t>1</a:t>
                      </a:r>
                      <a:endParaRPr lang="he-IL" sz="24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2</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1012">
                <a:tc>
                  <a:txBody>
                    <a:bodyPr/>
                    <a:lstStyle/>
                    <a:p>
                      <a:pPr algn="ctr" rtl="0"/>
                      <a:r>
                        <a:rPr lang="en-US" sz="2400" b="1" dirty="0"/>
                        <a:t>C</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C</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C</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dirty="0"/>
                        <a:t>C</a:t>
                      </a:r>
                      <a:r>
                        <a:rPr lang="en-US" sz="2400" b="1" baseline="30000" dirty="0"/>
                        <a:t>1</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3</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81012">
                <a:tc>
                  <a:txBody>
                    <a:bodyPr/>
                    <a:lstStyle/>
                    <a:p>
                      <a:pPr algn="ctr" rtl="0"/>
                      <a:r>
                        <a:rPr lang="en-US" sz="2400" b="1" dirty="0"/>
                        <a:t>D</a:t>
                      </a:r>
                      <a:r>
                        <a:rPr lang="en-US" sz="2400" b="1" baseline="30000" dirty="0"/>
                        <a:t>4</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sz="2400" b="1" dirty="0"/>
                        <a:t>D</a:t>
                      </a:r>
                      <a:r>
                        <a:rPr lang="en-US" sz="2400" b="1" baseline="30000" dirty="0"/>
                        <a:t>3</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sz="2400" b="1" dirty="0"/>
                        <a:t>D</a:t>
                      </a:r>
                      <a:r>
                        <a:rPr lang="en-US" sz="2400" b="1" baseline="30000" dirty="0"/>
                        <a:t>2</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sz="2400" b="1" dirty="0"/>
                        <a:t>D</a:t>
                      </a:r>
                      <a:r>
                        <a:rPr lang="en-US" sz="2400" b="1" baseline="30000" dirty="0"/>
                        <a:t>1</a:t>
                      </a:r>
                      <a:endParaRPr lang="he-IL"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1"/>
                      <a:r>
                        <a:rPr lang="en-US" sz="3200" b="0" dirty="0"/>
                        <a:t>4</a:t>
                      </a:r>
                      <a:endParaRPr lang="he-IL" sz="3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9" name="Right Arrow 8"/>
          <p:cNvSpPr/>
          <p:nvPr/>
        </p:nvSpPr>
        <p:spPr>
          <a:xfrm>
            <a:off x="4356101" y="4846958"/>
            <a:ext cx="1752600" cy="95594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800" dirty="0"/>
              <a:t>All to All</a:t>
            </a:r>
            <a:endParaRPr lang="he-IL"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31663" y="276225"/>
            <a:ext cx="3410065" cy="2599752"/>
          </a:xfrm>
          <a:prstGeom prst="rect">
            <a:avLst/>
          </a:prstGeom>
        </p:spPr>
      </p:pic>
      <p:sp>
        <p:nvSpPr>
          <p:cNvPr id="2" name="object 2"/>
          <p:cNvSpPr txBox="1">
            <a:spLocks noGrp="1"/>
          </p:cNvSpPr>
          <p:nvPr>
            <p:ph type="title"/>
          </p:nvPr>
        </p:nvSpPr>
        <p:spPr/>
        <p:txBody>
          <a:bodyPr/>
          <a:lstStyle/>
          <a:p>
            <a:r>
              <a:rPr lang="en-US" dirty="0"/>
              <a:t>Global computation routines  Reduce</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err="1" smtClean="0">
                        <a:latin typeface="Cambria Math" panose="02040503050406030204" pitchFamily="18" charset="0"/>
                      </a:rPr>
                      <m:t>,</m:t>
                    </m:r>
                    <m:r>
                      <a:rPr lang="en-US" i="1" dirty="0" err="1" smtClean="0">
                        <a:latin typeface="Cambria Math" panose="02040503050406030204" pitchFamily="18" charset="0"/>
                      </a:rPr>
                      <m:t>𝑗</m:t>
                    </m:r>
                    <m:r>
                      <a:rPr lang="en-US" i="1" dirty="0" smtClean="0">
                        <a:latin typeface="Cambria Math" panose="02040503050406030204" pitchFamily="18" charset="0"/>
                      </a:rPr>
                      <m:t>) </m:t>
                    </m:r>
                  </m:oMath>
                </a14:m>
                <a:r>
                  <a:rPr lang="en-US" dirty="0"/>
                  <a:t>is the </a:t>
                </a:r>
                <a:r>
                  <a:rPr lang="en-US" dirty="0" err="1"/>
                  <a:t>j</a:t>
                </a:r>
                <a:r>
                  <a:rPr lang="en-US" baseline="30000" dirty="0" err="1"/>
                  <a:t>th</a:t>
                </a:r>
                <a:r>
                  <a:rPr lang="en-US" dirty="0"/>
                  <a:t> data item in process </a:t>
                </a:r>
                <a:r>
                  <a:rPr lang="en-US" dirty="0" err="1"/>
                  <a:t>i</a:t>
                </a:r>
                <a:endParaRPr lang="en-US" dirty="0"/>
              </a:p>
              <a:p>
                <a:r>
                  <a:rPr lang="en-US" dirty="0"/>
                  <a:t>In the root process: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 = </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oMath>
                </a14:m>
                <a:endParaRPr lang="en-US" dirty="0"/>
              </a:p>
              <a:p>
                <a:r>
                  <a:rPr lang="en-US" dirty="0"/>
                  <a:t>Operator must be associative: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oMath>
                </a14:m>
                <a:endParaRPr lang="en-US" dirty="0"/>
              </a:p>
              <a:p>
                <a:r>
                  <a:rPr lang="en-US" dirty="0"/>
                  <a:t>MPI predefined operators are also commutative: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a14:m>
                <a:endParaRPr lang="en-US" dirty="0"/>
              </a:p>
              <a:p>
                <a:pPr marL="0" indent="0">
                  <a:buNone/>
                </a:pPr>
                <a:endParaRPr lang="en-US" dirty="0"/>
              </a:p>
              <a:p>
                <a:r>
                  <a:rPr lang="en-US" dirty="0" err="1"/>
                  <a:t>comm.Reduce</a:t>
                </a:r>
                <a:r>
                  <a:rPr lang="en-US" dirty="0"/>
                  <a:t>(</a:t>
                </a:r>
                <a:r>
                  <a:rPr lang="en-US" dirty="0" err="1"/>
                  <a:t>sbuf</a:t>
                </a:r>
                <a:r>
                  <a:rPr lang="en-US" dirty="0"/>
                  <a:t>, </a:t>
                </a:r>
                <a:r>
                  <a:rPr lang="en-US" dirty="0" err="1"/>
                  <a:t>rbuf</a:t>
                </a:r>
                <a:r>
                  <a:rPr lang="en-US" dirty="0"/>
                  <a:t>, root, op=MPI.OP)</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4"/>
                <a:stretch>
                  <a:fillRect l="-925" t="-1652"/>
                </a:stretch>
              </a:blipFill>
            </p:spPr>
            <p:txBody>
              <a:bodyPr/>
              <a:lstStyle/>
              <a:p>
                <a:r>
                  <a:rPr lang="he-IL">
                    <a:noFill/>
                  </a:rPr>
                  <a:t> </a:t>
                </a:r>
              </a:p>
            </p:txBody>
          </p:sp>
        </mc:Fallback>
      </mc:AlternateContent>
      <p:sp>
        <p:nvSpPr>
          <p:cNvPr id="3" name="Slide Number Placeholder 2"/>
          <p:cNvSpPr>
            <a:spLocks noGrp="1"/>
          </p:cNvSpPr>
          <p:nvPr>
            <p:ph type="sldNum" sz="quarter" idx="12"/>
          </p:nvPr>
        </p:nvSpPr>
        <p:spPr/>
        <p:txBody>
          <a:bodyPr/>
          <a:lstStyle/>
          <a:p>
            <a:fld id="{B6F15528-21DE-4FAA-801E-634DDDAF4B2B}" type="slidenum">
              <a:rPr lang="he-IL" smtClean="0"/>
              <a:pPr/>
              <a:t>18</a:t>
            </a:fld>
            <a:endParaRPr lang="he-IL"/>
          </a:p>
        </p:txBody>
      </p:sp>
      <p:pic>
        <p:nvPicPr>
          <p:cNvPr id="1028" name="Picture 4" descr="MPI_Redu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700" y="5096418"/>
            <a:ext cx="4810125"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computation routines</a:t>
            </a:r>
            <a:br>
              <a:rPr lang="en-US" dirty="0"/>
            </a:br>
            <a:r>
              <a:rPr lang="en-US" dirty="0" err="1"/>
              <a:t>AllReduce</a:t>
            </a:r>
            <a:r>
              <a:rPr lang="en-US" dirty="0"/>
              <a:t> + </a:t>
            </a:r>
            <a:r>
              <a:rPr lang="en-US" dirty="0" err="1"/>
              <a:t>Reduce_Scatter</a:t>
            </a:r>
            <a:endParaRPr lang="en-US" dirty="0"/>
          </a:p>
        </p:txBody>
      </p:sp>
      <p:sp>
        <p:nvSpPr>
          <p:cNvPr id="3" name="Content Placeholder 2"/>
          <p:cNvSpPr>
            <a:spLocks noGrp="1"/>
          </p:cNvSpPr>
          <p:nvPr>
            <p:ph idx="1"/>
          </p:nvPr>
        </p:nvSpPr>
        <p:spPr/>
        <p:txBody>
          <a:bodyPr/>
          <a:lstStyle/>
          <a:p>
            <a:r>
              <a:rPr lang="en-US" dirty="0" err="1"/>
              <a:t>comm.Allreduce</a:t>
            </a:r>
            <a:r>
              <a:rPr lang="en-US" dirty="0"/>
              <a:t>(</a:t>
            </a:r>
            <a:r>
              <a:rPr lang="en-US" dirty="0" err="1"/>
              <a:t>sbuf</a:t>
            </a:r>
            <a:r>
              <a:rPr lang="en-US" dirty="0"/>
              <a:t>, </a:t>
            </a:r>
            <a:r>
              <a:rPr lang="en-US" dirty="0" err="1"/>
              <a:t>rbuf</a:t>
            </a:r>
            <a:r>
              <a:rPr lang="en-US" dirty="0"/>
              <a:t>, op=MPI.OP)</a:t>
            </a:r>
          </a:p>
          <a:p>
            <a:pPr lvl="1"/>
            <a:r>
              <a:rPr lang="en-US" dirty="0"/>
              <a:t>Access the reduced data on all processors rather than the root process</a:t>
            </a:r>
          </a:p>
          <a:p>
            <a:r>
              <a:rPr lang="en-US" dirty="0" err="1"/>
              <a:t>comm.Reduce_scatter</a:t>
            </a:r>
            <a:r>
              <a:rPr lang="en-US" dirty="0"/>
              <a:t> (</a:t>
            </a:r>
            <a:r>
              <a:rPr lang="en-US" dirty="0" err="1"/>
              <a:t>sbuf</a:t>
            </a:r>
            <a:r>
              <a:rPr lang="en-US" dirty="0"/>
              <a:t>, </a:t>
            </a:r>
            <a:r>
              <a:rPr lang="en-US" dirty="0" err="1"/>
              <a:t>rbuf</a:t>
            </a:r>
            <a:r>
              <a:rPr lang="en-US" dirty="0"/>
              <a:t>, </a:t>
            </a:r>
            <a:r>
              <a:rPr lang="en-US" dirty="0" err="1"/>
              <a:t>recvcounts</a:t>
            </a:r>
            <a:r>
              <a:rPr lang="en-US" dirty="0"/>
              <a:t>, op=MPI.SUM)</a:t>
            </a:r>
          </a:p>
          <a:p>
            <a:pPr lvl="1"/>
            <a:r>
              <a:rPr lang="en-US" dirty="0" err="1"/>
              <a:t>recvcounts</a:t>
            </a:r>
            <a:r>
              <a:rPr lang="en-US" dirty="0"/>
              <a:t> indicate the number of elements in result distributed to each process (vector)</a:t>
            </a:r>
          </a:p>
          <a:p>
            <a:pPr lvl="1"/>
            <a:r>
              <a:rPr lang="en-US" dirty="0" err="1"/>
              <a:t>Rbuf</a:t>
            </a:r>
            <a:r>
              <a:rPr lang="en-US" dirty="0"/>
              <a:t> must match the </a:t>
            </a:r>
            <a:r>
              <a:rPr lang="en-US" dirty="0" err="1"/>
              <a:t>recvcounts</a:t>
            </a:r>
            <a:r>
              <a:rPr lang="en-US" dirty="0"/>
              <a:t> (cannot be smaller than </a:t>
            </a:r>
            <a:r>
              <a:rPr lang="en-US" dirty="0" err="1"/>
              <a:t>recvcounts</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he-IL" smtClean="0"/>
              <a:pPr/>
              <a:t>19</a:t>
            </a:fld>
            <a:endParaRPr lang="he-IL"/>
          </a:p>
        </p:txBody>
      </p:sp>
    </p:spTree>
    <p:extLst>
      <p:ext uri="{BB962C8B-B14F-4D97-AF65-F5344CB8AC3E}">
        <p14:creationId xmlns:p14="http://schemas.microsoft.com/office/powerpoint/2010/main" val="129517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BB45BB-875C-46C4-8EB3-116E69547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61" y="709597"/>
            <a:ext cx="3481545" cy="6143655"/>
          </a:xfrm>
          <a:prstGeom prst="rect">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B3694B1-1312-4B28-814F-D678F40EC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105" y="889667"/>
            <a:ext cx="3171857" cy="5783515"/>
          </a:xfrm>
          <a:prstGeom prst="rect">
            <a:avLst/>
          </a:prstGeom>
          <a:noFill/>
          <a:ln w="6350" cap="sq" cmpd="sng" algn="ctr">
            <a:solidFill>
              <a:srgbClr val="404040"/>
            </a:solidFill>
            <a:prstDash val="solid"/>
            <a:miter lim="800000"/>
          </a:ln>
          <a:effectLst/>
        </p:spPr>
      </p:sp>
      <p:pic>
        <p:nvPicPr>
          <p:cNvPr id="6" name="מציין מיקום תוכן 5">
            <a:extLst>
              <a:ext uri="{FF2B5EF4-FFF2-40B4-BE49-F238E27FC236}">
                <a16:creationId xmlns:a16="http://schemas.microsoft.com/office/drawing/2014/main" id="{F2ED30FC-65A0-452E-90F2-6FA547382C61}"/>
              </a:ext>
            </a:extLst>
          </p:cNvPr>
          <p:cNvPicPr>
            <a:picLocks noGrp="1" noChangeAspect="1"/>
          </p:cNvPicPr>
          <p:nvPr>
            <p:ph idx="1"/>
          </p:nvPr>
        </p:nvPicPr>
        <p:blipFill rotWithShape="1">
          <a:blip r:embed="rId2"/>
          <a:srcRect l="1915" r="9661" b="-2"/>
          <a:stretch/>
        </p:blipFill>
        <p:spPr>
          <a:xfrm>
            <a:off x="874505" y="1073758"/>
            <a:ext cx="2861057" cy="5415334"/>
          </a:xfrm>
          <a:prstGeom prst="rect">
            <a:avLst/>
          </a:prstGeom>
        </p:spPr>
      </p:pic>
      <p:sp>
        <p:nvSpPr>
          <p:cNvPr id="15" name="Rectangle 14">
            <a:extLst>
              <a:ext uri="{FF2B5EF4-FFF2-40B4-BE49-F238E27FC236}">
                <a16:creationId xmlns:a16="http://schemas.microsoft.com/office/drawing/2014/main" id="{7D129406-7638-4F06-A449-C61BF912F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1704" y="279607"/>
            <a:ext cx="5870641" cy="6730034"/>
          </a:xfrm>
          <a:prstGeom prst="rect">
            <a:avLst/>
          </a:prstGeom>
          <a:solidFill>
            <a:srgbClr val="AFABA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C692248-0DC8-45FE-9B5B-E4CA241DECAE}"/>
              </a:ext>
            </a:extLst>
          </p:cNvPr>
          <p:cNvSpPr>
            <a:spLocks noGrp="1"/>
          </p:cNvSpPr>
          <p:nvPr>
            <p:ph type="title"/>
          </p:nvPr>
        </p:nvSpPr>
        <p:spPr>
          <a:xfrm>
            <a:off x="5036766" y="826434"/>
            <a:ext cx="5010665" cy="5662658"/>
          </a:xfrm>
        </p:spPr>
        <p:txBody>
          <a:bodyPr vert="horz" lIns="91440" tIns="45720" rIns="91440" bIns="45720" rtlCol="0" anchor="ctr">
            <a:normAutofit/>
          </a:bodyPr>
          <a:lstStyle/>
          <a:p>
            <a:pPr algn="ctr" defTabSz="914400"/>
            <a:r>
              <a:rPr lang="en-US" sz="5900" dirty="0"/>
              <a:t>And don’t forget the exam!</a:t>
            </a:r>
          </a:p>
        </p:txBody>
      </p:sp>
      <p:sp>
        <p:nvSpPr>
          <p:cNvPr id="4" name="מציין מיקום של מספר שקופית 3">
            <a:extLst>
              <a:ext uri="{FF2B5EF4-FFF2-40B4-BE49-F238E27FC236}">
                <a16:creationId xmlns:a16="http://schemas.microsoft.com/office/drawing/2014/main" id="{4977B98E-519F-46E1-BE8F-9EB9D755F0C4}"/>
              </a:ext>
            </a:extLst>
          </p:cNvPr>
          <p:cNvSpPr>
            <a:spLocks noGrp="1"/>
          </p:cNvSpPr>
          <p:nvPr>
            <p:ph type="sldNum" sz="quarter" idx="12"/>
          </p:nvPr>
        </p:nvSpPr>
        <p:spPr>
          <a:xfrm>
            <a:off x="7552213" y="7009641"/>
            <a:ext cx="2406015" cy="402652"/>
          </a:xfrm>
        </p:spPr>
        <p:txBody>
          <a:bodyPr vert="horz" lIns="91440" tIns="45720" rIns="91440" bIns="45720" rtlCol="0" anchor="ctr">
            <a:normAutofit/>
          </a:bodyPr>
          <a:lstStyle/>
          <a:p>
            <a:pPr defTabSz="457200">
              <a:spcAft>
                <a:spcPts val="600"/>
              </a:spcAft>
            </a:pPr>
            <a:fld id="{B6F15528-21DE-4FAA-801E-634DDDAF4B2B}" type="slidenum">
              <a:rPr lang="en-US" sz="1200" smtClean="0"/>
              <a:pPr defTabSz="457200">
                <a:spcAft>
                  <a:spcPts val="600"/>
                </a:spcAft>
              </a:pPr>
              <a:t>2</a:t>
            </a:fld>
            <a:endParaRPr lang="en-US" sz="1200"/>
          </a:p>
        </p:txBody>
      </p:sp>
    </p:spTree>
    <p:extLst>
      <p:ext uri="{BB962C8B-B14F-4D97-AF65-F5344CB8AC3E}">
        <p14:creationId xmlns:p14="http://schemas.microsoft.com/office/powerpoint/2010/main" val="20719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Scan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14:m>
                  <m:oMath xmlns:m="http://schemas.openxmlformats.org/officeDocument/2006/math">
                    <m:r>
                      <a:rPr lang="en-US" i="1" dirty="0">
                        <a:latin typeface="Cambria Math" panose="02040503050406030204" pitchFamily="18" charset="0"/>
                      </a:rPr>
                      <m:t>𝑑</m:t>
                    </m:r>
                    <m:r>
                      <a:rPr lang="en-US" i="1" dirty="0">
                        <a:latin typeface="Cambria Math" panose="02040503050406030204" pitchFamily="18" charset="0"/>
                      </a:rPr>
                      <m:t>(</m:t>
                    </m:r>
                    <m:r>
                      <a:rPr lang="en-US" i="1" dirty="0" err="1">
                        <a:latin typeface="Cambria Math" panose="02040503050406030204" pitchFamily="18" charset="0"/>
                      </a:rPr>
                      <m:t>𝑘</m:t>
                    </m:r>
                    <m:r>
                      <a:rPr lang="en-US" i="1" dirty="0" err="1">
                        <a:latin typeface="Cambria Math" panose="02040503050406030204" pitchFamily="18" charset="0"/>
                      </a:rPr>
                      <m:t>,</m:t>
                    </m:r>
                    <m:r>
                      <a:rPr lang="en-US" i="1" dirty="0" err="1">
                        <a:latin typeface="Cambria Math" panose="02040503050406030204" pitchFamily="18" charset="0"/>
                      </a:rPr>
                      <m:t>𝑗</m:t>
                    </m:r>
                    <m:r>
                      <a:rPr lang="en-US" i="1" dirty="0">
                        <a:latin typeface="Cambria Math" panose="02040503050406030204" pitchFamily="18" charset="0"/>
                      </a:rPr>
                      <m:t>) </m:t>
                    </m:r>
                  </m:oMath>
                </a14:m>
                <a:r>
                  <a:rPr lang="en-US" dirty="0"/>
                  <a:t>- the </a:t>
                </a:r>
                <a:r>
                  <a:rPr lang="en-US" dirty="0" err="1"/>
                  <a:t>j</a:t>
                </a:r>
                <a:r>
                  <a:rPr lang="en-US" baseline="30000" dirty="0" err="1"/>
                  <a:t>th</a:t>
                </a:r>
                <a:r>
                  <a:rPr lang="en-US" dirty="0"/>
                  <a:t> data item in process k before the scan</a:t>
                </a:r>
                <a:endParaRPr lang="en-US" i="1" dirty="0">
                  <a:latin typeface="Cambria Math" panose="02040503050406030204" pitchFamily="18" charset="0"/>
                </a:endParaRPr>
              </a:p>
              <a:p>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err="1" smtClean="0">
                        <a:latin typeface="Cambria Math" panose="02040503050406030204" pitchFamily="18" charset="0"/>
                      </a:rPr>
                      <m:t>𝑘</m:t>
                    </m:r>
                    <m:r>
                      <a:rPr lang="en-US" i="1" dirty="0" err="1" smtClean="0">
                        <a:latin typeface="Cambria Math" panose="02040503050406030204" pitchFamily="18" charset="0"/>
                      </a:rPr>
                      <m:t>,</m:t>
                    </m:r>
                    <m:r>
                      <a:rPr lang="en-US" i="1" dirty="0" err="1" smtClean="0">
                        <a:latin typeface="Cambria Math" panose="02040503050406030204" pitchFamily="18" charset="0"/>
                      </a:rPr>
                      <m:t>𝑗</m:t>
                    </m:r>
                    <m:r>
                      <a:rPr lang="en-US" i="1" dirty="0" smtClean="0">
                        <a:latin typeface="Cambria Math" panose="02040503050406030204" pitchFamily="18" charset="0"/>
                      </a:rPr>
                      <m:t>) </m:t>
                    </m:r>
                  </m:oMath>
                </a14:m>
                <a:r>
                  <a:rPr lang="en-US" dirty="0"/>
                  <a:t>- the </a:t>
                </a:r>
                <a:r>
                  <a:rPr lang="en-US" dirty="0" err="1"/>
                  <a:t>j</a:t>
                </a:r>
                <a:r>
                  <a:rPr lang="en-US" baseline="30000" dirty="0" err="1"/>
                  <a:t>th</a:t>
                </a:r>
                <a:r>
                  <a:rPr lang="en-US" dirty="0"/>
                  <a:t> data item in process k after  returning from scan</a:t>
                </a:r>
              </a:p>
              <a:p>
                <a:r>
                  <a:rPr lang="en-US" dirty="0"/>
                  <a:t>For processor k:</a:t>
                </a:r>
              </a:p>
              <a:p>
                <a:pPr lvl="1"/>
                <a14:m>
                  <m:oMath xmlns:m="http://schemas.openxmlformats.org/officeDocument/2006/math">
                    <m:r>
                      <a:rPr lang="en-US" i="1" dirty="0" smtClean="0">
                        <a:latin typeface="Cambria Math" panose="02040503050406030204" pitchFamily="18" charset="0"/>
                      </a:rPr>
                      <m:t>𝐷</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𝑘</m:t>
                        </m:r>
                        <m:r>
                          <a:rPr lang="en-US" i="1" dirty="0" err="1" smtClean="0">
                            <a:latin typeface="Cambria Math" panose="02040503050406030204" pitchFamily="18" charset="0"/>
                          </a:rPr>
                          <m:t>,</m:t>
                        </m:r>
                        <m:r>
                          <a:rPr lang="en-US" i="1" dirty="0" err="1" smtClean="0">
                            <a:latin typeface="Cambria Math" panose="02040503050406030204" pitchFamily="18" charset="0"/>
                          </a:rPr>
                          <m:t>𝑗</m:t>
                        </m:r>
                      </m:e>
                    </m:d>
                    <m:r>
                      <a:rPr lang="en-US" i="1" dirty="0" smtClean="0">
                        <a:latin typeface="Cambria Math" panose="02040503050406030204" pitchFamily="18" charset="0"/>
                      </a:rPr>
                      <m:t>= </m:t>
                    </m:r>
                    <m:r>
                      <a:rPr lang="en-US" i="1" dirty="0" smtClean="0">
                        <a:latin typeface="Cambria Math" panose="02040503050406030204" pitchFamily="18" charset="0"/>
                      </a:rPr>
                      <m:t>𝑑</m:t>
                    </m:r>
                    <m:d>
                      <m:dPr>
                        <m:ctrlPr>
                          <a:rPr lang="en-US" i="1" dirty="0" smtClean="0">
                            <a:latin typeface="Cambria Math" panose="02040503050406030204" pitchFamily="18" charset="0"/>
                          </a:rPr>
                        </m:ctrlPr>
                      </m:dPr>
                      <m:e>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𝑗</m:t>
                        </m:r>
                      </m:e>
                    </m:d>
                    <m:r>
                      <a:rPr lang="en-US" i="1" dirty="0">
                        <a:latin typeface="Cambria Math" panose="02040503050406030204" pitchFamily="18" charset="0"/>
                      </a:rPr>
                      <m:t>⊛</m:t>
                    </m:r>
                    <m:r>
                      <a:rPr lang="en-US" i="1" dirty="0" smtClean="0">
                        <a:latin typeface="Cambria Math" panose="02040503050406030204" pitchFamily="18" charset="0"/>
                      </a:rPr>
                      <m:t>𝑑</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𝑗</m:t>
                        </m:r>
                      </m:e>
                    </m:d>
                    <m:r>
                      <a:rPr lang="en-US" i="1" dirty="0">
                        <a:latin typeface="Cambria Math" panose="02040503050406030204" pitchFamily="18" charset="0"/>
                      </a:rPr>
                      <m:t>⊛</m:t>
                    </m:r>
                    <m:r>
                      <a:rPr lang="en-US" i="1" dirty="0" smtClean="0">
                        <a:latin typeface="Cambria Math" panose="02040503050406030204" pitchFamily="18" charset="0"/>
                      </a:rPr>
                      <m:t>…</m:t>
                    </m:r>
                    <m:r>
                      <a:rPr lang="en-US" i="1" dirty="0">
                        <a:latin typeface="Cambria Math" panose="02040503050406030204" pitchFamily="18" charset="0"/>
                      </a:rPr>
                      <m:t>⊛</m:t>
                    </m:r>
                    <m:r>
                      <a:rPr lang="en-US" i="1" dirty="0" smtClean="0">
                        <a:latin typeface="Cambria Math" panose="02040503050406030204" pitchFamily="18" charset="0"/>
                      </a:rPr>
                      <m:t>𝑑</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𝑘</m:t>
                        </m:r>
                        <m:r>
                          <a:rPr lang="en-US" i="1" dirty="0" err="1" smtClean="0">
                            <a:latin typeface="Cambria Math" panose="02040503050406030204" pitchFamily="18" charset="0"/>
                          </a:rPr>
                          <m:t>,</m:t>
                        </m:r>
                        <m:r>
                          <a:rPr lang="en-US" i="1" dirty="0" err="1" smtClean="0">
                            <a:latin typeface="Cambria Math" panose="02040503050406030204" pitchFamily="18" charset="0"/>
                          </a:rPr>
                          <m:t>𝑗</m:t>
                        </m:r>
                      </m:e>
                    </m:d>
                  </m:oMath>
                </a14:m>
                <a:endParaRPr lang="en-US" dirty="0"/>
              </a:p>
              <a:p>
                <a:endParaRPr lang="en-US" dirty="0"/>
              </a:p>
              <a:p>
                <a:r>
                  <a:rPr lang="en-US" dirty="0" err="1"/>
                  <a:t>comm.Scan</a:t>
                </a:r>
                <a:r>
                  <a:rPr lang="en-US" dirty="0"/>
                  <a:t>(</a:t>
                </a:r>
                <a:r>
                  <a:rPr lang="en-US" dirty="0" err="1"/>
                  <a:t>sbuf</a:t>
                </a:r>
                <a:r>
                  <a:rPr lang="en-US" dirty="0"/>
                  <a:t>, </a:t>
                </a:r>
                <a:r>
                  <a:rPr lang="en-US" dirty="0" err="1"/>
                  <a:t>rbuf</a:t>
                </a:r>
                <a:r>
                  <a:rPr lang="en-US" dirty="0"/>
                  <a:t>, op=MPI.OP)</a:t>
                </a:r>
              </a:p>
              <a:p>
                <a:endParaRPr lang="he-IL"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925" t="-1652"/>
                </a:stretch>
              </a:blipFill>
            </p:spPr>
            <p:txBody>
              <a:bodyPr/>
              <a:lstStyle/>
              <a:p>
                <a:r>
                  <a:rPr lang="he-IL">
                    <a:noFill/>
                  </a:rPr>
                  <a:t> </a:t>
                </a:r>
              </a:p>
            </p:txBody>
          </p:sp>
        </mc:Fallback>
      </mc:AlternateContent>
      <p:sp>
        <p:nvSpPr>
          <p:cNvPr id="3" name="Slide Number Placeholder 2"/>
          <p:cNvSpPr>
            <a:spLocks noGrp="1"/>
          </p:cNvSpPr>
          <p:nvPr>
            <p:ph type="sldNum" sz="quarter" idx="12"/>
          </p:nvPr>
        </p:nvSpPr>
        <p:spPr/>
        <p:txBody>
          <a:bodyPr/>
          <a:lstStyle/>
          <a:p>
            <a:fld id="{B6F15528-21DE-4FAA-801E-634DDDAF4B2B}" type="slidenum">
              <a:rPr lang="he-IL" smtClean="0"/>
              <a:pPr/>
              <a:t>20</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D6C401-274E-431B-AC37-B559409E55E7}"/>
              </a:ext>
            </a:extLst>
          </p:cNvPr>
          <p:cNvSpPr>
            <a:spLocks noGrp="1"/>
          </p:cNvSpPr>
          <p:nvPr>
            <p:ph type="title"/>
          </p:nvPr>
        </p:nvSpPr>
        <p:spPr/>
        <p:txBody>
          <a:bodyPr/>
          <a:lstStyle/>
          <a:p>
            <a:r>
              <a:rPr lang="en-US" dirty="0"/>
              <a:t>Code Example – Scan versus Reduce</a:t>
            </a:r>
            <a:endParaRPr lang="he-IL" dirty="0"/>
          </a:p>
        </p:txBody>
      </p:sp>
      <p:pic>
        <p:nvPicPr>
          <p:cNvPr id="6" name="מציין מיקום תוכן 5">
            <a:extLst>
              <a:ext uri="{FF2B5EF4-FFF2-40B4-BE49-F238E27FC236}">
                <a16:creationId xmlns:a16="http://schemas.microsoft.com/office/drawing/2014/main" id="{8F4A1654-FD9F-4183-B3D6-457A10EEDEFE}"/>
              </a:ext>
            </a:extLst>
          </p:cNvPr>
          <p:cNvPicPr>
            <a:picLocks noGrp="1" noChangeAspect="1"/>
          </p:cNvPicPr>
          <p:nvPr>
            <p:ph idx="1"/>
          </p:nvPr>
        </p:nvPicPr>
        <p:blipFill>
          <a:blip r:embed="rId2"/>
          <a:stretch>
            <a:fillRect/>
          </a:stretch>
        </p:blipFill>
        <p:spPr>
          <a:xfrm>
            <a:off x="735171" y="1833949"/>
            <a:ext cx="9223375" cy="3001038"/>
          </a:xfrm>
        </p:spPr>
      </p:pic>
      <p:sp>
        <p:nvSpPr>
          <p:cNvPr id="4" name="מציין מיקום של מספר שקופית 3">
            <a:extLst>
              <a:ext uri="{FF2B5EF4-FFF2-40B4-BE49-F238E27FC236}">
                <a16:creationId xmlns:a16="http://schemas.microsoft.com/office/drawing/2014/main" id="{823396D2-006D-44C0-AD47-1D98E32AF6F8}"/>
              </a:ext>
            </a:extLst>
          </p:cNvPr>
          <p:cNvSpPr>
            <a:spLocks noGrp="1"/>
          </p:cNvSpPr>
          <p:nvPr>
            <p:ph type="sldNum" sz="quarter" idx="12"/>
          </p:nvPr>
        </p:nvSpPr>
        <p:spPr/>
        <p:txBody>
          <a:bodyPr/>
          <a:lstStyle/>
          <a:p>
            <a:fld id="{B6F15528-21DE-4FAA-801E-634DDDAF4B2B}" type="slidenum">
              <a:rPr lang="he-IL" smtClean="0"/>
              <a:pPr/>
              <a:t>21</a:t>
            </a:fld>
            <a:endParaRPr lang="he-IL"/>
          </a:p>
        </p:txBody>
      </p:sp>
    </p:spTree>
    <p:extLst>
      <p:ext uri="{BB962C8B-B14F-4D97-AF65-F5344CB8AC3E}">
        <p14:creationId xmlns:p14="http://schemas.microsoft.com/office/powerpoint/2010/main" val="40852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D6DFD5C-A0E9-4C35-9279-014DBA0A2B89}"/>
              </a:ext>
            </a:extLst>
          </p:cNvPr>
          <p:cNvSpPr>
            <a:spLocks noGrp="1"/>
          </p:cNvSpPr>
          <p:nvPr>
            <p:ph type="title"/>
          </p:nvPr>
        </p:nvSpPr>
        <p:spPr>
          <a:xfrm>
            <a:off x="735171" y="620059"/>
            <a:ext cx="9223057" cy="1244394"/>
          </a:xfrm>
        </p:spPr>
        <p:txBody>
          <a:bodyPr vert="horz" lIns="91440" tIns="45720" rIns="91440" bIns="45720" rtlCol="0" anchor="ctr">
            <a:normAutofit/>
          </a:bodyPr>
          <a:lstStyle/>
          <a:p>
            <a:pPr defTabSz="914400"/>
            <a:r>
              <a:rPr lang="en-US" sz="5100"/>
              <a:t>Output</a:t>
            </a:r>
          </a:p>
        </p:txBody>
      </p:sp>
      <p:sp>
        <p:nvSpPr>
          <p:cNvPr id="4" name="מציין מיקום של מספר שקופית 3">
            <a:extLst>
              <a:ext uri="{FF2B5EF4-FFF2-40B4-BE49-F238E27FC236}">
                <a16:creationId xmlns:a16="http://schemas.microsoft.com/office/drawing/2014/main" id="{91E7A376-7BE7-4D25-AFA7-7960E44B19F9}"/>
              </a:ext>
            </a:extLst>
          </p:cNvPr>
          <p:cNvSpPr>
            <a:spLocks noGrp="1"/>
          </p:cNvSpPr>
          <p:nvPr>
            <p:ph type="sldNum" sz="quarter" idx="12"/>
          </p:nvPr>
        </p:nvSpPr>
        <p:spPr>
          <a:xfrm>
            <a:off x="7552213" y="7009641"/>
            <a:ext cx="2406015" cy="402652"/>
          </a:xfrm>
        </p:spPr>
        <p:txBody>
          <a:bodyPr vert="horz" lIns="91440" tIns="45720" rIns="91440" bIns="45720" rtlCol="0" anchor="ctr">
            <a:normAutofit/>
          </a:bodyPr>
          <a:lstStyle/>
          <a:p>
            <a:pPr defTabSz="457200">
              <a:spcAft>
                <a:spcPts val="600"/>
              </a:spcAft>
            </a:pPr>
            <a:fld id="{B6F15528-21DE-4FAA-801E-634DDDAF4B2B}" type="slidenum">
              <a:rPr lang="en-US" sz="1200"/>
              <a:pPr defTabSz="457200">
                <a:spcAft>
                  <a:spcPts val="600"/>
                </a:spcAft>
              </a:pPr>
              <a:t>22</a:t>
            </a:fld>
            <a:endParaRPr lang="en-US" sz="1200"/>
          </a:p>
        </p:txBody>
      </p:sp>
      <p:pic>
        <p:nvPicPr>
          <p:cNvPr id="21" name="תמונה 20">
            <a:extLst>
              <a:ext uri="{FF2B5EF4-FFF2-40B4-BE49-F238E27FC236}">
                <a16:creationId xmlns:a16="http://schemas.microsoft.com/office/drawing/2014/main" id="{5D69641D-8E34-44C8-B340-2E8B89D9E818}"/>
              </a:ext>
            </a:extLst>
          </p:cNvPr>
          <p:cNvPicPr>
            <a:picLocks noChangeAspect="1"/>
          </p:cNvPicPr>
          <p:nvPr/>
        </p:nvPicPr>
        <p:blipFill>
          <a:blip r:embed="rId2"/>
          <a:stretch>
            <a:fillRect/>
          </a:stretch>
        </p:blipFill>
        <p:spPr>
          <a:xfrm>
            <a:off x="317500" y="3019425"/>
            <a:ext cx="10838576" cy="2590800"/>
          </a:xfrm>
          <a:prstGeom prst="rect">
            <a:avLst/>
          </a:prstGeom>
        </p:spPr>
      </p:pic>
    </p:spTree>
    <p:extLst>
      <p:ext uri="{BB962C8B-B14F-4D97-AF65-F5344CB8AC3E}">
        <p14:creationId xmlns:p14="http://schemas.microsoft.com/office/powerpoint/2010/main" val="3434174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Predefined reduce operations</a:t>
            </a:r>
            <a:endParaRPr lang="en-US" dirty="0"/>
          </a:p>
        </p:txBody>
      </p:sp>
      <p:graphicFrame>
        <p:nvGraphicFramePr>
          <p:cNvPr id="3" name="object 3"/>
          <p:cNvGraphicFramePr>
            <a:graphicFrameLocks noGrp="1"/>
          </p:cNvGraphicFramePr>
          <p:nvPr>
            <p:extLst>
              <p:ext uri="{D42A27DB-BD31-4B8C-83A1-F6EECF244321}">
                <p14:modId xmlns:p14="http://schemas.microsoft.com/office/powerpoint/2010/main" val="4181483035"/>
              </p:ext>
            </p:extLst>
          </p:nvPr>
        </p:nvGraphicFramePr>
        <p:xfrm>
          <a:off x="1272997" y="2117407"/>
          <a:ext cx="8101582" cy="4489702"/>
        </p:xfrm>
        <a:graphic>
          <a:graphicData uri="http://schemas.openxmlformats.org/drawingml/2006/table">
            <a:tbl>
              <a:tblPr firstRow="1" bandRow="1">
                <a:tableStyleId>{2D5ABB26-0587-4C30-8999-92F81FD0307C}</a:tableStyleId>
              </a:tblPr>
              <a:tblGrid>
                <a:gridCol w="1620773">
                  <a:extLst>
                    <a:ext uri="{9D8B030D-6E8A-4147-A177-3AD203B41FA5}">
                      <a16:colId xmlns:a16="http://schemas.microsoft.com/office/drawing/2014/main" val="20000"/>
                    </a:ext>
                  </a:extLst>
                </a:gridCol>
                <a:gridCol w="2159508">
                  <a:extLst>
                    <a:ext uri="{9D8B030D-6E8A-4147-A177-3AD203B41FA5}">
                      <a16:colId xmlns:a16="http://schemas.microsoft.com/office/drawing/2014/main" val="20001"/>
                    </a:ext>
                  </a:extLst>
                </a:gridCol>
                <a:gridCol w="4321301">
                  <a:extLst>
                    <a:ext uri="{9D8B030D-6E8A-4147-A177-3AD203B41FA5}">
                      <a16:colId xmlns:a16="http://schemas.microsoft.com/office/drawing/2014/main" val="20002"/>
                    </a:ext>
                  </a:extLst>
                </a:gridCol>
              </a:tblGrid>
              <a:tr h="345948">
                <a:tc>
                  <a:txBody>
                    <a:bodyPr/>
                    <a:lstStyle/>
                    <a:p>
                      <a:pPr algn="ctr" rtl="0">
                        <a:lnSpc>
                          <a:spcPct val="100000"/>
                        </a:lnSpc>
                        <a:spcBef>
                          <a:spcPts val="550"/>
                        </a:spcBef>
                      </a:pPr>
                      <a:r>
                        <a:rPr sz="2000" b="1" dirty="0">
                          <a:latin typeface="Times New Roman"/>
                          <a:cs typeface="Times New Roman"/>
                        </a:rPr>
                        <a:t>Name</a:t>
                      </a:r>
                      <a:endParaRPr sz="2000"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solidFill>
                      <a:schemeClr val="bg1">
                        <a:lumMod val="85000"/>
                      </a:schemeClr>
                    </a:solidFill>
                  </a:tcPr>
                </a:tc>
                <a:tc>
                  <a:txBody>
                    <a:bodyPr/>
                    <a:lstStyle/>
                    <a:p>
                      <a:pPr algn="ctr" rtl="0">
                        <a:lnSpc>
                          <a:spcPct val="100000"/>
                        </a:lnSpc>
                        <a:spcBef>
                          <a:spcPts val="550"/>
                        </a:spcBef>
                      </a:pPr>
                      <a:r>
                        <a:rPr sz="2000" b="1" dirty="0">
                          <a:latin typeface="Times New Roman"/>
                          <a:cs typeface="Times New Roman"/>
                        </a:rPr>
                        <a:t>Meaning</a:t>
                      </a:r>
                      <a:endParaRPr sz="2000"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solidFill>
                      <a:schemeClr val="bg1">
                        <a:lumMod val="85000"/>
                      </a:schemeClr>
                    </a:solidFill>
                  </a:tcPr>
                </a:tc>
                <a:tc>
                  <a:txBody>
                    <a:bodyPr/>
                    <a:lstStyle/>
                    <a:p>
                      <a:pPr algn="ctr" rtl="0">
                        <a:lnSpc>
                          <a:spcPct val="100000"/>
                        </a:lnSpc>
                        <a:spcBef>
                          <a:spcPts val="550"/>
                        </a:spcBef>
                      </a:pPr>
                      <a:r>
                        <a:rPr sz="2000" b="1" spc="-5" dirty="0">
                          <a:latin typeface="Times New Roman"/>
                          <a:cs typeface="Times New Roman"/>
                        </a:rPr>
                        <a:t>C</a:t>
                      </a:r>
                      <a:r>
                        <a:rPr sz="2000" b="1" spc="-105" dirty="0">
                          <a:latin typeface="Times New Roman"/>
                          <a:cs typeface="Times New Roman"/>
                        </a:rPr>
                        <a:t> </a:t>
                      </a:r>
                      <a:r>
                        <a:rPr sz="2000" b="1" spc="-5" dirty="0">
                          <a:latin typeface="Times New Roman"/>
                          <a:cs typeface="Times New Roman"/>
                        </a:rPr>
                        <a:t>type</a:t>
                      </a:r>
                      <a:endParaRPr sz="2000"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solidFill>
                      <a:schemeClr val="bg1">
                        <a:lumMod val="85000"/>
                      </a:schemeClr>
                    </a:solidFill>
                  </a:tcPr>
                </a:tc>
                <a:extLst>
                  <a:ext uri="{0D108BD9-81ED-4DB2-BD59-A6C34878D82A}">
                    <a16:rowId xmlns:a16="http://schemas.microsoft.com/office/drawing/2014/main" val="10000"/>
                  </a:ext>
                </a:extLst>
              </a:tr>
              <a:tr h="345948">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MAX</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maximum</a:t>
                      </a: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r>
                        <a:rPr sz="1600" spc="-95" dirty="0">
                          <a:latin typeface="Times New Roman"/>
                          <a:cs typeface="Times New Roman"/>
                        </a:rPr>
                        <a:t> </a:t>
                      </a:r>
                      <a:r>
                        <a:rPr sz="1600" dirty="0">
                          <a:latin typeface="Times New Roman"/>
                          <a:cs typeface="Times New Roman"/>
                        </a:rPr>
                        <a:t>float</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1"/>
                  </a:ext>
                </a:extLst>
              </a:tr>
              <a:tr h="346710">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MIN</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minimum</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r>
                        <a:rPr sz="1600" spc="-95" dirty="0">
                          <a:latin typeface="Times New Roman"/>
                          <a:cs typeface="Times New Roman"/>
                        </a:rPr>
                        <a:t> </a:t>
                      </a:r>
                      <a:r>
                        <a:rPr sz="1600" dirty="0">
                          <a:latin typeface="Times New Roman"/>
                          <a:cs typeface="Times New Roman"/>
                        </a:rPr>
                        <a:t>float</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2"/>
                  </a:ext>
                </a:extLst>
              </a:tr>
              <a:tr h="334518">
                <a:tc>
                  <a:txBody>
                    <a:bodyPr/>
                    <a:lstStyle/>
                    <a:p>
                      <a:pPr marL="86995" algn="l" rtl="0">
                        <a:lnSpc>
                          <a:spcPct val="100000"/>
                        </a:lnSpc>
                        <a:spcBef>
                          <a:spcPts val="27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SUM</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270"/>
                        </a:spcBef>
                      </a:pPr>
                      <a:r>
                        <a:rPr sz="1600" dirty="0">
                          <a:latin typeface="Times New Roman"/>
                          <a:cs typeface="Times New Roman"/>
                        </a:rPr>
                        <a:t>sum</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270"/>
                        </a:spcBef>
                      </a:pPr>
                      <a:r>
                        <a:rPr sz="1600" dirty="0">
                          <a:latin typeface="Times New Roman"/>
                          <a:cs typeface="Times New Roman"/>
                        </a:rPr>
                        <a:t>integer,</a:t>
                      </a:r>
                      <a:r>
                        <a:rPr sz="1600" spc="-95" dirty="0">
                          <a:latin typeface="Times New Roman"/>
                          <a:cs typeface="Times New Roman"/>
                        </a:rPr>
                        <a:t> </a:t>
                      </a:r>
                      <a:r>
                        <a:rPr sz="1600" dirty="0">
                          <a:latin typeface="Times New Roman"/>
                          <a:cs typeface="Times New Roman"/>
                        </a:rPr>
                        <a:t>float</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3"/>
                  </a:ext>
                </a:extLst>
              </a:tr>
              <a:tr h="345947">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PROD</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product</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r>
                        <a:rPr sz="1600" spc="-95" dirty="0">
                          <a:latin typeface="Times New Roman"/>
                          <a:cs typeface="Times New Roman"/>
                        </a:rPr>
                        <a:t> </a:t>
                      </a:r>
                      <a:r>
                        <a:rPr sz="1600" dirty="0">
                          <a:latin typeface="Times New Roman"/>
                          <a:cs typeface="Times New Roman"/>
                        </a:rPr>
                        <a:t>float</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4"/>
                  </a:ext>
                </a:extLst>
              </a:tr>
              <a:tr h="345948">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LAND</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logical</a:t>
                      </a:r>
                      <a:r>
                        <a:rPr sz="1600" spc="-95" dirty="0">
                          <a:latin typeface="Times New Roman"/>
                          <a:cs typeface="Times New Roman"/>
                        </a:rPr>
                        <a:t> </a:t>
                      </a:r>
                      <a:r>
                        <a:rPr sz="1600" dirty="0">
                          <a:latin typeface="Times New Roman"/>
                          <a:cs typeface="Times New Roman"/>
                        </a:rPr>
                        <a:t>and</a:t>
                      </a: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5"/>
                  </a:ext>
                </a:extLst>
              </a:tr>
              <a:tr h="348234">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BAND</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bit-wise</a:t>
                      </a:r>
                      <a:r>
                        <a:rPr sz="1600" spc="-95" dirty="0">
                          <a:latin typeface="Times New Roman"/>
                          <a:cs typeface="Times New Roman"/>
                        </a:rPr>
                        <a:t> </a:t>
                      </a:r>
                      <a:r>
                        <a:rPr sz="1600" dirty="0">
                          <a:latin typeface="Times New Roman"/>
                          <a:cs typeface="Times New Roman"/>
                        </a:rPr>
                        <a:t>and</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r>
                        <a:rPr sz="1600" spc="-85" dirty="0">
                          <a:latin typeface="Times New Roman"/>
                          <a:cs typeface="Times New Roman"/>
                        </a:rPr>
                        <a:t> </a:t>
                      </a:r>
                      <a:r>
                        <a:rPr sz="1600" spc="-5" dirty="0">
                          <a:latin typeface="Times New Roman"/>
                          <a:cs typeface="Times New Roman"/>
                        </a:rPr>
                        <a:t>MPI_BYTE</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6"/>
                  </a:ext>
                </a:extLst>
              </a:tr>
              <a:tr h="345948">
                <a:tc>
                  <a:txBody>
                    <a:bodyPr/>
                    <a:lstStyle/>
                    <a:p>
                      <a:pPr marL="86995" algn="l" rtl="0">
                        <a:lnSpc>
                          <a:spcPct val="100000"/>
                        </a:lnSpc>
                        <a:spcBef>
                          <a:spcPts val="305"/>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LOR</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05"/>
                        </a:spcBef>
                      </a:pPr>
                      <a:r>
                        <a:rPr sz="1600" dirty="0">
                          <a:latin typeface="Times New Roman"/>
                          <a:cs typeface="Times New Roman"/>
                        </a:rPr>
                        <a:t>logical</a:t>
                      </a:r>
                      <a:r>
                        <a:rPr sz="1600" spc="-95" dirty="0">
                          <a:latin typeface="Times New Roman"/>
                          <a:cs typeface="Times New Roman"/>
                        </a:rPr>
                        <a:t> </a:t>
                      </a:r>
                      <a:r>
                        <a:rPr sz="1600" dirty="0">
                          <a:latin typeface="Times New Roman"/>
                          <a:cs typeface="Times New Roman"/>
                        </a:rPr>
                        <a:t>or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05"/>
                        </a:spcBef>
                      </a:pPr>
                      <a:r>
                        <a:rPr sz="1600" dirty="0">
                          <a:latin typeface="Times New Roman"/>
                          <a:cs typeface="Times New Roman"/>
                        </a:rPr>
                        <a:t>integer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7"/>
                  </a:ext>
                </a:extLst>
              </a:tr>
              <a:tr h="345948">
                <a:tc>
                  <a:txBody>
                    <a:bodyPr/>
                    <a:lstStyle/>
                    <a:p>
                      <a:pPr marL="86995" algn="l" rtl="0">
                        <a:lnSpc>
                          <a:spcPct val="100000"/>
                        </a:lnSpc>
                        <a:spcBef>
                          <a:spcPts val="305"/>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BOR</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05"/>
                        </a:spcBef>
                      </a:pPr>
                      <a:r>
                        <a:rPr sz="1600" dirty="0">
                          <a:latin typeface="Times New Roman"/>
                          <a:cs typeface="Times New Roman"/>
                        </a:rPr>
                        <a:t>bit-wise</a:t>
                      </a:r>
                      <a:r>
                        <a:rPr sz="1600" spc="-95" dirty="0">
                          <a:latin typeface="Times New Roman"/>
                          <a:cs typeface="Times New Roman"/>
                        </a:rPr>
                        <a:t> </a:t>
                      </a:r>
                      <a:r>
                        <a:rPr sz="1600" dirty="0">
                          <a:latin typeface="Times New Roman"/>
                          <a:cs typeface="Times New Roman"/>
                        </a:rPr>
                        <a:t>or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05"/>
                        </a:spcBef>
                      </a:pPr>
                      <a:r>
                        <a:rPr sz="1600" dirty="0">
                          <a:latin typeface="Times New Roman"/>
                          <a:cs typeface="Times New Roman"/>
                        </a:rPr>
                        <a:t>integer,</a:t>
                      </a:r>
                      <a:r>
                        <a:rPr sz="1600" spc="-85" dirty="0">
                          <a:latin typeface="Times New Roman"/>
                          <a:cs typeface="Times New Roman"/>
                        </a:rPr>
                        <a:t> </a:t>
                      </a:r>
                      <a:r>
                        <a:rPr sz="1600" spc="-5" dirty="0">
                          <a:latin typeface="Times New Roman"/>
                          <a:cs typeface="Times New Roman"/>
                        </a:rPr>
                        <a:t>MPI_BYTE</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8"/>
                  </a:ext>
                </a:extLst>
              </a:tr>
              <a:tr h="345947">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LXOR</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logical</a:t>
                      </a:r>
                      <a:r>
                        <a:rPr sz="1600" spc="-95" dirty="0">
                          <a:latin typeface="Times New Roman"/>
                          <a:cs typeface="Times New Roman"/>
                        </a:rPr>
                        <a:t> </a:t>
                      </a:r>
                      <a:r>
                        <a:rPr sz="1600" dirty="0">
                          <a:latin typeface="Times New Roman"/>
                          <a:cs typeface="Times New Roman"/>
                        </a:rPr>
                        <a:t>xor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09"/>
                  </a:ext>
                </a:extLst>
              </a:tr>
              <a:tr h="345948">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BXOR</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bit-wise</a:t>
                      </a:r>
                      <a:r>
                        <a:rPr sz="1600" spc="-95" dirty="0">
                          <a:latin typeface="Times New Roman"/>
                          <a:cs typeface="Times New Roman"/>
                        </a:rPr>
                        <a:t> </a:t>
                      </a:r>
                      <a:r>
                        <a:rPr sz="1600" dirty="0">
                          <a:latin typeface="Times New Roman"/>
                          <a:cs typeface="Times New Roman"/>
                        </a:rPr>
                        <a:t>xor</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integer,</a:t>
                      </a:r>
                      <a:r>
                        <a:rPr sz="1600" spc="-85" dirty="0">
                          <a:latin typeface="Times New Roman"/>
                          <a:cs typeface="Times New Roman"/>
                        </a:rPr>
                        <a:t> </a:t>
                      </a:r>
                      <a:r>
                        <a:rPr sz="1600" spc="-5" dirty="0">
                          <a:latin typeface="Times New Roman"/>
                          <a:cs typeface="Times New Roman"/>
                        </a:rPr>
                        <a:t>MPI_BYTE</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10"/>
                  </a:ext>
                </a:extLst>
              </a:tr>
              <a:tr h="346710">
                <a:tc>
                  <a:txBody>
                    <a:bodyPr/>
                    <a:lstStyle/>
                    <a:p>
                      <a:pPr marL="86995" algn="l" rtl="0">
                        <a:lnSpc>
                          <a:spcPct val="100000"/>
                        </a:lnSpc>
                        <a:spcBef>
                          <a:spcPts val="310"/>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MAXLOC</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max value and</a:t>
                      </a:r>
                      <a:r>
                        <a:rPr sz="1600" spc="-85" dirty="0">
                          <a:latin typeface="Times New Roman"/>
                          <a:cs typeface="Times New Roman"/>
                        </a:rPr>
                        <a:t> </a:t>
                      </a:r>
                      <a:r>
                        <a:rPr sz="1600" dirty="0">
                          <a:latin typeface="Times New Roman"/>
                          <a:cs typeface="Times New Roman"/>
                        </a:rPr>
                        <a:t>location</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10"/>
                        </a:spcBef>
                      </a:pPr>
                      <a:r>
                        <a:rPr sz="1600" dirty="0">
                          <a:latin typeface="Times New Roman"/>
                          <a:cs typeface="Times New Roman"/>
                        </a:rPr>
                        <a:t>combination of int, float, double, and long</a:t>
                      </a:r>
                      <a:r>
                        <a:rPr sz="1600" spc="-65" dirty="0">
                          <a:latin typeface="Times New Roman"/>
                          <a:cs typeface="Times New Roman"/>
                        </a:rPr>
                        <a:t> </a:t>
                      </a:r>
                      <a:r>
                        <a:rPr sz="1600" dirty="0">
                          <a:latin typeface="Times New Roman"/>
                          <a:cs typeface="Times New Roman"/>
                        </a:rPr>
                        <a:t>double</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11"/>
                  </a:ext>
                </a:extLst>
              </a:tr>
              <a:tr h="345948">
                <a:tc>
                  <a:txBody>
                    <a:bodyPr/>
                    <a:lstStyle/>
                    <a:p>
                      <a:pPr marL="86995" algn="l" rtl="0">
                        <a:lnSpc>
                          <a:spcPct val="100000"/>
                        </a:lnSpc>
                        <a:spcBef>
                          <a:spcPts val="305"/>
                        </a:spcBef>
                      </a:pPr>
                      <a:r>
                        <a:rPr sz="1600" b="1" spc="-5" dirty="0">
                          <a:latin typeface="Times New Roman"/>
                          <a:cs typeface="Times New Roman"/>
                        </a:rPr>
                        <a:t>MPI</a:t>
                      </a:r>
                      <a:r>
                        <a:rPr lang="en-US" sz="1600" b="1" spc="-5" dirty="0">
                          <a:latin typeface="Times New Roman"/>
                          <a:cs typeface="Times New Roman"/>
                        </a:rPr>
                        <a:t>.</a:t>
                      </a:r>
                      <a:r>
                        <a:rPr sz="1600" b="1" spc="-5" dirty="0">
                          <a:latin typeface="Times New Roman"/>
                          <a:cs typeface="Times New Roman"/>
                        </a:rPr>
                        <a:t>MINLOC</a:t>
                      </a:r>
                      <a:endParaRPr sz="1600" b="1" dirty="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05"/>
                        </a:spcBef>
                      </a:pPr>
                      <a:r>
                        <a:rPr sz="1600" dirty="0">
                          <a:latin typeface="Times New Roman"/>
                          <a:cs typeface="Times New Roman"/>
                        </a:rPr>
                        <a:t>min value and</a:t>
                      </a:r>
                      <a:r>
                        <a:rPr sz="1600" spc="-85" dirty="0">
                          <a:latin typeface="Times New Roman"/>
                          <a:cs typeface="Times New Roman"/>
                        </a:rPr>
                        <a:t> </a:t>
                      </a:r>
                      <a:r>
                        <a:rPr sz="1600" dirty="0">
                          <a:latin typeface="Times New Roman"/>
                          <a:cs typeface="Times New Roman"/>
                        </a:rPr>
                        <a:t>location</a:t>
                      </a:r>
                      <a:endParaRPr sz="1600">
                        <a:latin typeface="Times New Roman"/>
                        <a:cs typeface="Times New Roman"/>
                      </a:endParaRP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tc>
                  <a:txBody>
                    <a:bodyPr/>
                    <a:lstStyle/>
                    <a:p>
                      <a:pPr marL="86995" algn="l" rtl="0">
                        <a:lnSpc>
                          <a:spcPct val="100000"/>
                        </a:lnSpc>
                        <a:spcBef>
                          <a:spcPts val="305"/>
                        </a:spcBef>
                      </a:pPr>
                      <a:r>
                        <a:rPr sz="1600" dirty="0">
                          <a:latin typeface="Times New Roman"/>
                          <a:cs typeface="Times New Roman"/>
                        </a:rPr>
                        <a:t>combination of int, float, double, and long</a:t>
                      </a:r>
                      <a:r>
                        <a:rPr sz="1600" spc="-65" dirty="0">
                          <a:latin typeface="Times New Roman"/>
                          <a:cs typeface="Times New Roman"/>
                        </a:rPr>
                        <a:t> </a:t>
                      </a:r>
                      <a:r>
                        <a:rPr sz="1600" dirty="0">
                          <a:latin typeface="Times New Roman"/>
                          <a:cs typeface="Times New Roman"/>
                        </a:rPr>
                        <a:t>double</a:t>
                      </a:r>
                    </a:p>
                  </a:txBody>
                  <a:tcPr marL="0" marR="0" marT="0" marB="0">
                    <a:lnL w="9525">
                      <a:solidFill>
                        <a:srgbClr val="010101"/>
                      </a:solidFill>
                      <a:prstDash val="solid"/>
                    </a:lnL>
                    <a:lnR w="9525">
                      <a:solidFill>
                        <a:srgbClr val="010101"/>
                      </a:solidFill>
                      <a:prstDash val="solid"/>
                    </a:lnR>
                    <a:lnT w="9525">
                      <a:solidFill>
                        <a:srgbClr val="010101"/>
                      </a:solidFill>
                      <a:prstDash val="solid"/>
                    </a:lnT>
                    <a:lnB w="9525">
                      <a:solidFill>
                        <a:srgbClr val="010101"/>
                      </a:solidFill>
                      <a:prstDash val="solid"/>
                    </a:lnB>
                  </a:tcPr>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he-IL" smtClean="0"/>
              <a:pPr/>
              <a:t>23</a:t>
            </a:fld>
            <a:endParaRPr lang="he-I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FAC47B-E273-4CF8-9C42-91E7F48162B8}"/>
              </a:ext>
            </a:extLst>
          </p:cNvPr>
          <p:cNvSpPr>
            <a:spLocks noGrp="1"/>
          </p:cNvSpPr>
          <p:nvPr>
            <p:ph type="title"/>
          </p:nvPr>
        </p:nvSpPr>
        <p:spPr/>
        <p:txBody>
          <a:bodyPr/>
          <a:lstStyle/>
          <a:p>
            <a:r>
              <a:rPr lang="en-US" dirty="0"/>
              <a:t>Example – Choosing a random leader using MPI.MAXLOC</a:t>
            </a:r>
            <a:endParaRPr lang="he-IL" dirty="0"/>
          </a:p>
        </p:txBody>
      </p:sp>
      <p:sp>
        <p:nvSpPr>
          <p:cNvPr id="3" name="מציין מיקום של מספר שקופית 2">
            <a:extLst>
              <a:ext uri="{FF2B5EF4-FFF2-40B4-BE49-F238E27FC236}">
                <a16:creationId xmlns:a16="http://schemas.microsoft.com/office/drawing/2014/main" id="{40F62AA3-D1EE-45F7-9F35-4EB352E9725E}"/>
              </a:ext>
            </a:extLst>
          </p:cNvPr>
          <p:cNvSpPr>
            <a:spLocks noGrp="1"/>
          </p:cNvSpPr>
          <p:nvPr>
            <p:ph type="sldNum" sz="quarter" idx="12"/>
          </p:nvPr>
        </p:nvSpPr>
        <p:spPr/>
        <p:txBody>
          <a:bodyPr/>
          <a:lstStyle/>
          <a:p>
            <a:fld id="{B6F15528-21DE-4FAA-801E-634DDDAF4B2B}" type="slidenum">
              <a:rPr lang="he-IL" smtClean="0"/>
              <a:pPr/>
              <a:t>24</a:t>
            </a:fld>
            <a:endParaRPr lang="he-IL"/>
          </a:p>
        </p:txBody>
      </p:sp>
      <p:pic>
        <p:nvPicPr>
          <p:cNvPr id="5" name="תמונה 4">
            <a:extLst>
              <a:ext uri="{FF2B5EF4-FFF2-40B4-BE49-F238E27FC236}">
                <a16:creationId xmlns:a16="http://schemas.microsoft.com/office/drawing/2014/main" id="{25B0FA3D-CA1E-442C-9C35-7964649999B7}"/>
              </a:ext>
            </a:extLst>
          </p:cNvPr>
          <p:cNvPicPr>
            <a:picLocks noChangeAspect="1"/>
          </p:cNvPicPr>
          <p:nvPr/>
        </p:nvPicPr>
        <p:blipFill>
          <a:blip r:embed="rId3"/>
          <a:stretch>
            <a:fillRect/>
          </a:stretch>
        </p:blipFill>
        <p:spPr>
          <a:xfrm>
            <a:off x="637924" y="1864453"/>
            <a:ext cx="10026700" cy="4691063"/>
          </a:xfrm>
          <a:prstGeom prst="rect">
            <a:avLst/>
          </a:prstGeom>
        </p:spPr>
      </p:pic>
    </p:spTree>
    <p:extLst>
      <p:ext uri="{BB962C8B-B14F-4D97-AF65-F5344CB8AC3E}">
        <p14:creationId xmlns:p14="http://schemas.microsoft.com/office/powerpoint/2010/main" val="209210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61D1419-0CFD-4D96-AB56-9368DAFB843D}"/>
              </a:ext>
            </a:extLst>
          </p:cNvPr>
          <p:cNvSpPr>
            <a:spLocks noGrp="1"/>
          </p:cNvSpPr>
          <p:nvPr>
            <p:ph type="title"/>
          </p:nvPr>
        </p:nvSpPr>
        <p:spPr>
          <a:xfrm>
            <a:off x="529703" y="705867"/>
            <a:ext cx="2288008" cy="5798184"/>
          </a:xfrm>
        </p:spPr>
        <p:txBody>
          <a:bodyPr>
            <a:normAutofit/>
          </a:bodyPr>
          <a:lstStyle/>
          <a:p>
            <a:r>
              <a:rPr lang="en-US" sz="3500" dirty="0">
                <a:solidFill>
                  <a:srgbClr val="2C2C2C"/>
                </a:solidFill>
              </a:rPr>
              <a:t>Output</a:t>
            </a:r>
            <a:endParaRPr lang="he-IL" sz="3500" dirty="0">
              <a:solidFill>
                <a:srgbClr val="2C2C2C"/>
              </a:solidFill>
            </a:endParaRPr>
          </a:p>
        </p:txBody>
      </p:sp>
      <p:sp>
        <p:nvSpPr>
          <p:cNvPr id="15"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0017" y="534441"/>
            <a:ext cx="7129824" cy="631245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0D29F1C3-2245-453B-85B4-034569EE46BC}"/>
              </a:ext>
            </a:extLst>
          </p:cNvPr>
          <p:cNvPicPr>
            <a:picLocks noChangeAspect="1"/>
          </p:cNvPicPr>
          <p:nvPr/>
        </p:nvPicPr>
        <p:blipFill rotWithShape="1">
          <a:blip r:embed="rId2"/>
          <a:srcRect t="1610" r="3" b="611"/>
          <a:stretch/>
        </p:blipFill>
        <p:spPr>
          <a:xfrm>
            <a:off x="3563558" y="1039409"/>
            <a:ext cx="6282742" cy="5302522"/>
          </a:xfrm>
          <a:prstGeom prst="rect">
            <a:avLst/>
          </a:prstGeom>
          <a:effectLst/>
        </p:spPr>
      </p:pic>
      <p:sp>
        <p:nvSpPr>
          <p:cNvPr id="3" name="מציין מיקום של מספר שקופית 2">
            <a:extLst>
              <a:ext uri="{FF2B5EF4-FFF2-40B4-BE49-F238E27FC236}">
                <a16:creationId xmlns:a16="http://schemas.microsoft.com/office/drawing/2014/main" id="{34EAC3CF-E1A5-4D21-BBE2-9DB944E4BBC1}"/>
              </a:ext>
            </a:extLst>
          </p:cNvPr>
          <p:cNvSpPr>
            <a:spLocks noGrp="1"/>
          </p:cNvSpPr>
          <p:nvPr>
            <p:ph type="sldNum" sz="quarter" idx="12"/>
          </p:nvPr>
        </p:nvSpPr>
        <p:spPr>
          <a:xfrm>
            <a:off x="7552213" y="7009641"/>
            <a:ext cx="2406015" cy="402652"/>
          </a:xfrm>
        </p:spPr>
        <p:txBody>
          <a:bodyPr>
            <a:normAutofit/>
          </a:bodyPr>
          <a:lstStyle/>
          <a:p>
            <a:pPr>
              <a:spcAft>
                <a:spcPts val="600"/>
              </a:spcAft>
            </a:pPr>
            <a:fld id="{B6F15528-21DE-4FAA-801E-634DDDAF4B2B}" type="slidenum">
              <a:rPr lang="he-IL">
                <a:solidFill>
                  <a:srgbClr val="595959"/>
                </a:solidFill>
              </a:rPr>
              <a:pPr>
                <a:spcAft>
                  <a:spcPts val="600"/>
                </a:spcAft>
              </a:pPr>
              <a:t>25</a:t>
            </a:fld>
            <a:endParaRPr lang="he-IL">
              <a:solidFill>
                <a:srgbClr val="595959"/>
              </a:solidFill>
            </a:endParaRPr>
          </a:p>
        </p:txBody>
      </p:sp>
    </p:spTree>
    <p:extLst>
      <p:ext uri="{BB962C8B-B14F-4D97-AF65-F5344CB8AC3E}">
        <p14:creationId xmlns:p14="http://schemas.microsoft.com/office/powerpoint/2010/main" val="5411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Performance issues</a:t>
            </a:r>
            <a:endParaRPr lang="en-US" dirty="0"/>
          </a:p>
        </p:txBody>
      </p:sp>
      <p:sp>
        <p:nvSpPr>
          <p:cNvPr id="5" name="Content Placeholder 4"/>
          <p:cNvSpPr>
            <a:spLocks noGrp="1"/>
          </p:cNvSpPr>
          <p:nvPr>
            <p:ph idx="1"/>
          </p:nvPr>
        </p:nvSpPr>
        <p:spPr/>
        <p:txBody>
          <a:bodyPr/>
          <a:lstStyle/>
          <a:p>
            <a:r>
              <a:rPr lang="en-US" dirty="0"/>
              <a:t>A great deal of hidden communication takes place with collective communication</a:t>
            </a:r>
          </a:p>
          <a:p>
            <a:r>
              <a:rPr lang="en-US" dirty="0"/>
              <a:t>Performance depends greatly on the implementation of MPI</a:t>
            </a:r>
          </a:p>
          <a:p>
            <a:r>
              <a:rPr lang="en-US" dirty="0"/>
              <a:t>Because there may be forced synchronization at the end of the used function, not always best to use collective communication</a:t>
            </a:r>
          </a:p>
          <a:p>
            <a:endParaRPr lang="he-IL"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26</a:t>
            </a:fld>
            <a:endParaRPr lang="he-I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MPI Collective Communication</a:t>
            </a:r>
          </a:p>
        </p:txBody>
      </p:sp>
      <p:sp>
        <p:nvSpPr>
          <p:cNvPr id="5" name="Text Placeholder 4"/>
          <p:cNvSpPr>
            <a:spLocks noGrp="1"/>
          </p:cNvSpPr>
          <p:nvPr>
            <p:ph idx="1"/>
          </p:nvPr>
        </p:nvSpPr>
        <p:spPr/>
        <p:txBody>
          <a:bodyPr>
            <a:normAutofit fontScale="92500" lnSpcReduction="10000"/>
          </a:bodyPr>
          <a:lstStyle/>
          <a:p>
            <a:r>
              <a:rPr lang="en-US" dirty="0"/>
              <a:t>Can be interpreted as communications involving more than two participants.</a:t>
            </a:r>
          </a:p>
          <a:p>
            <a:r>
              <a:rPr lang="en-US" dirty="0"/>
              <a:t>Collective communication routines in MPI:</a:t>
            </a:r>
          </a:p>
          <a:p>
            <a:pPr lvl="1"/>
            <a:r>
              <a:rPr lang="en-US" dirty="0"/>
              <a:t>Barrier synchronization</a:t>
            </a:r>
          </a:p>
          <a:p>
            <a:pPr lvl="1"/>
            <a:r>
              <a:rPr lang="en-US" dirty="0"/>
              <a:t>Broadcast from one member to all other members</a:t>
            </a:r>
          </a:p>
          <a:p>
            <a:pPr lvl="1"/>
            <a:r>
              <a:rPr lang="en-US" dirty="0"/>
              <a:t>Scatter data from one member to all other members</a:t>
            </a:r>
          </a:p>
          <a:p>
            <a:pPr lvl="1"/>
            <a:r>
              <a:rPr lang="en-US" dirty="0"/>
              <a:t>Gather data from all members to one member</a:t>
            </a:r>
          </a:p>
          <a:p>
            <a:pPr lvl="1"/>
            <a:r>
              <a:rPr lang="en-US" dirty="0"/>
              <a:t>All-to-all exchange of data</a:t>
            </a:r>
          </a:p>
          <a:p>
            <a:pPr lvl="1"/>
            <a:r>
              <a:rPr lang="en-US" dirty="0"/>
              <a:t>Global reduction (e.g., sum, min of "common" data element to one  node)</a:t>
            </a:r>
          </a:p>
          <a:p>
            <a:pPr lvl="1"/>
            <a:r>
              <a:rPr lang="en-US" dirty="0"/>
              <a:t>Scan across all members of a group</a:t>
            </a:r>
          </a:p>
          <a:p>
            <a:r>
              <a:rPr lang="en-US" dirty="0"/>
              <a:t>Implemented using P2P communication routines.</a:t>
            </a:r>
          </a:p>
          <a:p>
            <a:r>
              <a:rPr lang="en-US" dirty="0"/>
              <a:t>These routines are very common in many applications.</a:t>
            </a:r>
          </a:p>
          <a:p>
            <a:r>
              <a:rPr lang="en-US" dirty="0"/>
              <a:t>Synchronization, data movement, and global computation</a:t>
            </a:r>
          </a:p>
          <a:p>
            <a:r>
              <a:rPr lang="en-US" dirty="0">
                <a:hlinkClick r:id="rId3"/>
              </a:rPr>
              <a:t>Helpful Site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3</a:t>
            </a:fld>
            <a:endParaRPr lang="he-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Collective communication routines  characteristics</a:t>
            </a:r>
          </a:p>
        </p:txBody>
      </p:sp>
      <p:sp>
        <p:nvSpPr>
          <p:cNvPr id="5" name="Text Placeholder 4"/>
          <p:cNvSpPr>
            <a:spLocks noGrp="1"/>
          </p:cNvSpPr>
          <p:nvPr>
            <p:ph idx="1"/>
          </p:nvPr>
        </p:nvSpPr>
        <p:spPr/>
        <p:txBody>
          <a:bodyPr/>
          <a:lstStyle/>
          <a:p>
            <a:r>
              <a:rPr lang="en-US" dirty="0"/>
              <a:t>Coordinated communication within a group of processes</a:t>
            </a:r>
          </a:p>
          <a:p>
            <a:pPr lvl="1"/>
            <a:r>
              <a:rPr lang="en-US" dirty="0"/>
              <a:t>Identified by an MPI communicator</a:t>
            </a:r>
          </a:p>
          <a:p>
            <a:pPr lvl="1"/>
            <a:r>
              <a:rPr lang="en-US" dirty="0"/>
              <a:t>No message tags are needed</a:t>
            </a:r>
          </a:p>
          <a:p>
            <a:r>
              <a:rPr lang="en-US" dirty="0"/>
              <a:t>Substitute for a more complex sequence of point-to-point calls</a:t>
            </a:r>
          </a:p>
          <a:p>
            <a:r>
              <a:rPr lang="en-US" dirty="0"/>
              <a:t>All routines block until they are locally completed</a:t>
            </a:r>
          </a:p>
          <a:p>
            <a:pPr lvl="1"/>
            <a:r>
              <a:rPr lang="en-US" dirty="0"/>
              <a:t>Starting from MPI 1.7, non-blocking collective communication is supported</a:t>
            </a:r>
          </a:p>
          <a:p>
            <a:r>
              <a:rPr lang="en-US" dirty="0"/>
              <a:t>In some cases, a root process originates or receives all data</a:t>
            </a:r>
          </a:p>
          <a:p>
            <a:r>
              <a:rPr lang="en-US" dirty="0"/>
              <a:t>Amount of data sent must exactly match amount of data  specified by receiver</a:t>
            </a:r>
          </a:p>
        </p:txBody>
      </p:sp>
      <p:sp>
        <p:nvSpPr>
          <p:cNvPr id="3" name="Slide Number Placeholder 2"/>
          <p:cNvSpPr>
            <a:spLocks noGrp="1"/>
          </p:cNvSpPr>
          <p:nvPr>
            <p:ph type="sldNum" sz="quarter" idx="12"/>
          </p:nvPr>
        </p:nvSpPr>
        <p:spPr/>
        <p:txBody>
          <a:bodyPr/>
          <a:lstStyle/>
          <a:p>
            <a:fld id="{B6F15528-21DE-4FAA-801E-634DDDAF4B2B}" type="slidenum">
              <a:rPr lang="he-IL" smtClean="0"/>
              <a:pPr/>
              <a:t>4</a:t>
            </a:fld>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Barrier synchronization routine</a:t>
            </a:r>
            <a:endParaRPr lang="en-US" dirty="0"/>
          </a:p>
        </p:txBody>
      </p:sp>
      <p:sp>
        <p:nvSpPr>
          <p:cNvPr id="5" name="Content Placeholder 4"/>
          <p:cNvSpPr>
            <a:spLocks noGrp="1"/>
          </p:cNvSpPr>
          <p:nvPr>
            <p:ph idx="1"/>
          </p:nvPr>
        </p:nvSpPr>
        <p:spPr/>
        <p:txBody>
          <a:bodyPr/>
          <a:lstStyle/>
          <a:p>
            <a:r>
              <a:rPr lang="en-US" dirty="0"/>
              <a:t>A synchronization primitive</a:t>
            </a:r>
          </a:p>
          <a:p>
            <a:pPr lvl="1"/>
            <a:r>
              <a:rPr lang="en-US" dirty="0"/>
              <a:t>Blocking until all the nodes in the group have  called it</a:t>
            </a:r>
          </a:p>
          <a:p>
            <a:r>
              <a:rPr lang="en-US" dirty="0" err="1"/>
              <a:t>comm.Barrier</a:t>
            </a:r>
            <a:r>
              <a:rPr lang="en-US" dirty="0"/>
              <a:t>() </a:t>
            </a:r>
          </a:p>
          <a:p>
            <a:pPr lvl="1"/>
            <a:r>
              <a:rPr lang="en-US" dirty="0" err="1"/>
              <a:t>comm</a:t>
            </a:r>
            <a:r>
              <a:rPr lang="en-US" dirty="0"/>
              <a:t>: a communicator</a:t>
            </a:r>
          </a:p>
          <a:p>
            <a:endParaRPr lang="he-IL"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5</a:t>
            </a:fld>
            <a:endParaRPr lang="he-I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Data movement routines - Broadcast</a:t>
            </a:r>
          </a:p>
        </p:txBody>
      </p:sp>
      <p:sp>
        <p:nvSpPr>
          <p:cNvPr id="7" name="Content Placeholder 6"/>
          <p:cNvSpPr>
            <a:spLocks noGrp="1"/>
          </p:cNvSpPr>
          <p:nvPr>
            <p:ph idx="1"/>
          </p:nvPr>
        </p:nvSpPr>
        <p:spPr/>
        <p:txBody>
          <a:bodyPr/>
          <a:lstStyle/>
          <a:p>
            <a:r>
              <a:rPr lang="en-US" dirty="0"/>
              <a:t>One processor sends data to all the processes in a group</a:t>
            </a:r>
          </a:p>
          <a:p>
            <a:r>
              <a:rPr lang="en-US" dirty="0" err="1">
                <a:solidFill>
                  <a:srgbClr val="7030A0"/>
                </a:solidFill>
              </a:rPr>
              <a:t>Bcast</a:t>
            </a:r>
            <a:r>
              <a:rPr lang="en-US" dirty="0"/>
              <a:t>(buffer, root)</a:t>
            </a:r>
          </a:p>
          <a:p>
            <a:pPr lvl="1"/>
            <a:r>
              <a:rPr lang="en-US" dirty="0"/>
              <a:t>Must be called by each node in the group, specifying the same </a:t>
            </a:r>
            <a:r>
              <a:rPr lang="en-US" dirty="0" err="1"/>
              <a:t>comm</a:t>
            </a:r>
            <a:r>
              <a:rPr lang="en-US" dirty="0"/>
              <a:t>,  root and count</a:t>
            </a:r>
          </a:p>
          <a:p>
            <a:pPr marL="0" indent="0">
              <a:buNone/>
            </a:pPr>
            <a:r>
              <a:rPr lang="en-US" dirty="0" err="1">
                <a:solidFill>
                  <a:srgbClr val="7030A0"/>
                </a:solidFill>
              </a:rPr>
              <a:t>Bcast</a:t>
            </a:r>
            <a:r>
              <a:rPr lang="en-US" dirty="0"/>
              <a:t>(buffer, root=1)</a:t>
            </a:r>
          </a:p>
        </p:txBody>
      </p:sp>
      <p:sp>
        <p:nvSpPr>
          <p:cNvPr id="3" name="Slide Number Placeholder 2"/>
          <p:cNvSpPr>
            <a:spLocks noGrp="1"/>
          </p:cNvSpPr>
          <p:nvPr>
            <p:ph type="sldNum" sz="quarter" idx="12"/>
          </p:nvPr>
        </p:nvSpPr>
        <p:spPr/>
        <p:txBody>
          <a:bodyPr/>
          <a:lstStyle/>
          <a:p>
            <a:fld id="{B6F15528-21DE-4FAA-801E-634DDDAF4B2B}" type="slidenum">
              <a:rPr lang="he-IL" smtClean="0"/>
              <a:pPr/>
              <a:t>6</a:t>
            </a:fld>
            <a:endParaRPr lang="he-IL"/>
          </a:p>
        </p:txBody>
      </p:sp>
      <p:graphicFrame>
        <p:nvGraphicFramePr>
          <p:cNvPr id="6" name="Table 5"/>
          <p:cNvGraphicFramePr>
            <a:graphicFrameLocks noGrp="1"/>
          </p:cNvGraphicFramePr>
          <p:nvPr>
            <p:extLst>
              <p:ext uri="{D42A27DB-BD31-4B8C-83A1-F6EECF244321}">
                <p14:modId xmlns:p14="http://schemas.microsoft.com/office/powerpoint/2010/main" val="1471160450"/>
              </p:ext>
            </p:extLst>
          </p:nvPr>
        </p:nvGraphicFramePr>
        <p:xfrm>
          <a:off x="2222500" y="4488740"/>
          <a:ext cx="2057397" cy="2035885"/>
        </p:xfrm>
        <a:graphic>
          <a:graphicData uri="http://schemas.openxmlformats.org/drawingml/2006/table">
            <a:tbl>
              <a:tblPr rtl="1" firstRow="1" bandRow="1">
                <a:tableStyleId>{5C22544A-7EE6-4342-B048-85BDC9FD1C3A}</a:tableStyleId>
              </a:tblPr>
              <a:tblGrid>
                <a:gridCol w="333371">
                  <a:extLst>
                    <a:ext uri="{9D8B030D-6E8A-4147-A177-3AD203B41FA5}">
                      <a16:colId xmlns:a16="http://schemas.microsoft.com/office/drawing/2014/main" val="20000"/>
                    </a:ext>
                  </a:extLst>
                </a:gridCol>
                <a:gridCol w="333371">
                  <a:extLst>
                    <a:ext uri="{9D8B030D-6E8A-4147-A177-3AD203B41FA5}">
                      <a16:colId xmlns:a16="http://schemas.microsoft.com/office/drawing/2014/main" val="20001"/>
                    </a:ext>
                  </a:extLst>
                </a:gridCol>
                <a:gridCol w="333371">
                  <a:extLst>
                    <a:ext uri="{9D8B030D-6E8A-4147-A177-3AD203B41FA5}">
                      <a16:colId xmlns:a16="http://schemas.microsoft.com/office/drawing/2014/main" val="20002"/>
                    </a:ext>
                  </a:extLst>
                </a:gridCol>
                <a:gridCol w="333371">
                  <a:extLst>
                    <a:ext uri="{9D8B030D-6E8A-4147-A177-3AD203B41FA5}">
                      <a16:colId xmlns:a16="http://schemas.microsoft.com/office/drawing/2014/main" val="20003"/>
                    </a:ext>
                  </a:extLst>
                </a:gridCol>
                <a:gridCol w="333371">
                  <a:extLst>
                    <a:ext uri="{9D8B030D-6E8A-4147-A177-3AD203B41FA5}">
                      <a16:colId xmlns:a16="http://schemas.microsoft.com/office/drawing/2014/main" val="20004"/>
                    </a:ext>
                  </a:extLst>
                </a:gridCol>
                <a:gridCol w="390542">
                  <a:extLst>
                    <a:ext uri="{9D8B030D-6E8A-4147-A177-3AD203B41FA5}">
                      <a16:colId xmlns:a16="http://schemas.microsoft.com/office/drawing/2014/main" val="20005"/>
                    </a:ext>
                  </a:extLst>
                </a:gridCol>
              </a:tblGrid>
              <a:tr h="407177">
                <a:tc gridSpan="4">
                  <a:txBody>
                    <a:bodyPr/>
                    <a:lstStyle/>
                    <a:p>
                      <a:pPr algn="ctr" rtl="1"/>
                      <a:r>
                        <a:rPr lang="en-US" sz="2000" dirty="0">
                          <a:solidFill>
                            <a:schemeClr val="bg1"/>
                          </a:solidFill>
                        </a:rPr>
                        <a:t>buffer</a:t>
                      </a:r>
                      <a:endParaRPr lang="he-IL" sz="2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1</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1800">
                          <a:solidFill>
                            <a:schemeClr val="bg1"/>
                          </a:solidFill>
                        </a:rPr>
                        <a:t>processes</a:t>
                      </a:r>
                      <a:endParaRPr lang="he-IL" sz="1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r>
                        <a:rPr lang="en-US" b="0" dirty="0"/>
                        <a:t>2</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r>
                        <a:rPr lang="en-US" b="0" dirty="0"/>
                        <a:t>3</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he-IL" b="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43405972"/>
              </p:ext>
            </p:extLst>
          </p:nvPr>
        </p:nvGraphicFramePr>
        <p:xfrm>
          <a:off x="6251605" y="4487646"/>
          <a:ext cx="2057397" cy="2035885"/>
        </p:xfrm>
        <a:graphic>
          <a:graphicData uri="http://schemas.openxmlformats.org/drawingml/2006/table">
            <a:tbl>
              <a:tblPr rtl="1" firstRow="1" bandRow="1">
                <a:tableStyleId>{5C22544A-7EE6-4342-B048-85BDC9FD1C3A}</a:tableStyleId>
              </a:tblPr>
              <a:tblGrid>
                <a:gridCol w="333371">
                  <a:extLst>
                    <a:ext uri="{9D8B030D-6E8A-4147-A177-3AD203B41FA5}">
                      <a16:colId xmlns:a16="http://schemas.microsoft.com/office/drawing/2014/main" val="20000"/>
                    </a:ext>
                  </a:extLst>
                </a:gridCol>
                <a:gridCol w="333371">
                  <a:extLst>
                    <a:ext uri="{9D8B030D-6E8A-4147-A177-3AD203B41FA5}">
                      <a16:colId xmlns:a16="http://schemas.microsoft.com/office/drawing/2014/main" val="20001"/>
                    </a:ext>
                  </a:extLst>
                </a:gridCol>
                <a:gridCol w="333371">
                  <a:extLst>
                    <a:ext uri="{9D8B030D-6E8A-4147-A177-3AD203B41FA5}">
                      <a16:colId xmlns:a16="http://schemas.microsoft.com/office/drawing/2014/main" val="20002"/>
                    </a:ext>
                  </a:extLst>
                </a:gridCol>
                <a:gridCol w="333371">
                  <a:extLst>
                    <a:ext uri="{9D8B030D-6E8A-4147-A177-3AD203B41FA5}">
                      <a16:colId xmlns:a16="http://schemas.microsoft.com/office/drawing/2014/main" val="20003"/>
                    </a:ext>
                  </a:extLst>
                </a:gridCol>
                <a:gridCol w="333371">
                  <a:extLst>
                    <a:ext uri="{9D8B030D-6E8A-4147-A177-3AD203B41FA5}">
                      <a16:colId xmlns:a16="http://schemas.microsoft.com/office/drawing/2014/main" val="20004"/>
                    </a:ext>
                  </a:extLst>
                </a:gridCol>
                <a:gridCol w="390542">
                  <a:extLst>
                    <a:ext uri="{9D8B030D-6E8A-4147-A177-3AD203B41FA5}">
                      <a16:colId xmlns:a16="http://schemas.microsoft.com/office/drawing/2014/main" val="20005"/>
                    </a:ext>
                  </a:extLst>
                </a:gridCol>
              </a:tblGrid>
              <a:tr h="407177">
                <a:tc gridSpan="4">
                  <a:txBody>
                    <a:bodyPr/>
                    <a:lstStyle/>
                    <a:p>
                      <a:pPr algn="ctr" rtl="1"/>
                      <a:r>
                        <a:rPr lang="en-US" sz="2000" dirty="0">
                          <a:solidFill>
                            <a:schemeClr val="bg1"/>
                          </a:solidFill>
                        </a:rPr>
                        <a:t>buffer</a:t>
                      </a:r>
                      <a:endParaRPr lang="he-IL" sz="2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1</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1800" dirty="0">
                          <a:solidFill>
                            <a:schemeClr val="bg1"/>
                          </a:solidFill>
                        </a:rPr>
                        <a:t>processes</a:t>
                      </a:r>
                      <a:endParaRPr lang="he-IL" sz="1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2</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3</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4</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9" name="Right Arrow 8"/>
          <p:cNvSpPr/>
          <p:nvPr/>
        </p:nvSpPr>
        <p:spPr>
          <a:xfrm>
            <a:off x="4490817" y="5174540"/>
            <a:ext cx="1539097" cy="95594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Broadcast</a:t>
            </a:r>
            <a:endParaRPr lang="he-IL" dirty="0"/>
          </a:p>
        </p:txBody>
      </p:sp>
    </p:spTree>
    <p:extLst>
      <p:ext uri="{BB962C8B-B14F-4D97-AF65-F5344CB8AC3E}">
        <p14:creationId xmlns:p14="http://schemas.microsoft.com/office/powerpoint/2010/main" val="20713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84D8F89-60B0-4474-B9E3-59061591C528}"/>
              </a:ext>
            </a:extLst>
          </p:cNvPr>
          <p:cNvSpPr>
            <a:spLocks noGrp="1"/>
          </p:cNvSpPr>
          <p:nvPr>
            <p:ph type="title"/>
          </p:nvPr>
        </p:nvSpPr>
        <p:spPr>
          <a:xfrm>
            <a:off x="529703" y="705867"/>
            <a:ext cx="2288008" cy="5798184"/>
          </a:xfrm>
        </p:spPr>
        <p:txBody>
          <a:bodyPr vert="horz" lIns="91440" tIns="45720" rIns="91440" bIns="45720" rtlCol="0" anchor="ctr">
            <a:normAutofit/>
          </a:bodyPr>
          <a:lstStyle/>
          <a:p>
            <a:pPr defTabSz="914400"/>
            <a:r>
              <a:rPr lang="en-US" sz="3500" dirty="0">
                <a:solidFill>
                  <a:srgbClr val="2C2C2C"/>
                </a:solidFill>
              </a:rPr>
              <a:t>Broadcast Example</a:t>
            </a:r>
          </a:p>
        </p:txBody>
      </p:sp>
      <p:sp>
        <p:nvSpPr>
          <p:cNvPr id="13"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0017" y="534441"/>
            <a:ext cx="7129824" cy="631245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ציין מיקום של מספר שקופית 3">
            <a:extLst>
              <a:ext uri="{FF2B5EF4-FFF2-40B4-BE49-F238E27FC236}">
                <a16:creationId xmlns:a16="http://schemas.microsoft.com/office/drawing/2014/main" id="{F70EA2F5-EF84-4709-AB82-78CDED2F8113}"/>
              </a:ext>
            </a:extLst>
          </p:cNvPr>
          <p:cNvSpPr>
            <a:spLocks noGrp="1"/>
          </p:cNvSpPr>
          <p:nvPr>
            <p:ph type="sldNum" sz="quarter" idx="12"/>
          </p:nvPr>
        </p:nvSpPr>
        <p:spPr>
          <a:xfrm>
            <a:off x="7552213" y="7009641"/>
            <a:ext cx="2406015" cy="402652"/>
          </a:xfrm>
        </p:spPr>
        <p:txBody>
          <a:bodyPr vert="horz" lIns="91440" tIns="45720" rIns="91440" bIns="45720" rtlCol="0" anchor="ctr">
            <a:normAutofit/>
          </a:bodyPr>
          <a:lstStyle/>
          <a:p>
            <a:pPr defTabSz="457200">
              <a:spcAft>
                <a:spcPts val="600"/>
              </a:spcAft>
            </a:pPr>
            <a:fld id="{B6F15528-21DE-4FAA-801E-634DDDAF4B2B}" type="slidenum">
              <a:rPr lang="en-US" sz="1200">
                <a:solidFill>
                  <a:srgbClr val="595959"/>
                </a:solidFill>
              </a:rPr>
              <a:pPr defTabSz="457200">
                <a:spcAft>
                  <a:spcPts val="600"/>
                </a:spcAft>
              </a:pPr>
              <a:t>7</a:t>
            </a:fld>
            <a:endParaRPr lang="en-US" sz="1200">
              <a:solidFill>
                <a:srgbClr val="595959"/>
              </a:solidFill>
            </a:endParaRPr>
          </a:p>
        </p:txBody>
      </p:sp>
      <p:pic>
        <p:nvPicPr>
          <p:cNvPr id="6" name="תמונה 5">
            <a:extLst>
              <a:ext uri="{FF2B5EF4-FFF2-40B4-BE49-F238E27FC236}">
                <a16:creationId xmlns:a16="http://schemas.microsoft.com/office/drawing/2014/main" id="{08B9D007-8F3E-4A06-9078-4C23DC86AFF9}"/>
              </a:ext>
            </a:extLst>
          </p:cNvPr>
          <p:cNvPicPr>
            <a:picLocks noChangeAspect="1"/>
          </p:cNvPicPr>
          <p:nvPr/>
        </p:nvPicPr>
        <p:blipFill>
          <a:blip r:embed="rId3"/>
          <a:stretch>
            <a:fillRect/>
          </a:stretch>
        </p:blipFill>
        <p:spPr>
          <a:xfrm>
            <a:off x="3135784" y="1370279"/>
            <a:ext cx="7067823" cy="4469359"/>
          </a:xfrm>
          <a:prstGeom prst="rect">
            <a:avLst/>
          </a:prstGeom>
        </p:spPr>
      </p:pic>
    </p:spTree>
    <p:extLst>
      <p:ext uri="{BB962C8B-B14F-4D97-AF65-F5344CB8AC3E}">
        <p14:creationId xmlns:p14="http://schemas.microsoft.com/office/powerpoint/2010/main" val="47949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Gather and Scatter</a:t>
            </a:r>
            <a:endParaRPr lang="en-US" dirty="0"/>
          </a:p>
        </p:txBody>
      </p:sp>
      <p:sp>
        <p:nvSpPr>
          <p:cNvPr id="6" name="Content Placeholder 5"/>
          <p:cNvSpPr>
            <a:spLocks noGrp="1"/>
          </p:cNvSpPr>
          <p:nvPr>
            <p:ph idx="1"/>
          </p:nvPr>
        </p:nvSpPr>
        <p:spPr/>
        <p:txBody>
          <a:bodyPr/>
          <a:lstStyle/>
          <a:p>
            <a:r>
              <a:rPr lang="en-US" dirty="0" err="1"/>
              <a:t>comm.Scatter</a:t>
            </a:r>
            <a:r>
              <a:rPr lang="en-US" dirty="0"/>
              <a:t>(</a:t>
            </a:r>
            <a:r>
              <a:rPr lang="en-US" dirty="0" err="1"/>
              <a:t>sendbuf</a:t>
            </a:r>
            <a:r>
              <a:rPr lang="en-US" dirty="0"/>
              <a:t>, </a:t>
            </a:r>
            <a:r>
              <a:rPr lang="en-US" dirty="0" err="1"/>
              <a:t>recvbuf</a:t>
            </a:r>
            <a:r>
              <a:rPr lang="en-US" dirty="0"/>
              <a:t>, root)</a:t>
            </a:r>
          </a:p>
          <a:p>
            <a:r>
              <a:rPr lang="en-US" dirty="0" err="1"/>
              <a:t>comm.Gather</a:t>
            </a:r>
            <a:r>
              <a:rPr lang="en-US" dirty="0"/>
              <a:t>(</a:t>
            </a:r>
            <a:r>
              <a:rPr lang="en-US" dirty="0" err="1"/>
              <a:t>sendbuf</a:t>
            </a:r>
            <a:r>
              <a:rPr lang="en-US" dirty="0"/>
              <a:t>, </a:t>
            </a:r>
            <a:r>
              <a:rPr lang="en-US" dirty="0" err="1"/>
              <a:t>recvbuf</a:t>
            </a:r>
            <a:r>
              <a:rPr lang="en-US" dirty="0"/>
              <a:t>, root)</a:t>
            </a:r>
          </a:p>
        </p:txBody>
      </p:sp>
      <p:sp>
        <p:nvSpPr>
          <p:cNvPr id="3" name="Slide Number Placeholder 2"/>
          <p:cNvSpPr>
            <a:spLocks noGrp="1"/>
          </p:cNvSpPr>
          <p:nvPr>
            <p:ph type="sldNum" sz="quarter" idx="12"/>
          </p:nvPr>
        </p:nvSpPr>
        <p:spPr/>
        <p:txBody>
          <a:bodyPr/>
          <a:lstStyle/>
          <a:p>
            <a:fld id="{B6F15528-21DE-4FAA-801E-634DDDAF4B2B}" type="slidenum">
              <a:rPr lang="he-IL" smtClean="0"/>
              <a:pPr/>
              <a:t>8</a:t>
            </a:fld>
            <a:endParaRPr lang="he-IL"/>
          </a:p>
        </p:txBody>
      </p:sp>
      <p:graphicFrame>
        <p:nvGraphicFramePr>
          <p:cNvPr id="7" name="Table 6"/>
          <p:cNvGraphicFramePr>
            <a:graphicFrameLocks noGrp="1"/>
          </p:cNvGraphicFramePr>
          <p:nvPr>
            <p:extLst>
              <p:ext uri="{D42A27DB-BD31-4B8C-83A1-F6EECF244321}">
                <p14:modId xmlns:p14="http://schemas.microsoft.com/office/powerpoint/2010/main" val="1977772386"/>
              </p:ext>
            </p:extLst>
          </p:nvPr>
        </p:nvGraphicFramePr>
        <p:xfrm>
          <a:off x="1929998" y="3658113"/>
          <a:ext cx="2057397" cy="2035885"/>
        </p:xfrm>
        <a:graphic>
          <a:graphicData uri="http://schemas.openxmlformats.org/drawingml/2006/table">
            <a:tbl>
              <a:tblPr rtl="1" firstRow="1" bandRow="1">
                <a:tableStyleId>{5C22544A-7EE6-4342-B048-85BDC9FD1C3A}</a:tableStyleId>
              </a:tblPr>
              <a:tblGrid>
                <a:gridCol w="333371">
                  <a:extLst>
                    <a:ext uri="{9D8B030D-6E8A-4147-A177-3AD203B41FA5}">
                      <a16:colId xmlns:a16="http://schemas.microsoft.com/office/drawing/2014/main" val="20000"/>
                    </a:ext>
                  </a:extLst>
                </a:gridCol>
                <a:gridCol w="333371">
                  <a:extLst>
                    <a:ext uri="{9D8B030D-6E8A-4147-A177-3AD203B41FA5}">
                      <a16:colId xmlns:a16="http://schemas.microsoft.com/office/drawing/2014/main" val="20001"/>
                    </a:ext>
                  </a:extLst>
                </a:gridCol>
                <a:gridCol w="333371">
                  <a:extLst>
                    <a:ext uri="{9D8B030D-6E8A-4147-A177-3AD203B41FA5}">
                      <a16:colId xmlns:a16="http://schemas.microsoft.com/office/drawing/2014/main" val="20002"/>
                    </a:ext>
                  </a:extLst>
                </a:gridCol>
                <a:gridCol w="333371">
                  <a:extLst>
                    <a:ext uri="{9D8B030D-6E8A-4147-A177-3AD203B41FA5}">
                      <a16:colId xmlns:a16="http://schemas.microsoft.com/office/drawing/2014/main" val="20003"/>
                    </a:ext>
                  </a:extLst>
                </a:gridCol>
                <a:gridCol w="333371">
                  <a:extLst>
                    <a:ext uri="{9D8B030D-6E8A-4147-A177-3AD203B41FA5}">
                      <a16:colId xmlns:a16="http://schemas.microsoft.com/office/drawing/2014/main" val="20004"/>
                    </a:ext>
                  </a:extLst>
                </a:gridCol>
                <a:gridCol w="390542">
                  <a:extLst>
                    <a:ext uri="{9D8B030D-6E8A-4147-A177-3AD203B41FA5}">
                      <a16:colId xmlns:a16="http://schemas.microsoft.com/office/drawing/2014/main" val="20005"/>
                    </a:ext>
                  </a:extLst>
                </a:gridCol>
              </a:tblGrid>
              <a:tr h="407177">
                <a:tc gridSpan="4">
                  <a:txBody>
                    <a:bodyPr/>
                    <a:lstStyle/>
                    <a:p>
                      <a:pPr algn="ctr" rtl="1"/>
                      <a:r>
                        <a:rPr lang="en-US" sz="2000" dirty="0" err="1">
                          <a:solidFill>
                            <a:schemeClr val="bg1"/>
                          </a:solidFill>
                        </a:rPr>
                        <a:t>sbuf</a:t>
                      </a:r>
                      <a:r>
                        <a:rPr lang="en-US" sz="2000" dirty="0">
                          <a:solidFill>
                            <a:schemeClr val="bg1"/>
                          </a:solidFill>
                        </a:rPr>
                        <a:t> / </a:t>
                      </a:r>
                      <a:r>
                        <a:rPr lang="en-US" sz="2000" dirty="0" err="1">
                          <a:solidFill>
                            <a:schemeClr val="bg1"/>
                          </a:solidFill>
                        </a:rPr>
                        <a:t>rbuf</a:t>
                      </a:r>
                      <a:endParaRPr lang="he-IL" sz="2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7177">
                <a:tc>
                  <a:txBody>
                    <a:bodyPr/>
                    <a:lstStyle/>
                    <a:p>
                      <a:pPr algn="ctr" rtl="0"/>
                      <a:r>
                        <a:rPr lang="en-US" b="1" dirty="0"/>
                        <a:t>D</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en-US" b="1" dirty="0"/>
                        <a:t>C</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0"/>
                      <a:r>
                        <a:rPr lang="en-US" b="1" dirty="0"/>
                        <a:t>B</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1</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1800">
                          <a:solidFill>
                            <a:schemeClr val="bg1"/>
                          </a:solidFill>
                        </a:rPr>
                        <a:t>processes</a:t>
                      </a:r>
                      <a:endParaRPr lang="he-IL" sz="1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r>
                        <a:rPr lang="en-US" b="0" dirty="0"/>
                        <a:t>2</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r>
                        <a:rPr lang="en-US" b="0" dirty="0"/>
                        <a:t>3</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a:t>4</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56724341"/>
              </p:ext>
            </p:extLst>
          </p:nvPr>
        </p:nvGraphicFramePr>
        <p:xfrm>
          <a:off x="5959103" y="3657019"/>
          <a:ext cx="2057397" cy="2035885"/>
        </p:xfrm>
        <a:graphic>
          <a:graphicData uri="http://schemas.openxmlformats.org/drawingml/2006/table">
            <a:tbl>
              <a:tblPr rtl="1" firstRow="1" bandRow="1">
                <a:tableStyleId>{5C22544A-7EE6-4342-B048-85BDC9FD1C3A}</a:tableStyleId>
              </a:tblPr>
              <a:tblGrid>
                <a:gridCol w="333371">
                  <a:extLst>
                    <a:ext uri="{9D8B030D-6E8A-4147-A177-3AD203B41FA5}">
                      <a16:colId xmlns:a16="http://schemas.microsoft.com/office/drawing/2014/main" val="20000"/>
                    </a:ext>
                  </a:extLst>
                </a:gridCol>
                <a:gridCol w="333371">
                  <a:extLst>
                    <a:ext uri="{9D8B030D-6E8A-4147-A177-3AD203B41FA5}">
                      <a16:colId xmlns:a16="http://schemas.microsoft.com/office/drawing/2014/main" val="20001"/>
                    </a:ext>
                  </a:extLst>
                </a:gridCol>
                <a:gridCol w="333371">
                  <a:extLst>
                    <a:ext uri="{9D8B030D-6E8A-4147-A177-3AD203B41FA5}">
                      <a16:colId xmlns:a16="http://schemas.microsoft.com/office/drawing/2014/main" val="20002"/>
                    </a:ext>
                  </a:extLst>
                </a:gridCol>
                <a:gridCol w="333371">
                  <a:extLst>
                    <a:ext uri="{9D8B030D-6E8A-4147-A177-3AD203B41FA5}">
                      <a16:colId xmlns:a16="http://schemas.microsoft.com/office/drawing/2014/main" val="20003"/>
                    </a:ext>
                  </a:extLst>
                </a:gridCol>
                <a:gridCol w="333371">
                  <a:extLst>
                    <a:ext uri="{9D8B030D-6E8A-4147-A177-3AD203B41FA5}">
                      <a16:colId xmlns:a16="http://schemas.microsoft.com/office/drawing/2014/main" val="20004"/>
                    </a:ext>
                  </a:extLst>
                </a:gridCol>
                <a:gridCol w="390542">
                  <a:extLst>
                    <a:ext uri="{9D8B030D-6E8A-4147-A177-3AD203B41FA5}">
                      <a16:colId xmlns:a16="http://schemas.microsoft.com/office/drawing/2014/main" val="20005"/>
                    </a:ext>
                  </a:extLst>
                </a:gridCol>
              </a:tblGrid>
              <a:tr h="407177">
                <a:tc gridSpan="4">
                  <a:txBody>
                    <a:bodyPr/>
                    <a:lstStyle/>
                    <a:p>
                      <a:pPr algn="ctr" rtl="1"/>
                      <a:r>
                        <a:rPr lang="en-US" sz="2000" dirty="0" err="1">
                          <a:solidFill>
                            <a:schemeClr val="bg1"/>
                          </a:solidFill>
                        </a:rPr>
                        <a:t>rbuf</a:t>
                      </a:r>
                      <a:r>
                        <a:rPr lang="en-US" sz="2000" dirty="0">
                          <a:solidFill>
                            <a:schemeClr val="bg1"/>
                          </a:solidFill>
                        </a:rPr>
                        <a:t> / </a:t>
                      </a:r>
                      <a:r>
                        <a:rPr lang="en-US" sz="2000" dirty="0" err="1">
                          <a:solidFill>
                            <a:schemeClr val="bg1"/>
                          </a:solidFill>
                        </a:rPr>
                        <a:t>sbuf</a:t>
                      </a:r>
                      <a:endParaRPr lang="he-IL" sz="2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1"/>
                      <a:endParaRPr lang="he-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b="1" dirty="0"/>
                        <a:t>A</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rtl="1"/>
                      <a:r>
                        <a:rPr lang="en-US" b="0" dirty="0"/>
                        <a:t>1</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rowSpan="4">
                  <a:txBody>
                    <a:bodyPr/>
                    <a:lstStyle/>
                    <a:p>
                      <a:pPr algn="ctr" rtl="1"/>
                      <a:r>
                        <a:rPr lang="en-US" sz="1800">
                          <a:solidFill>
                            <a:schemeClr val="bg1"/>
                          </a:solidFill>
                        </a:rPr>
                        <a:t>processes</a:t>
                      </a:r>
                      <a:endParaRPr lang="he-IL" sz="1800" dirty="0">
                        <a:solidFill>
                          <a:schemeClr val="bg1"/>
                        </a:solidFill>
                      </a:endParaRP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1"/>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sz="1579" b="1" kern="1200" dirty="0">
                          <a:solidFill>
                            <a:schemeClr val="dk1"/>
                          </a:solidFill>
                          <a:latin typeface="+mn-lt"/>
                          <a:ea typeface="+mn-ea"/>
                          <a:cs typeface="+mn-cs"/>
                        </a:rPr>
                        <a:t>B</a:t>
                      </a:r>
                      <a:endParaRPr lang="he-IL" sz="1579"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rtl="1"/>
                      <a:r>
                        <a:rPr lang="en-US" b="0" dirty="0"/>
                        <a:t>2</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7177">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endParaRPr lang="he-IL"/>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a:r>
                        <a:rPr lang="en-US" b="1" dirty="0"/>
                        <a:t>C</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rtl="1"/>
                      <a:r>
                        <a:rPr lang="en-US" b="0" dirty="0"/>
                        <a:t>3</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7177">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D</a:t>
                      </a:r>
                      <a:endParaRPr lang="he-IL"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1"/>
                      <a:r>
                        <a:rPr lang="en-US" b="0" dirty="0"/>
                        <a:t>4</a:t>
                      </a:r>
                      <a:endParaRPr lang="he-IL"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9" name="Right Arrow 8"/>
          <p:cNvSpPr/>
          <p:nvPr/>
        </p:nvSpPr>
        <p:spPr>
          <a:xfrm>
            <a:off x="4203700" y="3755758"/>
            <a:ext cx="1539097" cy="95594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Scatter</a:t>
            </a:r>
            <a:endParaRPr lang="he-IL" dirty="0"/>
          </a:p>
        </p:txBody>
      </p:sp>
      <p:sp>
        <p:nvSpPr>
          <p:cNvPr id="13" name="Right Arrow 12"/>
          <p:cNvSpPr/>
          <p:nvPr/>
        </p:nvSpPr>
        <p:spPr>
          <a:xfrm flipH="1">
            <a:off x="4203700" y="4847781"/>
            <a:ext cx="1539097" cy="95594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Gather</a:t>
            </a:r>
            <a:endParaRPr lang="he-I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Scatter</a:t>
            </a:r>
          </a:p>
        </p:txBody>
      </p:sp>
      <p:sp>
        <p:nvSpPr>
          <p:cNvPr id="6" name="Content Placeholder 5"/>
          <p:cNvSpPr>
            <a:spLocks noGrp="1"/>
          </p:cNvSpPr>
          <p:nvPr>
            <p:ph idx="1"/>
          </p:nvPr>
        </p:nvSpPr>
        <p:spPr/>
        <p:txBody>
          <a:bodyPr/>
          <a:lstStyle/>
          <a:p>
            <a:r>
              <a:rPr lang="en-US" dirty="0"/>
              <a:t>Scatter sets of 100 </a:t>
            </a:r>
            <a:r>
              <a:rPr lang="en-US" dirty="0" err="1"/>
              <a:t>ints</a:t>
            </a:r>
            <a:r>
              <a:rPr lang="en-US" dirty="0"/>
              <a:t> from the root to each process in the group</a:t>
            </a:r>
          </a:p>
          <a:p>
            <a:r>
              <a:rPr lang="en-US" dirty="0"/>
              <a:t>At all processes</a:t>
            </a:r>
          </a:p>
          <a:p>
            <a:pPr lvl="1"/>
            <a:r>
              <a:rPr lang="en-US" sz="2400" dirty="0" err="1"/>
              <a:t>comm.Scatter</a:t>
            </a:r>
            <a:r>
              <a:rPr lang="en-US" sz="2400" dirty="0"/>
              <a:t>(None, </a:t>
            </a:r>
            <a:r>
              <a:rPr lang="en-US" sz="2400" dirty="0" err="1"/>
              <a:t>rbuf</a:t>
            </a:r>
            <a:r>
              <a:rPr lang="en-US" sz="2400" dirty="0"/>
              <a:t>, root=0)</a:t>
            </a:r>
          </a:p>
          <a:p>
            <a:r>
              <a:rPr lang="en-US" sz="2751" dirty="0"/>
              <a:t>At root = 0</a:t>
            </a:r>
          </a:p>
          <a:p>
            <a:pPr lvl="1"/>
            <a:r>
              <a:rPr lang="en-US" sz="2400" dirty="0" err="1"/>
              <a:t>comm.Scatter</a:t>
            </a:r>
            <a:r>
              <a:rPr lang="en-US" sz="2400" dirty="0"/>
              <a:t>(</a:t>
            </a:r>
            <a:r>
              <a:rPr lang="en-US" sz="2400" dirty="0" err="1"/>
              <a:t>sbuf</a:t>
            </a:r>
            <a:r>
              <a:rPr lang="en-US" sz="2400" dirty="0"/>
              <a:t>, </a:t>
            </a:r>
            <a:r>
              <a:rPr lang="en-US" sz="2400" dirty="0" err="1"/>
              <a:t>rbuf</a:t>
            </a:r>
            <a:r>
              <a:rPr lang="en-US" sz="2400" dirty="0"/>
              <a:t>, root=0)</a:t>
            </a:r>
          </a:p>
          <a:p>
            <a:endParaRPr lang="he-IL" dirty="0"/>
          </a:p>
        </p:txBody>
      </p:sp>
      <p:sp>
        <p:nvSpPr>
          <p:cNvPr id="3" name="Slide Number Placeholder 2"/>
          <p:cNvSpPr>
            <a:spLocks noGrp="1"/>
          </p:cNvSpPr>
          <p:nvPr>
            <p:ph type="sldNum" sz="quarter" idx="12"/>
          </p:nvPr>
        </p:nvSpPr>
        <p:spPr/>
        <p:txBody>
          <a:bodyPr/>
          <a:lstStyle/>
          <a:p>
            <a:fld id="{B6F15528-21DE-4FAA-801E-634DDDAF4B2B}" type="slidenum">
              <a:rPr lang="he-IL" smtClean="0"/>
              <a:pPr/>
              <a:t>9</a:t>
            </a:fld>
            <a:endParaRPr lang="he-IL"/>
          </a:p>
        </p:txBody>
      </p:sp>
      <p:sp>
        <p:nvSpPr>
          <p:cNvPr id="7" name="Slide Number Placeholder 2"/>
          <p:cNvSpPr txBox="1">
            <a:spLocks/>
          </p:cNvSpPr>
          <p:nvPr/>
        </p:nvSpPr>
        <p:spPr>
          <a:xfrm>
            <a:off x="7552214" y="7009642"/>
            <a:ext cx="2406015" cy="402652"/>
          </a:xfrm>
          <a:prstGeom prst="rect">
            <a:avLst/>
          </a:prstGeom>
        </p:spPr>
        <p:txBody>
          <a:bodyPr vert="horz" lIns="91440" tIns="45720" rIns="91440" bIns="45720" rtlCol="1" anchor="ctr"/>
          <a:lstStyle>
            <a:defPPr>
              <a:defRPr lang="he-IL"/>
            </a:defPPr>
            <a:lvl1pPr marL="0" algn="r" defTabSz="914400" rtl="0" eaLnBrk="1" latinLnBrk="0" hangingPunct="1">
              <a:defRPr sz="1053" kern="1200">
                <a:solidFill>
                  <a:schemeClr val="tx1">
                    <a:tint val="7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B6F15528-21DE-4FAA-801E-634DDDAF4B2B}" type="slidenum">
              <a:rPr lang="he-IL" smtClean="0"/>
              <a:pPr/>
              <a:t>9</a:t>
            </a:fld>
            <a:endParaRPr lang="he-IL" dirty="0"/>
          </a:p>
        </p:txBody>
      </p:sp>
      <p:sp>
        <p:nvSpPr>
          <p:cNvPr id="8" name="Rectangle 7"/>
          <p:cNvSpPr/>
          <p:nvPr/>
        </p:nvSpPr>
        <p:spPr>
          <a:xfrm>
            <a:off x="1584167" y="4543425"/>
            <a:ext cx="990600" cy="635573"/>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tx1"/>
                </a:solidFill>
              </a:rPr>
              <a:t>100</a:t>
            </a:r>
            <a:endParaRPr lang="he-IL" sz="2400" b="1" dirty="0">
              <a:solidFill>
                <a:schemeClr val="tx1"/>
              </a:solidFill>
            </a:endParaRPr>
          </a:p>
        </p:txBody>
      </p:sp>
      <p:cxnSp>
        <p:nvCxnSpPr>
          <p:cNvPr id="12" name="Straight Arrow Connector 11"/>
          <p:cNvCxnSpPr>
            <a:stCxn id="46" idx="0"/>
            <a:endCxn id="8" idx="2"/>
          </p:cNvCxnSpPr>
          <p:nvPr/>
        </p:nvCxnSpPr>
        <p:spPr>
          <a:xfrm flipH="1" flipV="1">
            <a:off x="2079467" y="5178998"/>
            <a:ext cx="595623" cy="4565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 idx="0"/>
            <a:endCxn id="44" idx="2"/>
          </p:cNvCxnSpPr>
          <p:nvPr/>
        </p:nvCxnSpPr>
        <p:spPr>
          <a:xfrm flipV="1">
            <a:off x="3640331" y="5178999"/>
            <a:ext cx="0" cy="4556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8" idx="0"/>
            <a:endCxn id="45" idx="2"/>
          </p:cNvCxnSpPr>
          <p:nvPr/>
        </p:nvCxnSpPr>
        <p:spPr>
          <a:xfrm flipV="1">
            <a:off x="4630728" y="5178998"/>
            <a:ext cx="687744" cy="4600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24566" y="4592442"/>
            <a:ext cx="2108334" cy="461665"/>
          </a:xfrm>
          <a:prstGeom prst="rect">
            <a:avLst/>
          </a:prstGeom>
          <a:noFill/>
        </p:spPr>
        <p:txBody>
          <a:bodyPr wrap="none" rtlCol="1">
            <a:spAutoFit/>
          </a:bodyPr>
          <a:lstStyle/>
          <a:p>
            <a:pPr algn="l" rtl="0"/>
            <a:r>
              <a:rPr lang="en-US" sz="2400" i="1" dirty="0"/>
              <a:t>At all processes</a:t>
            </a:r>
            <a:endParaRPr lang="he-IL" sz="2400" i="1" dirty="0"/>
          </a:p>
        </p:txBody>
      </p:sp>
      <p:sp>
        <p:nvSpPr>
          <p:cNvPr id="23" name="TextBox 22"/>
          <p:cNvSpPr txBox="1"/>
          <p:nvPr/>
        </p:nvSpPr>
        <p:spPr>
          <a:xfrm>
            <a:off x="7124566" y="5706587"/>
            <a:ext cx="1055161" cy="461665"/>
          </a:xfrm>
          <a:prstGeom prst="rect">
            <a:avLst/>
          </a:prstGeom>
          <a:noFill/>
        </p:spPr>
        <p:txBody>
          <a:bodyPr wrap="none" rtlCol="1">
            <a:spAutoFit/>
          </a:bodyPr>
          <a:lstStyle/>
          <a:p>
            <a:pPr algn="l" rtl="0"/>
            <a:r>
              <a:rPr lang="en-US" sz="2400" i="1" dirty="0"/>
              <a:t>At root</a:t>
            </a:r>
            <a:endParaRPr lang="he-IL" sz="2400" i="1" dirty="0"/>
          </a:p>
        </p:txBody>
      </p:sp>
      <p:sp>
        <p:nvSpPr>
          <p:cNvPr id="27" name="TextBox 26"/>
          <p:cNvSpPr txBox="1"/>
          <p:nvPr/>
        </p:nvSpPr>
        <p:spPr>
          <a:xfrm>
            <a:off x="1864316" y="6741411"/>
            <a:ext cx="723275" cy="461665"/>
          </a:xfrm>
          <a:prstGeom prst="rect">
            <a:avLst/>
          </a:prstGeom>
          <a:noFill/>
        </p:spPr>
        <p:txBody>
          <a:bodyPr wrap="none" rtlCol="1">
            <a:spAutoFit/>
          </a:bodyPr>
          <a:lstStyle/>
          <a:p>
            <a:pPr algn="l" rtl="0"/>
            <a:r>
              <a:rPr lang="en-US" sz="2400" dirty="0" err="1"/>
              <a:t>sbuf</a:t>
            </a:r>
            <a:endParaRPr lang="he-IL" sz="2400" dirty="0"/>
          </a:p>
        </p:txBody>
      </p:sp>
      <p:cxnSp>
        <p:nvCxnSpPr>
          <p:cNvPr id="28" name="Straight Connector 27"/>
          <p:cNvCxnSpPr/>
          <p:nvPr/>
        </p:nvCxnSpPr>
        <p:spPr>
          <a:xfrm>
            <a:off x="1567533" y="5396014"/>
            <a:ext cx="7665367" cy="28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172443" y="6338211"/>
            <a:ext cx="4968" cy="3927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45031" y="4543426"/>
            <a:ext cx="990600" cy="63557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45" name="Rectangle 44"/>
          <p:cNvSpPr/>
          <p:nvPr/>
        </p:nvSpPr>
        <p:spPr>
          <a:xfrm>
            <a:off x="4823172" y="4543425"/>
            <a:ext cx="990600" cy="63557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46" name="Rectangle 45"/>
          <p:cNvSpPr/>
          <p:nvPr/>
        </p:nvSpPr>
        <p:spPr>
          <a:xfrm>
            <a:off x="2179790" y="5635560"/>
            <a:ext cx="990600" cy="635573"/>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tx1"/>
                </a:solidFill>
              </a:rPr>
              <a:t>100</a:t>
            </a:r>
            <a:endParaRPr lang="he-IL" sz="2400" b="1" dirty="0">
              <a:solidFill>
                <a:schemeClr val="tx1"/>
              </a:solidFill>
            </a:endParaRPr>
          </a:p>
        </p:txBody>
      </p:sp>
      <p:sp>
        <p:nvSpPr>
          <p:cNvPr id="47" name="Rectangle 46"/>
          <p:cNvSpPr/>
          <p:nvPr/>
        </p:nvSpPr>
        <p:spPr>
          <a:xfrm>
            <a:off x="3145031" y="5634676"/>
            <a:ext cx="990600" cy="63557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48" name="Rectangle 47"/>
          <p:cNvSpPr/>
          <p:nvPr/>
        </p:nvSpPr>
        <p:spPr>
          <a:xfrm>
            <a:off x="4135428" y="5639023"/>
            <a:ext cx="990600" cy="63557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chemeClr val="bg1"/>
                </a:solidFill>
              </a:rPr>
              <a:t>100</a:t>
            </a:r>
            <a:endParaRPr lang="he-IL" sz="2400" b="1" dirty="0">
              <a:solidFill>
                <a:schemeClr val="bg1"/>
              </a:solidFill>
            </a:endParaRPr>
          </a:p>
        </p:txBody>
      </p:sp>
      <p:sp>
        <p:nvSpPr>
          <p:cNvPr id="24" name="Rectangle 23"/>
          <p:cNvSpPr/>
          <p:nvPr/>
        </p:nvSpPr>
        <p:spPr>
          <a:xfrm>
            <a:off x="2172443" y="5634227"/>
            <a:ext cx="4343400" cy="6355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2189</Words>
  <Application>Microsoft Office PowerPoint</Application>
  <PresentationFormat>מותאם אישית</PresentationFormat>
  <Paragraphs>408</Paragraphs>
  <Slides>26</Slides>
  <Notes>20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26</vt:i4>
      </vt:variant>
    </vt:vector>
  </HeadingPairs>
  <TitlesOfParts>
    <vt:vector size="33" baseType="lpstr">
      <vt:lpstr>Arial</vt:lpstr>
      <vt:lpstr>Calibri</vt:lpstr>
      <vt:lpstr>Calibri Light</vt:lpstr>
      <vt:lpstr>Cambria Math</vt:lpstr>
      <vt:lpstr>Menlo</vt:lpstr>
      <vt:lpstr>Times New Roman</vt:lpstr>
      <vt:lpstr>Office Theme</vt:lpstr>
      <vt:lpstr>MPI Collective Communication </vt:lpstr>
      <vt:lpstr>And don’t forget the exam!</vt:lpstr>
      <vt:lpstr>MPI Collective Communication</vt:lpstr>
      <vt:lpstr>Collective communication routines  characteristics</vt:lpstr>
      <vt:lpstr>Barrier synchronization routine</vt:lpstr>
      <vt:lpstr>Data movement routines - Broadcast</vt:lpstr>
      <vt:lpstr>Broadcast Example</vt:lpstr>
      <vt:lpstr>Gather and Scatter</vt:lpstr>
      <vt:lpstr>Scatter</vt:lpstr>
      <vt:lpstr>Code Example: Scatter</vt:lpstr>
      <vt:lpstr>Gather</vt:lpstr>
      <vt:lpstr>Code Example: Gather</vt:lpstr>
      <vt:lpstr>Gatherv and Scatterv</vt:lpstr>
      <vt:lpstr>Gatherv</vt:lpstr>
      <vt:lpstr>Code Example: Gatherv</vt:lpstr>
      <vt:lpstr>Allgather</vt:lpstr>
      <vt:lpstr>All to All</vt:lpstr>
      <vt:lpstr>Global computation routines  Reduce</vt:lpstr>
      <vt:lpstr>Global computation routines AllReduce + Reduce_Scatter</vt:lpstr>
      <vt:lpstr>Scan</vt:lpstr>
      <vt:lpstr>Code Example – Scan versus Reduce</vt:lpstr>
      <vt:lpstr>Output</vt:lpstr>
      <vt:lpstr>Predefined reduce operations</vt:lpstr>
      <vt:lpstr>Example – Choosing a random leader using MPI.MAXLOC</vt:lpstr>
      <vt:lpstr>Output</vt:lpstr>
      <vt:lpstr>Performance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Collective Communication </dc:title>
  <dc:creator>Amit Eisinger</dc:creator>
  <cp:lastModifiedBy>Amit Eisinger</cp:lastModifiedBy>
  <cp:revision>3</cp:revision>
  <dcterms:created xsi:type="dcterms:W3CDTF">2020-12-28T21:47:42Z</dcterms:created>
  <dcterms:modified xsi:type="dcterms:W3CDTF">2021-02-26T09:44:12Z</dcterms:modified>
</cp:coreProperties>
</file>