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8"/>
  </p:notesMasterIdLst>
  <p:handoutMasterIdLst>
    <p:handoutMasterId r:id="rId29"/>
  </p:handoutMasterIdLst>
  <p:sldIdLst>
    <p:sldId id="273" r:id="rId3"/>
    <p:sldId id="257" r:id="rId4"/>
    <p:sldId id="274" r:id="rId5"/>
    <p:sldId id="335" r:id="rId6"/>
    <p:sldId id="358" r:id="rId7"/>
    <p:sldId id="359" r:id="rId8"/>
    <p:sldId id="362" r:id="rId9"/>
    <p:sldId id="347" r:id="rId10"/>
    <p:sldId id="341" r:id="rId11"/>
    <p:sldId id="344" r:id="rId12"/>
    <p:sldId id="342" r:id="rId13"/>
    <p:sldId id="348" r:id="rId14"/>
    <p:sldId id="343" r:id="rId15"/>
    <p:sldId id="352" r:id="rId16"/>
    <p:sldId id="354" r:id="rId17"/>
    <p:sldId id="355" r:id="rId18"/>
    <p:sldId id="356" r:id="rId19"/>
    <p:sldId id="351" r:id="rId20"/>
    <p:sldId id="346" r:id="rId21"/>
    <p:sldId id="349" r:id="rId22"/>
    <p:sldId id="353" r:id="rId23"/>
    <p:sldId id="350" r:id="rId24"/>
    <p:sldId id="361" r:id="rId25"/>
    <p:sldId id="360" r:id="rId26"/>
    <p:sldId id="357" r:id="rId2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  <a:srgbClr val="EE5E25"/>
    <a:srgbClr val="EEEFF3"/>
    <a:srgbClr val="FDD62F"/>
    <a:srgbClr val="FEE573"/>
    <a:srgbClr val="E0E1FD"/>
    <a:srgbClr val="CCCEFA"/>
    <a:srgbClr val="C6F183"/>
    <a:srgbClr val="99E021"/>
    <a:srgbClr val="5AE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AC1DE-D379-4215-B1AE-A1ECADB5D791}" v="211" dt="2022-11-03T11:09:44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2" autoAdjust="0"/>
    <p:restoredTop sz="95033" autoAdjust="0"/>
  </p:normalViewPr>
  <p:slideViewPr>
    <p:cSldViewPr>
      <p:cViewPr varScale="1">
        <p:scale>
          <a:sx n="91" d="100"/>
          <a:sy n="91" d="100"/>
        </p:scale>
        <p:origin x="13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2848837-2C89-41DA-BD56-8FC4BF461CE6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953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74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713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603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890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669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98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774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036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488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1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496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848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081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442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583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108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302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41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730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221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405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3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058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48837-2C89-41DA-BD56-8FC4BF461CE6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96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2254250"/>
            <a:ext cx="5903912" cy="11096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l"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141663"/>
            <a:ext cx="5903912" cy="69691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156325" y="115888"/>
            <a:ext cx="1871663" cy="56880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9750" y="115888"/>
            <a:ext cx="5464175" cy="56880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16BF0-7DDF-44DC-973A-3BB8BED606E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1C3F3-EF6E-409E-AB65-AACCF55E50E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7CEA3-8DB2-470A-8FF1-F5A616DABA5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E61BF-CBC3-4A5B-812A-1EE87BD179F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26921-E09A-4B8A-A3B8-C063126546D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375D5-762A-4CD0-B781-6874201B298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900CE-DB84-4776-95FB-DFEB104C8F1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AEB98-75BF-41CB-9B19-308EDB8EB68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4E1C0116-DB0F-8182-9550-76732B08AC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37" b="25690"/>
          <a:stretch/>
        </p:blipFill>
        <p:spPr>
          <a:xfrm>
            <a:off x="8706520" y="6309320"/>
            <a:ext cx="329976" cy="504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E13D0-A37C-42CD-A267-76F3D229761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C8117-6692-4135-B73B-9515FAD633F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582171-0DD3-4729-8689-90D9506864C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11188" y="692150"/>
            <a:ext cx="3632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395788" y="692150"/>
            <a:ext cx="3632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5888"/>
            <a:ext cx="7416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692150"/>
            <a:ext cx="74168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Century Gothic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Century Gothic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Century Gothic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Century Gothic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Century Gothic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Century Gothic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Century Gothic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rgbClr val="080808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BA77BA53-F2F1-47EC-8119-142AC3C2C331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8.wmf"/><Relationship Id="rId4" Type="http://schemas.openxmlformats.org/officeDocument/2006/relationships/image" Target="../media/image24.png"/><Relationship Id="rId9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er/tools/oneapi/distribution-for-gdb.html#gs.gvtcm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er/tools/oneapi/distribution-for-gdb.html#gs.gvtcm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er/tools/oneapi/distribution-for-gdb.html#gs.gvtcm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er/tools/oneapi/distribution-for-gdb.html#gs.gvtcm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er/tools/oneapi/distribution-for-gdb.html#gs.gvtcm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/download/gdb-reference-shee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er/tools/oneapi/inspector.html#gs.gvp9f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/documentation/oneapi-programming-guide/top/software-development-process/debugging-the-dpcpp-and-openmp-offload-process/oneapi-debug-tool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er/videos/introduction-to-intel-inspector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eapi-src/oneAPI-samples/tree/master/Tool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vidia.com/cuda/profiler-users-guide/index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lmcJTpkpqA&amp;list=PLg-UKERBljNxsCltpcXU_Haz9xQSCN_SB&amp;index=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www.intel.com/content/www/us/en/developer/tools/oneapi/vtune-profiler.html#gs.gvsitj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er/tools/oneapi/vtune-profiler.html#gs.gvsitj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hyperlink" Target="https://www.intel.com/content/www/us/en/developer/tools/oneapi/vtune-profiler.html#gs.gvsitj" TargetMode="External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er/tools/oneapi/vtune-profiler.html#gs.gvsit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www.intel.com/content/www/us/en/developer/tools/oneapi/advisor.html#gs.gvp25z" TargetMode="External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/documentation/advisor-user-guide/top/model-offloading-to-a-gpu/run-offload-modeling-perspective-from-command-line.html#run-offload-modeling-perspective-from-command-line_GUID-ECE8F6D4-F179-41E3-9145-0A49AC09E9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www.youtube.com/watch?v=Clg4f9EI2v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070DCF86-416D-D00D-35AD-CB50D5C259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98198"/>
            <a:ext cx="1803692" cy="10145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F5F096-FA01-89BE-091D-920D8FD22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492896"/>
            <a:ext cx="7632848" cy="8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80808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4000" dirty="0"/>
              <a:t>Shared-Memory Parallelism: CPUs, GPUs and in-between</a:t>
            </a:r>
            <a:endParaRPr lang="uk-UA" sz="3600" b="0" kern="0" dirty="0">
              <a:solidFill>
                <a:schemeClr val="tx2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597FE91-474D-7677-9417-3F736C1C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289" y="4284783"/>
            <a:ext cx="3700116" cy="49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80808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Yehonatan Fridman</a:t>
            </a:r>
            <a:endParaRPr lang="uk-UA" sz="2000" b="0" kern="0" dirty="0">
              <a:solidFill>
                <a:schemeClr val="tx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A1AF83-F347-971A-E371-7E5A3A422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804" y="6381328"/>
            <a:ext cx="2980036" cy="49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80808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0" dirty="0"/>
              <a:t>winter 2022-2023</a:t>
            </a:r>
            <a:endParaRPr lang="uk-UA" sz="1600" b="0" kern="0" dirty="0">
              <a:solidFill>
                <a:schemeClr val="tx2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47A9F6-E9D6-3C1E-53D7-F03C1D53E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873" y="3882853"/>
            <a:ext cx="3700116" cy="49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80808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Dr. Gal Oren</a:t>
            </a:r>
            <a:endParaRPr lang="uk-UA" sz="2000" b="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77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C2E8BB0C-C2BF-86A3-CA66-7FC285B71F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r="5610"/>
          <a:stretch/>
        </p:blipFill>
        <p:spPr>
          <a:xfrm>
            <a:off x="683568" y="1451210"/>
            <a:ext cx="7776864" cy="536216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1693D44-3D5D-8B5B-2E3E-9858F07CDAD9}"/>
              </a:ext>
            </a:extLst>
          </p:cNvPr>
          <p:cNvSpPr txBox="1"/>
          <p:nvPr/>
        </p:nvSpPr>
        <p:spPr>
          <a:xfrm>
            <a:off x="2165568" y="836712"/>
            <a:ext cx="4998720" cy="50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SAXPY (Single-Precision A·X + Y)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8CB6AAB-E22B-AC2A-6A0F-8D81CF06EC23}"/>
              </a:ext>
            </a:extLst>
          </p:cNvPr>
          <p:cNvSpPr txBox="1"/>
          <p:nvPr/>
        </p:nvSpPr>
        <p:spPr>
          <a:xfrm>
            <a:off x="395536" y="310929"/>
            <a:ext cx="8383096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Intel® Advisor Offload Modeling - Example</a:t>
            </a:r>
          </a:p>
        </p:txBody>
      </p:sp>
    </p:spTree>
    <p:extLst>
      <p:ext uri="{BB962C8B-B14F-4D97-AF65-F5344CB8AC3E}">
        <p14:creationId xmlns:p14="http://schemas.microsoft.com/office/powerpoint/2010/main" val="335223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תמונה 37">
            <a:extLst>
              <a:ext uri="{FF2B5EF4-FFF2-40B4-BE49-F238E27FC236}">
                <a16:creationId xmlns:a16="http://schemas.microsoft.com/office/drawing/2014/main" id="{779A91CC-395A-5C8C-1D80-CB7F689B1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030" y="3573016"/>
            <a:ext cx="5323450" cy="2826544"/>
          </a:xfrm>
          <a:prstGeom prst="rect">
            <a:avLst/>
          </a:prstGeom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DD69705D-5914-B6D7-F200-65B9976851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795"/>
          <a:stretch/>
        </p:blipFill>
        <p:spPr>
          <a:xfrm>
            <a:off x="179512" y="1533614"/>
            <a:ext cx="8687553" cy="139133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5A3079B-9D1C-7B30-DBFB-50069451F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3523409"/>
            <a:ext cx="2911092" cy="76968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E1A3DF7F-1AE2-2E81-D157-3AFDAA70C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278" y="4581128"/>
            <a:ext cx="2644369" cy="1691787"/>
          </a:xfrm>
          <a:prstGeom prst="rect">
            <a:avLst/>
          </a:prstGeom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id="{AE955B3B-EABF-F5A5-E81B-5FA60D5953D2}"/>
              </a:ext>
            </a:extLst>
          </p:cNvPr>
          <p:cNvSpPr/>
          <p:nvPr/>
        </p:nvSpPr>
        <p:spPr bwMode="auto">
          <a:xfrm>
            <a:off x="486351" y="4509120"/>
            <a:ext cx="2892285" cy="1944216"/>
          </a:xfrm>
          <a:prstGeom prst="rect">
            <a:avLst/>
          </a:prstGeom>
          <a:noFill/>
          <a:ln w="9525" cap="flat" cmpd="sng" algn="ctr">
            <a:solidFill>
              <a:srgbClr val="BDB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92CCE3A6-E814-75CA-8D13-058BA4971309}"/>
              </a:ext>
            </a:extLst>
          </p:cNvPr>
          <p:cNvCxnSpPr>
            <a:cxnSpLocks/>
          </p:cNvCxnSpPr>
          <p:nvPr/>
        </p:nvCxnSpPr>
        <p:spPr bwMode="auto">
          <a:xfrm flipH="1">
            <a:off x="486351" y="4221088"/>
            <a:ext cx="196097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DBDB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BE83265B-679C-E360-848E-669121A6770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3568" y="4221088"/>
            <a:ext cx="2696188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DBDB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61CE0F6D-F52C-065E-08E6-601D0CF9ED00}"/>
              </a:ext>
            </a:extLst>
          </p:cNvPr>
          <p:cNvCxnSpPr>
            <a:cxnSpLocks/>
          </p:cNvCxnSpPr>
          <p:nvPr/>
        </p:nvCxnSpPr>
        <p:spPr bwMode="auto">
          <a:xfrm flipV="1">
            <a:off x="1475656" y="4725144"/>
            <a:ext cx="2592288" cy="1008112"/>
          </a:xfrm>
          <a:prstGeom prst="straightConnector1">
            <a:avLst/>
          </a:prstGeom>
          <a:ln>
            <a:solidFill>
              <a:srgbClr val="EE5E25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D276E053-BF64-9675-7B7E-1D8A911024E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4825" y="2708920"/>
            <a:ext cx="3711262" cy="701101"/>
          </a:xfrm>
          <a:prstGeom prst="rect">
            <a:avLst/>
          </a:prstGeom>
        </p:spPr>
      </p:pic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6233F145-5532-6F3D-7C00-DD094897505B}"/>
              </a:ext>
            </a:extLst>
          </p:cNvPr>
          <p:cNvCxnSpPr>
            <a:cxnSpLocks/>
            <a:stCxn id="29" idx="1"/>
          </p:cNvCxnSpPr>
          <p:nvPr/>
        </p:nvCxnSpPr>
        <p:spPr bwMode="auto">
          <a:xfrm flipH="1" flipV="1">
            <a:off x="4283968" y="2636912"/>
            <a:ext cx="860857" cy="4225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1705D2EA-9C6F-B614-EB17-93FF06AF3E9D}"/>
              </a:ext>
            </a:extLst>
          </p:cNvPr>
          <p:cNvSpPr txBox="1"/>
          <p:nvPr/>
        </p:nvSpPr>
        <p:spPr>
          <a:xfrm>
            <a:off x="395536" y="310929"/>
            <a:ext cx="8383096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Intel® Advisor Offload Modeling - Example</a:t>
            </a: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40E91500-10D8-BAC7-8155-BFF26B00E141}"/>
              </a:ext>
            </a:extLst>
          </p:cNvPr>
          <p:cNvSpPr txBox="1"/>
          <p:nvPr/>
        </p:nvSpPr>
        <p:spPr>
          <a:xfrm>
            <a:off x="2165568" y="836712"/>
            <a:ext cx="4998720" cy="50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SAXPY (Single-Precision A·X + Y)</a:t>
            </a:r>
          </a:p>
        </p:txBody>
      </p:sp>
    </p:spTree>
    <p:extLst>
      <p:ext uri="{BB962C8B-B14F-4D97-AF65-F5344CB8AC3E}">
        <p14:creationId xmlns:p14="http://schemas.microsoft.com/office/powerpoint/2010/main" val="200940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תמונה 37">
            <a:extLst>
              <a:ext uri="{FF2B5EF4-FFF2-40B4-BE49-F238E27FC236}">
                <a16:creationId xmlns:a16="http://schemas.microsoft.com/office/drawing/2014/main" id="{779A91CC-395A-5C8C-1D80-CB7F689B1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030" y="3573016"/>
            <a:ext cx="5323450" cy="2826544"/>
          </a:xfrm>
          <a:prstGeom prst="rect">
            <a:avLst/>
          </a:prstGeom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DD69705D-5914-B6D7-F200-65B9976851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795"/>
          <a:stretch/>
        </p:blipFill>
        <p:spPr>
          <a:xfrm>
            <a:off x="179512" y="1533614"/>
            <a:ext cx="8687553" cy="139133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5A3079B-9D1C-7B30-DBFB-50069451F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3523409"/>
            <a:ext cx="2911092" cy="76968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E1A3DF7F-1AE2-2E81-D157-3AFDAA70C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278" y="4581128"/>
            <a:ext cx="2644369" cy="1691787"/>
          </a:xfrm>
          <a:prstGeom prst="rect">
            <a:avLst/>
          </a:prstGeom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id="{AE955B3B-EABF-F5A5-E81B-5FA60D5953D2}"/>
              </a:ext>
            </a:extLst>
          </p:cNvPr>
          <p:cNvSpPr/>
          <p:nvPr/>
        </p:nvSpPr>
        <p:spPr bwMode="auto">
          <a:xfrm>
            <a:off x="486351" y="4509120"/>
            <a:ext cx="2892285" cy="1944216"/>
          </a:xfrm>
          <a:prstGeom prst="rect">
            <a:avLst/>
          </a:prstGeom>
          <a:noFill/>
          <a:ln w="9525" cap="flat" cmpd="sng" algn="ctr">
            <a:solidFill>
              <a:srgbClr val="BDBD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92CCE3A6-E814-75CA-8D13-058BA4971309}"/>
              </a:ext>
            </a:extLst>
          </p:cNvPr>
          <p:cNvCxnSpPr>
            <a:cxnSpLocks/>
          </p:cNvCxnSpPr>
          <p:nvPr/>
        </p:nvCxnSpPr>
        <p:spPr bwMode="auto">
          <a:xfrm flipH="1">
            <a:off x="486351" y="4221088"/>
            <a:ext cx="196097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DBDB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BE83265B-679C-E360-848E-669121A6770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3568" y="4221088"/>
            <a:ext cx="2696188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DBDB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61CE0F6D-F52C-065E-08E6-601D0CF9ED00}"/>
              </a:ext>
            </a:extLst>
          </p:cNvPr>
          <p:cNvCxnSpPr>
            <a:cxnSpLocks/>
          </p:cNvCxnSpPr>
          <p:nvPr/>
        </p:nvCxnSpPr>
        <p:spPr bwMode="auto">
          <a:xfrm flipV="1">
            <a:off x="1475656" y="4725144"/>
            <a:ext cx="2592288" cy="1008112"/>
          </a:xfrm>
          <a:prstGeom prst="straightConnector1">
            <a:avLst/>
          </a:prstGeom>
          <a:ln>
            <a:solidFill>
              <a:srgbClr val="EE5E25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D276E053-BF64-9675-7B7E-1D8A911024E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4825" y="2708920"/>
            <a:ext cx="3711262" cy="701101"/>
          </a:xfrm>
          <a:prstGeom prst="rect">
            <a:avLst/>
          </a:prstGeom>
        </p:spPr>
      </p:pic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6233F145-5532-6F3D-7C00-DD094897505B}"/>
              </a:ext>
            </a:extLst>
          </p:cNvPr>
          <p:cNvCxnSpPr>
            <a:cxnSpLocks/>
            <a:stCxn id="29" idx="1"/>
          </p:cNvCxnSpPr>
          <p:nvPr/>
        </p:nvCxnSpPr>
        <p:spPr bwMode="auto">
          <a:xfrm flipH="1" flipV="1">
            <a:off x="4283968" y="2636912"/>
            <a:ext cx="860857" cy="4225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1705D2EA-9C6F-B614-EB17-93FF06AF3E9D}"/>
              </a:ext>
            </a:extLst>
          </p:cNvPr>
          <p:cNvSpPr txBox="1"/>
          <p:nvPr/>
        </p:nvSpPr>
        <p:spPr>
          <a:xfrm>
            <a:off x="395536" y="310929"/>
            <a:ext cx="8383096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Intel® Advisor Offload Modeling - Example</a:t>
            </a:r>
          </a:p>
        </p:txBody>
      </p:sp>
      <p:graphicFrame>
        <p:nvGraphicFramePr>
          <p:cNvPr id="2" name="אובייקט 1">
            <a:extLst>
              <a:ext uri="{FF2B5EF4-FFF2-40B4-BE49-F238E27FC236}">
                <a16:creationId xmlns:a16="http://schemas.microsoft.com/office/drawing/2014/main" id="{41DBF766-DAA5-1247-99C1-25FBF2B3C9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403229"/>
              </p:ext>
            </p:extLst>
          </p:nvPr>
        </p:nvGraphicFramePr>
        <p:xfrm>
          <a:off x="4581294" y="3839740"/>
          <a:ext cx="3468688" cy="254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אובייקט מעטפת של כורך האובייקטים" showAsIcon="1" r:id="rId9" imgW="599760" imgH="439560" progId="Package">
                  <p:embed/>
                </p:oleObj>
              </mc:Choice>
              <mc:Fallback>
                <p:oleObj name="אובייקט מעטפת של כורך האובייקטים" showAsIcon="1" r:id="rId9" imgW="599760" imgH="439560" progId="Package">
                  <p:embed/>
                  <p:pic>
                    <p:nvPicPr>
                      <p:cNvPr id="2" name="אובייקט 1">
                        <a:extLst>
                          <a:ext uri="{FF2B5EF4-FFF2-40B4-BE49-F238E27FC236}">
                            <a16:creationId xmlns:a16="http://schemas.microsoft.com/office/drawing/2014/main" id="{41DBF766-DAA5-1247-99C1-25FBF2B3C9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81294" y="3839740"/>
                        <a:ext cx="3468688" cy="254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DFB9B0F-68C7-EF18-223C-078AD868549E}"/>
              </a:ext>
            </a:extLst>
          </p:cNvPr>
          <p:cNvSpPr txBox="1"/>
          <p:nvPr/>
        </p:nvSpPr>
        <p:spPr>
          <a:xfrm>
            <a:off x="4427984" y="6402814"/>
            <a:ext cx="554461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interactively watch the results </a:t>
            </a:r>
            <a:endParaRPr lang="he-IL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ACA53D3-DE7E-331F-F4C2-B733FCB89F28}"/>
              </a:ext>
            </a:extLst>
          </p:cNvPr>
          <p:cNvSpPr txBox="1"/>
          <p:nvPr/>
        </p:nvSpPr>
        <p:spPr>
          <a:xfrm>
            <a:off x="2165568" y="836712"/>
            <a:ext cx="4998720" cy="50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SAXPY (Single-Precision A·X + Y)</a:t>
            </a:r>
          </a:p>
        </p:txBody>
      </p:sp>
    </p:spTree>
    <p:extLst>
      <p:ext uri="{BB962C8B-B14F-4D97-AF65-F5344CB8AC3E}">
        <p14:creationId xmlns:p14="http://schemas.microsoft.com/office/powerpoint/2010/main" val="318274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CCD17C2-0CF2-AB7B-8A37-F7ED8059B646}"/>
              </a:ext>
            </a:extLst>
          </p:cNvPr>
          <p:cNvSpPr txBox="1"/>
          <p:nvPr/>
        </p:nvSpPr>
        <p:spPr>
          <a:xfrm>
            <a:off x="395536" y="310929"/>
            <a:ext cx="7272808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Intel® Distribution for GDB*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4F12D73-10E7-D0A6-C5B0-761E9ECC448C}"/>
              </a:ext>
            </a:extLst>
          </p:cNvPr>
          <p:cNvSpPr txBox="1"/>
          <p:nvPr/>
        </p:nvSpPr>
        <p:spPr>
          <a:xfrm>
            <a:off x="395536" y="1340768"/>
            <a:ext cx="3384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Intel® Distribution for GDB*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D6D54DC-A05E-8F11-24EA-2E48EFF2F5E0}"/>
              </a:ext>
            </a:extLst>
          </p:cNvPr>
          <p:cNvSpPr txBox="1"/>
          <p:nvPr/>
        </p:nvSpPr>
        <p:spPr>
          <a:xfrm>
            <a:off x="288032" y="1931720"/>
            <a:ext cx="8676456" cy="4953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62626"/>
                </a:solidFill>
                <a:effectLst/>
                <a:latin typeface="intel-clear"/>
              </a:rPr>
              <a:t>The Intel® Distribution for GDB* application debugger is a companion tool to Intel® compilers and libraries.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62626"/>
                </a:solidFill>
                <a:effectLst/>
                <a:latin typeface="intel-clear"/>
              </a:rPr>
              <a:t>It delivers a unified debugging experience that allows you to efficiently and simultaneously debug cross-platform parallel and threaded applications developed in Data Parallel C++ (DPC++), C, C++, OpenMP*, SYCL*, or Fortran.</a:t>
            </a:r>
            <a:endParaRPr lang="en-US" sz="2000" b="0" dirty="0">
              <a:solidFill>
                <a:srgbClr val="262626"/>
              </a:solidFill>
              <a:latin typeface="intel-clear"/>
            </a:endParaRPr>
          </a:p>
          <a:p>
            <a:pPr marL="504000" lvl="1" indent="-342900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62626"/>
                </a:solidFill>
                <a:effectLst/>
                <a:latin typeface="intel-clear"/>
              </a:rPr>
              <a:t>Achieve </a:t>
            </a:r>
            <a:r>
              <a:rPr lang="en-US" sz="2000" i="0" dirty="0">
                <a:solidFill>
                  <a:srgbClr val="262626"/>
                </a:solidFill>
                <a:effectLst/>
                <a:latin typeface="intel-clear"/>
              </a:rPr>
              <a:t>full control over running applications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intel-clear"/>
              </a:rPr>
              <a:t>, including breakpoints and single stepping.</a:t>
            </a:r>
          </a:p>
          <a:p>
            <a:pPr marL="504000" lvl="1" indent="-342900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62626"/>
                </a:solidFill>
                <a:effectLst/>
                <a:latin typeface="intel-clear"/>
              </a:rPr>
              <a:t>Debug in a single session across </a:t>
            </a:r>
            <a:r>
              <a:rPr lang="en-US" sz="2000" i="0" dirty="0">
                <a:solidFill>
                  <a:srgbClr val="262626"/>
                </a:solidFill>
                <a:effectLst/>
                <a:latin typeface="intel-clear"/>
              </a:rPr>
              <a:t>CPU and GPU 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intel-clear"/>
              </a:rPr>
              <a:t>code to quickly examine variables, read/write memory and registers, and inspect the hardware state when the application is suspended.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62626"/>
              </a:solidFill>
              <a:effectLst/>
              <a:latin typeface="intel-o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62626"/>
              </a:solidFill>
              <a:effectLst/>
              <a:latin typeface="intel-clear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8E19346-E722-216F-734D-8CB02D9E00D1}"/>
              </a:ext>
            </a:extLst>
          </p:cNvPr>
          <p:cNvSpPr txBox="1"/>
          <p:nvPr/>
        </p:nvSpPr>
        <p:spPr>
          <a:xfrm>
            <a:off x="395536" y="971436"/>
            <a:ext cx="5544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62626"/>
                </a:solidFill>
                <a:latin typeface="intel-one"/>
              </a:rPr>
              <a:t>Quickly Debug Parallel and Multithreaded Code</a:t>
            </a:r>
          </a:p>
        </p:txBody>
      </p:sp>
    </p:spTree>
    <p:extLst>
      <p:ext uri="{BB962C8B-B14F-4D97-AF65-F5344CB8AC3E}">
        <p14:creationId xmlns:p14="http://schemas.microsoft.com/office/powerpoint/2010/main" val="334031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CCD17C2-0CF2-AB7B-8A37-F7ED8059B646}"/>
              </a:ext>
            </a:extLst>
          </p:cNvPr>
          <p:cNvSpPr txBox="1"/>
          <p:nvPr/>
        </p:nvSpPr>
        <p:spPr>
          <a:xfrm>
            <a:off x="395536" y="310929"/>
            <a:ext cx="7272808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Intel® Distribution for GDB* - Example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4F12D73-10E7-D0A6-C5B0-761E9ECC448C}"/>
              </a:ext>
            </a:extLst>
          </p:cNvPr>
          <p:cNvSpPr txBox="1"/>
          <p:nvPr/>
        </p:nvSpPr>
        <p:spPr>
          <a:xfrm>
            <a:off x="395536" y="1043444"/>
            <a:ext cx="3384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Intel® Distribution for GDB*</a:t>
            </a:r>
            <a:endParaRPr lang="he-IL" dirty="0">
              <a:solidFill>
                <a:srgbClr val="0070C0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CE60A84-23DE-7F1A-4AD2-EA0F66465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67" y="1700808"/>
            <a:ext cx="7605419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5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CCD17C2-0CF2-AB7B-8A37-F7ED8059B646}"/>
              </a:ext>
            </a:extLst>
          </p:cNvPr>
          <p:cNvSpPr txBox="1"/>
          <p:nvPr/>
        </p:nvSpPr>
        <p:spPr>
          <a:xfrm>
            <a:off x="395536" y="310929"/>
            <a:ext cx="7272808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Intel® Distribution for GDB* - Example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4F12D73-10E7-D0A6-C5B0-761E9ECC448C}"/>
              </a:ext>
            </a:extLst>
          </p:cNvPr>
          <p:cNvSpPr txBox="1"/>
          <p:nvPr/>
        </p:nvSpPr>
        <p:spPr>
          <a:xfrm>
            <a:off x="395536" y="1043444"/>
            <a:ext cx="3384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Intel® Distribution for GDB*</a:t>
            </a:r>
            <a:endParaRPr lang="he-IL" dirty="0">
              <a:solidFill>
                <a:srgbClr val="0070C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641E811-B5CD-BBAF-5267-36E81D80BB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100" b="4513"/>
          <a:stretch/>
        </p:blipFill>
        <p:spPr>
          <a:xfrm>
            <a:off x="395537" y="1700808"/>
            <a:ext cx="7704856" cy="44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5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CCD17C2-0CF2-AB7B-8A37-F7ED8059B646}"/>
              </a:ext>
            </a:extLst>
          </p:cNvPr>
          <p:cNvSpPr txBox="1"/>
          <p:nvPr/>
        </p:nvSpPr>
        <p:spPr>
          <a:xfrm>
            <a:off x="395536" y="310929"/>
            <a:ext cx="7272808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Intel® Distribution for GDB* - Example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4F12D73-10E7-D0A6-C5B0-761E9ECC448C}"/>
              </a:ext>
            </a:extLst>
          </p:cNvPr>
          <p:cNvSpPr txBox="1"/>
          <p:nvPr/>
        </p:nvSpPr>
        <p:spPr>
          <a:xfrm>
            <a:off x="395536" y="1043444"/>
            <a:ext cx="3384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Intel® Distribution for GDB*</a:t>
            </a:r>
            <a:endParaRPr lang="he-IL" dirty="0">
              <a:solidFill>
                <a:srgbClr val="0070C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0899401-099B-5D52-907B-76D855A65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475492"/>
            <a:ext cx="7327948" cy="527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6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CCD17C2-0CF2-AB7B-8A37-F7ED8059B646}"/>
              </a:ext>
            </a:extLst>
          </p:cNvPr>
          <p:cNvSpPr txBox="1"/>
          <p:nvPr/>
        </p:nvSpPr>
        <p:spPr>
          <a:xfrm>
            <a:off x="395536" y="310929"/>
            <a:ext cx="7272808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Intel® Distribution for GDB* - Example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4F12D73-10E7-D0A6-C5B0-761E9ECC448C}"/>
              </a:ext>
            </a:extLst>
          </p:cNvPr>
          <p:cNvSpPr txBox="1"/>
          <p:nvPr/>
        </p:nvSpPr>
        <p:spPr>
          <a:xfrm>
            <a:off x="395536" y="1043444"/>
            <a:ext cx="3384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Intel® Distribution for GDB*</a:t>
            </a:r>
            <a:endParaRPr lang="he-IL" dirty="0">
              <a:solidFill>
                <a:srgbClr val="0070C0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4F43BC61-1615-458C-1E03-2B3CBC5A4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18" y="1434262"/>
            <a:ext cx="8469443" cy="5163090"/>
          </a:xfrm>
          <a:prstGeom prst="rect">
            <a:avLst/>
          </a:prstGeom>
        </p:spPr>
      </p:pic>
      <p:graphicFrame>
        <p:nvGraphicFramePr>
          <p:cNvPr id="3" name="אובייקט 2">
            <a:extLst>
              <a:ext uri="{FF2B5EF4-FFF2-40B4-BE49-F238E27FC236}">
                <a16:creationId xmlns:a16="http://schemas.microsoft.com/office/drawing/2014/main" id="{825FB072-F1B4-1C66-5BED-CB0C7266B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343990"/>
              </p:ext>
            </p:extLst>
          </p:nvPr>
        </p:nvGraphicFramePr>
        <p:xfrm>
          <a:off x="4058600" y="5157192"/>
          <a:ext cx="4232672" cy="119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אובייקט מעטפת של כורך האובייקטים" showAsIcon="1" r:id="rId5" imgW="1554480" imgH="439560" progId="Package">
                  <p:embed/>
                </p:oleObj>
              </mc:Choice>
              <mc:Fallback>
                <p:oleObj name="אובייקט מעטפת של כורך האובייקטים" showAsIcon="1" r:id="rId5" imgW="1554480" imgH="439560" progId="Package">
                  <p:embed/>
                  <p:pic>
                    <p:nvPicPr>
                      <p:cNvPr id="3" name="אובייקט 2">
                        <a:extLst>
                          <a:ext uri="{FF2B5EF4-FFF2-40B4-BE49-F238E27FC236}">
                            <a16:creationId xmlns:a16="http://schemas.microsoft.com/office/drawing/2014/main" id="{825FB072-F1B4-1C66-5BED-CB0C7266B8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8600" y="5157192"/>
                        <a:ext cx="4232672" cy="1197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1E9E462-F29B-59D9-0671-C0EFD626D76C}"/>
              </a:ext>
            </a:extLst>
          </p:cNvPr>
          <p:cNvSpPr txBox="1"/>
          <p:nvPr/>
        </p:nvSpPr>
        <p:spPr>
          <a:xfrm>
            <a:off x="4788024" y="6381328"/>
            <a:ext cx="554461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watch the full output </a:t>
            </a:r>
            <a:endParaRPr lang="he-IL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8555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CCD17C2-0CF2-AB7B-8A37-F7ED8059B646}"/>
              </a:ext>
            </a:extLst>
          </p:cNvPr>
          <p:cNvSpPr txBox="1"/>
          <p:nvPr/>
        </p:nvSpPr>
        <p:spPr>
          <a:xfrm>
            <a:off x="395536" y="310929"/>
            <a:ext cx="8352928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Intel® Distribution for GDB* (reference sheet)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4835F06-5529-B8D9-AB53-E0C766DA0173}"/>
              </a:ext>
            </a:extLst>
          </p:cNvPr>
          <p:cNvSpPr txBox="1"/>
          <p:nvPr/>
        </p:nvSpPr>
        <p:spPr>
          <a:xfrm>
            <a:off x="395536" y="980728"/>
            <a:ext cx="84249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600" b="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https://www.intel.com/content/www/us/en/develop/download/gdb-reference-sheet.html</a:t>
            </a:r>
            <a:endParaRPr lang="he-IL" sz="1600" b="0" dirty="0">
              <a:solidFill>
                <a:srgbClr val="0070C0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F3ED685B-07DE-3EAF-4E04-6E5B8ECDC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50" y="1412776"/>
            <a:ext cx="4351346" cy="53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10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96E8C63-3955-4C01-6B23-2DFE83943D28}"/>
              </a:ext>
            </a:extLst>
          </p:cNvPr>
          <p:cNvSpPr txBox="1"/>
          <p:nvPr/>
        </p:nvSpPr>
        <p:spPr>
          <a:xfrm>
            <a:off x="432048" y="1340768"/>
            <a:ext cx="277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Intel® Inspector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FE0C2FF-4317-89F2-BD70-5893E1DE2549}"/>
              </a:ext>
            </a:extLst>
          </p:cNvPr>
          <p:cNvSpPr txBox="1"/>
          <p:nvPr/>
        </p:nvSpPr>
        <p:spPr>
          <a:xfrm>
            <a:off x="395536" y="310929"/>
            <a:ext cx="8383096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Intel® Inspector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02A7A2E-832F-6910-B3DB-916E4BF327D0}"/>
              </a:ext>
            </a:extLst>
          </p:cNvPr>
          <p:cNvSpPr txBox="1"/>
          <p:nvPr/>
        </p:nvSpPr>
        <p:spPr>
          <a:xfrm>
            <a:off x="539552" y="1772338"/>
            <a:ext cx="8239080" cy="50306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62626"/>
                </a:solidFill>
                <a:effectLst/>
                <a:latin typeface="intel-clear"/>
              </a:rPr>
              <a:t>Memory errors 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intel-clear"/>
              </a:rPr>
              <a:t>and </a:t>
            </a:r>
            <a:r>
              <a:rPr lang="en-US" sz="2000" i="0" dirty="0">
                <a:solidFill>
                  <a:srgbClr val="262626"/>
                </a:solidFill>
                <a:effectLst/>
                <a:latin typeface="intel-clear"/>
              </a:rPr>
              <a:t>nondeterministic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intel-clear"/>
              </a:rPr>
              <a:t> </a:t>
            </a:r>
            <a:r>
              <a:rPr lang="en-US" sz="2000" i="0" dirty="0">
                <a:solidFill>
                  <a:srgbClr val="262626"/>
                </a:solidFill>
                <a:effectLst/>
                <a:latin typeface="intel-clear"/>
              </a:rPr>
              <a:t>threading errors 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intel-clear"/>
              </a:rPr>
              <a:t>are difficult to find without the right tool. 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62626"/>
                </a:solidFill>
                <a:effectLst/>
                <a:latin typeface="intel-clear"/>
              </a:rPr>
              <a:t>Intel® Inspector is designed to find these. It is a dynamic memory and threading error debugger for C, C++, and Fortran applications that run on Windows* and Linux*.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62626"/>
                </a:solidFill>
                <a:effectLst/>
                <a:latin typeface="intel-clear"/>
              </a:rPr>
              <a:t>Save time: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intel-clear"/>
              </a:rPr>
              <a:t> simplify the diagnosis of difficult errors by breaking into the debugger just before the error occurs.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62626"/>
                </a:solidFill>
                <a:effectLst/>
                <a:latin typeface="intel-clear"/>
              </a:rPr>
              <a:t>Save effort: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intel-clear"/>
              </a:rPr>
              <a:t> use your normal debug or production build to catch and debug errors. Check all code, including third-party libraries with unavailable sources.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62626"/>
              </a:solidFill>
              <a:effectLst/>
              <a:latin typeface="intel-o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62626"/>
              </a:solidFill>
              <a:effectLst/>
              <a:latin typeface="intel-clear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8A44D61A-536C-62B7-6F31-E1B19626561E}"/>
              </a:ext>
            </a:extLst>
          </p:cNvPr>
          <p:cNvSpPr txBox="1"/>
          <p:nvPr/>
        </p:nvSpPr>
        <p:spPr>
          <a:xfrm>
            <a:off x="395536" y="938222"/>
            <a:ext cx="4991509" cy="402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 i="0" dirty="0">
                <a:solidFill>
                  <a:srgbClr val="262626"/>
                </a:solidFill>
                <a:effectLst/>
                <a:latin typeface="intel-one"/>
              </a:rPr>
              <a:t>Solve Memory and Threading Problems Early</a:t>
            </a:r>
          </a:p>
        </p:txBody>
      </p:sp>
    </p:spTree>
    <p:extLst>
      <p:ext uri="{BB962C8B-B14F-4D97-AF65-F5344CB8AC3E}">
        <p14:creationId xmlns:p14="http://schemas.microsoft.com/office/powerpoint/2010/main" val="357171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B64B18A-9B61-0BF2-3AA4-7398B21A3FC2}"/>
              </a:ext>
            </a:extLst>
          </p:cNvPr>
          <p:cNvSpPr txBox="1"/>
          <p:nvPr/>
        </p:nvSpPr>
        <p:spPr>
          <a:xfrm>
            <a:off x="-252536" y="457508"/>
            <a:ext cx="9289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Today’s Outline: Debug &amp; profile &amp; analyze tools</a:t>
            </a:r>
            <a:endParaRPr lang="he-IL" sz="2800" dirty="0">
              <a:solidFill>
                <a:srgbClr val="5D5D5D"/>
              </a:solidFill>
              <a:latin typeface="Open Sans" panose="020B0606030504020204" pitchFamily="34" charset="0"/>
              <a:ea typeface="+mj-ea"/>
              <a:cs typeface="+mj-cs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FE1F989-44C1-D91F-A0FE-CD706F60664F}"/>
              </a:ext>
            </a:extLst>
          </p:cNvPr>
          <p:cNvSpPr txBox="1"/>
          <p:nvPr/>
        </p:nvSpPr>
        <p:spPr>
          <a:xfrm>
            <a:off x="683568" y="1699061"/>
            <a:ext cx="8136904" cy="54322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62626"/>
                </a:solidFill>
                <a:effectLst/>
                <a:latin typeface="intel-clear"/>
              </a:rPr>
              <a:t>What is oneAPI (review)?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62626"/>
                </a:solidFill>
                <a:effectLst/>
                <a:latin typeface="intel-clear"/>
              </a:rPr>
              <a:t>Intel® VTune™ Profiler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62626"/>
                </a:solidFill>
                <a:effectLst/>
                <a:latin typeface="intel-clear"/>
              </a:rPr>
              <a:t>Intel® Advisor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62626"/>
                </a:solidFill>
                <a:effectLst/>
                <a:latin typeface="intel-clear"/>
              </a:rPr>
              <a:t>Intel® Distribution for GDB*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62626"/>
                </a:solidFill>
                <a:effectLst/>
                <a:latin typeface="intel-clear"/>
              </a:rPr>
              <a:t>Intel Inspector</a:t>
            </a:r>
          </a:p>
          <a:p>
            <a:endParaRPr lang="en-US" sz="2000" b="0" dirty="0">
              <a:solidFill>
                <a:srgbClr val="262626"/>
              </a:solidFill>
              <a:latin typeface="intel-clear"/>
            </a:endParaRPr>
          </a:p>
          <a:p>
            <a:r>
              <a:rPr lang="en-US" sz="2000" b="0" dirty="0">
                <a:solidFill>
                  <a:srgbClr val="262626"/>
                </a:solidFill>
                <a:latin typeface="intel-clear"/>
              </a:rPr>
              <a:t>See more: 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intel-one"/>
              </a:rPr>
              <a:t>Intel® oneAPI Programming Guide - oneAPI Debug Tools</a:t>
            </a:r>
            <a:endParaRPr lang="en-US" sz="2000" b="0" dirty="0">
              <a:solidFill>
                <a:srgbClr val="262626"/>
              </a:solidFill>
              <a:latin typeface="intel-clear"/>
            </a:endParaRPr>
          </a:p>
          <a:p>
            <a:r>
              <a:rPr lang="en-US" sz="1600" b="0" dirty="0">
                <a:solidFill>
                  <a:srgbClr val="0070C0"/>
                </a:solidFill>
                <a:latin typeface="intel-cle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https://www.intel.com/content/www/us/en/develop/documentation/oneapi-programming-guide/top/software-development-process/debugging-the-dpcpp-and-openmp-offload-process/oneapi-debug-tools.html</a:t>
            </a:r>
            <a:endParaRPr lang="en-US" sz="2400" b="0" i="0" dirty="0">
              <a:solidFill>
                <a:srgbClr val="262626"/>
              </a:solidFill>
              <a:effectLst/>
              <a:latin typeface="intel-clear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800" u="sng" dirty="0">
                <a:solidFill>
                  <a:srgbClr val="262626"/>
                </a:solidFill>
                <a:latin typeface="intel-one"/>
              </a:rPr>
              <a:t>2) CUDA Toolkit: NVProf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62626"/>
              </a:solidFill>
              <a:effectLst/>
              <a:latin typeface="intel-clear"/>
            </a:endParaRPr>
          </a:p>
          <a:p>
            <a:endParaRPr lang="en-US" sz="2000" b="0" i="0" dirty="0">
              <a:solidFill>
                <a:srgbClr val="262626"/>
              </a:solidFill>
              <a:effectLst/>
              <a:latin typeface="intel-clear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E8DE11D-979D-D4EA-C033-50AF8D1AEFBE}"/>
              </a:ext>
            </a:extLst>
          </p:cNvPr>
          <p:cNvSpPr txBox="1"/>
          <p:nvPr/>
        </p:nvSpPr>
        <p:spPr>
          <a:xfrm>
            <a:off x="585423" y="1124744"/>
            <a:ext cx="4588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0" u="sng" dirty="0">
                <a:solidFill>
                  <a:srgbClr val="262626"/>
                </a:solidFill>
                <a:effectLst/>
                <a:latin typeface="intel-one"/>
              </a:rPr>
              <a:t>1) oneAPI Debug Tools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FE0C2FF-4317-89F2-BD70-5893E1DE2549}"/>
              </a:ext>
            </a:extLst>
          </p:cNvPr>
          <p:cNvSpPr txBox="1"/>
          <p:nvPr/>
        </p:nvSpPr>
        <p:spPr>
          <a:xfrm>
            <a:off x="395536" y="310929"/>
            <a:ext cx="8383096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Intel® Inspector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8A44D61A-536C-62B7-6F31-E1B19626561E}"/>
              </a:ext>
            </a:extLst>
          </p:cNvPr>
          <p:cNvSpPr txBox="1"/>
          <p:nvPr/>
        </p:nvSpPr>
        <p:spPr>
          <a:xfrm>
            <a:off x="395536" y="938222"/>
            <a:ext cx="4991509" cy="402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 i="0" dirty="0">
                <a:solidFill>
                  <a:srgbClr val="262626"/>
                </a:solidFill>
                <a:effectLst/>
                <a:latin typeface="intel-one"/>
              </a:rPr>
              <a:t>Solve Memory and Threading Problems Early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23B3975-90BB-1B9C-3CD5-986E0B722F7E}"/>
              </a:ext>
            </a:extLst>
          </p:cNvPr>
          <p:cNvSpPr txBox="1"/>
          <p:nvPr/>
        </p:nvSpPr>
        <p:spPr>
          <a:xfrm>
            <a:off x="467544" y="5589240"/>
            <a:ext cx="76328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200" dirty="0"/>
              <a:t>https://www.intel.com/content/www/us/en/developer/videos/introduction-to-intel-inspector.html</a:t>
            </a:r>
          </a:p>
        </p:txBody>
      </p:sp>
      <p:pic>
        <p:nvPicPr>
          <p:cNvPr id="5" name="תמונה 4">
            <a:hlinkClick r:id="rId3"/>
            <a:extLst>
              <a:ext uri="{FF2B5EF4-FFF2-40B4-BE49-F238E27FC236}">
                <a16:creationId xmlns:a16="http://schemas.microsoft.com/office/drawing/2014/main" id="{A4CFA614-C4A9-D6E3-CED0-3AF7D41A2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369865"/>
            <a:ext cx="7308304" cy="414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83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CCD17C2-0CF2-AB7B-8A37-F7ED8059B646}"/>
              </a:ext>
            </a:extLst>
          </p:cNvPr>
          <p:cNvSpPr txBox="1"/>
          <p:nvPr/>
        </p:nvSpPr>
        <p:spPr>
          <a:xfrm>
            <a:off x="395536" y="310929"/>
            <a:ext cx="8280920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oneAPI_Essentials on your Intel DevCloud 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02E5C82-28C0-048F-EE44-8BDD747A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556792"/>
            <a:ext cx="4320480" cy="5134777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7635C9D-2766-790A-E94F-D93840AA7729}"/>
              </a:ext>
            </a:extLst>
          </p:cNvPr>
          <p:cNvSpPr txBox="1"/>
          <p:nvPr/>
        </p:nvSpPr>
        <p:spPr>
          <a:xfrm>
            <a:off x="1115616" y="1132189"/>
            <a:ext cx="6624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62626"/>
                </a:solidFill>
                <a:latin typeface="intel-one"/>
              </a:rPr>
              <a:t>Explore examples &amp; how to use oneAPI tools on your Intel DevCloud</a:t>
            </a:r>
          </a:p>
        </p:txBody>
      </p:sp>
    </p:spTree>
    <p:extLst>
      <p:ext uri="{BB962C8B-B14F-4D97-AF65-F5344CB8AC3E}">
        <p14:creationId xmlns:p14="http://schemas.microsoft.com/office/powerpoint/2010/main" val="1254585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CCD17C2-0CF2-AB7B-8A37-F7ED8059B646}"/>
              </a:ext>
            </a:extLst>
          </p:cNvPr>
          <p:cNvSpPr txBox="1"/>
          <p:nvPr/>
        </p:nvSpPr>
        <p:spPr>
          <a:xfrm>
            <a:off x="395536" y="310929"/>
            <a:ext cx="7272808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oneAPI-samples on GitHub 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1E694D9-990A-3569-69C1-538A43279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40768"/>
            <a:ext cx="8705004" cy="4320480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CF72C66-7BD7-2D90-02B0-0CB62350FF99}"/>
              </a:ext>
            </a:extLst>
          </p:cNvPr>
          <p:cNvSpPr txBox="1"/>
          <p:nvPr/>
        </p:nvSpPr>
        <p:spPr>
          <a:xfrm>
            <a:off x="557808" y="5852011"/>
            <a:ext cx="63904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600" b="0" dirty="0">
                <a:hlinkClick r:id="rId4"/>
              </a:rPr>
              <a:t>https://github.com/oneapi-src/oneAPI-samples/tree/master/Tools</a:t>
            </a:r>
            <a:endParaRPr lang="he-IL" sz="1600" b="0" dirty="0"/>
          </a:p>
        </p:txBody>
      </p:sp>
    </p:spTree>
    <p:extLst>
      <p:ext uri="{BB962C8B-B14F-4D97-AF65-F5344CB8AC3E}">
        <p14:creationId xmlns:p14="http://schemas.microsoft.com/office/powerpoint/2010/main" val="167254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B3D7034-9DF5-F92A-6039-D63C378D2B98}"/>
              </a:ext>
            </a:extLst>
          </p:cNvPr>
          <p:cNvSpPr txBox="1"/>
          <p:nvPr/>
        </p:nvSpPr>
        <p:spPr>
          <a:xfrm>
            <a:off x="248069" y="6309320"/>
            <a:ext cx="86444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/>
              <a:t>From: Nvidia profiler User’s Guide</a:t>
            </a:r>
            <a:r>
              <a:rPr lang="he-IL" sz="1200" b="0" dirty="0"/>
              <a:t> </a:t>
            </a:r>
            <a:r>
              <a:rPr lang="en-US" sz="1200" b="0" dirty="0"/>
              <a:t> </a:t>
            </a:r>
            <a:r>
              <a:rPr lang="en-US" sz="1200" dirty="0"/>
              <a:t>https://docs.nvidia.com/cuda/profiler-users-guide/index.html</a:t>
            </a:r>
            <a:endParaRPr lang="he-IL" sz="1200" b="0" dirty="0"/>
          </a:p>
        </p:txBody>
      </p:sp>
      <p:pic>
        <p:nvPicPr>
          <p:cNvPr id="2050" name="Picture 2" descr="Activities with high waiting time are blocked on a concurrent execution stream.">
            <a:extLst>
              <a:ext uri="{FF2B5EF4-FFF2-40B4-BE49-F238E27FC236}">
                <a16:creationId xmlns:a16="http://schemas.microsoft.com/office/drawing/2014/main" id="{2C7B653A-0F08-C43B-527F-AF0F04F50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" y="1484784"/>
            <a:ext cx="8773999" cy="466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D24B219-7748-ED68-72B3-0D72ED711FEC}"/>
              </a:ext>
            </a:extLst>
          </p:cNvPr>
          <p:cNvSpPr txBox="1"/>
          <p:nvPr/>
        </p:nvSpPr>
        <p:spPr>
          <a:xfrm>
            <a:off x="395536" y="310929"/>
            <a:ext cx="7272808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CUDA Toolkit: NVProf </a:t>
            </a:r>
            <a:r>
              <a:rPr lang="en-US" sz="24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(supports OpenMP)</a:t>
            </a:r>
            <a:endParaRPr lang="en-US" sz="2800" dirty="0">
              <a:solidFill>
                <a:srgbClr val="5D5D5D"/>
              </a:solidFill>
              <a:latin typeface="Open Sans" panose="020B0606030504020204" pitchFamily="34" charset="0"/>
              <a:ea typeface="+mj-ea"/>
              <a:cs typeface="+mj-cs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CF779CB-160E-3B72-48E0-7C3A45E4213E}"/>
              </a:ext>
            </a:extLst>
          </p:cNvPr>
          <p:cNvSpPr txBox="1"/>
          <p:nvPr/>
        </p:nvSpPr>
        <p:spPr>
          <a:xfrm>
            <a:off x="395536" y="9985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 Profiler User's Guide</a:t>
            </a:r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91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CCD17C2-0CF2-AB7B-8A37-F7ED8059B646}"/>
              </a:ext>
            </a:extLst>
          </p:cNvPr>
          <p:cNvSpPr txBox="1"/>
          <p:nvPr/>
        </p:nvSpPr>
        <p:spPr>
          <a:xfrm>
            <a:off x="395536" y="310929"/>
            <a:ext cx="7272808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CUDA Toolkit: NVProf </a:t>
            </a:r>
            <a:r>
              <a:rPr lang="en-US" sz="24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(supports OpenMP)</a:t>
            </a:r>
            <a:endParaRPr lang="en-US" sz="2800" dirty="0">
              <a:solidFill>
                <a:srgbClr val="5D5D5D"/>
              </a:solidFill>
              <a:latin typeface="Open Sans" panose="020B0606030504020204" pitchFamily="34" charset="0"/>
              <a:ea typeface="+mj-ea"/>
              <a:cs typeface="+mj-cs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D253F97-7337-E1FE-7D38-556DE8CCD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80728"/>
            <a:ext cx="7691067" cy="5296413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B3D7034-9DF5-F92A-6039-D63C378D2B98}"/>
              </a:ext>
            </a:extLst>
          </p:cNvPr>
          <p:cNvSpPr txBox="1"/>
          <p:nvPr/>
        </p:nvSpPr>
        <p:spPr>
          <a:xfrm>
            <a:off x="499589" y="6381328"/>
            <a:ext cx="58006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/>
              <a:t>From: </a:t>
            </a:r>
            <a:r>
              <a:rPr lang="en-US" sz="1200" dirty="0"/>
              <a:t>Programming your GPU with OpenMP</a:t>
            </a:r>
            <a:r>
              <a:rPr lang="en-US" sz="1200" b="0" dirty="0"/>
              <a:t>:</a:t>
            </a:r>
            <a:r>
              <a:rPr lang="he-IL" sz="1200" b="0" dirty="0"/>
              <a:t> https://openmpusers.org/wp-content/uploads/uk-openmp-users-2018-OpenMP45Tutorial_new.pdf</a:t>
            </a:r>
          </a:p>
        </p:txBody>
      </p:sp>
    </p:spTree>
    <p:extLst>
      <p:ext uri="{BB962C8B-B14F-4D97-AF65-F5344CB8AC3E}">
        <p14:creationId xmlns:p14="http://schemas.microsoft.com/office/powerpoint/2010/main" val="2918918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CCD17C2-0CF2-AB7B-8A37-F7ED8059B646}"/>
              </a:ext>
            </a:extLst>
          </p:cNvPr>
          <p:cNvSpPr txBox="1"/>
          <p:nvPr/>
        </p:nvSpPr>
        <p:spPr>
          <a:xfrm>
            <a:off x="1835696" y="238921"/>
            <a:ext cx="4752528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What would you do?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8C4CC84-901E-11C3-26E5-3CC14AD67D3B}"/>
              </a:ext>
            </a:extLst>
          </p:cNvPr>
          <p:cNvSpPr txBox="1"/>
          <p:nvPr/>
        </p:nvSpPr>
        <p:spPr>
          <a:xfrm>
            <a:off x="2123728" y="2180471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i, j;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(i = 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en-US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for (j = 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 &lt; </a:t>
            </a:r>
            <a:r>
              <a:rPr lang="en-US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j++){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matrix[j][</a:t>
            </a:r>
            <a:r>
              <a:rPr lang="en-US" b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B885665-7397-79CD-10F1-89E5ED785E78}"/>
              </a:ext>
            </a:extLst>
          </p:cNvPr>
          <p:cNvSpPr txBox="1"/>
          <p:nvPr/>
        </p:nvSpPr>
        <p:spPr>
          <a:xfrm>
            <a:off x="1331640" y="1272242"/>
            <a:ext cx="67687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POV: You iterate (even serially) through a 2D-matrix (in C) and you do not understand why performance is poor…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4ED838A-DCE1-8CE9-EE38-C0D02268B998}"/>
              </a:ext>
            </a:extLst>
          </p:cNvPr>
          <p:cNvSpPr txBox="1"/>
          <p:nvPr/>
        </p:nvSpPr>
        <p:spPr>
          <a:xfrm>
            <a:off x="1331640" y="4222829"/>
            <a:ext cx="576064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If you analyze with VTune (for example), what might you find out?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564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2697DA3-E939-2C5F-8232-0BB03BF9422F}"/>
              </a:ext>
            </a:extLst>
          </p:cNvPr>
          <p:cNvSpPr txBox="1"/>
          <p:nvPr/>
        </p:nvSpPr>
        <p:spPr>
          <a:xfrm>
            <a:off x="323528" y="310929"/>
            <a:ext cx="3528392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What is oneAPI?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BFC5E10-046E-9DF8-7971-FDC1F7F22477}"/>
              </a:ext>
            </a:extLst>
          </p:cNvPr>
          <p:cNvSpPr txBox="1"/>
          <p:nvPr/>
        </p:nvSpPr>
        <p:spPr>
          <a:xfrm>
            <a:off x="150626" y="6237312"/>
            <a:ext cx="7157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200" b="0" dirty="0"/>
              <a:t>https://www.youtube.com/watch?v=GlmcJTpkpqA&amp;list=PLg-UKERBljNxsCltpcXU_Haz9xQSCN_SB&amp;index=2</a:t>
            </a:r>
          </a:p>
        </p:txBody>
      </p:sp>
      <p:pic>
        <p:nvPicPr>
          <p:cNvPr id="4" name="תמונה 3">
            <a:hlinkClick r:id="rId3"/>
            <a:extLst>
              <a:ext uri="{FF2B5EF4-FFF2-40B4-BE49-F238E27FC236}">
                <a16:creationId xmlns:a16="http://schemas.microsoft.com/office/drawing/2014/main" id="{358ECE37-B8E9-7B9C-252F-8CEAE87FE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196752"/>
            <a:ext cx="8546033" cy="481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BE3E907-DEC4-E8CD-DC00-E6F9573A0707}"/>
              </a:ext>
            </a:extLst>
          </p:cNvPr>
          <p:cNvSpPr txBox="1"/>
          <p:nvPr/>
        </p:nvSpPr>
        <p:spPr>
          <a:xfrm>
            <a:off x="395536" y="310929"/>
            <a:ext cx="5940152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Intel® VTune™ Profiler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80635DA-0898-DB90-5D43-C5F242D9A35F}"/>
              </a:ext>
            </a:extLst>
          </p:cNvPr>
          <p:cNvSpPr txBox="1"/>
          <p:nvPr/>
        </p:nvSpPr>
        <p:spPr>
          <a:xfrm>
            <a:off x="395536" y="1340768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Intel® VTune™ Profiler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19BA173-9CC9-9097-B44D-0C862BF1076D}"/>
              </a:ext>
            </a:extLst>
          </p:cNvPr>
          <p:cNvSpPr txBox="1"/>
          <p:nvPr/>
        </p:nvSpPr>
        <p:spPr>
          <a:xfrm>
            <a:off x="395536" y="971436"/>
            <a:ext cx="5094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62626"/>
                </a:solidFill>
                <a:latin typeface="intel-one"/>
              </a:rPr>
              <a:t>Performance Analysis for Applications &amp; Systems</a:t>
            </a:r>
          </a:p>
        </p:txBody>
      </p:sp>
      <p:pic>
        <p:nvPicPr>
          <p:cNvPr id="1026" name="Picture 2" descr="alt">
            <a:extLst>
              <a:ext uri="{FF2B5EF4-FFF2-40B4-BE49-F238E27FC236}">
                <a16:creationId xmlns:a16="http://schemas.microsoft.com/office/drawing/2014/main" id="{519DD695-FC2F-71F1-F3C9-853CA4E46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00808"/>
            <a:ext cx="295232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B521CD5-62B2-C4ED-1FCB-F957A54E558B}"/>
              </a:ext>
            </a:extLst>
          </p:cNvPr>
          <p:cNvSpPr txBox="1"/>
          <p:nvPr/>
        </p:nvSpPr>
        <p:spPr>
          <a:xfrm>
            <a:off x="611560" y="3738518"/>
            <a:ext cx="248376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0" i="0" dirty="0">
                <a:solidFill>
                  <a:srgbClr val="262626"/>
                </a:solidFill>
                <a:effectLst/>
                <a:latin typeface="intel-clear"/>
              </a:rPr>
              <a:t>Algorithm Optimization</a:t>
            </a:r>
            <a:endParaRPr lang="he-IL" sz="1600" b="0" dirty="0"/>
          </a:p>
        </p:txBody>
      </p:sp>
      <p:pic>
        <p:nvPicPr>
          <p:cNvPr id="1028" name="Picture 4" descr="alt">
            <a:extLst>
              <a:ext uri="{FF2B5EF4-FFF2-40B4-BE49-F238E27FC236}">
                <a16:creationId xmlns:a16="http://schemas.microsoft.com/office/drawing/2014/main" id="{9B674C57-3684-E4BE-3069-E441EF84D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4" r="13556"/>
          <a:stretch/>
        </p:blipFill>
        <p:spPr bwMode="auto">
          <a:xfrm>
            <a:off x="3437570" y="1844824"/>
            <a:ext cx="286262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t">
            <a:extLst>
              <a:ext uri="{FF2B5EF4-FFF2-40B4-BE49-F238E27FC236}">
                <a16:creationId xmlns:a16="http://schemas.microsoft.com/office/drawing/2014/main" id="{215E3FDF-3E3B-2440-EAF8-581E018A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688" y="1556792"/>
            <a:ext cx="2628800" cy="24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398A6BF4-48B0-D153-3681-63611DD5B140}"/>
              </a:ext>
            </a:extLst>
          </p:cNvPr>
          <p:cNvSpPr txBox="1"/>
          <p:nvPr/>
        </p:nvSpPr>
        <p:spPr>
          <a:xfrm>
            <a:off x="7037970" y="3738518"/>
            <a:ext cx="13504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262626"/>
                </a:solidFill>
                <a:effectLst/>
                <a:latin typeface="intel-clear"/>
              </a:rPr>
              <a:t>Accelerators</a:t>
            </a:r>
            <a:endParaRPr lang="he-IL" sz="1600" b="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EFC32E8-3B0F-E723-9EE4-954B70FC7B8A}"/>
              </a:ext>
            </a:extLst>
          </p:cNvPr>
          <p:cNvSpPr txBox="1"/>
          <p:nvPr/>
        </p:nvSpPr>
        <p:spPr>
          <a:xfrm>
            <a:off x="2870405" y="3784354"/>
            <a:ext cx="43924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262626"/>
                </a:solidFill>
                <a:effectLst/>
                <a:latin typeface="intel-clear"/>
              </a:rPr>
              <a:t>Microarchitecture and Memory Bottlenecks</a:t>
            </a:r>
            <a:endParaRPr lang="he-IL" sz="1600" b="0" dirty="0"/>
          </a:p>
        </p:txBody>
      </p:sp>
      <p:pic>
        <p:nvPicPr>
          <p:cNvPr id="1034" name="Picture 10" descr=" ">
            <a:extLst>
              <a:ext uri="{FF2B5EF4-FFF2-40B4-BE49-F238E27FC236}">
                <a16:creationId xmlns:a16="http://schemas.microsoft.com/office/drawing/2014/main" id="{BE082DDC-F0DD-645C-8DA0-91FC181AA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42574"/>
            <a:ext cx="2856252" cy="198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DD0CD0B1-2DC7-CA37-A73A-6D0404F5516E}"/>
              </a:ext>
            </a:extLst>
          </p:cNvPr>
          <p:cNvSpPr txBox="1"/>
          <p:nvPr/>
        </p:nvSpPr>
        <p:spPr>
          <a:xfrm>
            <a:off x="899592" y="6114782"/>
            <a:ext cx="122413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0" i="0" dirty="0">
                <a:solidFill>
                  <a:srgbClr val="262626"/>
                </a:solidFill>
                <a:effectLst/>
                <a:latin typeface="intel-clear"/>
              </a:rPr>
              <a:t>Parallelism</a:t>
            </a:r>
            <a:endParaRPr lang="he-IL" sz="1600" b="0" dirty="0"/>
          </a:p>
        </p:txBody>
      </p:sp>
      <p:pic>
        <p:nvPicPr>
          <p:cNvPr id="1036" name="Picture 12" descr=" ">
            <a:extLst>
              <a:ext uri="{FF2B5EF4-FFF2-40B4-BE49-F238E27FC236}">
                <a16:creationId xmlns:a16="http://schemas.microsoft.com/office/drawing/2014/main" id="{290E190F-0891-7712-57C3-A0CEDF89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89348"/>
            <a:ext cx="3029240" cy="17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DDB788A8-0165-DA8E-265E-B6CA18A9DEBB}"/>
              </a:ext>
            </a:extLst>
          </p:cNvPr>
          <p:cNvSpPr txBox="1"/>
          <p:nvPr/>
        </p:nvSpPr>
        <p:spPr>
          <a:xfrm>
            <a:off x="3923928" y="6114782"/>
            <a:ext cx="205468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0" dirty="0">
                <a:solidFill>
                  <a:srgbClr val="262626"/>
                </a:solidFill>
                <a:latin typeface="intel-clear"/>
              </a:rPr>
              <a:t>Platform and I/O</a:t>
            </a:r>
            <a:endParaRPr lang="he-IL" sz="1600" b="0" dirty="0"/>
          </a:p>
        </p:txBody>
      </p:sp>
      <p:pic>
        <p:nvPicPr>
          <p:cNvPr id="1038" name="Picture 14" descr=" ">
            <a:extLst>
              <a:ext uri="{FF2B5EF4-FFF2-40B4-BE49-F238E27FC236}">
                <a16:creationId xmlns:a16="http://schemas.microsoft.com/office/drawing/2014/main" id="{512C0D07-D791-04E3-3CC0-3569A4347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14"/>
          <a:stretch/>
        </p:blipFill>
        <p:spPr bwMode="auto">
          <a:xfrm>
            <a:off x="6592593" y="4284707"/>
            <a:ext cx="2114990" cy="183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90CC7480-0B9D-5F50-AA23-DDF27B505F37}"/>
              </a:ext>
            </a:extLst>
          </p:cNvPr>
          <p:cNvSpPr txBox="1"/>
          <p:nvPr/>
        </p:nvSpPr>
        <p:spPr>
          <a:xfrm>
            <a:off x="7045809" y="6114782"/>
            <a:ext cx="119859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0" dirty="0">
                <a:solidFill>
                  <a:srgbClr val="262626"/>
                </a:solidFill>
                <a:latin typeface="intel-clear"/>
              </a:rPr>
              <a:t>Multi-Node</a:t>
            </a:r>
            <a:endParaRPr lang="he-IL" sz="1600" b="0" dirty="0"/>
          </a:p>
        </p:txBody>
      </p:sp>
    </p:spTree>
    <p:extLst>
      <p:ext uri="{BB962C8B-B14F-4D97-AF65-F5344CB8AC3E}">
        <p14:creationId xmlns:p14="http://schemas.microsoft.com/office/powerpoint/2010/main" val="277752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BE3E907-DEC4-E8CD-DC00-E6F9573A0707}"/>
              </a:ext>
            </a:extLst>
          </p:cNvPr>
          <p:cNvSpPr txBox="1"/>
          <p:nvPr/>
        </p:nvSpPr>
        <p:spPr>
          <a:xfrm>
            <a:off x="395536" y="310929"/>
            <a:ext cx="5940152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Intel® VTune™ Profiler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80635DA-0898-DB90-5D43-C5F242D9A35F}"/>
              </a:ext>
            </a:extLst>
          </p:cNvPr>
          <p:cNvSpPr txBox="1"/>
          <p:nvPr/>
        </p:nvSpPr>
        <p:spPr>
          <a:xfrm>
            <a:off x="395536" y="1340768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Intel® VTune™ Profiler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19BA173-9CC9-9097-B44D-0C862BF1076D}"/>
              </a:ext>
            </a:extLst>
          </p:cNvPr>
          <p:cNvSpPr txBox="1"/>
          <p:nvPr/>
        </p:nvSpPr>
        <p:spPr>
          <a:xfrm>
            <a:off x="395536" y="971436"/>
            <a:ext cx="5094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62626"/>
                </a:solidFill>
                <a:latin typeface="intel-one"/>
              </a:rPr>
              <a:t>Performance Analysis for Applications &amp; Systems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D80FE63-E4A9-8BC9-7E63-CEB3C1B2C721}"/>
              </a:ext>
            </a:extLst>
          </p:cNvPr>
          <p:cNvSpPr txBox="1"/>
          <p:nvPr/>
        </p:nvSpPr>
        <p:spPr>
          <a:xfrm>
            <a:off x="395536" y="1772816"/>
            <a:ext cx="6624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62626"/>
                </a:solidFill>
                <a:latin typeface="intel-one"/>
              </a:rPr>
              <a:t>Example: 3D Isotropic Acoustic Finite-Difference Wave Equation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E014A97-A6FD-4DB2-0F27-0302D76810E8}"/>
              </a:ext>
            </a:extLst>
          </p:cNvPr>
          <p:cNvSpPr txBox="1"/>
          <p:nvPr/>
        </p:nvSpPr>
        <p:spPr>
          <a:xfrm>
            <a:off x="395536" y="2132856"/>
            <a:ext cx="6624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62626"/>
                </a:solidFill>
                <a:latin typeface="intel-one"/>
              </a:rPr>
              <a:t>Analyze Hotspots:</a:t>
            </a: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BFB1C9A9-69B2-19A3-F553-EF808BC6A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492896"/>
            <a:ext cx="682485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1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BE3E907-DEC4-E8CD-DC00-E6F9573A0707}"/>
              </a:ext>
            </a:extLst>
          </p:cNvPr>
          <p:cNvSpPr txBox="1"/>
          <p:nvPr/>
        </p:nvSpPr>
        <p:spPr>
          <a:xfrm>
            <a:off x="395536" y="310929"/>
            <a:ext cx="5940152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Intel® VTune™ Profiler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80635DA-0898-DB90-5D43-C5F242D9A35F}"/>
              </a:ext>
            </a:extLst>
          </p:cNvPr>
          <p:cNvSpPr txBox="1"/>
          <p:nvPr/>
        </p:nvSpPr>
        <p:spPr>
          <a:xfrm>
            <a:off x="395536" y="1340768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Intel® VTune™ Profiler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19BA173-9CC9-9097-B44D-0C862BF1076D}"/>
              </a:ext>
            </a:extLst>
          </p:cNvPr>
          <p:cNvSpPr txBox="1"/>
          <p:nvPr/>
        </p:nvSpPr>
        <p:spPr>
          <a:xfrm>
            <a:off x="395536" y="971436"/>
            <a:ext cx="5094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62626"/>
                </a:solidFill>
                <a:latin typeface="intel-one"/>
              </a:rPr>
              <a:t>Performance Analysis for Applications &amp; Systems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D80FE63-E4A9-8BC9-7E63-CEB3C1B2C721}"/>
              </a:ext>
            </a:extLst>
          </p:cNvPr>
          <p:cNvSpPr txBox="1"/>
          <p:nvPr/>
        </p:nvSpPr>
        <p:spPr>
          <a:xfrm>
            <a:off x="395536" y="1772816"/>
            <a:ext cx="6624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62626"/>
                </a:solidFill>
                <a:latin typeface="intel-one"/>
              </a:rPr>
              <a:t>Example: 3D Isotropic Acoustic Finite-Difference Wave Equation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E014A97-A6FD-4DB2-0F27-0302D76810E8}"/>
              </a:ext>
            </a:extLst>
          </p:cNvPr>
          <p:cNvSpPr txBox="1"/>
          <p:nvPr/>
        </p:nvSpPr>
        <p:spPr>
          <a:xfrm>
            <a:off x="395536" y="2132856"/>
            <a:ext cx="6624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62626"/>
                </a:solidFill>
                <a:latin typeface="intel-one"/>
              </a:rPr>
              <a:t>Analyze Hotspots:</a:t>
            </a: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BFB1C9A9-69B2-19A3-F553-EF808BC6A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492896"/>
            <a:ext cx="6824855" cy="4248472"/>
          </a:xfrm>
          <a:prstGeom prst="rect">
            <a:avLst/>
          </a:prstGeom>
        </p:spPr>
      </p:pic>
      <p:graphicFrame>
        <p:nvGraphicFramePr>
          <p:cNvPr id="26" name="אובייקט 25">
            <a:extLst>
              <a:ext uri="{FF2B5EF4-FFF2-40B4-BE49-F238E27FC236}">
                <a16:creationId xmlns:a16="http://schemas.microsoft.com/office/drawing/2014/main" id="{E6515BE2-1846-833F-011A-A691B9560E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71201"/>
              </p:ext>
            </p:extLst>
          </p:nvPr>
        </p:nvGraphicFramePr>
        <p:xfrm>
          <a:off x="5061238" y="3645024"/>
          <a:ext cx="2607106" cy="765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אובייקט מעטפת של כורך האובייקטים" showAsIcon="1" r:id="rId5" imgW="1496520" imgH="439560" progId="Package">
                  <p:embed/>
                </p:oleObj>
              </mc:Choice>
              <mc:Fallback>
                <p:oleObj name="אובייקט מעטפת של כורך האובייקטים" showAsIcon="1" r:id="rId5" imgW="1496520" imgH="439560" progId="Package">
                  <p:embed/>
                  <p:pic>
                    <p:nvPicPr>
                      <p:cNvPr id="26" name="אובייקט 25">
                        <a:extLst>
                          <a:ext uri="{FF2B5EF4-FFF2-40B4-BE49-F238E27FC236}">
                            <a16:creationId xmlns:a16="http://schemas.microsoft.com/office/drawing/2014/main" id="{E6515BE2-1846-833F-011A-A691B9560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1238" y="3645024"/>
                        <a:ext cx="2607106" cy="765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אובייקט 26">
            <a:extLst>
              <a:ext uri="{FF2B5EF4-FFF2-40B4-BE49-F238E27FC236}">
                <a16:creationId xmlns:a16="http://schemas.microsoft.com/office/drawing/2014/main" id="{9C4047D6-F836-097B-3C20-5F77B7B0A8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170072"/>
              </p:ext>
            </p:extLst>
          </p:nvPr>
        </p:nvGraphicFramePr>
        <p:xfrm>
          <a:off x="5607893" y="4725144"/>
          <a:ext cx="1628403" cy="765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אובייקט מעטפת של כורך האובייקטים" showAsIcon="1" r:id="rId7" imgW="935280" imgH="439560" progId="Package">
                  <p:embed/>
                </p:oleObj>
              </mc:Choice>
              <mc:Fallback>
                <p:oleObj name="אובייקט מעטפת של כורך האובייקטים" showAsIcon="1" r:id="rId7" imgW="935280" imgH="439560" progId="Package">
                  <p:embed/>
                  <p:pic>
                    <p:nvPicPr>
                      <p:cNvPr id="27" name="אובייקט 26">
                        <a:extLst>
                          <a:ext uri="{FF2B5EF4-FFF2-40B4-BE49-F238E27FC236}">
                            <a16:creationId xmlns:a16="http://schemas.microsoft.com/office/drawing/2014/main" id="{9C4047D6-F836-097B-3C20-5F77B7B0A8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7893" y="4725144"/>
                        <a:ext cx="1628403" cy="765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F8CD5AE-E8C5-A96C-B69D-D1645A2106AD}"/>
              </a:ext>
            </a:extLst>
          </p:cNvPr>
          <p:cNvSpPr txBox="1"/>
          <p:nvPr/>
        </p:nvSpPr>
        <p:spPr>
          <a:xfrm>
            <a:off x="4572000" y="4314582"/>
            <a:ext cx="37804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see the example on a notebook</a:t>
            </a:r>
            <a:endParaRPr lang="he-IL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4FAE7FD-50BB-A6A7-63BB-BFB3F7A2C6BE}"/>
              </a:ext>
            </a:extLst>
          </p:cNvPr>
          <p:cNvSpPr txBox="1"/>
          <p:nvPr/>
        </p:nvSpPr>
        <p:spPr>
          <a:xfrm>
            <a:off x="5004048" y="5394702"/>
            <a:ext cx="37804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watch VTune result</a:t>
            </a:r>
            <a:endParaRPr lang="he-IL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503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BE3E907-DEC4-E8CD-DC00-E6F9573A0707}"/>
              </a:ext>
            </a:extLst>
          </p:cNvPr>
          <p:cNvSpPr txBox="1"/>
          <p:nvPr/>
        </p:nvSpPr>
        <p:spPr>
          <a:xfrm>
            <a:off x="395536" y="310929"/>
            <a:ext cx="5940152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Intel® VTune™ Profiler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80635DA-0898-DB90-5D43-C5F242D9A35F}"/>
              </a:ext>
            </a:extLst>
          </p:cNvPr>
          <p:cNvSpPr txBox="1"/>
          <p:nvPr/>
        </p:nvSpPr>
        <p:spPr>
          <a:xfrm>
            <a:off x="395536" y="1340768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Intel® VTune™ Profiler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19BA173-9CC9-9097-B44D-0C862BF1076D}"/>
              </a:ext>
            </a:extLst>
          </p:cNvPr>
          <p:cNvSpPr txBox="1"/>
          <p:nvPr/>
        </p:nvSpPr>
        <p:spPr>
          <a:xfrm>
            <a:off x="395536" y="971436"/>
            <a:ext cx="5094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62626"/>
                </a:solidFill>
                <a:latin typeface="intel-one"/>
              </a:rPr>
              <a:t>Performance Analysis for Applications &amp; Systems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D80FE63-E4A9-8BC9-7E63-CEB3C1B2C721}"/>
              </a:ext>
            </a:extLst>
          </p:cNvPr>
          <p:cNvSpPr txBox="1"/>
          <p:nvPr/>
        </p:nvSpPr>
        <p:spPr>
          <a:xfrm>
            <a:off x="395536" y="1772816"/>
            <a:ext cx="6624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62626"/>
                </a:solidFill>
                <a:latin typeface="intel-one"/>
              </a:rPr>
              <a:t>Example: 3D Isotropic Acoustic Finite-Difference Wave Equation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2DCEFE3-BA3D-5A4D-76DF-F29A07155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348880"/>
            <a:ext cx="4688764" cy="4322548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A2EA740-C3BD-D012-591A-9C53F6777799}"/>
              </a:ext>
            </a:extLst>
          </p:cNvPr>
          <p:cNvSpPr txBox="1"/>
          <p:nvPr/>
        </p:nvSpPr>
        <p:spPr>
          <a:xfrm>
            <a:off x="6156176" y="3408722"/>
            <a:ext cx="223224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Focus on this section of code!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91085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BE3E907-DEC4-E8CD-DC00-E6F9573A0707}"/>
              </a:ext>
            </a:extLst>
          </p:cNvPr>
          <p:cNvSpPr txBox="1"/>
          <p:nvPr/>
        </p:nvSpPr>
        <p:spPr>
          <a:xfrm>
            <a:off x="395536" y="310929"/>
            <a:ext cx="3168352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Intel® Advisor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80635DA-0898-DB90-5D43-C5F242D9A35F}"/>
              </a:ext>
            </a:extLst>
          </p:cNvPr>
          <p:cNvSpPr txBox="1"/>
          <p:nvPr/>
        </p:nvSpPr>
        <p:spPr>
          <a:xfrm>
            <a:off x="395536" y="980728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Intel® Advisor</a:t>
            </a:r>
            <a:endParaRPr lang="he-IL" dirty="0">
              <a:solidFill>
                <a:srgbClr val="0070C0"/>
              </a:solidFill>
            </a:endParaRPr>
          </a:p>
        </p:txBody>
      </p:sp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280AA526-AF03-7742-46AF-F80DA30F0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50527"/>
            <a:ext cx="3066300" cy="172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   ">
            <a:extLst>
              <a:ext uri="{FF2B5EF4-FFF2-40B4-BE49-F238E27FC236}">
                <a16:creationId xmlns:a16="http://schemas.microsoft.com/office/drawing/2014/main" id="{394D9985-41C1-281A-FC98-F5BFF8A58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7" r="6161"/>
          <a:stretch/>
        </p:blipFill>
        <p:spPr bwMode="auto">
          <a:xfrm>
            <a:off x="3131840" y="1628800"/>
            <a:ext cx="2622332" cy="173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 ">
            <a:extLst>
              <a:ext uri="{FF2B5EF4-FFF2-40B4-BE49-F238E27FC236}">
                <a16:creationId xmlns:a16="http://schemas.microsoft.com/office/drawing/2014/main" id="{3A2B0D38-871D-E2DE-4FA5-239E846D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40" y="1637961"/>
            <a:ext cx="308864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2BD2795-AC64-041B-5935-80B011DF4577}"/>
              </a:ext>
            </a:extLst>
          </p:cNvPr>
          <p:cNvSpPr txBox="1"/>
          <p:nvPr/>
        </p:nvSpPr>
        <p:spPr>
          <a:xfrm>
            <a:off x="467544" y="3284984"/>
            <a:ext cx="248376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0" i="0" dirty="0">
                <a:solidFill>
                  <a:srgbClr val="262626"/>
                </a:solidFill>
                <a:effectLst/>
                <a:latin typeface="intel-clear"/>
              </a:rPr>
              <a:t>Roofline Analysis for CPUs</a:t>
            </a:r>
            <a:endParaRPr lang="he-IL" sz="1600" b="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4E4C941-0C3B-0457-172D-0367A0C8B535}"/>
              </a:ext>
            </a:extLst>
          </p:cNvPr>
          <p:cNvSpPr txBox="1"/>
          <p:nvPr/>
        </p:nvSpPr>
        <p:spPr>
          <a:xfrm>
            <a:off x="3203848" y="3284984"/>
            <a:ext cx="248376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0" i="0" dirty="0">
                <a:solidFill>
                  <a:srgbClr val="262626"/>
                </a:solidFill>
                <a:effectLst/>
                <a:latin typeface="intel-clear"/>
              </a:rPr>
              <a:t>Roofline and Performance Insights for GPUs</a:t>
            </a:r>
            <a:endParaRPr lang="he-IL" sz="1600" b="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6B0B1E7-5919-8F78-A389-4EE250260470}"/>
              </a:ext>
            </a:extLst>
          </p:cNvPr>
          <p:cNvSpPr txBox="1"/>
          <p:nvPr/>
        </p:nvSpPr>
        <p:spPr>
          <a:xfrm>
            <a:off x="6552728" y="3301256"/>
            <a:ext cx="248376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0" i="0" dirty="0">
                <a:solidFill>
                  <a:srgbClr val="262626"/>
                </a:solidFill>
                <a:effectLst/>
                <a:latin typeface="intel-clear"/>
              </a:rPr>
              <a:t>Offload Modeling</a:t>
            </a:r>
            <a:endParaRPr lang="he-IL" sz="1600" b="0" dirty="0"/>
          </a:p>
        </p:txBody>
      </p:sp>
      <p:pic>
        <p:nvPicPr>
          <p:cNvPr id="1032" name="Picture 8" descr=" ">
            <a:extLst>
              <a:ext uri="{FF2B5EF4-FFF2-40B4-BE49-F238E27FC236}">
                <a16:creationId xmlns:a16="http://schemas.microsoft.com/office/drawing/2014/main" id="{1CD26AAE-CC7F-901E-0F69-0B904CE7B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53" y="4152479"/>
            <a:ext cx="2877300" cy="172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A01E626-CCC7-7258-BCD7-2024F4C294B9}"/>
              </a:ext>
            </a:extLst>
          </p:cNvPr>
          <p:cNvSpPr txBox="1"/>
          <p:nvPr/>
        </p:nvSpPr>
        <p:spPr>
          <a:xfrm>
            <a:off x="467544" y="5754742"/>
            <a:ext cx="248376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0" i="0" dirty="0">
                <a:solidFill>
                  <a:srgbClr val="262626"/>
                </a:solidFill>
                <a:effectLst/>
                <a:latin typeface="intel-clear"/>
              </a:rPr>
              <a:t>Vectorization Optimization</a:t>
            </a:r>
            <a:endParaRPr lang="he-IL" sz="1600" b="0" dirty="0"/>
          </a:p>
        </p:txBody>
      </p:sp>
      <p:pic>
        <p:nvPicPr>
          <p:cNvPr id="1034" name="Picture 10" descr=" ">
            <a:extLst>
              <a:ext uri="{FF2B5EF4-FFF2-40B4-BE49-F238E27FC236}">
                <a16:creationId xmlns:a16="http://schemas.microsoft.com/office/drawing/2014/main" id="{3ED89EA1-EA7C-4A8C-5643-E79E950C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383" y="4221088"/>
            <a:ext cx="2555753" cy="14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3CC9FE0-A0FA-F836-10CD-99C28B600C9D}"/>
              </a:ext>
            </a:extLst>
          </p:cNvPr>
          <p:cNvSpPr txBox="1"/>
          <p:nvPr/>
        </p:nvSpPr>
        <p:spPr>
          <a:xfrm>
            <a:off x="3486451" y="5763213"/>
            <a:ext cx="22677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262626"/>
                </a:solidFill>
                <a:latin typeface="intel-clear"/>
              </a:rPr>
              <a:t>Thread Prototyping</a:t>
            </a:r>
            <a:endParaRPr lang="he-IL" sz="1600" b="0" dirty="0">
              <a:solidFill>
                <a:srgbClr val="262626"/>
              </a:solidFill>
              <a:latin typeface="intel-clear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7A18CAAB-43B5-052E-3EC6-9BA0D13F8950}"/>
              </a:ext>
            </a:extLst>
          </p:cNvPr>
          <p:cNvSpPr txBox="1"/>
          <p:nvPr/>
        </p:nvSpPr>
        <p:spPr>
          <a:xfrm>
            <a:off x="6372200" y="5754742"/>
            <a:ext cx="1944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62626"/>
                </a:solidFill>
                <a:effectLst/>
                <a:latin typeface="intel-clear"/>
              </a:rPr>
              <a:t>Flow Graph Analyzer</a:t>
            </a:r>
            <a:endParaRPr lang="he-IL" sz="1600" b="0" dirty="0"/>
          </a:p>
        </p:txBody>
      </p:sp>
      <p:pic>
        <p:nvPicPr>
          <p:cNvPr id="1036" name="Picture 12" descr=" ">
            <a:extLst>
              <a:ext uri="{FF2B5EF4-FFF2-40B4-BE49-F238E27FC236}">
                <a16:creationId xmlns:a16="http://schemas.microsoft.com/office/drawing/2014/main" id="{88986049-D3EF-5835-F70D-5E94B8743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550" y="4178851"/>
            <a:ext cx="2635372" cy="148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08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A5A2AA7-B3A0-2CE2-1BAC-0AA8ADC1E900}"/>
              </a:ext>
            </a:extLst>
          </p:cNvPr>
          <p:cNvSpPr txBox="1"/>
          <p:nvPr/>
        </p:nvSpPr>
        <p:spPr>
          <a:xfrm>
            <a:off x="72008" y="626693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200" b="0" dirty="0"/>
              <a:t>https://www.youtube.com/watch?v=Clg4f9EI2vY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BA07872-ADE3-7322-CAA0-6A68B472665E}"/>
              </a:ext>
            </a:extLst>
          </p:cNvPr>
          <p:cNvSpPr txBox="1"/>
          <p:nvPr/>
        </p:nvSpPr>
        <p:spPr>
          <a:xfrm>
            <a:off x="4067944" y="62207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intel-o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Intel® Advisor User Guide</a:t>
            </a:r>
            <a:endParaRPr lang="en-US" b="0" i="0" dirty="0">
              <a:solidFill>
                <a:srgbClr val="0070C0"/>
              </a:solidFill>
              <a:effectLst/>
              <a:latin typeface="intel-one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F2234F7-4AFC-EB38-A619-9F9942795884}"/>
              </a:ext>
            </a:extLst>
          </p:cNvPr>
          <p:cNvSpPr txBox="1"/>
          <p:nvPr/>
        </p:nvSpPr>
        <p:spPr>
          <a:xfrm>
            <a:off x="395536" y="310929"/>
            <a:ext cx="6480720" cy="6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5D5D5D"/>
                </a:solidFill>
                <a:latin typeface="Open Sans" panose="020B0606030504020204" pitchFamily="34" charset="0"/>
                <a:ea typeface="+mj-ea"/>
                <a:cs typeface="+mj-cs"/>
              </a:rPr>
              <a:t>Intel® Advisor Offload Modeling</a:t>
            </a:r>
          </a:p>
        </p:txBody>
      </p:sp>
      <p:pic>
        <p:nvPicPr>
          <p:cNvPr id="4" name="תמונה 3">
            <a:hlinkClick r:id="rId4"/>
            <a:extLst>
              <a:ext uri="{FF2B5EF4-FFF2-40B4-BE49-F238E27FC236}">
                <a16:creationId xmlns:a16="http://schemas.microsoft.com/office/drawing/2014/main" id="{C19F32C0-6220-6A2D-1D9E-3BC628C61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68" y="1124744"/>
            <a:ext cx="8552064" cy="477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22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18935</TotalTime>
  <Words>958</Words>
  <Application>Microsoft Office PowerPoint</Application>
  <PresentationFormat>‫הצגה על המסך (4:3)</PresentationFormat>
  <Paragraphs>157</Paragraphs>
  <Slides>25</Slides>
  <Notes>25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4" baseType="lpstr">
      <vt:lpstr>Arial</vt:lpstr>
      <vt:lpstr>Century Gothic</vt:lpstr>
      <vt:lpstr>Courier New</vt:lpstr>
      <vt:lpstr>intel-clear</vt:lpstr>
      <vt:lpstr>intel-one</vt:lpstr>
      <vt:lpstr>Open Sans</vt:lpstr>
      <vt:lpstr>template</vt:lpstr>
      <vt:lpstr>Custom Design</vt:lpstr>
      <vt:lpstr>אובייקט מעטפת של כורך האובייקטים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yoni fridman</cp:lastModifiedBy>
  <cp:revision>120</cp:revision>
  <dcterms:created xsi:type="dcterms:W3CDTF">2006-06-29T12:15:01Z</dcterms:created>
  <dcterms:modified xsi:type="dcterms:W3CDTF">2022-11-03T15:15:33Z</dcterms:modified>
</cp:coreProperties>
</file>