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70" r:id="rId13"/>
    <p:sldId id="272" r:id="rId14"/>
    <p:sldId id="273" r:id="rId15"/>
    <p:sldId id="274" r:id="rId16"/>
    <p:sldId id="275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204686"/>
            <a:ext cx="8361229" cy="2681994"/>
          </a:xfrm>
        </p:spPr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hamming code</a:t>
            </a:r>
            <a:br>
              <a:rPr lang="en-US" dirty="0" smtClean="0"/>
            </a:br>
            <a:r>
              <a:rPr lang="en-US" sz="2000" dirty="0" err="1" smtClean="0"/>
              <a:t>Oleh</a:t>
            </a:r>
            <a:r>
              <a:rPr lang="en-US" sz="2000" dirty="0" smtClean="0"/>
              <a:t> : </a:t>
            </a:r>
            <a:r>
              <a:rPr lang="en-US" sz="2000" dirty="0" err="1" smtClean="0"/>
              <a:t>Manorang</a:t>
            </a:r>
            <a:r>
              <a:rPr lang="en-US" sz="2000" dirty="0" smtClean="0"/>
              <a:t> </a:t>
            </a:r>
            <a:r>
              <a:rPr lang="en-US" sz="2000" dirty="0" err="1" smtClean="0"/>
              <a:t>Gultom</a:t>
            </a:r>
            <a:r>
              <a:rPr lang="en-US" sz="2000" dirty="0" smtClean="0"/>
              <a:t>, ST., MT.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309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0514" y="205939"/>
            <a:ext cx="1074057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P#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dihitung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terminal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penerima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-449263" algn="just">
              <a:buFont typeface="Arial" panose="020B0604020202020204" pitchFamily="34" charset="0"/>
              <a:buChar char="•"/>
              <a:tabLst>
                <a:tab pos="0" algn="l"/>
                <a:tab pos="465138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	=	1	1	1	0	0	1	=	0 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-449263" algn="just">
              <a:buFont typeface="Arial" panose="020B0604020202020204" pitchFamily="34" charset="0"/>
              <a:buChar char="•"/>
              <a:tabLst>
                <a:tab pos="0" algn="l"/>
                <a:tab pos="465138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	=	0	1	1	0	0	1	=	1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4400" lvl="0" indent="-449263" algn="just">
              <a:buFont typeface="Arial" panose="020B0604020202020204" pitchFamily="34" charset="0"/>
              <a:buChar char="•"/>
              <a:tabLst>
                <a:tab pos="0" algn="l"/>
                <a:tab pos="465138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P4	=	0	1	1	0	0		=	0 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-449263" algn="just">
              <a:buFont typeface="Arial" panose="020B0604020202020204" pitchFamily="34" charset="0"/>
              <a:buChar char="•"/>
              <a:tabLst>
                <a:tab pos="0" algn="l"/>
                <a:tab pos="465138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P8	=	0	0	0	1	0		=	1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tabLst>
                <a:tab pos="0" algn="l"/>
              </a:tabLst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tabLst>
                <a:tab pos="0" algn="l"/>
              </a:tabLst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P# 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dijumlahkan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tabLst>
                <a:tab pos="0" algn="l"/>
              </a:tabLst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9538" lvl="0" indent="-1379538" algn="just">
              <a:tabLst>
                <a:tab pos="0" algn="l"/>
                <a:tab pos="914400" algn="l"/>
              </a:tabLst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=	P2 + P8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9538" lvl="0" indent="-1379538" algn="just">
              <a:tabLst>
                <a:tab pos="0" algn="l"/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=	2 + 8</a:t>
            </a:r>
          </a:p>
          <a:p>
            <a:pPr marL="1379538" lvl="0" indent="-1379538" algn="just">
              <a:tabLst>
                <a:tab pos="0" algn="l"/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=	10</a:t>
            </a:r>
          </a:p>
          <a:p>
            <a:pPr lvl="0" algn="just">
              <a:tabLst>
                <a:tab pos="0" algn="l"/>
                <a:tab pos="914400" algn="l"/>
              </a:tabLst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bit data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=10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mengalami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kerusakan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diganti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bitnya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diterima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bit 10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diganti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bit 1sehingga data 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diterima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dikirim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62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1486" y="308766"/>
            <a:ext cx="107986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perbaikan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sbb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279" y="959526"/>
            <a:ext cx="8157155" cy="1237595"/>
          </a:xfrm>
          <a:prstGeom prst="rect">
            <a:avLst/>
          </a:prstGeom>
        </p:spPr>
      </p:pic>
      <p:sp>
        <p:nvSpPr>
          <p:cNvPr id="4" name="Left Arrow Callout 3"/>
          <p:cNvSpPr/>
          <p:nvPr/>
        </p:nvSpPr>
        <p:spPr>
          <a:xfrm>
            <a:off x="9840685" y="1172322"/>
            <a:ext cx="1828799" cy="812002"/>
          </a:xfrm>
          <a:prstGeom prst="left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Original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Left Arrow Callout 4"/>
          <p:cNvSpPr/>
          <p:nvPr/>
        </p:nvSpPr>
        <p:spPr>
          <a:xfrm>
            <a:off x="9971315" y="2661552"/>
            <a:ext cx="1828799" cy="812002"/>
          </a:xfrm>
          <a:prstGeom prst="left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</a:t>
            </a:r>
            <a:r>
              <a:rPr lang="en-US" dirty="0" err="1" smtClean="0">
                <a:solidFill>
                  <a:schemeClr val="tx1"/>
                </a:solidFill>
              </a:rPr>
              <a:t>Diterima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578797"/>
              </p:ext>
            </p:extLst>
          </p:nvPr>
        </p:nvGraphicFramePr>
        <p:xfrm>
          <a:off x="1364279" y="2511293"/>
          <a:ext cx="812799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375428987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9304784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67281043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2312346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888391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5492239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9704083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61379952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4964981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2180184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5805142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63169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168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164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p1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p2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p4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p8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95282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659172"/>
              </p:ext>
            </p:extLst>
          </p:nvPr>
        </p:nvGraphicFramePr>
        <p:xfrm>
          <a:off x="1393438" y="4101494"/>
          <a:ext cx="812799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388815556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7035300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5083927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28364674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4034191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2384315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1696736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96822742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7520526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9559395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066281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17539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90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33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p1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p2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p4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p8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112469"/>
                  </a:ext>
                </a:extLst>
              </a:tr>
            </a:tbl>
          </a:graphicData>
        </a:graphic>
      </p:graphicFrame>
      <p:sp>
        <p:nvSpPr>
          <p:cNvPr id="9" name="Left Arrow Callout 8"/>
          <p:cNvSpPr/>
          <p:nvPr/>
        </p:nvSpPr>
        <p:spPr>
          <a:xfrm>
            <a:off x="9971315" y="4150782"/>
            <a:ext cx="1828799" cy="812002"/>
          </a:xfrm>
          <a:prstGeom prst="left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</a:t>
            </a:r>
            <a:r>
              <a:rPr lang="en-US" dirty="0" err="1" smtClean="0">
                <a:solidFill>
                  <a:schemeClr val="tx1"/>
                </a:solidFill>
              </a:rPr>
              <a:t>Hasil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Koreksi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36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1486" y="308766"/>
            <a:ext cx="107986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seandainya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bit 11 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rusak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misalnya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11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berubah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kerusakan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pengiriman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pengirim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memperbaiki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bit 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907" y="1780578"/>
            <a:ext cx="8157155" cy="1237595"/>
          </a:xfrm>
          <a:prstGeom prst="rect">
            <a:avLst/>
          </a:prstGeom>
        </p:spPr>
      </p:pic>
      <p:sp>
        <p:nvSpPr>
          <p:cNvPr id="4" name="Left Arrow Callout 3"/>
          <p:cNvSpPr/>
          <p:nvPr/>
        </p:nvSpPr>
        <p:spPr>
          <a:xfrm>
            <a:off x="9971314" y="1988459"/>
            <a:ext cx="1828799" cy="812002"/>
          </a:xfrm>
          <a:prstGeom prst="left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Original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Left Arrow Callout 4"/>
          <p:cNvSpPr/>
          <p:nvPr/>
        </p:nvSpPr>
        <p:spPr>
          <a:xfrm>
            <a:off x="9971314" y="3623813"/>
            <a:ext cx="1828799" cy="812002"/>
          </a:xfrm>
          <a:prstGeom prst="left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</a:t>
            </a:r>
            <a:r>
              <a:rPr lang="en-US" dirty="0" err="1" smtClean="0">
                <a:solidFill>
                  <a:schemeClr val="tx1"/>
                </a:solidFill>
              </a:rPr>
              <a:t>Diterima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66" y="3453921"/>
          <a:ext cx="812799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375428987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9304784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67281043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2312346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888391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5492239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9704083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61379952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4964981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2180184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5805142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63169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168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164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p1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p2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p4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p8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95282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175657" y="4818521"/>
            <a:ext cx="106244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penerima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menghitung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p#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terminal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penerima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23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6000" y="2690336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P#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sebelumnya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-449263" algn="just">
              <a:buFont typeface="Arial" panose="020B0604020202020204" pitchFamily="34" charset="0"/>
              <a:buChar char="•"/>
              <a:tabLst>
                <a:tab pos="0" algn="l"/>
                <a:tab pos="465138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	=	?	1	1	0	0	1	=	1</a:t>
            </a:r>
          </a:p>
          <a:p>
            <a:pPr marL="914400" lvl="0" indent="-449263" algn="just">
              <a:buFont typeface="Arial" panose="020B0604020202020204" pitchFamily="34" charset="0"/>
              <a:buChar char="•"/>
              <a:tabLst>
                <a:tab pos="0" algn="l"/>
                <a:tab pos="465138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	=	?	1	1	0	1	1	=	0</a:t>
            </a:r>
          </a:p>
          <a:p>
            <a:pPr marL="914400" lvl="0" indent="-449263" algn="just">
              <a:buFont typeface="Arial" panose="020B0604020202020204" pitchFamily="34" charset="0"/>
              <a:buChar char="•"/>
              <a:tabLst>
                <a:tab pos="0" algn="l"/>
                <a:tab pos="465138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P4	=	?	1	1	0	0		=	0</a:t>
            </a:r>
          </a:p>
          <a:p>
            <a:pPr marL="914400" lvl="0" indent="-449263" algn="just">
              <a:buFont typeface="Arial" panose="020B0604020202020204" pitchFamily="34" charset="0"/>
              <a:buChar char="•"/>
              <a:tabLst>
                <a:tab pos="0" algn="l"/>
                <a:tab pos="465138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P8	=	?	0	1	1	0		=	0</a:t>
            </a:r>
          </a:p>
        </p:txBody>
      </p:sp>
      <p:sp>
        <p:nvSpPr>
          <p:cNvPr id="5" name="Rectangle 4"/>
          <p:cNvSpPr/>
          <p:nvPr/>
        </p:nvSpPr>
        <p:spPr>
          <a:xfrm>
            <a:off x="1016000" y="603111"/>
            <a:ext cx="107986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block data 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diterima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dihitung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p#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1015999" y="4629328"/>
            <a:ext cx="107986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P#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dihitung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terminal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penerima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-449263" algn="just">
              <a:buFont typeface="Arial" panose="020B0604020202020204" pitchFamily="34" charset="0"/>
              <a:buChar char="•"/>
              <a:tabLst>
                <a:tab pos="0" algn="l"/>
                <a:tab pos="465138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	=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	1	0	0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=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Ganjil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-449263" algn="just">
              <a:buFont typeface="Arial" panose="020B0604020202020204" pitchFamily="34" charset="0"/>
              <a:buChar char="•"/>
              <a:tabLst>
                <a:tab pos="0" algn="l"/>
                <a:tab pos="465138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	=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	1	0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=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Ganjil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-449263" algn="just">
              <a:buFont typeface="Arial" panose="020B0604020202020204" pitchFamily="34" charset="0"/>
              <a:buChar char="•"/>
              <a:tabLst>
                <a:tab pos="0" algn="l"/>
                <a:tab pos="465138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P4	=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	1	0	0		=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Genap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-449263" algn="just">
              <a:buFont typeface="Arial" panose="020B0604020202020204" pitchFamily="34" charset="0"/>
              <a:buChar char="•"/>
              <a:tabLst>
                <a:tab pos="0" algn="l"/>
                <a:tab pos="465138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P8	=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		=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Ganjil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594" y="1258758"/>
            <a:ext cx="8157155" cy="123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9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88570" y="481711"/>
            <a:ext cx="1069702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tabLst>
                <a:tab pos="0" algn="l"/>
              </a:tabLst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P#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dijumlahkan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tabLst>
                <a:tab pos="0" algn="l"/>
              </a:tabLs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9538" lvl="0" indent="-1379538" algn="just">
              <a:tabLst>
                <a:tab pos="0" algn="l"/>
                <a:tab pos="914400" algn="l"/>
              </a:tabLst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=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P1 + P2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P8	</a:t>
            </a:r>
          </a:p>
          <a:p>
            <a:pPr marL="1379538" lvl="0" indent="-1379538" algn="just">
              <a:tabLst>
                <a:tab pos="0" algn="l"/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=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+ 2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+ 8</a:t>
            </a:r>
          </a:p>
          <a:p>
            <a:pPr marL="1379538" lvl="0" indent="-1379538" algn="just">
              <a:tabLst>
                <a:tab pos="0" algn="l"/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=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tabLst>
                <a:tab pos="0" algn="l"/>
                <a:tab pos="914400" algn="l"/>
              </a:tabLst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data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mengalami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kerusakan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diganti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bitnya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diterima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diganti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diterima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dikirim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75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7600" y="346893"/>
            <a:ext cx="10668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tabLst>
                <a:tab pos="0" algn="l"/>
                <a:tab pos="914400" algn="l"/>
              </a:tabLst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menerima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block data 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terkirim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dilengkapi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bit parity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bit data,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apakah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kemungkinan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bit yang error ?</a:t>
            </a:r>
          </a:p>
          <a:p>
            <a:pPr lvl="0" algn="just">
              <a:tabLst>
                <a:tab pos="0" algn="l"/>
                <a:tab pos="914400" algn="l"/>
              </a:tabLs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tabLst>
                <a:tab pos="0" algn="l"/>
                <a:tab pos="914400" algn="l"/>
              </a:tabLst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Jawabnya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tabLst>
                <a:tab pos="0" algn="l"/>
                <a:tab pos="914400" algn="l"/>
              </a:tabLs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tabLst>
                <a:tab pos="0" algn="l"/>
                <a:tab pos="914400" algn="l"/>
              </a:tabLst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Misalkan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menerima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block data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sbb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0" algn="just">
              <a:tabLst>
                <a:tab pos="0" algn="l"/>
                <a:tab pos="914400" algn="l"/>
              </a:tabLs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tabLst>
                <a:tab pos="0" algn="l"/>
                <a:tab pos="914400" algn="l"/>
              </a:tabLst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tabLst>
                <a:tab pos="0" algn="l"/>
                <a:tab pos="914400" algn="l"/>
              </a:tabLs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tabLst>
                <a:tab pos="0" algn="l"/>
                <a:tab pos="914400" algn="l"/>
              </a:tabLst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ketahui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menentukan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bit parity.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sebelumnya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bit parity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sbb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0" algn="just">
              <a:tabLst>
                <a:tab pos="0" algn="l"/>
                <a:tab pos="914400" algn="l"/>
              </a:tabLs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1548"/>
              </p:ext>
            </p:extLst>
          </p:nvPr>
        </p:nvGraphicFramePr>
        <p:xfrm>
          <a:off x="1654628" y="2809723"/>
          <a:ext cx="812799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63828999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1411397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7115192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22764498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64423427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25600676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04415501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38484679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74851057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88496030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66408118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54633496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389862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107128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373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0815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039642"/>
              </p:ext>
            </p:extLst>
          </p:nvPr>
        </p:nvGraphicFramePr>
        <p:xfrm>
          <a:off x="1654628" y="4682066"/>
          <a:ext cx="81279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202139954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86100979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17464372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21465478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8461173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14252804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10756878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8338795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87846801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5494955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40263470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4066377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86191347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88253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303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438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597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52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8955" y="399534"/>
            <a:ext cx="1067470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tabLst>
                <a:tab pos="0" algn="l"/>
                <a:tab pos="914400" algn="l"/>
              </a:tabLst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Hitung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p#</a:t>
            </a:r>
          </a:p>
          <a:p>
            <a:pPr lvl="0" algn="just">
              <a:tabLst>
                <a:tab pos="0" algn="l"/>
                <a:tab pos="914400" algn="l"/>
              </a:tabLs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tabLst>
                <a:tab pos="0" algn="l"/>
                <a:tab pos="914400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968423"/>
              </p:ext>
            </p:extLst>
          </p:nvPr>
        </p:nvGraphicFramePr>
        <p:xfrm>
          <a:off x="1320799" y="1097038"/>
          <a:ext cx="81279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202139954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86100979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17464372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21465478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8461173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14252804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10756878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8338795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87846801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5494955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40263470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4066377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86191347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88253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303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438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59792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168955" y="2333685"/>
            <a:ext cx="1059483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tabLst>
                <a:tab pos="0" algn="l"/>
                <a:tab pos="914400" algn="l"/>
              </a:tabLst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menghitung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P#,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didapat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-449263" algn="just">
              <a:buFont typeface="Arial" panose="020B0604020202020204" pitchFamily="34" charset="0"/>
              <a:buChar char="•"/>
              <a:tabLst>
                <a:tab pos="0" algn="l"/>
                <a:tab pos="465138" algn="l"/>
              </a:tabLs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=	?	1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	0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	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=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-449263" algn="just">
              <a:buFont typeface="Arial" panose="020B0604020202020204" pitchFamily="34" charset="0"/>
              <a:buChar char="•"/>
              <a:tabLst>
                <a:tab pos="0" algn="l"/>
                <a:tab pos="465138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	=	?	1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	0		=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-449263" algn="just">
              <a:buFont typeface="Arial" panose="020B0604020202020204" pitchFamily="34" charset="0"/>
              <a:buChar char="•"/>
              <a:tabLst>
                <a:tab pos="0" algn="l"/>
                <a:tab pos="465138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P4	=	?	1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	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=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-449263" algn="just">
              <a:buFont typeface="Arial" panose="020B0604020202020204" pitchFamily="34" charset="0"/>
              <a:buChar char="•"/>
              <a:tabLst>
                <a:tab pos="0" algn="l"/>
                <a:tab pos="465138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P8	=	?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	1	0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=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tabLst>
                <a:tab pos="0" algn="l"/>
              </a:tabLs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 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dijumlahkan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+ 8 = 10,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berarti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bit 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bit 10. 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diterima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bit 1,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diganti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bit 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630068"/>
              </p:ext>
            </p:extLst>
          </p:nvPr>
        </p:nvGraphicFramePr>
        <p:xfrm>
          <a:off x="1320799" y="5393265"/>
          <a:ext cx="81279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367560906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21232147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34790257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42875083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38022767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4044944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88479497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62874760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01523226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79019526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55504127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30116440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3515946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670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44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909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p1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p2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p4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p8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355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348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3476" y="399535"/>
            <a:ext cx="1075760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Latihan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perempuan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 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dikirim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:	0 1 1 1 1 0 1 1 0 1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latihan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pria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dikirim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:	0 1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0 1 0 1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0 1 1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44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0960" y="323209"/>
            <a:ext cx="1059976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/>
              <a:t>Metode</a:t>
            </a:r>
            <a:r>
              <a:rPr lang="en-US" sz="2400" b="1" dirty="0"/>
              <a:t> Hamming Code</a:t>
            </a: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Metode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hamming code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merupakan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salah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satu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metode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pendeteksi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error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pengoreksi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error ( error detection and error correction ) yang paling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sederhana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Metode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menggunakan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operasi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pendeteksian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error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maupun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pengkoreksian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error. </a:t>
            </a: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Input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output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metode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merupakan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bilangan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biner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Hamming code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meruapakan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salah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satu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jenis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linier error correcting code yang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sederhana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banyak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pada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peralatan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elektronik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>
              <a:latin typeface="Times New Roman" panose="02020603050405020304" pitchFamily="18" charset="0"/>
            </a:endParaRPr>
          </a:p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hamming code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bekerja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menyisipkan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 (Parity bit)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(bit data).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 bit yang di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sisipkan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tergantung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panjang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data. Hamming code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rumus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tersendiri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mendeteksi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error ).</a:t>
            </a:r>
          </a:p>
        </p:txBody>
      </p:sp>
    </p:spTree>
    <p:extLst>
      <p:ext uri="{BB962C8B-B14F-4D97-AF65-F5344CB8AC3E}">
        <p14:creationId xmlns:p14="http://schemas.microsoft.com/office/powerpoint/2010/main" val="271133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6369" y="1399342"/>
            <a:ext cx="10627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hamming code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mengunakan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kata “ halo ” ;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Penyisipan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</a:p>
          <a:p>
            <a:pPr lvl="0" fontAlgn="base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Hitung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panjang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masukan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HALO . Halo = 4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karakter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karakter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 byte = 8 bit. Halo : 32 bit = 0100 | 1000 | 0100 | 0001 | 0100 | 1100 | 0100 | 1111 . 32 bit = 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pangkat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bit.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 bit = 5 + 1 = 6 bit. </a:t>
            </a:r>
          </a:p>
          <a:p>
            <a:pPr fontAlgn="base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panjang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32 + 6 bit = 38 bit.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panjang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yang di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terima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38, original bit = 32, check bit = 6. </a:t>
            </a:r>
          </a:p>
        </p:txBody>
      </p:sp>
      <p:sp>
        <p:nvSpPr>
          <p:cNvPr id="3" name="Rectangle 2"/>
          <p:cNvSpPr/>
          <p:nvPr/>
        </p:nvSpPr>
        <p:spPr>
          <a:xfrm>
            <a:off x="1096369" y="310065"/>
            <a:ext cx="47949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Implementasi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Hamming Code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93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23665" y="338878"/>
            <a:ext cx="106816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bit yang di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010110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 bit yang di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ekstrak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010110.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Kesimpulannya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bit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membuktikan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kata “ halo “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kirimkan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bit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terdeteksi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original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mengalami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Original = 010110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check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011110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fontAlgn="base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Hamming Code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bit,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bit data (original)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bit parity (bit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tambahan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fontAlgn="base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42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23665" y="444521"/>
            <a:ext cx="1068164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Misalkan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bit data 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dikirim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sbb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1 1 1 0 0 1 1 0</a:t>
            </a:r>
          </a:p>
          <a:p>
            <a:pPr algn="just" fontAlgn="base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Ditanya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342900" indent="-342900" algn="just" fontAlgn="base">
              <a:buFont typeface="+mj-lt"/>
              <a:buAutoNum type="arabicPeriod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Tentukan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bit parity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bit data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diatas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Hamming Code</a:t>
            </a:r>
          </a:p>
          <a:p>
            <a:pPr marL="342900" indent="-342900" algn="just" fontAlgn="base">
              <a:buFont typeface="+mj-lt"/>
              <a:buAutoNum type="arabicPeriod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Anggap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mengalami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error,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Hamming Code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mengoreksi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algn="just" fontAlgn="base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Tentukan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bit parity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bilangan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kelipatan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x={0,1,2,..}.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didapat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,2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,2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,2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,..dst.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bit parity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1,2,4,8.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parity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bit data.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Semakin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bit data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semakin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bit parity.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bit parity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sbb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362019"/>
              </p:ext>
            </p:extLst>
          </p:nvPr>
        </p:nvGraphicFramePr>
        <p:xfrm>
          <a:off x="1596571" y="5338168"/>
          <a:ext cx="812800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231">
                  <a:extLst>
                    <a:ext uri="{9D8B030D-6E8A-4147-A177-3AD203B41FA5}">
                      <a16:colId xmlns:a16="http://schemas.microsoft.com/office/drawing/2014/main" val="292908368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73301034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85776229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9136383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70971770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0098488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46755528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42200265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49425425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45781668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5506529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86014077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403728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737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957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694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60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5027" y="127952"/>
            <a:ext cx="10987316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 indent="-465138" algn="just" fontAlgn="base">
              <a:buAutoNum type="arabicPeriod" startAt="2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Tentukan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p#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ketentuan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sbb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algn="just" fontAlgn="base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-342900" algn="just">
              <a:buFont typeface="Arial" panose="020B0604020202020204" pitchFamily="34" charset="0"/>
              <a:buChar char="•"/>
            </a:pPr>
            <a:r>
              <a:rPr lang="id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periksa 1 bit, lewati 1 bit, periksa 1 bit, lewati 1 bit, dll. (1,3,5,7,9,11,13,15, ...)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-342900" algn="just">
              <a:buFont typeface="Arial" panose="020B0604020202020204" pitchFamily="34" charset="0"/>
              <a:buChar char="•"/>
            </a:pPr>
            <a:r>
              <a:rPr lang="id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periksa 2 bit, lewati 2 bit, periksa 2 bit, lewati 2 bit, dll. (2,3,6,7,10,11,14,15,15, ...)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-342900" algn="just">
              <a:buFont typeface="Arial" panose="020B0604020202020204" pitchFamily="34" charset="0"/>
              <a:buChar char="•"/>
            </a:pPr>
            <a:r>
              <a:rPr lang="id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P4</a:t>
            </a:r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periksa 4 bit, lewati 4 bit, periksa 4 bit, lewati 4 bit, dll. (4,5,6,7,12,13,14,15,20,21,22,23, ...)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-342900" algn="just">
              <a:buFont typeface="Arial" panose="020B0604020202020204" pitchFamily="34" charset="0"/>
              <a:buChar char="•"/>
            </a:pPr>
            <a:r>
              <a:rPr lang="id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id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periksa 8 bit, lewati 8 bit, periksa 8 bit, lewati 8 bit, dll. (8-15,24-31,40-47, </a:t>
            </a:r>
            <a:r>
              <a:rPr lang="id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didapat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914400" lvl="0" indent="-449263" algn="just">
              <a:buFont typeface="Arial" panose="020B0604020202020204" pitchFamily="34" charset="0"/>
              <a:buChar char="•"/>
              <a:tabLst>
                <a:tab pos="0" algn="l"/>
                <a:tab pos="465138" algn="l"/>
              </a:tabLs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P1	=	?	1	1	0	0	1	=	1</a:t>
            </a:r>
          </a:p>
          <a:p>
            <a:pPr marL="914400" lvl="0" indent="-449263" algn="just">
              <a:buFont typeface="Arial" panose="020B0604020202020204" pitchFamily="34" charset="0"/>
              <a:buChar char="•"/>
              <a:tabLst>
                <a:tab pos="0" algn="l"/>
                <a:tab pos="465138" algn="l"/>
              </a:tabLs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P2	=	?	1	1	0	1	1	=	0</a:t>
            </a:r>
          </a:p>
          <a:p>
            <a:pPr marL="914400" lvl="0" indent="-449263" algn="just">
              <a:buFont typeface="Arial" panose="020B0604020202020204" pitchFamily="34" charset="0"/>
              <a:buChar char="•"/>
              <a:tabLst>
                <a:tab pos="0" algn="l"/>
                <a:tab pos="465138" algn="l"/>
              </a:tabLs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P4	=	?	1	1	0	0		=	0</a:t>
            </a:r>
          </a:p>
          <a:p>
            <a:pPr marL="914400" lvl="0" indent="-449263" algn="just">
              <a:buFont typeface="Arial" panose="020B0604020202020204" pitchFamily="34" charset="0"/>
              <a:buChar char="•"/>
              <a:tabLst>
                <a:tab pos="0" algn="l"/>
                <a:tab pos="465138" algn="l"/>
              </a:tabLs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P8	=	?	0	1	1	0		=	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053739"/>
              </p:ext>
            </p:extLst>
          </p:nvPr>
        </p:nvGraphicFramePr>
        <p:xfrm>
          <a:off x="2075543" y="2449403"/>
          <a:ext cx="812800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231">
                  <a:extLst>
                    <a:ext uri="{9D8B030D-6E8A-4147-A177-3AD203B41FA5}">
                      <a16:colId xmlns:a16="http://schemas.microsoft.com/office/drawing/2014/main" val="292908368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73301034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85776229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9136383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70971770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0098488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46755528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42200265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49425425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45781668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5506529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86014077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403728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737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957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694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35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4057" y="166077"/>
            <a:ext cx="107550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fontAlgn="base">
              <a:buAutoNum type="arabicPeriod" startAt="3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bit parity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didapat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gabungkan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bit parity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bit data</a:t>
            </a:r>
          </a:p>
          <a:p>
            <a:pPr algn="just" fontAlgn="base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 fontAlgn="base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5150395" y="2424813"/>
            <a:ext cx="669833" cy="4527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28766"/>
              </p:ext>
            </p:extLst>
          </p:nvPr>
        </p:nvGraphicFramePr>
        <p:xfrm>
          <a:off x="1756230" y="2952842"/>
          <a:ext cx="812799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382901133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8254648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98692936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66138941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1100412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0507162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1332329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9013439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2197925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3416838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52273477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085570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147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152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20892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85308" y="4256740"/>
            <a:ext cx="109438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Kombinasi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bit parity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bit data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diatas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block data 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dikirim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terminal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terminal lain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media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transmisi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Kemungkinan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(bit) 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rusak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(error),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terminal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penerima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menerima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block data,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terminal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pengirim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menghitung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bit parity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apakah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bit parity 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dikirim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diterima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Kalau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diterima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awal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dikirim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588405"/>
              </p:ext>
            </p:extLst>
          </p:nvPr>
        </p:nvGraphicFramePr>
        <p:xfrm>
          <a:off x="1756230" y="950907"/>
          <a:ext cx="812799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336585663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50298025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59388691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8980307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0326246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0176172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6265947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86551983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73846013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99350675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1526269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90393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29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?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?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?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?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28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p1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p2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p4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p8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474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83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1486" y="308766"/>
            <a:ext cx="107986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Misalkan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penerima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menerima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block data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diterima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disepakati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misalnya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berubah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kerusakan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pengiriman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pengirim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memperbaiki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bit 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907" y="1780578"/>
            <a:ext cx="8157155" cy="1237595"/>
          </a:xfrm>
          <a:prstGeom prst="rect">
            <a:avLst/>
          </a:prstGeom>
        </p:spPr>
      </p:pic>
      <p:sp>
        <p:nvSpPr>
          <p:cNvPr id="4" name="Left Arrow Callout 3"/>
          <p:cNvSpPr/>
          <p:nvPr/>
        </p:nvSpPr>
        <p:spPr>
          <a:xfrm>
            <a:off x="9971314" y="1988459"/>
            <a:ext cx="1828799" cy="812002"/>
          </a:xfrm>
          <a:prstGeom prst="left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Original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Left Arrow Callout 4"/>
          <p:cNvSpPr/>
          <p:nvPr/>
        </p:nvSpPr>
        <p:spPr>
          <a:xfrm>
            <a:off x="9971314" y="3623813"/>
            <a:ext cx="1828799" cy="812002"/>
          </a:xfrm>
          <a:prstGeom prst="left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</a:t>
            </a:r>
            <a:r>
              <a:rPr lang="en-US" dirty="0" err="1" smtClean="0">
                <a:solidFill>
                  <a:schemeClr val="tx1"/>
                </a:solidFill>
              </a:rPr>
              <a:t>Diterima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046046"/>
              </p:ext>
            </p:extLst>
          </p:nvPr>
        </p:nvGraphicFramePr>
        <p:xfrm>
          <a:off x="1524066" y="3453921"/>
          <a:ext cx="812799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375428987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9304784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67281043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2312346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888391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5492239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9704083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61379952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4964981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2180184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5805142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63169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168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164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p1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p2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p4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p8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95282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175657" y="4818521"/>
            <a:ext cx="106244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penerima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menghitung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p#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terminal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penerima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64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6000" y="2690336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P#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sebelumnya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-449263" algn="just">
              <a:buFont typeface="Arial" panose="020B0604020202020204" pitchFamily="34" charset="0"/>
              <a:buChar char="•"/>
              <a:tabLst>
                <a:tab pos="0" algn="l"/>
                <a:tab pos="465138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	=	?	1	1	0	0	1	=	1</a:t>
            </a:r>
          </a:p>
          <a:p>
            <a:pPr marL="914400" lvl="0" indent="-449263" algn="just">
              <a:buFont typeface="Arial" panose="020B0604020202020204" pitchFamily="34" charset="0"/>
              <a:buChar char="•"/>
              <a:tabLst>
                <a:tab pos="0" algn="l"/>
                <a:tab pos="465138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	=	?	1	1	0	1	1	=	0</a:t>
            </a:r>
          </a:p>
          <a:p>
            <a:pPr marL="914400" lvl="0" indent="-449263" algn="just">
              <a:buFont typeface="Arial" panose="020B0604020202020204" pitchFamily="34" charset="0"/>
              <a:buChar char="•"/>
              <a:tabLst>
                <a:tab pos="0" algn="l"/>
                <a:tab pos="465138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P4	=	?	1	1	0	0		=	0</a:t>
            </a:r>
          </a:p>
          <a:p>
            <a:pPr marL="914400" lvl="0" indent="-449263" algn="just">
              <a:buFont typeface="Arial" panose="020B0604020202020204" pitchFamily="34" charset="0"/>
              <a:buChar char="•"/>
              <a:tabLst>
                <a:tab pos="0" algn="l"/>
                <a:tab pos="465138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P8	=	?	0	1	1	0		=	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593" y="1235027"/>
            <a:ext cx="8157155" cy="12375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16000" y="603111"/>
            <a:ext cx="107986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block data 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diterima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dihitung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p#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1015999" y="4629328"/>
            <a:ext cx="107986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P#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dihitung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terminal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penerima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-449263" algn="just">
              <a:buFont typeface="Arial" panose="020B0604020202020204" pitchFamily="34" charset="0"/>
              <a:buChar char="•"/>
              <a:tabLst>
                <a:tab pos="0" algn="l"/>
                <a:tab pos="465138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	=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	1	0	0	1	=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-449263" algn="just">
              <a:buFont typeface="Arial" panose="020B0604020202020204" pitchFamily="34" charset="0"/>
              <a:buChar char="•"/>
              <a:tabLst>
                <a:tab pos="0" algn="l"/>
                <a:tab pos="465138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	=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	1	0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	=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-449263" algn="just">
              <a:buFont typeface="Arial" panose="020B0604020202020204" pitchFamily="34" charset="0"/>
              <a:buChar char="•"/>
              <a:tabLst>
                <a:tab pos="0" algn="l"/>
                <a:tab pos="465138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P4	=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	1	0	0		=	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-449263" algn="just">
              <a:buFont typeface="Arial" panose="020B0604020202020204" pitchFamily="34" charset="0"/>
              <a:buChar char="•"/>
              <a:tabLst>
                <a:tab pos="0" algn="l"/>
                <a:tab pos="465138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P8	=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	0		=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99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379</TotalTime>
  <Words>1275</Words>
  <Application>Microsoft Office PowerPoint</Application>
  <PresentationFormat>Widescreen</PresentationFormat>
  <Paragraphs>477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Franklin Gothic Book</vt:lpstr>
      <vt:lpstr>Times New Roman</vt:lpstr>
      <vt:lpstr>Crop</vt:lpstr>
      <vt:lpstr>Metode hamming code Oleh : Manorang Gultom, ST., MT.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Metode hamming code</dc:title>
  <dc:creator>User</dc:creator>
  <cp:lastModifiedBy>User</cp:lastModifiedBy>
  <cp:revision>28</cp:revision>
  <dcterms:created xsi:type="dcterms:W3CDTF">2019-09-03T04:43:07Z</dcterms:created>
  <dcterms:modified xsi:type="dcterms:W3CDTF">2019-09-03T11:56:48Z</dcterms:modified>
</cp:coreProperties>
</file>