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Lexen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Lexend-bold.fntdata"/><Relationship Id="rId16" Type="http://schemas.openxmlformats.org/officeDocument/2006/relationships/slide" Target="slides/slide11.xml"/><Relationship Id="rId38" Type="http://schemas.openxmlformats.org/officeDocument/2006/relationships/font" Target="fonts/Lexen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f5ec1426d8660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f5ec1426d8660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4e1116d412fb7b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4e1116d412fb7b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4e1116d412fb7b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4e1116d412fb7b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4e1116d412fb7b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4e1116d412fb7b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4e1116d412fb7b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4e1116d412fb7b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4e1116d412fb7b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4e1116d412fb7b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4e1116d412fb7b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4e1116d412fb7b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a4e1116d412fb7b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a4e1116d412fb7b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4e1116d412fb7b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a4e1116d412fb7b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4e1116d412fb7b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4e1116d412fb7b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a4e1116d412fb7b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a4e1116d412fb7b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4e1116d412fb7b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4e1116d412fb7b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4e1116d412fb7b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4e1116d412fb7b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4e1116d412fb7b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4e1116d412fb7b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4e1116d412fb7b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a4e1116d412fb7b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a4e1116d412fb7b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a4e1116d412fb7b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8f5ec1426d8660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8f5ec1426d8660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a4e1116d412fb7b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a4e1116d412fb7b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4e1116d412fb7b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4e1116d412fb7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1318046" y="612413"/>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ADI1221 – PRINCIPLES OF ARTIFICIAL INTELLIGENCE</a:t>
            </a:r>
            <a:endParaRPr b="1" sz="1800">
              <a:latin typeface="Times New Roman"/>
              <a:ea typeface="Times New Roman"/>
              <a:cs typeface="Times New Roman"/>
              <a:sym typeface="Times New Roman"/>
            </a:endParaRPr>
          </a:p>
        </p:txBody>
      </p:sp>
      <p:sp>
        <p:nvSpPr>
          <p:cNvPr id="68" name="Google Shape;68;p13"/>
          <p:cNvSpPr txBox="1"/>
          <p:nvPr/>
        </p:nvSpPr>
        <p:spPr>
          <a:xfrm>
            <a:off x="1318055" y="1929304"/>
            <a:ext cx="91440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Department of Computer Science and Engineering</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(Artificial Intelligence and Machine Learning)</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Academic Year: 2024 – 2025 (Odd Semester)</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Register Number	:  8115U23AM026</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Name				:  MANORANJAN K</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Year				:  2nd YEAR</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Semester			:  3rd SEM</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Department		:  CSE(AIML)</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pic>
        <p:nvPicPr>
          <p:cNvPr id="69" name="Google Shape;69;p13"/>
          <p:cNvPicPr preferRelativeResize="0"/>
          <p:nvPr/>
        </p:nvPicPr>
        <p:blipFill>
          <a:blip r:embed="rId3">
            <a:alphaModFix/>
          </a:blip>
          <a:stretch>
            <a:fillRect/>
          </a:stretch>
        </p:blipFill>
        <p:spPr>
          <a:xfrm>
            <a:off x="7825950" y="612425"/>
            <a:ext cx="1318050" cy="1208575"/>
          </a:xfrm>
          <a:prstGeom prst="rect">
            <a:avLst/>
          </a:prstGeom>
          <a:noFill/>
          <a:ln>
            <a:noFill/>
          </a:ln>
        </p:spPr>
      </p:pic>
      <p:sp>
        <p:nvSpPr>
          <p:cNvPr id="70" name="Google Shape;70;p13"/>
          <p:cNvSpPr txBox="1"/>
          <p:nvPr/>
        </p:nvSpPr>
        <p:spPr>
          <a:xfrm>
            <a:off x="-4576" y="2043213"/>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71" name="Google Shape;71;p13"/>
          <p:cNvPicPr preferRelativeResize="0"/>
          <p:nvPr/>
        </p:nvPicPr>
        <p:blipFill rotWithShape="1">
          <a:blip r:embed="rId4">
            <a:alphaModFix/>
          </a:blip>
          <a:srcRect b="0" l="23263" r="25062" t="0"/>
          <a:stretch/>
        </p:blipFill>
        <p:spPr>
          <a:xfrm>
            <a:off x="-4575" y="612425"/>
            <a:ext cx="1318050" cy="1208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4294967295" type="title"/>
          </p:nvPr>
        </p:nvSpPr>
        <p:spPr>
          <a:xfrm>
            <a:off x="773700" y="567694"/>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exend"/>
                <a:ea typeface="Lexend"/>
                <a:cs typeface="Lexend"/>
                <a:sym typeface="Lexend"/>
              </a:rPr>
              <a:t>PROPOSED SYSTEM</a:t>
            </a:r>
            <a:endParaRPr>
              <a:solidFill>
                <a:schemeClr val="lt2"/>
              </a:solidFill>
            </a:endParaRPr>
          </a:p>
        </p:txBody>
      </p:sp>
      <p:cxnSp>
        <p:nvCxnSpPr>
          <p:cNvPr id="126" name="Google Shape;126;p22"/>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27" name="Google Shape;127;p22"/>
          <p:cNvSpPr txBox="1"/>
          <p:nvPr>
            <p:ph idx="4294967295" type="body"/>
          </p:nvPr>
        </p:nvSpPr>
        <p:spPr>
          <a:xfrm>
            <a:off x="773700" y="1865176"/>
            <a:ext cx="7596600" cy="2479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2"/>
                </a:solidFill>
              </a:rPr>
              <a:t>The proposed system enhances food recognition by using deep learning models trained on diverse datasets to cover various cuisines and complex dishes. It integrates 3D modeling for better portion size estimation and AI algorithms for processing lower-resolution images. The system offers real-time feedback through mobile and wearable apps, providing personalized nutritional insights and recommendations.</a:t>
            </a:r>
            <a:endParaRPr>
              <a:solidFill>
                <a:schemeClr val="dk2"/>
              </a:solidFill>
            </a:endParaRPr>
          </a:p>
          <a:p>
            <a:pPr indent="0" lvl="0" marL="0" rtl="0" algn="ctr">
              <a:lnSpc>
                <a:spcPct val="100000"/>
              </a:lnSpc>
              <a:spcBef>
                <a:spcPts val="0"/>
              </a:spcBef>
              <a:spcAft>
                <a:spcPts val="0"/>
              </a:spcAft>
              <a:buNone/>
            </a:pPr>
            <a:r>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156450" y="901800"/>
            <a:ext cx="8831100" cy="333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1. Improved Accuracy: Enhanced food recognition for diverse cuisines and complex dishes through deep learning and expanded datasets.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2. Better Portion Estimation: Accurate portion size detection using 3D modeling, even for irregularly shaped foods.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3. Lower Image Requirements: Capable of processing lower-resolution images, making it more practical for everyday use.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4. Real-Time Feedback: Provides instant nutritional insights and personalized recommendations via mobile and wearable apps.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5. Personalized Nutrition: Tailors dietary recommendations based on individual health needs and preferences.</a:t>
            </a:r>
            <a:endParaRPr sz="1400"/>
          </a:p>
        </p:txBody>
      </p:sp>
      <p:sp>
        <p:nvSpPr>
          <p:cNvPr id="133" name="Google Shape;133;p23"/>
          <p:cNvSpPr txBox="1"/>
          <p:nvPr/>
        </p:nvSpPr>
        <p:spPr>
          <a:xfrm>
            <a:off x="2512202" y="257764"/>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accent3"/>
                </a:solidFill>
                <a:latin typeface="Lexend"/>
                <a:ea typeface="Lexend"/>
                <a:cs typeface="Lexend"/>
                <a:sym typeface="Lexend"/>
              </a:rPr>
              <a:t>ADVANTAGES</a:t>
            </a:r>
            <a:endParaRPr b="1" sz="3000">
              <a:solidFill>
                <a:schemeClr val="accent3"/>
              </a:solidFill>
              <a:latin typeface="Lexend"/>
              <a:ea typeface="Lexend"/>
              <a:cs typeface="Lexend"/>
              <a:sym typeface="Lexe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nvSpPr>
        <p:spPr>
          <a:xfrm>
            <a:off x="1505685" y="282634"/>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Lexend"/>
                <a:ea typeface="Lexend"/>
                <a:cs typeface="Lexend"/>
                <a:sym typeface="Lexend"/>
              </a:rPr>
              <a:t>ARCHITECTURE DIAGRAM</a:t>
            </a:r>
            <a:endParaRPr b="1" sz="3000">
              <a:solidFill>
                <a:schemeClr val="dk2"/>
              </a:solidFill>
              <a:latin typeface="Lexend"/>
              <a:ea typeface="Lexend"/>
              <a:cs typeface="Lexend"/>
              <a:sym typeface="Lexend"/>
            </a:endParaRPr>
          </a:p>
        </p:txBody>
      </p:sp>
      <p:pic>
        <p:nvPicPr>
          <p:cNvPr id="139" name="Google Shape;139;p24"/>
          <p:cNvPicPr preferRelativeResize="0"/>
          <p:nvPr/>
        </p:nvPicPr>
        <p:blipFill rotWithShape="1">
          <a:blip r:embed="rId3">
            <a:alphaModFix/>
          </a:blip>
          <a:srcRect b="1037" l="0" r="0" t="1037"/>
          <a:stretch/>
        </p:blipFill>
        <p:spPr>
          <a:xfrm>
            <a:off x="558220" y="929118"/>
            <a:ext cx="7543801" cy="3771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Lexend"/>
                <a:ea typeface="Lexend"/>
                <a:cs typeface="Lexend"/>
                <a:sym typeface="Lexend"/>
              </a:rPr>
              <a:t>MODULE HEADING</a:t>
            </a:r>
            <a:endParaRPr b="1" sz="3000">
              <a:latin typeface="Lexend"/>
              <a:ea typeface="Lexend"/>
              <a:cs typeface="Lexend"/>
              <a:sym typeface="Lexend"/>
            </a:endParaRPr>
          </a:p>
          <a:p>
            <a:pPr indent="0" lvl="0" marL="0" rtl="0" algn="l">
              <a:spcBef>
                <a:spcPts val="1600"/>
              </a:spcBef>
              <a:spcAft>
                <a:spcPts val="0"/>
              </a:spcAft>
              <a:buNone/>
            </a:pPr>
            <a:r>
              <a:t/>
            </a:r>
            <a:endParaRPr sz="1400"/>
          </a:p>
          <a:p>
            <a:pPr indent="0" lvl="0" marL="0" rtl="0" algn="l">
              <a:spcBef>
                <a:spcPts val="0"/>
              </a:spcBef>
              <a:spcAft>
                <a:spcPts val="0"/>
              </a:spcAft>
              <a:buNone/>
            </a:pPr>
            <a:r>
              <a:rPr lang="en" sz="1400"/>
              <a:t> </a:t>
            </a:r>
            <a:endParaRPr sz="1400"/>
          </a:p>
        </p:txBody>
      </p:sp>
      <p:sp>
        <p:nvSpPr>
          <p:cNvPr id="145" name="Google Shape;145;p25"/>
          <p:cNvSpPr txBox="1"/>
          <p:nvPr/>
        </p:nvSpPr>
        <p:spPr>
          <a:xfrm>
            <a:off x="3428697" y="1421241"/>
            <a:ext cx="5715300" cy="23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1. Food Identification and Nutritional Analysis Module</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2. Portion Size Estimation Module</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3. Image Processing and Quality Enhancement Module</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4. Real-Time Feedback and Recommendation Module</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5. User Interface and Integration Module</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98250" y="16350"/>
            <a:ext cx="8826600" cy="64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Lexend"/>
                <a:ea typeface="Lexend"/>
                <a:cs typeface="Lexend"/>
                <a:sym typeface="Lexend"/>
              </a:rPr>
              <a:t> </a:t>
            </a:r>
            <a:r>
              <a:rPr b="1" lang="en">
                <a:latin typeface="Lexend"/>
                <a:ea typeface="Lexend"/>
                <a:cs typeface="Lexend"/>
                <a:sym typeface="Lexend"/>
              </a:rPr>
              <a:t>Food Identification and Nutritional Analysis Module</a:t>
            </a:r>
            <a:endParaRPr b="1">
              <a:latin typeface="Lexend"/>
              <a:ea typeface="Lexend"/>
              <a:cs typeface="Lexend"/>
              <a:sym typeface="Lexend"/>
            </a:endParaRPr>
          </a:p>
        </p:txBody>
      </p:sp>
      <p:sp>
        <p:nvSpPr>
          <p:cNvPr id="151" name="Google Shape;151;p26"/>
          <p:cNvSpPr txBox="1"/>
          <p:nvPr/>
        </p:nvSpPr>
        <p:spPr>
          <a:xfrm>
            <a:off x="1036781" y="1321914"/>
            <a:ext cx="74457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This module focuses on accurately identifying food items using advanced computer vision techniques, particularly convolutional neural networks (CNNs). It leverages a vast and diverse food dataset to handle various cuisines and mixed dishes. Once the food is identified, the module performs nutritional analysis by estimating calories, macronutrients (proteins, fats, carbohydrates), and micronutrients (vitamins, minerals). The data is then cross-referenced with a nutritional database to provide detailed and reliable nutritional information. This helps users track their daily intake and make informed dietary decisions.</a:t>
            </a:r>
            <a:endParaRPr sz="18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Portion Size Estimation Module</a:t>
            </a:r>
            <a:endParaRPr b="1">
              <a:latin typeface="Lexend"/>
              <a:ea typeface="Lexend"/>
              <a:cs typeface="Lexend"/>
              <a:sym typeface="Lexend"/>
            </a:endParaRPr>
          </a:p>
        </p:txBody>
      </p:sp>
      <p:sp>
        <p:nvSpPr>
          <p:cNvPr id="157" name="Google Shape;157;p27"/>
          <p:cNvSpPr txBox="1"/>
          <p:nvPr/>
        </p:nvSpPr>
        <p:spPr>
          <a:xfrm>
            <a:off x="644700" y="1363500"/>
            <a:ext cx="78546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The portion size estimation module uses 3D modeling and depth sensing techniques to accurately estimate the size and volume of food portions. This is crucial for ensuring that users receive accurate calorie and nutrient intake data based on portion size. The system employs AI algorithms to measure the food's spatial characteristics, even in irregularly shaped items. This module is designed to work with various food presentations, improving the system's ability to estimate portions in real-world environments, such as irregularly plated meals or home-cooked dishes</a:t>
            </a:r>
            <a:endParaRPr sz="18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Image Processing and Quality Enhancement Module</a:t>
            </a:r>
            <a:endParaRPr b="1">
              <a:latin typeface="Lexend"/>
              <a:ea typeface="Lexend"/>
              <a:cs typeface="Lexend"/>
              <a:sym typeface="Lexend"/>
            </a:endParaRPr>
          </a:p>
        </p:txBody>
      </p:sp>
      <p:sp>
        <p:nvSpPr>
          <p:cNvPr id="163" name="Google Shape;163;p28"/>
          <p:cNvSpPr txBox="1"/>
          <p:nvPr/>
        </p:nvSpPr>
        <p:spPr>
          <a:xfrm>
            <a:off x="655496" y="1223990"/>
            <a:ext cx="78330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This module addresses the challenges of food recognition from images with varying quality. Using advanced image processing techniques, it enhances low-resolution images by improving contrast, sharpness, and color balance. It also includes algorithms for background removal and object segmentation, ensuring the food is clearly distinguishable. The system is optimized to work with real-world images taken under different lighting conditions, making it robust and practical for everyday use. This module ensures that even with suboptimal image quality, the recognition and analysis processes remain accurate.</a:t>
            </a:r>
            <a:endParaRPr sz="18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Real-Time Feedback and Recommendation Module</a:t>
            </a:r>
            <a:endParaRPr b="1">
              <a:latin typeface="Lexend"/>
              <a:ea typeface="Lexend"/>
              <a:cs typeface="Lexend"/>
              <a:sym typeface="Lexend"/>
            </a:endParaRPr>
          </a:p>
        </p:txBody>
      </p:sp>
      <p:sp>
        <p:nvSpPr>
          <p:cNvPr id="169" name="Google Shape;169;p29"/>
          <p:cNvSpPr txBox="1"/>
          <p:nvPr/>
        </p:nvSpPr>
        <p:spPr>
          <a:xfrm>
            <a:off x="690600" y="1318892"/>
            <a:ext cx="77628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The real-time feedback and recommendation module provides users with instant insights into their food choices. After food recognition and analysis, the system offers nutritional feedback, including calorie content and dietary recommendations based on the user’s health goals. It adapts to the user's preferences and health conditions, offering personalized suggestions like meal modifications, portion adjustments, or healthier alternatives. This module can integrate with mobile applications and wearable devices to provide on-the-go nutrition guidance, encouraging users to make healthier dietary decisions in real-time.</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158700" y="213723"/>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User Interface and Integration Module</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p:txBody>
      </p:sp>
      <p:sp>
        <p:nvSpPr>
          <p:cNvPr id="175" name="Google Shape;175;p30"/>
          <p:cNvSpPr txBox="1"/>
          <p:nvPr/>
        </p:nvSpPr>
        <p:spPr>
          <a:xfrm>
            <a:off x="997954" y="1224000"/>
            <a:ext cx="76113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This module is responsible for creating an intuitive and user-friendly interface for seamless interaction with the system. It ensures easy navigation for food recognition, nutritional analysis, and personalized recommendations. The interface is designed to be accessible on mobile apps and integrated with wearable devices, allowing users to track their meals and health goals efficiently. The module also handles the integration of the system with external databases and platforms, such as nutrition databases and fitness tracking apps, ensuring that all relevant data is synchronized for a comprehensive user experience.</a:t>
            </a:r>
            <a:endParaRPr sz="18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exend"/>
                <a:ea typeface="Lexend"/>
                <a:cs typeface="Lexend"/>
                <a:sym typeface="Lexend"/>
              </a:rPr>
              <a:t>IMPLEMENTATION</a:t>
            </a:r>
            <a:endParaRPr b="1">
              <a:latin typeface="Lexend"/>
              <a:ea typeface="Lexend"/>
              <a:cs typeface="Lexend"/>
              <a:sym typeface="Lexend"/>
            </a:endParaRPr>
          </a:p>
        </p:txBody>
      </p:sp>
      <p:sp>
        <p:nvSpPr>
          <p:cNvPr id="181" name="Google Shape;181;p31"/>
          <p:cNvSpPr txBox="1"/>
          <p:nvPr/>
        </p:nvSpPr>
        <p:spPr>
          <a:xfrm>
            <a:off x="98250" y="774000"/>
            <a:ext cx="88266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import tensorflow as tf</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from tensorflow.keras.models import load_model</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from tensorflow.keras.preprocessing import image</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impo</a:t>
            </a:r>
            <a:r>
              <a:rPr lang="en" sz="1800">
                <a:solidFill>
                  <a:schemeClr val="dk2"/>
                </a:solidFill>
                <a:latin typeface="Roboto"/>
                <a:ea typeface="Roboto"/>
                <a:cs typeface="Roboto"/>
                <a:sym typeface="Roboto"/>
              </a:rPr>
              <a:t>rt numpy as np</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import requests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Load the pre-trained model</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model = load_model('food_recognition_model.h5')</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Preprocess input image</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def preprocess_image(img_path):</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img = image.load_img(img_path, target_size=(224, 224))</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img_array = image.img_to_array(img) / 255.0</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img_array = np.expand_dims(img_array, axis=0)</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return img_array</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1017612" y="2"/>
            <a:ext cx="7108800" cy="100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0000"/>
                </a:solidFill>
              </a:rPr>
              <a:t>PRESENTATION OVERVIEW</a:t>
            </a:r>
            <a:endParaRPr b="1">
              <a:solidFill>
                <a:srgbClr val="FF0000"/>
              </a:solidFill>
            </a:endParaRPr>
          </a:p>
        </p:txBody>
      </p:sp>
      <p:sp>
        <p:nvSpPr>
          <p:cNvPr id="77" name="Google Shape;77;p14"/>
          <p:cNvSpPr txBox="1"/>
          <p:nvPr/>
        </p:nvSpPr>
        <p:spPr>
          <a:xfrm>
            <a:off x="0" y="1008897"/>
            <a:ext cx="9144000" cy="4119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accent4"/>
              </a:buClr>
              <a:buSzPts val="2400"/>
              <a:buChar char="●"/>
            </a:pPr>
            <a:r>
              <a:rPr lang="en" sz="2400">
                <a:solidFill>
                  <a:schemeClr val="accent4"/>
                </a:solidFill>
              </a:rPr>
              <a:t>ABSTRACT</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INTRODUCTION</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OBJECTIVES</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LITERATURE SURVEY</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EXISTING SYSTEM</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LIMITATION OF EXISTING SYSTEM </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PROPOSED SYSTEM </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ADVANTAGES</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SYSTEM ARCHITECTURE</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MODULE</a:t>
            </a:r>
            <a:endParaRPr sz="2400">
              <a:solidFill>
                <a:schemeClr val="accent4"/>
              </a:solidFill>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exend"/>
                <a:ea typeface="Lexend"/>
                <a:cs typeface="Lexend"/>
                <a:sym typeface="Lexend"/>
              </a:rPr>
              <a:t>IMPLEMENTATION </a:t>
            </a:r>
            <a:endParaRPr b="1">
              <a:latin typeface="Lexend"/>
              <a:ea typeface="Lexend"/>
              <a:cs typeface="Lexend"/>
              <a:sym typeface="Lexend"/>
            </a:endParaRPr>
          </a:p>
        </p:txBody>
      </p:sp>
      <p:sp>
        <p:nvSpPr>
          <p:cNvPr id="187" name="Google Shape;187;p32"/>
          <p:cNvSpPr txBox="1"/>
          <p:nvPr/>
        </p:nvSpPr>
        <p:spPr>
          <a:xfrm>
            <a:off x="98252" y="666007"/>
            <a:ext cx="9144000" cy="381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 </a:t>
            </a:r>
            <a:r>
              <a:rPr lang="en" sz="1800">
                <a:solidFill>
                  <a:schemeClr val="dk2"/>
                </a:solidFill>
                <a:latin typeface="Roboto"/>
                <a:ea typeface="Roboto"/>
                <a:cs typeface="Roboto"/>
                <a:sym typeface="Roboto"/>
              </a:rPr>
              <a:t>Predict food item</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def predict_food(img_path):</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img_array = preprocess_image(img_path)</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predictions = model.predict(img_array)</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class_names = ['apple', 'banana', 'burger', 'pizza']  # Example classes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predicted_class = class_names[np.argmax(predictions)]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return predicted_class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Example usage</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food_item = predict_food('example_food_image.jpg')</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print("Predicted Food Item:", food_item)</a:t>
            </a:r>
            <a:endParaRPr sz="18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exend"/>
                <a:ea typeface="Lexend"/>
                <a:cs typeface="Lexend"/>
                <a:sym typeface="Lexend"/>
              </a:rPr>
              <a:t>IMPLEMENTATION </a:t>
            </a:r>
            <a:endParaRPr b="1">
              <a:latin typeface="Lexend"/>
              <a:ea typeface="Lexend"/>
              <a:cs typeface="Lexend"/>
              <a:sym typeface="Lexend"/>
            </a:endParaRPr>
          </a:p>
        </p:txBody>
      </p:sp>
      <p:sp>
        <p:nvSpPr>
          <p:cNvPr id="193" name="Google Shape;193;p33"/>
          <p:cNvSpPr txBox="1"/>
          <p:nvPr/>
        </p:nvSpPr>
        <p:spPr>
          <a:xfrm>
            <a:off x="98249" y="619038"/>
            <a:ext cx="91440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import requests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Get nutritional data from API</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def get_nutrition(food_item):</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api_key = 'YOUR_API_KEY'</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base_url = 'https://api.nal.usda.gov/fdc/v1/foods/search'</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params = {'query': food_item, 'api_key': api_key}</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response = requests.get(base_url, params=params)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data = response.json()</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return data['foods'][0]['foodNutrients']  # Example extraction</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Display nutritional data</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nutrients = get_nutrition(food_item)</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for nutrient in nutrients: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print(f"{nutrient['name']}: {nutrient['amount']} {nutrient['unitName']}")</a:t>
            </a:r>
            <a:endParaRPr sz="18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exend"/>
                <a:ea typeface="Lexend"/>
                <a:cs typeface="Lexend"/>
                <a:sym typeface="Lexend"/>
              </a:rPr>
              <a:t>IMPLEMENTATION </a:t>
            </a:r>
            <a:endParaRPr b="1">
              <a:latin typeface="Lexend"/>
              <a:ea typeface="Lexend"/>
              <a:cs typeface="Lexend"/>
              <a:sym typeface="Lexend"/>
            </a:endParaRPr>
          </a:p>
        </p:txBody>
      </p:sp>
      <p:sp>
        <p:nvSpPr>
          <p:cNvPr id="199" name="Google Shape;199;p34"/>
          <p:cNvSpPr txBox="1"/>
          <p:nvPr/>
        </p:nvSpPr>
        <p:spPr>
          <a:xfrm>
            <a:off x="98252" y="1223988"/>
            <a:ext cx="91440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def dietary_recommendations(nutrients, goal='weight loss'):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if goal == 'weight loss':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if 'Calories' in nutrients: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print("Consider reducing high-calorie foods.")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elif goal == 'muscle gain':</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if 'Protein' in nutrients: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print("Increase protein intake from sources like eggs or beans.")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else:</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print("Maintain a balanced diet.")</a:t>
            </a:r>
            <a:endParaRPr sz="18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460950" y="339481"/>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IMPLEMENTATION SCREENSHOT</a:t>
            </a:r>
            <a:endParaRPr b="1">
              <a:latin typeface="Lexend"/>
              <a:ea typeface="Lexend"/>
              <a:cs typeface="Lexend"/>
              <a:sym typeface="Lexend"/>
            </a:endParaRPr>
          </a:p>
        </p:txBody>
      </p:sp>
      <p:pic>
        <p:nvPicPr>
          <p:cNvPr id="205" name="Google Shape;205;p35"/>
          <p:cNvPicPr preferRelativeResize="0"/>
          <p:nvPr/>
        </p:nvPicPr>
        <p:blipFill rotWithShape="1">
          <a:blip r:embed="rId3">
            <a:alphaModFix/>
          </a:blip>
          <a:srcRect b="0" l="18073" r="0" t="0"/>
          <a:stretch/>
        </p:blipFill>
        <p:spPr>
          <a:xfrm>
            <a:off x="460950" y="1745017"/>
            <a:ext cx="3592425" cy="2901603"/>
          </a:xfrm>
          <a:prstGeom prst="rect">
            <a:avLst/>
          </a:prstGeom>
          <a:noFill/>
          <a:ln>
            <a:noFill/>
          </a:ln>
        </p:spPr>
      </p:pic>
      <p:pic>
        <p:nvPicPr>
          <p:cNvPr id="206" name="Google Shape;206;p35"/>
          <p:cNvPicPr preferRelativeResize="0"/>
          <p:nvPr/>
        </p:nvPicPr>
        <p:blipFill>
          <a:blip r:embed="rId4">
            <a:alphaModFix/>
          </a:blip>
          <a:stretch>
            <a:fillRect/>
          </a:stretch>
        </p:blipFill>
        <p:spPr>
          <a:xfrm>
            <a:off x="4572000" y="2571750"/>
            <a:ext cx="4186401" cy="1711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IMPLEMENTATION SCREENSHOT</a:t>
            </a:r>
            <a:endParaRPr b="1">
              <a:latin typeface="Lexend"/>
              <a:ea typeface="Lexend"/>
              <a:cs typeface="Lexend"/>
              <a:sym typeface="Lexend"/>
            </a:endParaRPr>
          </a:p>
        </p:txBody>
      </p:sp>
      <p:pic>
        <p:nvPicPr>
          <p:cNvPr id="212" name="Google Shape;212;p36"/>
          <p:cNvPicPr preferRelativeResize="0"/>
          <p:nvPr/>
        </p:nvPicPr>
        <p:blipFill rotWithShape="1">
          <a:blip r:embed="rId3">
            <a:alphaModFix/>
          </a:blip>
          <a:srcRect b="35528" l="11979" r="0" t="32939"/>
          <a:stretch/>
        </p:blipFill>
        <p:spPr>
          <a:xfrm>
            <a:off x="2426025" y="1987784"/>
            <a:ext cx="3549749" cy="2850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CONCLUSION</a:t>
            </a:r>
            <a:endParaRPr b="1">
              <a:latin typeface="Lexend"/>
              <a:ea typeface="Lexend"/>
              <a:cs typeface="Lexend"/>
              <a:sym typeface="Lexend"/>
            </a:endParaRPr>
          </a:p>
        </p:txBody>
      </p:sp>
      <p:sp>
        <p:nvSpPr>
          <p:cNvPr id="218" name="Google Shape;218;p37"/>
          <p:cNvSpPr txBox="1"/>
          <p:nvPr>
            <p:ph idx="1" type="body"/>
          </p:nvPr>
        </p:nvSpPr>
        <p:spPr>
          <a:xfrm>
            <a:off x="460950" y="2080175"/>
            <a:ext cx="8222100" cy="18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2"/>
                </a:solidFill>
              </a:rPr>
              <a:t>The integration of Artificial Intelligence in nutrients and food recognition presents a revolutionary approach to dietary management and health monitoring. By leveraging advanced technologies such as deep learning, 3D modeling, and real-time feedback systems, this solution addresses the limitations of existing systems, providing more accurate, accessible, and personalized nutritional insights. It empowers individuals to make informed dietary choices, supports healthcare professionals in managing diet-related conditions, and promotes overall well-being. As AI continues to evolve, the potential for further innovation in this field remains vast, paving the way for smarter and more efficient dietary solutions in the future.</a:t>
            </a:r>
            <a:endParaRPr sz="1400">
              <a:solidFill>
                <a:schemeClr val="dk2"/>
              </a:solidFill>
            </a:endParaRPr>
          </a:p>
          <a:p>
            <a:pPr indent="0" lvl="0" marL="0" rtl="0" algn="l">
              <a:spcBef>
                <a:spcPts val="1600"/>
              </a:spcBef>
              <a:spcAft>
                <a:spcPts val="1600"/>
              </a:spcAft>
              <a:buNone/>
            </a:pPr>
            <a:r>
              <a:t/>
            </a:r>
            <a:endParaRPr>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FUTURE ENHANCEMENT</a:t>
            </a:r>
            <a:endParaRPr b="1">
              <a:latin typeface="Lexend"/>
              <a:ea typeface="Lexend"/>
              <a:cs typeface="Lexend"/>
              <a:sym typeface="Lexend"/>
            </a:endParaRPr>
          </a:p>
        </p:txBody>
      </p:sp>
      <p:sp>
        <p:nvSpPr>
          <p:cNvPr id="224" name="Google Shape;224;p38"/>
          <p:cNvSpPr txBox="1"/>
          <p:nvPr>
            <p:ph idx="1" type="body"/>
          </p:nvPr>
        </p:nvSpPr>
        <p:spPr>
          <a:xfrm>
            <a:off x="471900" y="2203949"/>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2"/>
                </a:solidFill>
              </a:rPr>
              <a:t>1. Enhanced Dataset Diversity: Expanding datasets to include more regional cuisines, rare food items, and complex dishes for improved recognition accuracy.</a:t>
            </a:r>
            <a:endParaRPr sz="1400">
              <a:solidFill>
                <a:schemeClr val="dk2"/>
              </a:solidFill>
            </a:endParaRPr>
          </a:p>
          <a:p>
            <a:pPr indent="0" lvl="0" marL="0" rtl="0" algn="l">
              <a:spcBef>
                <a:spcPts val="1600"/>
              </a:spcBef>
              <a:spcAft>
                <a:spcPts val="0"/>
              </a:spcAft>
              <a:buNone/>
            </a:pPr>
            <a:r>
              <a:rPr lang="en" sz="1400">
                <a:solidFill>
                  <a:schemeClr val="dk2"/>
                </a:solidFill>
              </a:rPr>
              <a:t>2. Integration with IoT Devices: Incorporating AI capabilities into smart kitchen appliances and wearable devices for seamless dietary tracking.</a:t>
            </a:r>
            <a:endParaRPr sz="1400">
              <a:solidFill>
                <a:schemeClr val="dk2"/>
              </a:solidFill>
            </a:endParaRPr>
          </a:p>
          <a:p>
            <a:pPr indent="0" lvl="0" marL="0" rtl="0" algn="l">
              <a:spcBef>
                <a:spcPts val="1600"/>
              </a:spcBef>
              <a:spcAft>
                <a:spcPts val="1600"/>
              </a:spcAft>
              <a:buNone/>
            </a:pPr>
            <a:r>
              <a:rPr lang="en" sz="1400">
                <a:solidFill>
                  <a:schemeClr val="dk2"/>
                </a:solidFill>
              </a:rPr>
              <a:t>3. Voice and AR Assistance: Adding voice commands and augmented reality (AR) features to enhance user interaction and food visualization</a:t>
            </a:r>
            <a:endParaRPr sz="14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24635" y="917072"/>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latin typeface="Lexend"/>
                <a:ea typeface="Lexend"/>
                <a:cs typeface="Lexend"/>
                <a:sym typeface="Lexend"/>
              </a:rPr>
              <a:t>REFERENCES</a:t>
            </a:r>
            <a:endParaRPr b="1" sz="3000">
              <a:latin typeface="Lexend"/>
              <a:ea typeface="Lexend"/>
              <a:cs typeface="Lexend"/>
              <a:sym typeface="Lexend"/>
            </a:endParaRPr>
          </a:p>
        </p:txBody>
      </p:sp>
      <p:sp>
        <p:nvSpPr>
          <p:cNvPr id="230" name="Google Shape;230;p39"/>
          <p:cNvSpPr txBox="1"/>
          <p:nvPr/>
        </p:nvSpPr>
        <p:spPr>
          <a:xfrm>
            <a:off x="3872400" y="1084500"/>
            <a:ext cx="52716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1. Research papers and articles on food recognition systems using AI, such as those leveraging convolutional neural networks (CNNs) for image-based food identification.</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2. Studies on integrating nutritional analysis with mobile and wearable applications, focusing on real-time feedback and user personalization.</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Lexend"/>
                <a:ea typeface="Lexend"/>
                <a:cs typeface="Lexend"/>
                <a:sym typeface="Lexend"/>
              </a:rPr>
              <a:t>THANK YOU</a:t>
            </a:r>
            <a:endParaRPr b="1">
              <a:latin typeface="Lexend"/>
              <a:ea typeface="Lexend"/>
              <a:cs typeface="Lexend"/>
              <a:sym typeface="Lexend"/>
            </a:endParaRPr>
          </a:p>
        </p:txBody>
      </p:sp>
      <p:sp>
        <p:nvSpPr>
          <p:cNvPr id="236" name="Google Shape;236;p40"/>
          <p:cNvSpPr txBox="1"/>
          <p:nvPr>
            <p:ph idx="1" type="body"/>
          </p:nvPr>
        </p:nvSpPr>
        <p:spPr>
          <a:xfrm>
            <a:off x="1702939" y="2403337"/>
            <a:ext cx="7619700" cy="20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7200">
                <a:solidFill>
                  <a:srgbClr val="000000"/>
                </a:solidFill>
              </a:rPr>
              <a:t>ANY QUERIES?</a:t>
            </a:r>
            <a:endParaRPr b="1" sz="7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60950" y="-6"/>
            <a:ext cx="8222100" cy="116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0000"/>
                </a:solidFill>
              </a:rPr>
              <a:t>PRESENTATION OVERVIEW</a:t>
            </a:r>
            <a:endParaRPr b="1" sz="3000">
              <a:solidFill>
                <a:srgbClr val="FF0000"/>
              </a:solidFill>
            </a:endParaRPr>
          </a:p>
        </p:txBody>
      </p:sp>
      <p:sp>
        <p:nvSpPr>
          <p:cNvPr id="83" name="Google Shape;83;p15"/>
          <p:cNvSpPr txBox="1"/>
          <p:nvPr/>
        </p:nvSpPr>
        <p:spPr>
          <a:xfrm>
            <a:off x="283408" y="1602118"/>
            <a:ext cx="9144000" cy="2378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accent4"/>
              </a:buClr>
              <a:buSzPts val="2400"/>
              <a:buChar char="●"/>
            </a:pPr>
            <a:r>
              <a:rPr lang="en" sz="2400">
                <a:solidFill>
                  <a:schemeClr val="accent4"/>
                </a:solidFill>
              </a:rPr>
              <a:t>MODULE EXPLANATION</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IMPLEMENTATION </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CONCLUSION </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FUTURE ENHANCEMENT </a:t>
            </a:r>
            <a:endParaRPr sz="2400">
              <a:solidFill>
                <a:schemeClr val="accent4"/>
              </a:solidFill>
            </a:endParaRPr>
          </a:p>
          <a:p>
            <a:pPr indent="-381000" lvl="0" marL="457200" rtl="0" algn="l">
              <a:spcBef>
                <a:spcPts val="0"/>
              </a:spcBef>
              <a:spcAft>
                <a:spcPts val="0"/>
              </a:spcAft>
              <a:buClr>
                <a:schemeClr val="accent4"/>
              </a:buClr>
              <a:buSzPts val="2400"/>
              <a:buChar char="●"/>
            </a:pPr>
            <a:r>
              <a:rPr lang="en" sz="2400">
                <a:solidFill>
                  <a:schemeClr val="accent4"/>
                </a:solidFill>
              </a:rPr>
              <a:t>REFERENCE</a:t>
            </a:r>
            <a:endParaRPr sz="2400">
              <a:solidFill>
                <a:schemeClr val="accent4"/>
              </a:solidFill>
            </a:endParaRPr>
          </a:p>
          <a:p>
            <a:pPr indent="0" lvl="0" marL="0" rtl="0" algn="l">
              <a:spcBef>
                <a:spcPts val="0"/>
              </a:spcBef>
              <a:spcAft>
                <a:spcPts val="0"/>
              </a:spcAft>
              <a:buNone/>
            </a:pPr>
            <a:r>
              <a:t/>
            </a:r>
            <a:endParaRPr sz="240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ABSTRACT</a:t>
            </a:r>
            <a:endParaRPr b="1">
              <a:latin typeface="Lexend"/>
              <a:ea typeface="Lexend"/>
              <a:cs typeface="Lexend"/>
              <a:sym typeface="Lexend"/>
            </a:endParaRPr>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Nutrients and food recognition using Artificial Intelligence (AI) is an emerging field that integrates computer vision and machine learning to enhance dietary analysis and health monitoring. This technology focuses on identifying food items, estimating portion sizes, and analyzing their nutritional content using advanced algorithms trained on diverse datasets. Applications range from personalized nutrition planning to aiding healthcare professionals in managing conditions like diabetes or obesity. By leveraging convolutional neural networks (CNNs) and natural language processing (NLP), these systems improve accuracy and usability, enabling real-time feedback through mobile apps and wearable devices. The approach offers significant potential to transform the way individuals and organizations approach health and wellness through dietary insights.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INTRODUCTION</a:t>
            </a:r>
            <a:endParaRPr b="1">
              <a:latin typeface="Lexend"/>
              <a:ea typeface="Lexend"/>
              <a:cs typeface="Lexend"/>
              <a:sym typeface="Lexend"/>
            </a:endParaRPr>
          </a:p>
        </p:txBody>
      </p:sp>
      <p:sp>
        <p:nvSpPr>
          <p:cNvPr id="95" name="Google Shape;95;p17"/>
          <p:cNvSpPr txBox="1"/>
          <p:nvPr>
            <p:ph idx="1" type="body"/>
          </p:nvPr>
        </p:nvSpPr>
        <p:spPr>
          <a:xfrm>
            <a:off x="471900" y="1723874"/>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integration of Artificial Intelligence (AI) in the domain of nutrients and food recognition marks a transformative step toward improving health and dietary management. AI systems leverage techniques like computer vision, machine learning, and deep learning to identify food items, estimate their portions, and analyze nutritional content with high precision. These innovations cater to a wide range of applications, from personalized meal recommendations and calorie tracking to assisting healthcare professionals in managing</a:t>
            </a:r>
            <a:endParaRPr/>
          </a:p>
        </p:txBody>
      </p:sp>
      <p:sp>
        <p:nvSpPr>
          <p:cNvPr id="96" name="Google Shape;96;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chronic conditions such as obesity, diabetes, and cardiovascular diseases. By harnessing the power of advanced algorithms and large datasets, AI-driven food recognition technologies aim to make dietary assessment more accurate, efficient, and accessible for individuals and organizations alike.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31575" y="6804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latin typeface="Lexend"/>
                <a:ea typeface="Lexend"/>
                <a:cs typeface="Lexend"/>
                <a:sym typeface="Lexend"/>
              </a:rPr>
              <a:t>OBJECTIVE</a:t>
            </a:r>
            <a:endParaRPr b="1" sz="3000">
              <a:latin typeface="Lexend"/>
              <a:ea typeface="Lexend"/>
              <a:cs typeface="Lexend"/>
              <a:sym typeface="Lexend"/>
            </a:endParaRPr>
          </a:p>
        </p:txBody>
      </p:sp>
      <p:sp>
        <p:nvSpPr>
          <p:cNvPr id="102" name="Google Shape;102;p18"/>
          <p:cNvSpPr txBox="1"/>
          <p:nvPr/>
        </p:nvSpPr>
        <p:spPr>
          <a:xfrm>
            <a:off x="3469200" y="680400"/>
            <a:ext cx="5674800" cy="378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1. Accurate Food Identification: Develop AI systems to recognize diverse food items with precision.</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2. Nutritional Analysis: Analyze and provide detailed nutritional information, including calories and macronutrient composition.</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3. Portion Size Estimation: Enable accurate measurement of food portion sizes using AI techniques.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4. Real-Time Feedback: Provide instant dietary insights via mobile apps and wearable devices.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5. Personalized Diet Recommendations: Deliver tailored nutritional advice based on individual health needs and goals.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6. Healthcare Integration: Support the management of diet-related health conditions like diabetes and obesity.</a:t>
            </a:r>
            <a:endParaRPr>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26078" y="1003097"/>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latin typeface="Lexend"/>
                <a:ea typeface="Lexend"/>
                <a:cs typeface="Lexend"/>
                <a:sym typeface="Lexend"/>
              </a:rPr>
              <a:t>LITERATURE SURVEY</a:t>
            </a:r>
            <a:endParaRPr b="1" sz="3000">
              <a:latin typeface="Lexend"/>
              <a:ea typeface="Lexend"/>
              <a:cs typeface="Lexend"/>
              <a:sym typeface="Lexend"/>
            </a:endParaRPr>
          </a:p>
        </p:txBody>
      </p:sp>
      <p:sp>
        <p:nvSpPr>
          <p:cNvPr id="108" name="Google Shape;108;p19"/>
          <p:cNvSpPr txBox="1"/>
          <p:nvPr/>
        </p:nvSpPr>
        <p:spPr>
          <a:xfrm>
            <a:off x="3660112" y="786300"/>
            <a:ext cx="50112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1. Food Recognition Models: Studies demonstrate the use of convolutional neural networks (CNNs) and large datasets like Food-101 for accurate food identification.</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2. Nutritional Estimation: Research integrates food recognition with calorie and nutrient estimation using techniques like 3D modeling and volume estimation.</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3. Healthcare Applications: AI-powered apps support personalized meal recommendations and chronic disease management.</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4. Challenges: Issues like food variability, cultural diversity, and limited annotated data for rare foods are key areas for improvement.</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26250" y="-260849"/>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Lexend"/>
                <a:ea typeface="Lexend"/>
                <a:cs typeface="Lexend"/>
                <a:sym typeface="Lexend"/>
              </a:rPr>
              <a:t>EXISTING SYSTEM</a:t>
            </a:r>
            <a:r>
              <a:rPr lang="en"/>
              <a:t> </a:t>
            </a:r>
            <a:endParaRPr/>
          </a:p>
        </p:txBody>
      </p:sp>
      <p:sp>
        <p:nvSpPr>
          <p:cNvPr id="114" name="Google Shape;114;p20"/>
          <p:cNvSpPr txBox="1"/>
          <p:nvPr>
            <p:ph idx="1" type="body"/>
          </p:nvPr>
        </p:nvSpPr>
        <p:spPr>
          <a:xfrm>
            <a:off x="326250" y="1921350"/>
            <a:ext cx="8520600" cy="18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Current food recognition systems use computer vision and machine learning, like CNNs, to identify food items and analyze nutrients via mobile apps. They rely on food databases and perform well for common foods but struggle with diverse cuisines, mixed dishes, and accurate portion estimation. Limitations include reliance on high-quality images and challenges in real-time performance and cultural adaptability.</a:t>
            </a:r>
            <a:endParaRPr>
              <a:solidFill>
                <a:schemeClr val="dk2"/>
              </a:solidFill>
            </a:endParaRPr>
          </a:p>
          <a:p>
            <a:pPr indent="0" lvl="0" marL="0" rtl="0" algn="ctr">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subTitle"/>
          </p:nvPr>
        </p:nvSpPr>
        <p:spPr>
          <a:xfrm flipH="1">
            <a:off x="0" y="722700"/>
            <a:ext cx="4572000" cy="442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1. Struggles with recognizing diverse cuisines and mixed dishes due to limited dataset diversity.</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ctr">
              <a:spcBef>
                <a:spcPts val="0"/>
              </a:spcBef>
              <a:spcAft>
                <a:spcPts val="0"/>
              </a:spcAft>
              <a:buNone/>
            </a:pPr>
            <a:r>
              <a:rPr lang="en">
                <a:solidFill>
                  <a:schemeClr val="dk2"/>
                </a:solidFill>
              </a:rPr>
              <a:t>2. Faces challenges in accurately estimating portion sizes for complex meals.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ctr">
              <a:spcBef>
                <a:spcPts val="0"/>
              </a:spcBef>
              <a:spcAft>
                <a:spcPts val="0"/>
              </a:spcAft>
              <a:buNone/>
            </a:pPr>
            <a:r>
              <a:rPr lang="en">
                <a:solidFill>
                  <a:schemeClr val="dk2"/>
                </a:solidFill>
              </a:rPr>
              <a:t>3. Relies heavily on high-quality images and proper lighting for accurate results.</a:t>
            </a:r>
            <a:endParaRPr>
              <a:solidFill>
                <a:schemeClr val="dk2"/>
              </a:solidFill>
            </a:endParaRPr>
          </a:p>
          <a:p>
            <a:pPr indent="0" lvl="0" marL="0" rtl="0" algn="ctr">
              <a:spcBef>
                <a:spcPts val="0"/>
              </a:spcBef>
              <a:spcAft>
                <a:spcPts val="0"/>
              </a:spcAft>
              <a:buNone/>
            </a:pPr>
            <a:r>
              <a:t/>
            </a:r>
            <a:endParaRPr>
              <a:solidFill>
                <a:schemeClr val="dk2"/>
              </a:solidFill>
            </a:endParaRPr>
          </a:p>
        </p:txBody>
      </p:sp>
      <p:sp>
        <p:nvSpPr>
          <p:cNvPr id="120" name="Google Shape;120;p21"/>
          <p:cNvSpPr txBox="1"/>
          <p:nvPr/>
        </p:nvSpPr>
        <p:spPr>
          <a:xfrm>
            <a:off x="5239074" y="1786800"/>
            <a:ext cx="36012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accent4"/>
                </a:solidFill>
                <a:latin typeface="Lexend"/>
                <a:ea typeface="Lexend"/>
                <a:cs typeface="Lexend"/>
                <a:sym typeface="Lexend"/>
              </a:rPr>
              <a:t>LIMITATUON OF EXISTING SYSTEM</a:t>
            </a:r>
            <a:endParaRPr b="1" sz="3000">
              <a:solidFill>
                <a:schemeClr val="accent4"/>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