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BA536C-E0A8-4C17-8D40-C9CB86B0232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777281-9C0C-40BE-8F84-A0D3015E89E7}">
      <dgm:prSet/>
      <dgm:spPr/>
      <dgm:t>
        <a:bodyPr/>
        <a:lstStyle/>
        <a:p>
          <a:pPr>
            <a:defRPr b="1"/>
          </a:pPr>
          <a:r>
            <a:rPr lang="en-US" b="0" i="0"/>
            <a:t>Importance of privacy and security in data handling:</a:t>
          </a:r>
          <a:endParaRPr lang="en-US"/>
        </a:p>
      </dgm:t>
    </dgm:pt>
    <dgm:pt modelId="{C46C5D04-A919-4E7E-8FD4-DF5B5514D9AE}" type="parTrans" cxnId="{DCE71A01-5197-475E-81BE-608E756B0BB7}">
      <dgm:prSet/>
      <dgm:spPr/>
      <dgm:t>
        <a:bodyPr/>
        <a:lstStyle/>
        <a:p>
          <a:endParaRPr lang="en-US"/>
        </a:p>
      </dgm:t>
    </dgm:pt>
    <dgm:pt modelId="{C3D969E1-093A-4C5D-BA0A-0DF642BBBB2E}" type="sibTrans" cxnId="{DCE71A01-5197-475E-81BE-608E756B0BB7}">
      <dgm:prSet/>
      <dgm:spPr/>
      <dgm:t>
        <a:bodyPr/>
        <a:lstStyle/>
        <a:p>
          <a:endParaRPr lang="en-US"/>
        </a:p>
      </dgm:t>
    </dgm:pt>
    <dgm:pt modelId="{36E581E5-43E5-4D49-B116-1EBA03E101A4}">
      <dgm:prSet/>
      <dgm:spPr/>
      <dgm:t>
        <a:bodyPr/>
        <a:lstStyle/>
        <a:p>
          <a:r>
            <a:rPr lang="en-US" b="0" i="0"/>
            <a:t>Protecting sensitive customer information from unauthorized access or breaches</a:t>
          </a:r>
          <a:endParaRPr lang="en-US"/>
        </a:p>
      </dgm:t>
    </dgm:pt>
    <dgm:pt modelId="{02A5D9C5-25C1-4D0F-A5E6-5161552590F5}" type="parTrans" cxnId="{8E75918C-9EC8-4B12-BDCD-980A2F126FB6}">
      <dgm:prSet/>
      <dgm:spPr/>
      <dgm:t>
        <a:bodyPr/>
        <a:lstStyle/>
        <a:p>
          <a:endParaRPr lang="en-US"/>
        </a:p>
      </dgm:t>
    </dgm:pt>
    <dgm:pt modelId="{D6879C55-6F83-48BC-B339-309C3A0800EE}" type="sibTrans" cxnId="{8E75918C-9EC8-4B12-BDCD-980A2F126FB6}">
      <dgm:prSet/>
      <dgm:spPr/>
      <dgm:t>
        <a:bodyPr/>
        <a:lstStyle/>
        <a:p>
          <a:endParaRPr lang="en-US"/>
        </a:p>
      </dgm:t>
    </dgm:pt>
    <dgm:pt modelId="{685C7D8D-7569-49B7-80A3-D7361F71C3F2}">
      <dgm:prSet/>
      <dgm:spPr/>
      <dgm:t>
        <a:bodyPr/>
        <a:lstStyle/>
        <a:p>
          <a:pPr>
            <a:defRPr b="1"/>
          </a:pPr>
          <a:r>
            <a:rPr lang="en-US" b="0" i="0"/>
            <a:t>Privacy and security measures:</a:t>
          </a:r>
          <a:endParaRPr lang="en-US"/>
        </a:p>
      </dgm:t>
    </dgm:pt>
    <dgm:pt modelId="{9DB028CC-B01F-4D46-8220-0825F35E7055}" type="parTrans" cxnId="{D2970397-F0B3-4187-B1B2-ECD3CE29E627}">
      <dgm:prSet/>
      <dgm:spPr/>
      <dgm:t>
        <a:bodyPr/>
        <a:lstStyle/>
        <a:p>
          <a:endParaRPr lang="en-US"/>
        </a:p>
      </dgm:t>
    </dgm:pt>
    <dgm:pt modelId="{08809100-789E-4C93-A721-0648A8CA8A95}" type="sibTrans" cxnId="{D2970397-F0B3-4187-B1B2-ECD3CE29E627}">
      <dgm:prSet/>
      <dgm:spPr/>
      <dgm:t>
        <a:bodyPr/>
        <a:lstStyle/>
        <a:p>
          <a:endParaRPr lang="en-US"/>
        </a:p>
      </dgm:t>
    </dgm:pt>
    <dgm:pt modelId="{5AAD9981-8268-40B1-904B-2E242E671E66}">
      <dgm:prSet/>
      <dgm:spPr/>
      <dgm:t>
        <a:bodyPr/>
        <a:lstStyle/>
        <a:p>
          <a:r>
            <a:rPr lang="en-US" b="0" i="0"/>
            <a:t>Access Controls: Strict controls to limit access to sensitive data to authorized personnel only.</a:t>
          </a:r>
          <a:endParaRPr lang="en-US"/>
        </a:p>
      </dgm:t>
    </dgm:pt>
    <dgm:pt modelId="{8A3403B3-80C0-4F4B-B2CB-B20466FA6CC0}" type="parTrans" cxnId="{61D8BCEA-AE19-4D3E-8D7E-2CFD4BB73FAC}">
      <dgm:prSet/>
      <dgm:spPr/>
      <dgm:t>
        <a:bodyPr/>
        <a:lstStyle/>
        <a:p>
          <a:endParaRPr lang="en-US"/>
        </a:p>
      </dgm:t>
    </dgm:pt>
    <dgm:pt modelId="{3337702C-D86F-464C-9B55-1885A43B1AFF}" type="sibTrans" cxnId="{61D8BCEA-AE19-4D3E-8D7E-2CFD4BB73FAC}">
      <dgm:prSet/>
      <dgm:spPr/>
      <dgm:t>
        <a:bodyPr/>
        <a:lstStyle/>
        <a:p>
          <a:endParaRPr lang="en-US"/>
        </a:p>
      </dgm:t>
    </dgm:pt>
    <dgm:pt modelId="{7DC04EC8-989D-4F63-9325-56A3B9992150}">
      <dgm:prSet/>
      <dgm:spPr/>
      <dgm:t>
        <a:bodyPr/>
        <a:lstStyle/>
        <a:p>
          <a:r>
            <a:rPr lang="en-US" b="0" i="0"/>
            <a:t>Encryption: Employing encryption methods to safeguard data at rest and in transit.</a:t>
          </a:r>
          <a:endParaRPr lang="en-US"/>
        </a:p>
      </dgm:t>
    </dgm:pt>
    <dgm:pt modelId="{CC3921D7-3573-47CA-86BD-0A9AA3FBA26E}" type="parTrans" cxnId="{FBECB715-D10F-4AC4-B350-5A519594EB3A}">
      <dgm:prSet/>
      <dgm:spPr/>
      <dgm:t>
        <a:bodyPr/>
        <a:lstStyle/>
        <a:p>
          <a:endParaRPr lang="en-US"/>
        </a:p>
      </dgm:t>
    </dgm:pt>
    <dgm:pt modelId="{8BA3005E-CB93-486D-AC68-F46EFECA0073}" type="sibTrans" cxnId="{FBECB715-D10F-4AC4-B350-5A519594EB3A}">
      <dgm:prSet/>
      <dgm:spPr/>
      <dgm:t>
        <a:bodyPr/>
        <a:lstStyle/>
        <a:p>
          <a:endParaRPr lang="en-US"/>
        </a:p>
      </dgm:t>
    </dgm:pt>
    <dgm:pt modelId="{A752DDED-AF61-4497-A9FE-A9F29F2A594C}">
      <dgm:prSet/>
      <dgm:spPr/>
      <dgm:t>
        <a:bodyPr/>
        <a:lstStyle/>
        <a:p>
          <a:r>
            <a:rPr lang="en-US" b="0" i="0"/>
            <a:t>Data Minimization: Collecting and retaining only necessary customer data to minimize potential impact in case of a breach.</a:t>
          </a:r>
          <a:endParaRPr lang="en-US"/>
        </a:p>
      </dgm:t>
    </dgm:pt>
    <dgm:pt modelId="{E460DFD7-7582-4977-8F1D-647B345D0B3E}" type="parTrans" cxnId="{F9060392-F52E-4C9E-8B2D-404987C6CA34}">
      <dgm:prSet/>
      <dgm:spPr/>
      <dgm:t>
        <a:bodyPr/>
        <a:lstStyle/>
        <a:p>
          <a:endParaRPr lang="en-US"/>
        </a:p>
      </dgm:t>
    </dgm:pt>
    <dgm:pt modelId="{8EF57EDF-E196-44F3-97D8-274085353E34}" type="sibTrans" cxnId="{F9060392-F52E-4C9E-8B2D-404987C6CA34}">
      <dgm:prSet/>
      <dgm:spPr/>
      <dgm:t>
        <a:bodyPr/>
        <a:lstStyle/>
        <a:p>
          <a:endParaRPr lang="en-US"/>
        </a:p>
      </dgm:t>
    </dgm:pt>
    <dgm:pt modelId="{7D982AB2-C48D-49C7-A08A-0683C4665DD4}" type="pres">
      <dgm:prSet presAssocID="{A0BA536C-E0A8-4C17-8D40-C9CB86B0232C}" presName="root" presStyleCnt="0">
        <dgm:presLayoutVars>
          <dgm:dir/>
          <dgm:resizeHandles val="exact"/>
        </dgm:presLayoutVars>
      </dgm:prSet>
      <dgm:spPr/>
    </dgm:pt>
    <dgm:pt modelId="{9BA7312E-DB07-4890-B86C-9F69987E3BE6}" type="pres">
      <dgm:prSet presAssocID="{9F777281-9C0C-40BE-8F84-A0D3015E89E7}" presName="compNode" presStyleCnt="0"/>
      <dgm:spPr/>
    </dgm:pt>
    <dgm:pt modelId="{E254EDA9-30A6-4CA3-9F49-23F3D5C110A6}" type="pres">
      <dgm:prSet presAssocID="{9F777281-9C0C-40BE-8F84-A0D3015E89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150A330-EC40-46D3-B107-824429CA1B3A}" type="pres">
      <dgm:prSet presAssocID="{9F777281-9C0C-40BE-8F84-A0D3015E89E7}" presName="iconSpace" presStyleCnt="0"/>
      <dgm:spPr/>
    </dgm:pt>
    <dgm:pt modelId="{1D0C042A-D7DA-472A-9D26-46C4DFD606F5}" type="pres">
      <dgm:prSet presAssocID="{9F777281-9C0C-40BE-8F84-A0D3015E89E7}" presName="parTx" presStyleLbl="revTx" presStyleIdx="0" presStyleCnt="4">
        <dgm:presLayoutVars>
          <dgm:chMax val="0"/>
          <dgm:chPref val="0"/>
        </dgm:presLayoutVars>
      </dgm:prSet>
      <dgm:spPr/>
    </dgm:pt>
    <dgm:pt modelId="{FE7093DA-3CC3-40DC-B08B-0FF611C120A6}" type="pres">
      <dgm:prSet presAssocID="{9F777281-9C0C-40BE-8F84-A0D3015E89E7}" presName="txSpace" presStyleCnt="0"/>
      <dgm:spPr/>
    </dgm:pt>
    <dgm:pt modelId="{0077A28E-6314-4304-8BB6-098D65A506FE}" type="pres">
      <dgm:prSet presAssocID="{9F777281-9C0C-40BE-8F84-A0D3015E89E7}" presName="desTx" presStyleLbl="revTx" presStyleIdx="1" presStyleCnt="4">
        <dgm:presLayoutVars/>
      </dgm:prSet>
      <dgm:spPr/>
    </dgm:pt>
    <dgm:pt modelId="{9060C579-3013-44B9-9B6E-BB20D004536A}" type="pres">
      <dgm:prSet presAssocID="{C3D969E1-093A-4C5D-BA0A-0DF642BBBB2E}" presName="sibTrans" presStyleCnt="0"/>
      <dgm:spPr/>
    </dgm:pt>
    <dgm:pt modelId="{BBF47724-E126-4961-BE0C-0C1B0797F778}" type="pres">
      <dgm:prSet presAssocID="{685C7D8D-7569-49B7-80A3-D7361F71C3F2}" presName="compNode" presStyleCnt="0"/>
      <dgm:spPr/>
    </dgm:pt>
    <dgm:pt modelId="{F5A872CE-5940-4035-A3BD-F8E95B08261E}" type="pres">
      <dgm:prSet presAssocID="{685C7D8D-7569-49B7-80A3-D7361F71C3F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E8C87F70-7FFC-4A15-964D-6141F56C4E05}" type="pres">
      <dgm:prSet presAssocID="{685C7D8D-7569-49B7-80A3-D7361F71C3F2}" presName="iconSpace" presStyleCnt="0"/>
      <dgm:spPr/>
    </dgm:pt>
    <dgm:pt modelId="{A867B559-520D-475A-9303-3282206C1715}" type="pres">
      <dgm:prSet presAssocID="{685C7D8D-7569-49B7-80A3-D7361F71C3F2}" presName="parTx" presStyleLbl="revTx" presStyleIdx="2" presStyleCnt="4">
        <dgm:presLayoutVars>
          <dgm:chMax val="0"/>
          <dgm:chPref val="0"/>
        </dgm:presLayoutVars>
      </dgm:prSet>
      <dgm:spPr/>
    </dgm:pt>
    <dgm:pt modelId="{B024331B-7352-4A89-A52E-6AC760A2A80F}" type="pres">
      <dgm:prSet presAssocID="{685C7D8D-7569-49B7-80A3-D7361F71C3F2}" presName="txSpace" presStyleCnt="0"/>
      <dgm:spPr/>
    </dgm:pt>
    <dgm:pt modelId="{6DDA8127-8D6A-41B5-9A81-30A71DD93A4D}" type="pres">
      <dgm:prSet presAssocID="{685C7D8D-7569-49B7-80A3-D7361F71C3F2}" presName="desTx" presStyleLbl="revTx" presStyleIdx="3" presStyleCnt="4">
        <dgm:presLayoutVars/>
      </dgm:prSet>
      <dgm:spPr/>
    </dgm:pt>
  </dgm:ptLst>
  <dgm:cxnLst>
    <dgm:cxn modelId="{DCE71A01-5197-475E-81BE-608E756B0BB7}" srcId="{A0BA536C-E0A8-4C17-8D40-C9CB86B0232C}" destId="{9F777281-9C0C-40BE-8F84-A0D3015E89E7}" srcOrd="0" destOrd="0" parTransId="{C46C5D04-A919-4E7E-8FD4-DF5B5514D9AE}" sibTransId="{C3D969E1-093A-4C5D-BA0A-0DF642BBBB2E}"/>
    <dgm:cxn modelId="{FBECB715-D10F-4AC4-B350-5A519594EB3A}" srcId="{685C7D8D-7569-49B7-80A3-D7361F71C3F2}" destId="{7DC04EC8-989D-4F63-9325-56A3B9992150}" srcOrd="1" destOrd="0" parTransId="{CC3921D7-3573-47CA-86BD-0A9AA3FBA26E}" sibTransId="{8BA3005E-CB93-486D-AC68-F46EFECA0073}"/>
    <dgm:cxn modelId="{9C544D43-64EC-4E9E-A997-D8D0DBA2B172}" type="presOf" srcId="{9F777281-9C0C-40BE-8F84-A0D3015E89E7}" destId="{1D0C042A-D7DA-472A-9D26-46C4DFD606F5}" srcOrd="0" destOrd="0" presId="urn:microsoft.com/office/officeart/2018/2/layout/IconLabelDescriptionList"/>
    <dgm:cxn modelId="{8E75918C-9EC8-4B12-BDCD-980A2F126FB6}" srcId="{9F777281-9C0C-40BE-8F84-A0D3015E89E7}" destId="{36E581E5-43E5-4D49-B116-1EBA03E101A4}" srcOrd="0" destOrd="0" parTransId="{02A5D9C5-25C1-4D0F-A5E6-5161552590F5}" sibTransId="{D6879C55-6F83-48BC-B339-309C3A0800EE}"/>
    <dgm:cxn modelId="{E6525D91-D4CB-4AC6-9A4B-AE6B7D74A4D7}" type="presOf" srcId="{7DC04EC8-989D-4F63-9325-56A3B9992150}" destId="{6DDA8127-8D6A-41B5-9A81-30A71DD93A4D}" srcOrd="0" destOrd="1" presId="urn:microsoft.com/office/officeart/2018/2/layout/IconLabelDescriptionList"/>
    <dgm:cxn modelId="{F9060392-F52E-4C9E-8B2D-404987C6CA34}" srcId="{685C7D8D-7569-49B7-80A3-D7361F71C3F2}" destId="{A752DDED-AF61-4497-A9FE-A9F29F2A594C}" srcOrd="2" destOrd="0" parTransId="{E460DFD7-7582-4977-8F1D-647B345D0B3E}" sibTransId="{8EF57EDF-E196-44F3-97D8-274085353E34}"/>
    <dgm:cxn modelId="{D2970397-F0B3-4187-B1B2-ECD3CE29E627}" srcId="{A0BA536C-E0A8-4C17-8D40-C9CB86B0232C}" destId="{685C7D8D-7569-49B7-80A3-D7361F71C3F2}" srcOrd="1" destOrd="0" parTransId="{9DB028CC-B01F-4D46-8220-0825F35E7055}" sibTransId="{08809100-789E-4C93-A721-0648A8CA8A95}"/>
    <dgm:cxn modelId="{742007B2-8CB7-47F8-9C2C-A57CF3CC6156}" type="presOf" srcId="{A0BA536C-E0A8-4C17-8D40-C9CB86B0232C}" destId="{7D982AB2-C48D-49C7-A08A-0683C4665DD4}" srcOrd="0" destOrd="0" presId="urn:microsoft.com/office/officeart/2018/2/layout/IconLabelDescriptionList"/>
    <dgm:cxn modelId="{5A738CC4-B60D-4BD3-B907-E322B4932B77}" type="presOf" srcId="{5AAD9981-8268-40B1-904B-2E242E671E66}" destId="{6DDA8127-8D6A-41B5-9A81-30A71DD93A4D}" srcOrd="0" destOrd="0" presId="urn:microsoft.com/office/officeart/2018/2/layout/IconLabelDescriptionList"/>
    <dgm:cxn modelId="{EB4ED4C9-9104-4DD2-B7C5-97F3E2F6A682}" type="presOf" srcId="{A752DDED-AF61-4497-A9FE-A9F29F2A594C}" destId="{6DDA8127-8D6A-41B5-9A81-30A71DD93A4D}" srcOrd="0" destOrd="2" presId="urn:microsoft.com/office/officeart/2018/2/layout/IconLabelDescriptionList"/>
    <dgm:cxn modelId="{2862CECC-5C44-4FFB-AB09-2BE80E33C2CA}" type="presOf" srcId="{36E581E5-43E5-4D49-B116-1EBA03E101A4}" destId="{0077A28E-6314-4304-8BB6-098D65A506FE}" srcOrd="0" destOrd="0" presId="urn:microsoft.com/office/officeart/2018/2/layout/IconLabelDescriptionList"/>
    <dgm:cxn modelId="{A0B970DA-5307-48C1-AA20-4525335D2E2C}" type="presOf" srcId="{685C7D8D-7569-49B7-80A3-D7361F71C3F2}" destId="{A867B559-520D-475A-9303-3282206C1715}" srcOrd="0" destOrd="0" presId="urn:microsoft.com/office/officeart/2018/2/layout/IconLabelDescriptionList"/>
    <dgm:cxn modelId="{61D8BCEA-AE19-4D3E-8D7E-2CFD4BB73FAC}" srcId="{685C7D8D-7569-49B7-80A3-D7361F71C3F2}" destId="{5AAD9981-8268-40B1-904B-2E242E671E66}" srcOrd="0" destOrd="0" parTransId="{8A3403B3-80C0-4F4B-B2CB-B20466FA6CC0}" sibTransId="{3337702C-D86F-464C-9B55-1885A43B1AFF}"/>
    <dgm:cxn modelId="{8F72F894-76B3-47D8-B51B-06577322331E}" type="presParOf" srcId="{7D982AB2-C48D-49C7-A08A-0683C4665DD4}" destId="{9BA7312E-DB07-4890-B86C-9F69987E3BE6}" srcOrd="0" destOrd="0" presId="urn:microsoft.com/office/officeart/2018/2/layout/IconLabelDescriptionList"/>
    <dgm:cxn modelId="{969B06A3-4395-47D5-AD4B-DA315C4A7458}" type="presParOf" srcId="{9BA7312E-DB07-4890-B86C-9F69987E3BE6}" destId="{E254EDA9-30A6-4CA3-9F49-23F3D5C110A6}" srcOrd="0" destOrd="0" presId="urn:microsoft.com/office/officeart/2018/2/layout/IconLabelDescriptionList"/>
    <dgm:cxn modelId="{4CF6D42E-B7D0-46F3-935C-4F7F091AB9DC}" type="presParOf" srcId="{9BA7312E-DB07-4890-B86C-9F69987E3BE6}" destId="{A150A330-EC40-46D3-B107-824429CA1B3A}" srcOrd="1" destOrd="0" presId="urn:microsoft.com/office/officeart/2018/2/layout/IconLabelDescriptionList"/>
    <dgm:cxn modelId="{E37FD6F8-B995-41D6-8559-73CF1E86ECB5}" type="presParOf" srcId="{9BA7312E-DB07-4890-B86C-9F69987E3BE6}" destId="{1D0C042A-D7DA-472A-9D26-46C4DFD606F5}" srcOrd="2" destOrd="0" presId="urn:microsoft.com/office/officeart/2018/2/layout/IconLabelDescriptionList"/>
    <dgm:cxn modelId="{A42715D7-2506-4704-B03D-FBE953B3470B}" type="presParOf" srcId="{9BA7312E-DB07-4890-B86C-9F69987E3BE6}" destId="{FE7093DA-3CC3-40DC-B08B-0FF611C120A6}" srcOrd="3" destOrd="0" presId="urn:microsoft.com/office/officeart/2018/2/layout/IconLabelDescriptionList"/>
    <dgm:cxn modelId="{6053C51E-8549-48FB-A0EF-2CBF2C6BA993}" type="presParOf" srcId="{9BA7312E-DB07-4890-B86C-9F69987E3BE6}" destId="{0077A28E-6314-4304-8BB6-098D65A506FE}" srcOrd="4" destOrd="0" presId="urn:microsoft.com/office/officeart/2018/2/layout/IconLabelDescriptionList"/>
    <dgm:cxn modelId="{7FE9DAD7-4D78-4E50-A66C-87015B92FC40}" type="presParOf" srcId="{7D982AB2-C48D-49C7-A08A-0683C4665DD4}" destId="{9060C579-3013-44B9-9B6E-BB20D004536A}" srcOrd="1" destOrd="0" presId="urn:microsoft.com/office/officeart/2018/2/layout/IconLabelDescriptionList"/>
    <dgm:cxn modelId="{41823E82-9146-49F0-8B25-1F496CD48CEC}" type="presParOf" srcId="{7D982AB2-C48D-49C7-A08A-0683C4665DD4}" destId="{BBF47724-E126-4961-BE0C-0C1B0797F778}" srcOrd="2" destOrd="0" presId="urn:microsoft.com/office/officeart/2018/2/layout/IconLabelDescriptionList"/>
    <dgm:cxn modelId="{30497576-13E8-46C3-8012-0D60E3C97605}" type="presParOf" srcId="{BBF47724-E126-4961-BE0C-0C1B0797F778}" destId="{F5A872CE-5940-4035-A3BD-F8E95B08261E}" srcOrd="0" destOrd="0" presId="urn:microsoft.com/office/officeart/2018/2/layout/IconLabelDescriptionList"/>
    <dgm:cxn modelId="{67B8B855-F3A7-4DE9-BB08-133739722C2F}" type="presParOf" srcId="{BBF47724-E126-4961-BE0C-0C1B0797F778}" destId="{E8C87F70-7FFC-4A15-964D-6141F56C4E05}" srcOrd="1" destOrd="0" presId="urn:microsoft.com/office/officeart/2018/2/layout/IconLabelDescriptionList"/>
    <dgm:cxn modelId="{660C181D-F046-4795-9EA3-604763591307}" type="presParOf" srcId="{BBF47724-E126-4961-BE0C-0C1B0797F778}" destId="{A867B559-520D-475A-9303-3282206C1715}" srcOrd="2" destOrd="0" presId="urn:microsoft.com/office/officeart/2018/2/layout/IconLabelDescriptionList"/>
    <dgm:cxn modelId="{2B9B4170-AFF0-4AC7-8270-53B97ED21A79}" type="presParOf" srcId="{BBF47724-E126-4961-BE0C-0C1B0797F778}" destId="{B024331B-7352-4A89-A52E-6AC760A2A80F}" srcOrd="3" destOrd="0" presId="urn:microsoft.com/office/officeart/2018/2/layout/IconLabelDescriptionList"/>
    <dgm:cxn modelId="{CF343103-5C1B-43C0-96CF-04FFC0B62008}" type="presParOf" srcId="{BBF47724-E126-4961-BE0C-0C1B0797F778}" destId="{6DDA8127-8D6A-41B5-9A81-30A71DD93A4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4EDA9-30A6-4CA3-9F49-23F3D5C110A6}">
      <dsp:nvSpPr>
        <dsp:cNvPr id="0" name=""/>
        <dsp:cNvSpPr/>
      </dsp:nvSpPr>
      <dsp:spPr>
        <a:xfrm>
          <a:off x="559800" y="3152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C042A-D7DA-472A-9D26-46C4DFD606F5}">
      <dsp:nvSpPr>
        <dsp:cNvPr id="0" name=""/>
        <dsp:cNvSpPr/>
      </dsp:nvSpPr>
      <dsp:spPr>
        <a:xfrm>
          <a:off x="559800" y="172791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0" i="0" kern="1200"/>
            <a:t>Importance of privacy and security in data handling:</a:t>
          </a:r>
          <a:endParaRPr lang="en-US" sz="2300" kern="1200"/>
        </a:p>
      </dsp:txBody>
      <dsp:txXfrm>
        <a:off x="559800" y="1727919"/>
        <a:ext cx="4320000" cy="648000"/>
      </dsp:txXfrm>
    </dsp:sp>
    <dsp:sp modelId="{0077A28E-6314-4304-8BB6-098D65A506FE}">
      <dsp:nvSpPr>
        <dsp:cNvPr id="0" name=""/>
        <dsp:cNvSpPr/>
      </dsp:nvSpPr>
      <dsp:spPr>
        <a:xfrm>
          <a:off x="559800" y="2461685"/>
          <a:ext cx="4320000" cy="1858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Protecting sensitive customer information from unauthorized access or breaches</a:t>
          </a:r>
          <a:endParaRPr lang="en-US" sz="1700" kern="1200"/>
        </a:p>
      </dsp:txBody>
      <dsp:txXfrm>
        <a:off x="559800" y="2461685"/>
        <a:ext cx="4320000" cy="1858128"/>
      </dsp:txXfrm>
    </dsp:sp>
    <dsp:sp modelId="{F5A872CE-5940-4035-A3BD-F8E95B08261E}">
      <dsp:nvSpPr>
        <dsp:cNvPr id="0" name=""/>
        <dsp:cNvSpPr/>
      </dsp:nvSpPr>
      <dsp:spPr>
        <a:xfrm>
          <a:off x="5635800" y="3152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7B559-520D-475A-9303-3282206C1715}">
      <dsp:nvSpPr>
        <dsp:cNvPr id="0" name=""/>
        <dsp:cNvSpPr/>
      </dsp:nvSpPr>
      <dsp:spPr>
        <a:xfrm>
          <a:off x="5635800" y="172791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0" i="0" kern="1200"/>
            <a:t>Privacy and security measures:</a:t>
          </a:r>
          <a:endParaRPr lang="en-US" sz="2300" kern="1200"/>
        </a:p>
      </dsp:txBody>
      <dsp:txXfrm>
        <a:off x="5635800" y="1727919"/>
        <a:ext cx="4320000" cy="648000"/>
      </dsp:txXfrm>
    </dsp:sp>
    <dsp:sp modelId="{6DDA8127-8D6A-41B5-9A81-30A71DD93A4D}">
      <dsp:nvSpPr>
        <dsp:cNvPr id="0" name=""/>
        <dsp:cNvSpPr/>
      </dsp:nvSpPr>
      <dsp:spPr>
        <a:xfrm>
          <a:off x="5635800" y="2461685"/>
          <a:ext cx="4320000" cy="1858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Access Controls: Strict controls to limit access to sensitive data to authorized personnel only.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Encryption: Employing encryption methods to safeguard data at rest and in transit.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Data Minimization: Collecting and retaining only necessary customer data to minimize potential impact in case of a breach.</a:t>
          </a:r>
          <a:endParaRPr lang="en-US" sz="1700" kern="1200"/>
        </a:p>
      </dsp:txBody>
      <dsp:txXfrm>
        <a:off x="5635800" y="2461685"/>
        <a:ext cx="4320000" cy="1858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4787-B753-DEBC-877A-99854532C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3CBF5-621A-0CC9-8DDF-191D0F04E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2E64B-B702-D0C0-8E58-4887B730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4F52-7A77-4055-8853-88EF843970D4}" type="datetimeFigureOut">
              <a:rPr lang="en-NL" smtClean="0"/>
              <a:t>14/07/2023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AD9A2-E8F2-8B97-0838-8FCA83B4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DD951-DBAA-896E-DC4B-5AB3D391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6243-EDDB-4BE1-BE49-6CB32D44C8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186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9267-F5A7-9503-0B89-77B03BA4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E5AE9-CEB4-D10B-4255-7BFBB0239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8C323-319E-EDB3-030B-BE9A5B24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4F52-7A77-4055-8853-88EF843970D4}" type="datetimeFigureOut">
              <a:rPr lang="en-NL" smtClean="0"/>
              <a:t>14/07/2023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6BBD1-6CE4-21EC-58B9-879A1BFF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4EAED-9485-F527-E2CB-77BD28CF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6243-EDDB-4BE1-BE49-6CB32D44C8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211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A1F20-67F8-29AF-7CD0-BC94CDCC2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F91A4-0E85-8CF4-86E4-6AA18CEAA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CAF70-6404-CCDA-4639-D041DD48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4F52-7A77-4055-8853-88EF843970D4}" type="datetimeFigureOut">
              <a:rPr lang="en-NL" smtClean="0"/>
              <a:t>14/07/2023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1F1B7-829D-BD60-FAE0-3E9C4066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35D4D-D5DA-6FDB-160C-AA14D584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6243-EDDB-4BE1-BE49-6CB32D44C8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295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99AC-F5E1-BE81-4607-B479B30E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92FF-C6D8-10F4-ACE2-FBED27892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5C80B-3E6D-BA9B-E7FF-84DDA333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4F52-7A77-4055-8853-88EF843970D4}" type="datetimeFigureOut">
              <a:rPr lang="en-NL" smtClean="0"/>
              <a:t>14/07/2023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CB917-62D0-8CD7-992C-F45883C4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84AAB-D91F-D37C-B271-569BCCEF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6243-EDDB-4BE1-BE49-6CB32D44C8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369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D46D-C05B-C25C-D7C0-8C0F38D6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074F0-2D1C-22C2-C41F-10757D21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9C23C-D377-D55B-8F60-2CD47DEF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4F52-7A77-4055-8853-88EF843970D4}" type="datetimeFigureOut">
              <a:rPr lang="en-NL" smtClean="0"/>
              <a:t>14/07/2023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E3BEE-F900-0F44-A4BF-094FDA37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D3C8E-71AB-C4ED-7F0F-8C30B61E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6243-EDDB-4BE1-BE49-6CB32D44C8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875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39A4-A310-3FB3-75AC-29DC148C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826E-F6CF-9010-F85E-0E8AB8FD5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8FE89-292F-AC57-7751-E34346038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36EDF-77AA-713B-C391-3814A332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4F52-7A77-4055-8853-88EF843970D4}" type="datetimeFigureOut">
              <a:rPr lang="en-NL" smtClean="0"/>
              <a:t>14/07/2023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60E8-4AE3-E7F2-FAAC-D2D671CC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0738C-D877-64E6-5C77-1D7A6AB3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6243-EDDB-4BE1-BE49-6CB32D44C8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091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8F96-3C2B-6C8A-CADA-B59CA6BD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5B461-2DE0-23EF-DF47-0394ABD8F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09068-6953-838B-F1D0-8695CF078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FF904-E74E-2A53-C1FF-AD0A061BF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B1BCB-D194-CA9F-A759-CF382BF60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BE6D6C-A4B6-3B42-B01B-8689FED1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4F52-7A77-4055-8853-88EF843970D4}" type="datetimeFigureOut">
              <a:rPr lang="en-NL" smtClean="0"/>
              <a:t>14/07/2023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D4DB3-B36B-AEB6-E919-221FBD56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6919D-BD51-CB45-9846-16CEC097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6243-EDDB-4BE1-BE49-6CB32D44C8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445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B38C-D95F-760B-095D-C5D53779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E802F-3A5C-AE58-6047-E0078FD5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4F52-7A77-4055-8853-88EF843970D4}" type="datetimeFigureOut">
              <a:rPr lang="en-NL" smtClean="0"/>
              <a:t>14/07/2023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08EBD-BCB1-A0DE-EDA1-54AC18CE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DCAF8-009B-2CE4-E8CC-9BB70AD5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6243-EDDB-4BE1-BE49-6CB32D44C8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115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B3660-E04B-092F-0C91-B46058B5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4F52-7A77-4055-8853-88EF843970D4}" type="datetimeFigureOut">
              <a:rPr lang="en-NL" smtClean="0"/>
              <a:t>14/07/2023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20B74-B06B-2587-D59B-7E81BADD7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2C360-3600-961B-403B-64A3331D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6243-EDDB-4BE1-BE49-6CB32D44C8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7043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4EB62-1FAB-176C-49B6-0C7D2DC0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2338-F394-D35D-88B9-6265D72E0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82AAD-15B2-9E75-E805-7FEFE7D53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192CA-15D1-C232-0E0B-EA4EC76E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4F52-7A77-4055-8853-88EF843970D4}" type="datetimeFigureOut">
              <a:rPr lang="en-NL" smtClean="0"/>
              <a:t>14/07/2023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99C0B-B3C1-5082-7C6A-F3367580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25590-EB36-6922-9C8D-54D3CCEC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6243-EDDB-4BE1-BE49-6CB32D44C8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279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34FD-5B7A-4129-08DA-537808F7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6C6C1-D223-2226-0E7F-BDAE81B4D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729CC-B071-75CF-26F4-71FE2F675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407E8-5595-555E-874B-AA0884CB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4F52-7A77-4055-8853-88EF843970D4}" type="datetimeFigureOut">
              <a:rPr lang="en-NL" smtClean="0"/>
              <a:t>14/07/2023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8529F-7BDA-DB2D-9511-0CCA90C8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252BD-EF20-2D49-D42F-EB86049D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6243-EDDB-4BE1-BE49-6CB32D44C8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125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8163D-5C96-69FA-3921-40905295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5E5B3-8A3A-7360-316B-52F45C6DC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6AFB5-4E13-11B5-7985-CE3A5EDE3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04F52-7A77-4055-8853-88EF843970D4}" type="datetimeFigureOut">
              <a:rPr lang="en-NL" smtClean="0"/>
              <a:t>14/07/2023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7880A-69F3-16DA-AF5A-56F2D5CE9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C640-60A1-195D-1FF0-949A61546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56243-EDDB-4BE1-BE49-6CB32D44C8F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235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C5341-1A84-B99B-076A-ADB1521BF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990205"/>
            <a:ext cx="10518776" cy="1200329"/>
          </a:xfrm>
        </p:spPr>
        <p:txBody>
          <a:bodyPr wrap="square" anchor="b">
            <a:normAutofit/>
          </a:bodyPr>
          <a:lstStyle/>
          <a:p>
            <a:pPr algn="l"/>
            <a:r>
              <a:rPr lang="en-US" sz="4500">
                <a:solidFill>
                  <a:schemeClr val="bg1"/>
                </a:solidFill>
              </a:rPr>
              <a:t>Philia - Data Ethics and Anonymization Policy</a:t>
            </a:r>
            <a:endParaRPr lang="en-NL" sz="45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6A689-DD44-6978-224A-1611A4F50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089" y="5551200"/>
            <a:ext cx="6583362" cy="1075952"/>
          </a:xfrm>
        </p:spPr>
        <p:txBody>
          <a:bodyPr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Introduction to Philia: Olive Oil Company</a:t>
            </a:r>
            <a:endParaRPr lang="en-US" sz="2000" b="0" i="0">
              <a:solidFill>
                <a:schemeClr val="bg1"/>
              </a:solidFill>
              <a:effectLst/>
            </a:endParaRPr>
          </a:p>
          <a:p>
            <a:pPr algn="l"/>
            <a:r>
              <a:rPr lang="en-US" sz="2000" b="0" i="0">
                <a:solidFill>
                  <a:schemeClr val="bg1"/>
                </a:solidFill>
                <a:effectLst/>
              </a:rPr>
              <a:t>Purpose of the presentation: Data ethics and anonymization policy and techniques</a:t>
            </a:r>
            <a:endParaRPr lang="en-NL" sz="2000">
              <a:solidFill>
                <a:schemeClr val="bg1"/>
              </a:solidFill>
            </a:endParaRPr>
          </a:p>
        </p:txBody>
      </p:sp>
      <p:pic>
        <p:nvPicPr>
          <p:cNvPr id="5" name="Picture 4" descr="Aerial top view container ship">
            <a:extLst>
              <a:ext uri="{FF2B5EF4-FFF2-40B4-BE49-F238E27FC236}">
                <a16:creationId xmlns:a16="http://schemas.microsoft.com/office/drawing/2014/main" id="{F1560BA5-FD85-097E-8CD6-52158BB7C8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29" b="23838"/>
          <a:stretch/>
        </p:blipFill>
        <p:spPr>
          <a:xfrm>
            <a:off x="20" y="10"/>
            <a:ext cx="12191980" cy="3657590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7230262" y="3468462"/>
                </a:moveTo>
                <a:lnTo>
                  <a:pt x="7197115" y="3474938"/>
                </a:lnTo>
                <a:lnTo>
                  <a:pt x="7214545" y="3473344"/>
                </a:lnTo>
                <a:cubicBezTo>
                  <a:pt x="7220308" y="3472558"/>
                  <a:pt x="7225785" y="3471224"/>
                  <a:pt x="7230262" y="3468462"/>
                </a:cubicBezTo>
                <a:close/>
                <a:moveTo>
                  <a:pt x="7009120" y="3411863"/>
                </a:moveTo>
                <a:lnTo>
                  <a:pt x="7021563" y="3422955"/>
                </a:lnTo>
                <a:lnTo>
                  <a:pt x="7021563" y="3422954"/>
                </a:lnTo>
                <a:close/>
                <a:moveTo>
                  <a:pt x="7768443" y="3303674"/>
                </a:moveTo>
                <a:lnTo>
                  <a:pt x="7768443" y="3303675"/>
                </a:lnTo>
                <a:lnTo>
                  <a:pt x="7792447" y="3326153"/>
                </a:lnTo>
                <a:cubicBezTo>
                  <a:pt x="7785969" y="3320057"/>
                  <a:pt x="7779301" y="3313961"/>
                  <a:pt x="7768443" y="3303674"/>
                </a:cubicBezTo>
                <a:close/>
                <a:moveTo>
                  <a:pt x="4038748" y="3301555"/>
                </a:moveTo>
                <a:lnTo>
                  <a:pt x="4030517" y="3313199"/>
                </a:lnTo>
                <a:cubicBezTo>
                  <a:pt x="4026230" y="3321105"/>
                  <a:pt x="4021242" y="3327345"/>
                  <a:pt x="4015609" y="3332050"/>
                </a:cubicBezTo>
                <a:lnTo>
                  <a:pt x="3996845" y="3341704"/>
                </a:lnTo>
                <a:cubicBezTo>
                  <a:pt x="4010562" y="3338155"/>
                  <a:pt x="4021944" y="3329011"/>
                  <a:pt x="4030518" y="3313199"/>
                </a:cubicBezTo>
                <a:close/>
                <a:moveTo>
                  <a:pt x="6245343" y="3298149"/>
                </a:moveTo>
                <a:lnTo>
                  <a:pt x="6274406" y="3304945"/>
                </a:lnTo>
                <a:lnTo>
                  <a:pt x="6291247" y="3311262"/>
                </a:lnTo>
                <a:lnTo>
                  <a:pt x="6291385" y="3311314"/>
                </a:lnTo>
                <a:lnTo>
                  <a:pt x="6306284" y="3317152"/>
                </a:lnTo>
                <a:lnTo>
                  <a:pt x="6308075" y="3317568"/>
                </a:lnTo>
                <a:lnTo>
                  <a:pt x="6313855" y="3319733"/>
                </a:lnTo>
                <a:cubicBezTo>
                  <a:pt x="6321454" y="3322121"/>
                  <a:pt x="6329151" y="3323858"/>
                  <a:pt x="6337048" y="3324296"/>
                </a:cubicBezTo>
                <a:lnTo>
                  <a:pt x="6308075" y="3317568"/>
                </a:lnTo>
                <a:lnTo>
                  <a:pt x="6291385" y="3311314"/>
                </a:lnTo>
                <a:lnTo>
                  <a:pt x="6276197" y="3305364"/>
                </a:lnTo>
                <a:lnTo>
                  <a:pt x="6274406" y="3304945"/>
                </a:lnTo>
                <a:lnTo>
                  <a:pt x="6268613" y="3302771"/>
                </a:lnTo>
                <a:cubicBezTo>
                  <a:pt x="6260996" y="3300370"/>
                  <a:pt x="6253273" y="3298613"/>
                  <a:pt x="6245343" y="3298149"/>
                </a:cubicBezTo>
                <a:close/>
                <a:moveTo>
                  <a:pt x="6558837" y="3268317"/>
                </a:moveTo>
                <a:cubicBezTo>
                  <a:pt x="6548970" y="3267668"/>
                  <a:pt x="6539355" y="3268073"/>
                  <a:pt x="6529984" y="3269763"/>
                </a:cubicBezTo>
                <a:lnTo>
                  <a:pt x="6589207" y="3273193"/>
                </a:lnTo>
                <a:cubicBezTo>
                  <a:pt x="6578825" y="3270668"/>
                  <a:pt x="6568705" y="3268966"/>
                  <a:pt x="6558837" y="3268317"/>
                </a:cubicBezTo>
                <a:close/>
                <a:moveTo>
                  <a:pt x="4834454" y="3207659"/>
                </a:moveTo>
                <a:cubicBezTo>
                  <a:pt x="4849504" y="3224138"/>
                  <a:pt x="4866316" y="3230376"/>
                  <a:pt x="4883986" y="3231901"/>
                </a:cubicBezTo>
                <a:lnTo>
                  <a:pt x="4858238" y="3225387"/>
                </a:lnTo>
                <a:cubicBezTo>
                  <a:pt x="4849945" y="3221578"/>
                  <a:pt x="4841981" y="3215898"/>
                  <a:pt x="4834454" y="3207659"/>
                </a:cubicBezTo>
                <a:close/>
                <a:moveTo>
                  <a:pt x="5056443" y="3205325"/>
                </a:moveTo>
                <a:lnTo>
                  <a:pt x="5072589" y="3206105"/>
                </a:lnTo>
                <a:cubicBezTo>
                  <a:pt x="5078053" y="3207563"/>
                  <a:pt x="5083590" y="3210326"/>
                  <a:pt x="5089162" y="3214707"/>
                </a:cubicBezTo>
                <a:cubicBezTo>
                  <a:pt x="5078020" y="3205944"/>
                  <a:pt x="5067015" y="3203658"/>
                  <a:pt x="5056443" y="3205325"/>
                </a:cubicBezTo>
                <a:close/>
                <a:moveTo>
                  <a:pt x="739852" y="2905443"/>
                </a:moveTo>
                <a:cubicBezTo>
                  <a:pt x="733899" y="2911992"/>
                  <a:pt x="728660" y="2919613"/>
                  <a:pt x="724278" y="2926662"/>
                </a:cubicBezTo>
                <a:cubicBezTo>
                  <a:pt x="719849" y="2933806"/>
                  <a:pt x="714527" y="2939152"/>
                  <a:pt x="708621" y="2942822"/>
                </a:cubicBezTo>
                <a:lnTo>
                  <a:pt x="691439" y="2948297"/>
                </a:lnTo>
                <a:lnTo>
                  <a:pt x="708622" y="2942822"/>
                </a:lnTo>
                <a:cubicBezTo>
                  <a:pt x="714527" y="2939152"/>
                  <a:pt x="719849" y="2933806"/>
                  <a:pt x="724279" y="2926662"/>
                </a:cubicBezTo>
                <a:cubicBezTo>
                  <a:pt x="728660" y="2919613"/>
                  <a:pt x="733899" y="2911992"/>
                  <a:pt x="739852" y="2905443"/>
                </a:cubicBezTo>
                <a:close/>
                <a:moveTo>
                  <a:pt x="8934151" y="2836933"/>
                </a:moveTo>
                <a:cubicBezTo>
                  <a:pt x="8940248" y="2842173"/>
                  <a:pt x="8947058" y="2847506"/>
                  <a:pt x="8954249" y="2851864"/>
                </a:cubicBezTo>
                <a:lnTo>
                  <a:pt x="8962389" y="2855163"/>
                </a:lnTo>
                <a:lnTo>
                  <a:pt x="8954250" y="2851864"/>
                </a:lnTo>
                <a:cubicBezTo>
                  <a:pt x="8947058" y="2847506"/>
                  <a:pt x="8940248" y="2842173"/>
                  <a:pt x="8934151" y="2836933"/>
                </a:cubicBezTo>
                <a:close/>
                <a:moveTo>
                  <a:pt x="2314816" y="2835337"/>
                </a:moveTo>
                <a:cubicBezTo>
                  <a:pt x="2309720" y="2836314"/>
                  <a:pt x="2304339" y="2838362"/>
                  <a:pt x="2300909" y="2840743"/>
                </a:cubicBezTo>
                <a:cubicBezTo>
                  <a:pt x="2267856" y="2863985"/>
                  <a:pt x="2242281" y="2875891"/>
                  <a:pt x="2216515" y="2876487"/>
                </a:cubicBezTo>
                <a:cubicBezTo>
                  <a:pt x="2242281" y="2875891"/>
                  <a:pt x="2267856" y="2863985"/>
                  <a:pt x="2300910" y="2840743"/>
                </a:cubicBezTo>
                <a:close/>
                <a:moveTo>
                  <a:pt x="1916629" y="2813600"/>
                </a:moveTo>
                <a:lnTo>
                  <a:pt x="1907132" y="2816930"/>
                </a:lnTo>
                <a:lnTo>
                  <a:pt x="1866619" y="2826615"/>
                </a:lnTo>
                <a:lnTo>
                  <a:pt x="1907133" y="2816930"/>
                </a:lnTo>
                <a:close/>
                <a:moveTo>
                  <a:pt x="2058204" y="2802832"/>
                </a:moveTo>
                <a:cubicBezTo>
                  <a:pt x="2076636" y="2804546"/>
                  <a:pt x="2095174" y="2805403"/>
                  <a:pt x="2108194" y="2817539"/>
                </a:cubicBezTo>
                <a:cubicBezTo>
                  <a:pt x="2095175" y="2805403"/>
                  <a:pt x="2076636" y="2804546"/>
                  <a:pt x="2058204" y="280283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0707"/>
                </a:lnTo>
                <a:cubicBezTo>
                  <a:pt x="12192000" y="826330"/>
                  <a:pt x="12192000" y="835855"/>
                  <a:pt x="12192000" y="845570"/>
                </a:cubicBezTo>
                <a:lnTo>
                  <a:pt x="12192000" y="1243302"/>
                </a:lnTo>
                <a:lnTo>
                  <a:pt x="12160947" y="1271923"/>
                </a:lnTo>
                <a:cubicBezTo>
                  <a:pt x="12118083" y="1293449"/>
                  <a:pt x="12072360" y="1312882"/>
                  <a:pt x="12026448" y="1332123"/>
                </a:cubicBezTo>
                <a:cubicBezTo>
                  <a:pt x="12013114" y="1337649"/>
                  <a:pt x="11998443" y="1340697"/>
                  <a:pt x="11986443" y="1348126"/>
                </a:cubicBezTo>
                <a:cubicBezTo>
                  <a:pt x="11931195" y="1382036"/>
                  <a:pt x="11877664" y="1418614"/>
                  <a:pt x="11821656" y="1451191"/>
                </a:cubicBezTo>
                <a:cubicBezTo>
                  <a:pt x="11763931" y="1484910"/>
                  <a:pt x="11712304" y="1524726"/>
                  <a:pt x="11672489" y="1578639"/>
                </a:cubicBezTo>
                <a:cubicBezTo>
                  <a:pt x="11635529" y="1628743"/>
                  <a:pt x="11599714" y="1679607"/>
                  <a:pt x="11562947" y="1729900"/>
                </a:cubicBezTo>
                <a:cubicBezTo>
                  <a:pt x="11553613" y="1742665"/>
                  <a:pt x="11545039" y="1757715"/>
                  <a:pt x="11532275" y="1765907"/>
                </a:cubicBezTo>
                <a:cubicBezTo>
                  <a:pt x="11505795" y="1783052"/>
                  <a:pt x="11476838" y="1796959"/>
                  <a:pt x="11448453" y="1811057"/>
                </a:cubicBezTo>
                <a:cubicBezTo>
                  <a:pt x="11424069" y="1823059"/>
                  <a:pt x="11398160" y="1832011"/>
                  <a:pt x="11374346" y="1844966"/>
                </a:cubicBezTo>
                <a:cubicBezTo>
                  <a:pt x="11355296" y="1855255"/>
                  <a:pt x="11338339" y="1869543"/>
                  <a:pt x="11320623" y="1882497"/>
                </a:cubicBezTo>
                <a:cubicBezTo>
                  <a:pt x="11305192" y="1893736"/>
                  <a:pt x="11288238" y="1903452"/>
                  <a:pt x="11275283" y="1916978"/>
                </a:cubicBezTo>
                <a:cubicBezTo>
                  <a:pt x="11243658" y="1949745"/>
                  <a:pt x="11211843" y="1981940"/>
                  <a:pt x="11172600" y="2006136"/>
                </a:cubicBezTo>
                <a:cubicBezTo>
                  <a:pt x="11133927" y="2030138"/>
                  <a:pt x="11097350" y="2057001"/>
                  <a:pt x="11058869" y="2081386"/>
                </a:cubicBezTo>
                <a:cubicBezTo>
                  <a:pt x="11021146" y="2105199"/>
                  <a:pt x="10987046" y="2131297"/>
                  <a:pt x="10967423" y="2173591"/>
                </a:cubicBezTo>
                <a:cubicBezTo>
                  <a:pt x="10958661" y="2192259"/>
                  <a:pt x="10946279" y="2212644"/>
                  <a:pt x="10929704" y="2223503"/>
                </a:cubicBezTo>
                <a:cubicBezTo>
                  <a:pt x="10906081" y="2238934"/>
                  <a:pt x="10876171" y="2244459"/>
                  <a:pt x="10850453" y="2257603"/>
                </a:cubicBezTo>
                <a:cubicBezTo>
                  <a:pt x="10820162" y="2273034"/>
                  <a:pt x="10785111" y="2286370"/>
                  <a:pt x="10764534" y="2310945"/>
                </a:cubicBezTo>
                <a:cubicBezTo>
                  <a:pt x="10746246" y="2332855"/>
                  <a:pt x="10727767" y="2349999"/>
                  <a:pt x="10703573" y="2363905"/>
                </a:cubicBezTo>
                <a:cubicBezTo>
                  <a:pt x="10686617" y="2373622"/>
                  <a:pt x="10674046" y="2391338"/>
                  <a:pt x="10656519" y="2399340"/>
                </a:cubicBezTo>
                <a:cubicBezTo>
                  <a:pt x="10633467" y="2410009"/>
                  <a:pt x="10610225" y="2418391"/>
                  <a:pt x="10590031" y="2434966"/>
                </a:cubicBezTo>
                <a:cubicBezTo>
                  <a:pt x="10569075" y="2452110"/>
                  <a:pt x="10545263" y="2465636"/>
                  <a:pt x="10523354" y="2481639"/>
                </a:cubicBezTo>
                <a:cubicBezTo>
                  <a:pt x="10511734" y="2490211"/>
                  <a:pt x="10502208" y="2501451"/>
                  <a:pt x="10490969" y="2510406"/>
                </a:cubicBezTo>
                <a:cubicBezTo>
                  <a:pt x="10470394" y="2526788"/>
                  <a:pt x="10449438" y="2542791"/>
                  <a:pt x="10428291" y="2558222"/>
                </a:cubicBezTo>
                <a:cubicBezTo>
                  <a:pt x="10407146" y="2573655"/>
                  <a:pt x="10386952" y="2591561"/>
                  <a:pt x="10363709" y="2602801"/>
                </a:cubicBezTo>
                <a:cubicBezTo>
                  <a:pt x="10324086" y="2621851"/>
                  <a:pt x="10280840" y="2633282"/>
                  <a:pt x="10242357" y="2653857"/>
                </a:cubicBezTo>
                <a:cubicBezTo>
                  <a:pt x="10203304" y="2674811"/>
                  <a:pt x="10166536" y="2701103"/>
                  <a:pt x="10131863" y="2728915"/>
                </a:cubicBezTo>
                <a:cubicBezTo>
                  <a:pt x="10104430" y="2750824"/>
                  <a:pt x="10078713" y="2772543"/>
                  <a:pt x="10044230" y="2783782"/>
                </a:cubicBezTo>
                <a:cubicBezTo>
                  <a:pt x="10024990" y="2790070"/>
                  <a:pt x="10004797" y="2803786"/>
                  <a:pt x="9993175" y="2819789"/>
                </a:cubicBezTo>
                <a:cubicBezTo>
                  <a:pt x="9968027" y="2854649"/>
                  <a:pt x="9935832" y="2879226"/>
                  <a:pt x="9899446" y="2900182"/>
                </a:cubicBezTo>
                <a:cubicBezTo>
                  <a:pt x="9850865" y="2928376"/>
                  <a:pt x="9802858" y="2957143"/>
                  <a:pt x="9754088" y="2984766"/>
                </a:cubicBezTo>
                <a:cubicBezTo>
                  <a:pt x="9725323" y="3001151"/>
                  <a:pt x="9696749" y="3018485"/>
                  <a:pt x="9666265" y="3030488"/>
                </a:cubicBezTo>
                <a:cubicBezTo>
                  <a:pt x="9603971" y="3055255"/>
                  <a:pt x="9540152" y="3076399"/>
                  <a:pt x="9477283" y="3099451"/>
                </a:cubicBezTo>
                <a:cubicBezTo>
                  <a:pt x="9456709" y="3106880"/>
                  <a:pt x="9437278" y="3117549"/>
                  <a:pt x="9416321" y="3124026"/>
                </a:cubicBezTo>
                <a:cubicBezTo>
                  <a:pt x="9393650" y="3131075"/>
                  <a:pt x="9369267" y="3133171"/>
                  <a:pt x="9346597" y="3140219"/>
                </a:cubicBezTo>
                <a:cubicBezTo>
                  <a:pt x="9308875" y="3151840"/>
                  <a:pt x="9272298" y="3166701"/>
                  <a:pt x="9234579" y="3178511"/>
                </a:cubicBezTo>
                <a:cubicBezTo>
                  <a:pt x="9161805" y="3201182"/>
                  <a:pt x="9088840" y="3222899"/>
                  <a:pt x="9015878" y="3244426"/>
                </a:cubicBezTo>
                <a:cubicBezTo>
                  <a:pt x="9000257" y="3248999"/>
                  <a:pt x="8983301" y="3249570"/>
                  <a:pt x="8967871" y="3254523"/>
                </a:cubicBezTo>
                <a:cubicBezTo>
                  <a:pt x="8926911" y="3267859"/>
                  <a:pt x="8886142" y="3282336"/>
                  <a:pt x="8845565" y="3297007"/>
                </a:cubicBezTo>
                <a:cubicBezTo>
                  <a:pt x="8820990" y="3305961"/>
                  <a:pt x="8796985" y="3317009"/>
                  <a:pt x="8772219" y="3325582"/>
                </a:cubicBezTo>
                <a:cubicBezTo>
                  <a:pt x="8752407" y="3332440"/>
                  <a:pt x="8732023" y="3337774"/>
                  <a:pt x="8711448" y="3341966"/>
                </a:cubicBezTo>
                <a:cubicBezTo>
                  <a:pt x="8693731" y="3345586"/>
                  <a:pt x="8675253" y="3345203"/>
                  <a:pt x="8657726" y="3349586"/>
                </a:cubicBezTo>
                <a:cubicBezTo>
                  <a:pt x="8610288" y="3361397"/>
                  <a:pt x="8563425" y="3374733"/>
                  <a:pt x="8516369" y="3387305"/>
                </a:cubicBezTo>
                <a:cubicBezTo>
                  <a:pt x="8497511" y="3392259"/>
                  <a:pt x="8478269" y="3395880"/>
                  <a:pt x="8459979" y="3402166"/>
                </a:cubicBezTo>
                <a:cubicBezTo>
                  <a:pt x="8411019" y="3418741"/>
                  <a:pt x="8362822" y="3437599"/>
                  <a:pt x="8313671" y="3453222"/>
                </a:cubicBezTo>
                <a:cubicBezTo>
                  <a:pt x="8272903" y="3466176"/>
                  <a:pt x="8230992" y="3475510"/>
                  <a:pt x="8189651" y="3486941"/>
                </a:cubicBezTo>
                <a:cubicBezTo>
                  <a:pt x="8172124" y="3491895"/>
                  <a:pt x="8155359" y="3498943"/>
                  <a:pt x="8137835" y="3503134"/>
                </a:cubicBezTo>
                <a:cubicBezTo>
                  <a:pt x="8098590" y="3512659"/>
                  <a:pt x="8058774" y="3520659"/>
                  <a:pt x="8019339" y="3530186"/>
                </a:cubicBezTo>
                <a:cubicBezTo>
                  <a:pt x="7996859" y="3535710"/>
                  <a:pt x="7975142" y="3545617"/>
                  <a:pt x="7952280" y="3549237"/>
                </a:cubicBezTo>
                <a:cubicBezTo>
                  <a:pt x="7897987" y="3557809"/>
                  <a:pt x="7843311" y="3563905"/>
                  <a:pt x="7788636" y="3570763"/>
                </a:cubicBezTo>
                <a:cubicBezTo>
                  <a:pt x="7732247" y="3577811"/>
                  <a:pt x="7676047" y="3585242"/>
                  <a:pt x="7619655" y="3591528"/>
                </a:cubicBezTo>
                <a:cubicBezTo>
                  <a:pt x="7588795" y="3594768"/>
                  <a:pt x="7557742" y="3595338"/>
                  <a:pt x="7526880" y="3598386"/>
                </a:cubicBezTo>
                <a:cubicBezTo>
                  <a:pt x="7499828" y="3601055"/>
                  <a:pt x="7472967" y="3606007"/>
                  <a:pt x="7445916" y="3609247"/>
                </a:cubicBezTo>
                <a:cubicBezTo>
                  <a:pt x="7422483" y="3611913"/>
                  <a:pt x="7398860" y="3613437"/>
                  <a:pt x="7375428" y="3616105"/>
                </a:cubicBezTo>
                <a:cubicBezTo>
                  <a:pt x="7337899" y="3620485"/>
                  <a:pt x="7300559" y="3625439"/>
                  <a:pt x="7263220" y="3630011"/>
                </a:cubicBezTo>
                <a:cubicBezTo>
                  <a:pt x="7247599" y="3631726"/>
                  <a:pt x="7231214" y="3636488"/>
                  <a:pt x="7216547" y="3633632"/>
                </a:cubicBezTo>
                <a:cubicBezTo>
                  <a:pt x="7179587" y="3626391"/>
                  <a:pt x="7143199" y="3628487"/>
                  <a:pt x="7106432" y="3633440"/>
                </a:cubicBezTo>
                <a:cubicBezTo>
                  <a:pt x="7093860" y="3635155"/>
                  <a:pt x="7080334" y="3634774"/>
                  <a:pt x="7068141" y="3631536"/>
                </a:cubicBezTo>
                <a:cubicBezTo>
                  <a:pt x="7043184" y="3625057"/>
                  <a:pt x="7018991" y="3615913"/>
                  <a:pt x="6994415" y="3607913"/>
                </a:cubicBezTo>
                <a:cubicBezTo>
                  <a:pt x="6991747" y="3606961"/>
                  <a:pt x="6988509" y="3606769"/>
                  <a:pt x="6985653" y="3606199"/>
                </a:cubicBezTo>
                <a:cubicBezTo>
                  <a:pt x="6969457" y="3602959"/>
                  <a:pt x="6953457" y="3599720"/>
                  <a:pt x="6937263" y="3596863"/>
                </a:cubicBezTo>
                <a:cubicBezTo>
                  <a:pt x="6928501" y="3595338"/>
                  <a:pt x="6919547" y="3595149"/>
                  <a:pt x="6910782" y="3593814"/>
                </a:cubicBezTo>
                <a:cubicBezTo>
                  <a:pt x="6876872" y="3588480"/>
                  <a:pt x="6839534" y="3597434"/>
                  <a:pt x="6810195" y="3574384"/>
                </a:cubicBezTo>
                <a:cubicBezTo>
                  <a:pt x="6791144" y="3559523"/>
                  <a:pt x="6772665" y="3562953"/>
                  <a:pt x="6752283" y="3565239"/>
                </a:cubicBezTo>
                <a:cubicBezTo>
                  <a:pt x="6736851" y="3566953"/>
                  <a:pt x="6721038" y="3566382"/>
                  <a:pt x="6705417" y="3566574"/>
                </a:cubicBezTo>
                <a:cubicBezTo>
                  <a:pt x="6677984" y="3567143"/>
                  <a:pt x="6650551" y="3567335"/>
                  <a:pt x="6623118" y="3568287"/>
                </a:cubicBezTo>
                <a:cubicBezTo>
                  <a:pt x="6614353" y="3568667"/>
                  <a:pt x="6605401" y="3573432"/>
                  <a:pt x="6596828" y="3572670"/>
                </a:cubicBezTo>
                <a:cubicBezTo>
                  <a:pt x="6557201" y="3569049"/>
                  <a:pt x="6517576" y="3563334"/>
                  <a:pt x="6477951" y="3560095"/>
                </a:cubicBezTo>
                <a:cubicBezTo>
                  <a:pt x="6455472" y="3558191"/>
                  <a:pt x="6432420" y="3561809"/>
                  <a:pt x="6410131" y="3559143"/>
                </a:cubicBezTo>
                <a:cubicBezTo>
                  <a:pt x="6384414" y="3556095"/>
                  <a:pt x="6359268" y="3548285"/>
                  <a:pt x="6333739" y="3543520"/>
                </a:cubicBezTo>
                <a:cubicBezTo>
                  <a:pt x="6326691" y="3542189"/>
                  <a:pt x="6318880" y="3543903"/>
                  <a:pt x="6311449" y="3544282"/>
                </a:cubicBezTo>
                <a:cubicBezTo>
                  <a:pt x="6303068" y="3544664"/>
                  <a:pt x="6294876" y="3545426"/>
                  <a:pt x="6286493" y="3545617"/>
                </a:cubicBezTo>
                <a:cubicBezTo>
                  <a:pt x="6260964" y="3545999"/>
                  <a:pt x="6235437" y="3545426"/>
                  <a:pt x="6209909" y="3546761"/>
                </a:cubicBezTo>
                <a:cubicBezTo>
                  <a:pt x="6194288" y="3547522"/>
                  <a:pt x="6177905" y="3555333"/>
                  <a:pt x="6163425" y="3552474"/>
                </a:cubicBezTo>
                <a:cubicBezTo>
                  <a:pt x="6133897" y="3546951"/>
                  <a:pt x="6104368" y="3559333"/>
                  <a:pt x="6074842" y="3549047"/>
                </a:cubicBezTo>
                <a:cubicBezTo>
                  <a:pt x="6065695" y="3545999"/>
                  <a:pt x="6053124" y="3553619"/>
                  <a:pt x="6042072" y="3553999"/>
                </a:cubicBezTo>
                <a:cubicBezTo>
                  <a:pt x="6014449" y="3554951"/>
                  <a:pt x="5986828" y="3554761"/>
                  <a:pt x="5959204" y="3554571"/>
                </a:cubicBezTo>
                <a:cubicBezTo>
                  <a:pt x="5934438" y="3554381"/>
                  <a:pt x="5908719" y="3557047"/>
                  <a:pt x="5884906" y="3551713"/>
                </a:cubicBezTo>
                <a:cubicBezTo>
                  <a:pt x="5859949" y="3545999"/>
                  <a:pt x="5837472" y="3546761"/>
                  <a:pt x="5813276" y="3553237"/>
                </a:cubicBezTo>
                <a:cubicBezTo>
                  <a:pt x="5796702" y="3557619"/>
                  <a:pt x="5779174" y="3558191"/>
                  <a:pt x="5762029" y="3559523"/>
                </a:cubicBezTo>
                <a:cubicBezTo>
                  <a:pt x="5743551" y="3561047"/>
                  <a:pt x="5723166" y="3557047"/>
                  <a:pt x="5706401" y="3563334"/>
                </a:cubicBezTo>
                <a:cubicBezTo>
                  <a:pt x="5656488" y="3582003"/>
                  <a:pt x="5605244" y="3586003"/>
                  <a:pt x="5553045" y="3586003"/>
                </a:cubicBezTo>
                <a:cubicBezTo>
                  <a:pt x="5543518" y="3586003"/>
                  <a:pt x="5533802" y="3583338"/>
                  <a:pt x="5524660" y="3580480"/>
                </a:cubicBezTo>
                <a:cubicBezTo>
                  <a:pt x="5471316" y="3563334"/>
                  <a:pt x="5417784" y="3564857"/>
                  <a:pt x="5363491" y="3575336"/>
                </a:cubicBezTo>
                <a:cubicBezTo>
                  <a:pt x="5352250" y="3577622"/>
                  <a:pt x="5339677" y="3578003"/>
                  <a:pt x="5328438" y="3575718"/>
                </a:cubicBezTo>
                <a:cubicBezTo>
                  <a:pt x="5296812" y="3569049"/>
                  <a:pt x="5266141" y="3557999"/>
                  <a:pt x="5234326" y="3553237"/>
                </a:cubicBezTo>
                <a:cubicBezTo>
                  <a:pt x="5181748" y="3545426"/>
                  <a:pt x="5136216" y="3571715"/>
                  <a:pt x="5089162" y="3588862"/>
                </a:cubicBezTo>
                <a:cubicBezTo>
                  <a:pt x="5044391" y="3605055"/>
                  <a:pt x="5006292" y="3641632"/>
                  <a:pt x="4953328" y="3633440"/>
                </a:cubicBezTo>
                <a:cubicBezTo>
                  <a:pt x="4947996" y="3632678"/>
                  <a:pt x="4942089" y="3637822"/>
                  <a:pt x="4936184" y="3639155"/>
                </a:cubicBezTo>
                <a:cubicBezTo>
                  <a:pt x="4919991" y="3642776"/>
                  <a:pt x="4903799" y="3647155"/>
                  <a:pt x="4887415" y="3648872"/>
                </a:cubicBezTo>
                <a:cubicBezTo>
                  <a:pt x="4867412" y="3651158"/>
                  <a:pt x="4847027" y="3650397"/>
                  <a:pt x="4827024" y="3652301"/>
                </a:cubicBezTo>
                <a:cubicBezTo>
                  <a:pt x="4814166" y="3653444"/>
                  <a:pt x="4801401" y="3655539"/>
                  <a:pt x="4788661" y="3657349"/>
                </a:cubicBezTo>
                <a:lnTo>
                  <a:pt x="4785776" y="3657600"/>
                </a:lnTo>
                <a:lnTo>
                  <a:pt x="4726469" y="3657600"/>
                </a:lnTo>
                <a:lnTo>
                  <a:pt x="4719697" y="3656730"/>
                </a:lnTo>
                <a:cubicBezTo>
                  <a:pt x="4709482" y="3654539"/>
                  <a:pt x="4699289" y="3651920"/>
                  <a:pt x="4689098" y="3650205"/>
                </a:cubicBezTo>
                <a:cubicBezTo>
                  <a:pt x="4660331" y="3645442"/>
                  <a:pt x="4628705" y="3646776"/>
                  <a:pt x="4603368" y="3634584"/>
                </a:cubicBezTo>
                <a:cubicBezTo>
                  <a:pt x="4576318" y="3621629"/>
                  <a:pt x="4550599" y="3615723"/>
                  <a:pt x="4522596" y="3619723"/>
                </a:cubicBezTo>
                <a:cubicBezTo>
                  <a:pt x="4513260" y="3621057"/>
                  <a:pt x="4501257" y="3629059"/>
                  <a:pt x="4497068" y="3637249"/>
                </a:cubicBezTo>
                <a:cubicBezTo>
                  <a:pt x="4487731" y="3655538"/>
                  <a:pt x="4474969" y="3658778"/>
                  <a:pt x="4457632" y="3652490"/>
                </a:cubicBezTo>
                <a:cubicBezTo>
                  <a:pt x="4442581" y="3647155"/>
                  <a:pt x="4424104" y="3644490"/>
                  <a:pt x="4413817" y="3634201"/>
                </a:cubicBezTo>
                <a:cubicBezTo>
                  <a:pt x="4384668" y="3605055"/>
                  <a:pt x="4347518" y="3604103"/>
                  <a:pt x="4311323" y="3596293"/>
                </a:cubicBezTo>
                <a:cubicBezTo>
                  <a:pt x="4289227" y="3591528"/>
                  <a:pt x="4268649" y="3591338"/>
                  <a:pt x="4246551" y="3594576"/>
                </a:cubicBezTo>
                <a:cubicBezTo>
                  <a:pt x="4198546" y="3601816"/>
                  <a:pt x="4151870" y="3591528"/>
                  <a:pt x="4105766" y="3578384"/>
                </a:cubicBezTo>
                <a:cubicBezTo>
                  <a:pt x="4075285" y="3569622"/>
                  <a:pt x="4044043" y="3564287"/>
                  <a:pt x="4013753" y="3555333"/>
                </a:cubicBezTo>
                <a:cubicBezTo>
                  <a:pt x="3991083" y="3548474"/>
                  <a:pt x="3968414" y="3540282"/>
                  <a:pt x="3947648" y="3529234"/>
                </a:cubicBezTo>
                <a:cubicBezTo>
                  <a:pt x="3917546" y="3513040"/>
                  <a:pt x="3891259" y="3488655"/>
                  <a:pt x="3852966" y="3495133"/>
                </a:cubicBezTo>
                <a:cubicBezTo>
                  <a:pt x="3819245" y="3500847"/>
                  <a:pt x="3788766" y="3488847"/>
                  <a:pt x="3757902" y="3477416"/>
                </a:cubicBezTo>
                <a:cubicBezTo>
                  <a:pt x="3735231" y="3469034"/>
                  <a:pt x="3712565" y="3460459"/>
                  <a:pt x="3689131" y="3455126"/>
                </a:cubicBezTo>
                <a:cubicBezTo>
                  <a:pt x="3661315" y="3448839"/>
                  <a:pt x="3629882" y="3451507"/>
                  <a:pt x="3605116" y="3439885"/>
                </a:cubicBezTo>
                <a:cubicBezTo>
                  <a:pt x="3579206" y="3427693"/>
                  <a:pt x="3557682" y="3435885"/>
                  <a:pt x="3534629" y="3439315"/>
                </a:cubicBezTo>
                <a:cubicBezTo>
                  <a:pt x="3497862" y="3444649"/>
                  <a:pt x="3461282" y="3454555"/>
                  <a:pt x="3424135" y="3441982"/>
                </a:cubicBezTo>
                <a:cubicBezTo>
                  <a:pt x="3378986" y="3426741"/>
                  <a:pt x="3334216" y="3410358"/>
                  <a:pt x="3288877" y="3395880"/>
                </a:cubicBezTo>
                <a:cubicBezTo>
                  <a:pt x="3271348" y="3390353"/>
                  <a:pt x="3252492" y="3388067"/>
                  <a:pt x="3234202" y="3385591"/>
                </a:cubicBezTo>
                <a:cubicBezTo>
                  <a:pt x="3216867" y="3383495"/>
                  <a:pt x="3196102" y="3388830"/>
                  <a:pt x="3182763" y="3380829"/>
                </a:cubicBezTo>
                <a:cubicBezTo>
                  <a:pt x="3148472" y="3360255"/>
                  <a:pt x="3113231" y="3350158"/>
                  <a:pt x="3073604" y="3350158"/>
                </a:cubicBezTo>
                <a:cubicBezTo>
                  <a:pt x="3058743" y="3350158"/>
                  <a:pt x="3044264" y="3341584"/>
                  <a:pt x="3029216" y="3340059"/>
                </a:cubicBezTo>
                <a:cubicBezTo>
                  <a:pt x="3008639" y="3338155"/>
                  <a:pt x="2985016" y="3333011"/>
                  <a:pt x="2967110" y="3340251"/>
                </a:cubicBezTo>
                <a:cubicBezTo>
                  <a:pt x="2925008" y="3357397"/>
                  <a:pt x="2890910" y="3343107"/>
                  <a:pt x="2854140" y="3326153"/>
                </a:cubicBezTo>
                <a:cubicBezTo>
                  <a:pt x="2817943" y="3309389"/>
                  <a:pt x="2779842" y="3296055"/>
                  <a:pt x="2741360" y="3285003"/>
                </a:cubicBezTo>
                <a:cubicBezTo>
                  <a:pt x="2726882" y="3281003"/>
                  <a:pt x="2709548" y="3287672"/>
                  <a:pt x="2693543" y="3289005"/>
                </a:cubicBezTo>
                <a:cubicBezTo>
                  <a:pt x="2687827" y="3289386"/>
                  <a:pt x="2681540" y="3289958"/>
                  <a:pt x="2676398" y="3288053"/>
                </a:cubicBezTo>
                <a:cubicBezTo>
                  <a:pt x="2626677" y="3269763"/>
                  <a:pt x="2576191" y="3255857"/>
                  <a:pt x="2522279" y="3265382"/>
                </a:cubicBezTo>
                <a:cubicBezTo>
                  <a:pt x="2517327" y="3266335"/>
                  <a:pt x="2511800" y="3264239"/>
                  <a:pt x="2506847" y="3262905"/>
                </a:cubicBezTo>
                <a:cubicBezTo>
                  <a:pt x="2482652" y="3256047"/>
                  <a:pt x="2459029" y="3245189"/>
                  <a:pt x="2434456" y="3242712"/>
                </a:cubicBezTo>
                <a:cubicBezTo>
                  <a:pt x="2373874" y="3236616"/>
                  <a:pt x="2312915" y="3234138"/>
                  <a:pt x="2251948" y="3230138"/>
                </a:cubicBezTo>
                <a:cubicBezTo>
                  <a:pt x="2248138" y="3229949"/>
                  <a:pt x="2244137" y="3229949"/>
                  <a:pt x="2240710" y="3228614"/>
                </a:cubicBezTo>
                <a:cubicBezTo>
                  <a:pt x="2218229" y="3220422"/>
                  <a:pt x="2198608" y="3223090"/>
                  <a:pt x="2179556" y="3238711"/>
                </a:cubicBezTo>
                <a:cubicBezTo>
                  <a:pt x="2171173" y="3245569"/>
                  <a:pt x="2159743" y="3249189"/>
                  <a:pt x="2149267" y="3252999"/>
                </a:cubicBezTo>
                <a:cubicBezTo>
                  <a:pt x="2133834" y="3258715"/>
                  <a:pt x="2118023" y="3264239"/>
                  <a:pt x="2102021" y="3267859"/>
                </a:cubicBezTo>
                <a:cubicBezTo>
                  <a:pt x="2086208" y="3271288"/>
                  <a:pt x="2069254" y="3276049"/>
                  <a:pt x="2054013" y="3273384"/>
                </a:cubicBezTo>
                <a:cubicBezTo>
                  <a:pt x="2026581" y="3268622"/>
                  <a:pt x="2000479" y="3257953"/>
                  <a:pt x="1973429" y="3250903"/>
                </a:cubicBezTo>
                <a:cubicBezTo>
                  <a:pt x="1964094" y="3248426"/>
                  <a:pt x="1953806" y="3248809"/>
                  <a:pt x="1944092" y="3248617"/>
                </a:cubicBezTo>
                <a:cubicBezTo>
                  <a:pt x="1921800" y="3248047"/>
                  <a:pt x="1898940" y="3253571"/>
                  <a:pt x="1878748" y="3237759"/>
                </a:cubicBezTo>
                <a:cubicBezTo>
                  <a:pt x="1860079" y="3222899"/>
                  <a:pt x="1841216" y="3227280"/>
                  <a:pt x="1821596" y="3238520"/>
                </a:cubicBezTo>
                <a:cubicBezTo>
                  <a:pt x="1807497" y="3246522"/>
                  <a:pt x="1791496" y="3252809"/>
                  <a:pt x="1775684" y="3255857"/>
                </a:cubicBezTo>
                <a:cubicBezTo>
                  <a:pt x="1753965" y="3260047"/>
                  <a:pt x="1732439" y="3261763"/>
                  <a:pt x="1709006" y="3259285"/>
                </a:cubicBezTo>
                <a:cubicBezTo>
                  <a:pt x="1692431" y="3257571"/>
                  <a:pt x="1678904" y="3256809"/>
                  <a:pt x="1665950" y="3246713"/>
                </a:cubicBezTo>
                <a:cubicBezTo>
                  <a:pt x="1663856" y="3245189"/>
                  <a:pt x="1660046" y="3244807"/>
                  <a:pt x="1657188" y="3244999"/>
                </a:cubicBezTo>
                <a:cubicBezTo>
                  <a:pt x="1619658" y="3248237"/>
                  <a:pt x="1582510" y="3246522"/>
                  <a:pt x="1544598" y="3244234"/>
                </a:cubicBezTo>
                <a:cubicBezTo>
                  <a:pt x="1496403" y="3241189"/>
                  <a:pt x="1445725" y="3250141"/>
                  <a:pt x="1404006" y="3282146"/>
                </a:cubicBezTo>
                <a:cubicBezTo>
                  <a:pt x="1397909" y="3286910"/>
                  <a:pt x="1388765" y="3289005"/>
                  <a:pt x="1380762" y="3290149"/>
                </a:cubicBezTo>
                <a:cubicBezTo>
                  <a:pt x="1343044" y="3295101"/>
                  <a:pt x="1305132" y="3298530"/>
                  <a:pt x="1267411" y="3304055"/>
                </a:cubicBezTo>
                <a:cubicBezTo>
                  <a:pt x="1246837" y="3307103"/>
                  <a:pt x="1225310" y="3309770"/>
                  <a:pt x="1206641" y="3318153"/>
                </a:cubicBezTo>
                <a:cubicBezTo>
                  <a:pt x="1188354" y="3326343"/>
                  <a:pt x="1173681" y="3336059"/>
                  <a:pt x="1162823" y="3318915"/>
                </a:cubicBezTo>
                <a:cubicBezTo>
                  <a:pt x="1143394" y="3328059"/>
                  <a:pt x="1126437" y="3335680"/>
                  <a:pt x="1109865" y="3343870"/>
                </a:cubicBezTo>
                <a:cubicBezTo>
                  <a:pt x="1103767" y="3346918"/>
                  <a:pt x="1098623" y="3351872"/>
                  <a:pt x="1092527" y="3354730"/>
                </a:cubicBezTo>
                <a:cubicBezTo>
                  <a:pt x="1086048" y="3357778"/>
                  <a:pt x="1078810" y="3359682"/>
                  <a:pt x="1071762" y="3361207"/>
                </a:cubicBezTo>
                <a:cubicBezTo>
                  <a:pt x="1040327" y="3368065"/>
                  <a:pt x="1008894" y="3374351"/>
                  <a:pt x="977653" y="3381782"/>
                </a:cubicBezTo>
                <a:cubicBezTo>
                  <a:pt x="971554" y="3383305"/>
                  <a:pt x="966411" y="3389401"/>
                  <a:pt x="960887" y="3393401"/>
                </a:cubicBezTo>
                <a:cubicBezTo>
                  <a:pt x="957266" y="3396070"/>
                  <a:pt x="953648" y="3400070"/>
                  <a:pt x="949646" y="3400642"/>
                </a:cubicBezTo>
                <a:cubicBezTo>
                  <a:pt x="919165" y="3405214"/>
                  <a:pt x="888877" y="3410549"/>
                  <a:pt x="858205" y="3412834"/>
                </a:cubicBezTo>
                <a:cubicBezTo>
                  <a:pt x="832486" y="3414738"/>
                  <a:pt x="807719" y="3414168"/>
                  <a:pt x="801053" y="3447315"/>
                </a:cubicBezTo>
                <a:cubicBezTo>
                  <a:pt x="799909" y="3453032"/>
                  <a:pt x="791717" y="3459128"/>
                  <a:pt x="785432" y="3461984"/>
                </a:cubicBezTo>
                <a:cubicBezTo>
                  <a:pt x="767524" y="3470176"/>
                  <a:pt x="748471" y="3475701"/>
                  <a:pt x="730754" y="3484082"/>
                </a:cubicBezTo>
                <a:cubicBezTo>
                  <a:pt x="672650" y="3512088"/>
                  <a:pt x="611880" y="3529805"/>
                  <a:pt x="546917" y="3526566"/>
                </a:cubicBezTo>
                <a:cubicBezTo>
                  <a:pt x="526724" y="3525614"/>
                  <a:pt x="507102" y="3515326"/>
                  <a:pt x="494337" y="3511515"/>
                </a:cubicBezTo>
                <a:cubicBezTo>
                  <a:pt x="457572" y="3526566"/>
                  <a:pt x="426709" y="3541045"/>
                  <a:pt x="394511" y="3551903"/>
                </a:cubicBezTo>
                <a:cubicBezTo>
                  <a:pt x="366127" y="3561619"/>
                  <a:pt x="336408" y="3567715"/>
                  <a:pt x="307259" y="3574763"/>
                </a:cubicBezTo>
                <a:cubicBezTo>
                  <a:pt x="296590" y="3577432"/>
                  <a:pt x="285732" y="3578955"/>
                  <a:pt x="274873" y="3580290"/>
                </a:cubicBezTo>
                <a:cubicBezTo>
                  <a:pt x="240965" y="3584480"/>
                  <a:pt x="205529" y="3574384"/>
                  <a:pt x="172384" y="3590386"/>
                </a:cubicBezTo>
                <a:cubicBezTo>
                  <a:pt x="155046" y="3598768"/>
                  <a:pt x="137898" y="3608865"/>
                  <a:pt x="119613" y="3613247"/>
                </a:cubicBezTo>
                <a:cubicBezTo>
                  <a:pt x="99990" y="3618009"/>
                  <a:pt x="80794" y="3625439"/>
                  <a:pt x="61197" y="3630750"/>
                </a:cubicBezTo>
                <a:lnTo>
                  <a:pt x="544" y="3635521"/>
                </a:lnTo>
                <a:lnTo>
                  <a:pt x="544" y="3508282"/>
                </a:lnTo>
                <a:lnTo>
                  <a:pt x="0" y="350828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857610"/>
            <a:ext cx="12191456" cy="2849976"/>
            <a:chOff x="476" y="-3923157"/>
            <a:chExt cx="10667524" cy="249372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413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F81AB760-407E-EB02-B8E5-4EDF879054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4ADF2-4213-9BD1-9845-9CDBBD9B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</a:rPr>
              <a:t>Data Ethics and Anonymization Policy at Philia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7B92-3D80-429A-4677-488749DA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</a:rPr>
              <a:t>Definition of data ethics: The responsible handling, processing, and use of data, with a focus on privacy, confidentiality, and consent.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</a:rPr>
              <a:t>Definition of anonymization: The process of modifying data to prevent the identification of individual entities while allowing for useful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</a:rPr>
              <a:t>Importance of data ethics and anonymization in protecting customer privacy : </a:t>
            </a:r>
          </a:p>
          <a:p>
            <a:pPr lvl="1"/>
            <a:r>
              <a:rPr lang="en-US" b="0" i="0">
                <a:solidFill>
                  <a:srgbClr val="FFFFFF"/>
                </a:solidFill>
                <a:effectLst/>
              </a:rPr>
              <a:t>Safeguarding sensitive customer information</a:t>
            </a:r>
          </a:p>
          <a:p>
            <a:pPr lvl="1"/>
            <a:r>
              <a:rPr lang="en-US" b="0" i="0">
                <a:solidFill>
                  <a:srgbClr val="FFFFFF"/>
                </a:solidFill>
                <a:effectLst/>
              </a:rPr>
              <a:t>Building trust with customers and stakeholders</a:t>
            </a:r>
          </a:p>
          <a:p>
            <a:pPr lvl="1"/>
            <a:r>
              <a:rPr lang="en-US" b="0" i="0">
                <a:solidFill>
                  <a:srgbClr val="FFFFFF"/>
                </a:solidFill>
                <a:effectLst/>
              </a:rPr>
              <a:t>Ensuring compliance with legal and ethical standards</a:t>
            </a:r>
          </a:p>
          <a:p>
            <a:endParaRPr lang="en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72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3D box skeletons">
            <a:extLst>
              <a:ext uri="{FF2B5EF4-FFF2-40B4-BE49-F238E27FC236}">
                <a16:creationId xmlns:a16="http://schemas.microsoft.com/office/drawing/2014/main" id="{76C46510-0F61-74CD-8226-37F012CA12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372" b="73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9AFD13-4445-29D1-F015-106BFD09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</a:rPr>
              <a:t>Addressing Potential Identification of Specific Customers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564E805-E97E-605D-65C3-B778212FE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</a:rPr>
              <a:t>Risks of potential identification of specific customers in the olive oil sales data:</a:t>
            </a:r>
          </a:p>
          <a:p>
            <a:pPr lvl="1"/>
            <a:r>
              <a:rPr lang="en-US" b="0" i="0">
                <a:solidFill>
                  <a:srgbClr val="FFFFFF"/>
                </a:solidFill>
                <a:effectLst/>
              </a:rPr>
              <a:t>Possibility of re-identification through personal details and purchase history</a:t>
            </a:r>
          </a:p>
          <a:p>
            <a:pPr lvl="1"/>
            <a:endParaRPr lang="en-US" b="0" i="0">
              <a:solidFill>
                <a:srgbClr val="FFFFFF"/>
              </a:solidFill>
              <a:effectLst/>
            </a:endParaRPr>
          </a:p>
          <a:p>
            <a:r>
              <a:rPr lang="en-US" b="0" i="0">
                <a:solidFill>
                  <a:srgbClr val="FFFFFF"/>
                </a:solidFill>
                <a:effectLst/>
              </a:rPr>
              <a:t>Measures taken to address potential identification:</a:t>
            </a:r>
          </a:p>
          <a:p>
            <a:pPr lvl="1"/>
            <a:r>
              <a:rPr lang="en-US" b="0" i="0">
                <a:solidFill>
                  <a:srgbClr val="FFFFFF"/>
                </a:solidFill>
                <a:effectLst/>
              </a:rPr>
              <a:t>Anonymization Techniques:</a:t>
            </a:r>
          </a:p>
          <a:p>
            <a:pPr marL="1200150" lvl="2" indent="-285750"/>
            <a:r>
              <a:rPr lang="en-US" b="0" i="0">
                <a:solidFill>
                  <a:srgbClr val="FFFFFF"/>
                </a:solidFill>
                <a:effectLst/>
              </a:rPr>
              <a:t>Removing Identifiers: Names, addresses, and contact information are removed from the dataset.</a:t>
            </a:r>
          </a:p>
          <a:p>
            <a:pPr marL="1200150" lvl="2" indent="-285750"/>
            <a:r>
              <a:rPr lang="en-US" b="0" i="0">
                <a:solidFill>
                  <a:srgbClr val="FFFFFF"/>
                </a:solidFill>
                <a:effectLst/>
              </a:rPr>
              <a:t>Generalization: Data is aggregated and generalized to protect individual identities while preserving data utility.</a:t>
            </a:r>
          </a:p>
          <a:p>
            <a:pPr marL="1200150" lvl="2" indent="-285750"/>
            <a:r>
              <a:rPr lang="en-US" b="0" i="0">
                <a:solidFill>
                  <a:srgbClr val="FFFFFF"/>
                </a:solidFill>
                <a:effectLst/>
              </a:rPr>
              <a:t>Noise Addition: Random noise is added to the data to further protect customer privacy.</a:t>
            </a:r>
          </a:p>
          <a:p>
            <a:endParaRPr lang="en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160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1F1C8A06-CFEE-60AB-53CA-27AC95BB4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10" b="142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2D3BA8-C2E9-0C4E-F270-53925EAC3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</a:rPr>
              <a:t>Ensuring Fairness in Data/ML Procedures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728159B2-B9BC-6F97-2C9B-78FCBEF6C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</a:rPr>
              <a:t>Importance of fairness in ML procedures:</a:t>
            </a:r>
          </a:p>
          <a:p>
            <a:pPr lvl="1"/>
            <a:r>
              <a:rPr lang="en-US" b="0" i="0">
                <a:solidFill>
                  <a:srgbClr val="FFFFFF"/>
                </a:solidFill>
                <a:effectLst/>
              </a:rPr>
              <a:t>Avoiding bias and discrimination in decision-making</a:t>
            </a:r>
          </a:p>
          <a:p>
            <a:pPr lvl="1"/>
            <a:r>
              <a:rPr lang="en-US" b="0" i="0">
                <a:solidFill>
                  <a:srgbClr val="FFFFFF"/>
                </a:solidFill>
                <a:effectLst/>
              </a:rPr>
              <a:t>Ensuring equitable outcomes for all customers</a:t>
            </a:r>
          </a:p>
          <a:p>
            <a:r>
              <a:rPr lang="en-US" b="0" i="0">
                <a:solidFill>
                  <a:srgbClr val="FFFFFF"/>
                </a:solidFill>
                <a:effectLst/>
              </a:rPr>
              <a:t>Measures to ensure fairness:</a:t>
            </a:r>
          </a:p>
          <a:p>
            <a:pPr lvl="1"/>
            <a:r>
              <a:rPr lang="en-US" b="0" i="0">
                <a:solidFill>
                  <a:srgbClr val="FFFFFF"/>
                </a:solidFill>
                <a:effectLst/>
              </a:rPr>
              <a:t>Bias Detection and Mitigation:</a:t>
            </a:r>
          </a:p>
          <a:p>
            <a:pPr marL="1200150" lvl="2" indent="-285750"/>
            <a:r>
              <a:rPr lang="en-US" b="0" i="0">
                <a:solidFill>
                  <a:srgbClr val="FFFFFF"/>
                </a:solidFill>
                <a:effectLst/>
              </a:rPr>
              <a:t>Preprocessing: Identifying and mitigating potential biases related to gender, age, etc., before training ML models.</a:t>
            </a:r>
          </a:p>
          <a:p>
            <a:pPr marL="1200150" lvl="2" indent="-285750"/>
            <a:r>
              <a:rPr lang="en-US" b="0" i="0">
                <a:solidFill>
                  <a:srgbClr val="FFFFFF"/>
                </a:solidFill>
                <a:effectLst/>
              </a:rPr>
              <a:t>Algorithmic Fairness: Evaluating and mitigating bias during ML model training and deployment.</a:t>
            </a:r>
          </a:p>
          <a:p>
            <a:endParaRPr lang="en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71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blue surface&#10;&#10;Description automatically generated">
            <a:extLst>
              <a:ext uri="{FF2B5EF4-FFF2-40B4-BE49-F238E27FC236}">
                <a16:creationId xmlns:a16="http://schemas.microsoft.com/office/drawing/2014/main" id="{99B4448F-B7CC-2ABE-68F0-4DC0BF8600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87B36-ECB4-2439-7B08-8D684AAF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</a:rPr>
              <a:t>Privacy and Security Measures at Philia</a:t>
            </a:r>
            <a:endParaRPr lang="en-NL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E16DF9-E4DF-F915-B41D-B4F35BEF59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57704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7772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3A40C271-552A-C901-2976-C235717724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625" b="810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B3654C-8BFA-C08E-8BD0-A1CABCE6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</a:rPr>
              <a:t>Ensuring Transparency in Data/ML Procedures</a:t>
            </a:r>
            <a:endParaRPr lang="en-NL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20FA3-476F-A95A-025F-246A379ED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</a:rPr>
              <a:t>Importance of transparency in data/ML procedures:</a:t>
            </a:r>
          </a:p>
          <a:p>
            <a:pPr lvl="1"/>
            <a:r>
              <a:rPr lang="en-US" sz="2800" b="0" i="0" dirty="0">
                <a:solidFill>
                  <a:srgbClr val="FFFFFF"/>
                </a:solidFill>
                <a:effectLst/>
              </a:rPr>
              <a:t>Building trust with customers</a:t>
            </a:r>
          </a:p>
          <a:p>
            <a:pPr lvl="1"/>
            <a:r>
              <a:rPr lang="en-US" sz="2800" b="0" i="0" dirty="0">
                <a:solidFill>
                  <a:srgbClr val="FFFFFF"/>
                </a:solidFill>
                <a:effectLst/>
              </a:rPr>
              <a:t>Enabling customers to make informed decisions about their data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</a:rPr>
              <a:t>Transparency measures:</a:t>
            </a:r>
          </a:p>
          <a:p>
            <a:pPr lvl="1"/>
            <a:r>
              <a:rPr lang="en-US" sz="2800" b="0" i="0" dirty="0">
                <a:solidFill>
                  <a:srgbClr val="FFFFFF"/>
                </a:solidFill>
                <a:effectLst/>
              </a:rPr>
              <a:t>Privacy Policies and Consent:</a:t>
            </a:r>
          </a:p>
          <a:p>
            <a:pPr marL="1200150" lvl="2" indent="-285750"/>
            <a:r>
              <a:rPr lang="en-US" sz="2800" b="0" i="0" dirty="0">
                <a:solidFill>
                  <a:srgbClr val="FFFFFF"/>
                </a:solidFill>
                <a:effectLst/>
              </a:rPr>
              <a:t>Clear and comprehensive privacy policies outlining data handling practices.</a:t>
            </a:r>
          </a:p>
          <a:p>
            <a:pPr marL="1200150" lvl="2" indent="-285750"/>
            <a:r>
              <a:rPr lang="en-US" sz="2800" b="0" i="0" dirty="0">
                <a:solidFill>
                  <a:srgbClr val="FFFFFF"/>
                </a:solidFill>
                <a:effectLst/>
              </a:rPr>
              <a:t>Obtaining explicit and informed consent from customers regarding data collection, use, and sharing.</a:t>
            </a:r>
          </a:p>
          <a:p>
            <a:endParaRPr lang="en-NL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06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6">
            <a:extLst>
              <a:ext uri="{FF2B5EF4-FFF2-40B4-BE49-F238E27FC236}">
                <a16:creationId xmlns:a16="http://schemas.microsoft.com/office/drawing/2014/main" id="{A9E881A4-A468-403A-9941-F8FFD5C6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AE965A26-1978-6D7E-D5E8-F4111736A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840" y="1867326"/>
            <a:ext cx="3220466" cy="3220466"/>
          </a:xfrm>
          <a:prstGeom prst="rect">
            <a:avLst/>
          </a:prstGeom>
        </p:spPr>
      </p:pic>
      <p:sp>
        <p:nvSpPr>
          <p:cNvPr id="37" name="Rectangle 18">
            <a:extLst>
              <a:ext uri="{FF2B5EF4-FFF2-40B4-BE49-F238E27FC236}">
                <a16:creationId xmlns:a16="http://schemas.microsoft.com/office/drawing/2014/main" id="{6F168544-607B-491A-8601-3087D0FCE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8703" y="1"/>
            <a:ext cx="7423298" cy="6858000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ADB0-6929-79D1-984F-18CD24DC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287" y="871442"/>
            <a:ext cx="5667269" cy="1289024"/>
          </a:xfrm>
        </p:spPr>
        <p:txBody>
          <a:bodyPr anchor="b">
            <a:normAutofit/>
          </a:bodyPr>
          <a:lstStyle/>
          <a:p>
            <a:pPr algn="ctr"/>
            <a:r>
              <a:rPr lang="en-US" sz="3200" b="0" i="0">
                <a:solidFill>
                  <a:schemeClr val="bg1">
                    <a:alpha val="60000"/>
                  </a:schemeClr>
                </a:solidFill>
                <a:effectLst/>
              </a:rPr>
              <a:t>Accountability in Data Handling</a:t>
            </a:r>
            <a:endParaRPr lang="en-NL" sz="320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66D9-4B64-248B-2BB2-3E2CA840A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287" y="2447337"/>
            <a:ext cx="5667269" cy="3539220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bg1"/>
                </a:solidFill>
                <a:effectLst/>
              </a:rPr>
              <a:t>Importance of accountability in data handling:</a:t>
            </a:r>
          </a:p>
          <a:p>
            <a:pPr lvl="1"/>
            <a:r>
              <a:rPr lang="en-US" sz="1900" b="0" i="0" dirty="0">
                <a:solidFill>
                  <a:schemeClr val="bg1"/>
                </a:solidFill>
                <a:effectLst/>
              </a:rPr>
              <a:t>Ensuring compliance with legal and ethical standards</a:t>
            </a:r>
          </a:p>
          <a:p>
            <a:pPr lvl="1"/>
            <a:r>
              <a:rPr lang="en-US" sz="1900" b="0" i="0" dirty="0">
                <a:solidFill>
                  <a:schemeClr val="bg1"/>
                </a:solidFill>
                <a:effectLst/>
              </a:rPr>
              <a:t>Taking responsibility for data practices</a:t>
            </a:r>
          </a:p>
          <a:p>
            <a:r>
              <a:rPr lang="en-US" sz="1900" b="0" i="0" dirty="0">
                <a:solidFill>
                  <a:schemeClr val="bg1"/>
                </a:solidFill>
                <a:effectLst/>
              </a:rPr>
              <a:t>Accountability measures:</a:t>
            </a:r>
          </a:p>
          <a:p>
            <a:pPr lvl="1"/>
            <a:r>
              <a:rPr lang="en-US" sz="1900" b="0" i="0" dirty="0">
                <a:solidFill>
                  <a:schemeClr val="bg1"/>
                </a:solidFill>
                <a:effectLst/>
              </a:rPr>
              <a:t>Compliance and Auditing:</a:t>
            </a:r>
          </a:p>
          <a:p>
            <a:pPr marL="1200150" lvl="2" indent="-285750"/>
            <a:r>
              <a:rPr lang="en-US" sz="1900" b="0" i="0" dirty="0">
                <a:solidFill>
                  <a:schemeClr val="bg1"/>
                </a:solidFill>
                <a:effectLst/>
              </a:rPr>
              <a:t>Adherence to data protection regulations and ethical guidelines.</a:t>
            </a:r>
          </a:p>
          <a:p>
            <a:pPr marL="1200150" lvl="2" indent="-285750"/>
            <a:r>
              <a:rPr lang="en-US" sz="1900" b="0" i="0" dirty="0">
                <a:solidFill>
                  <a:schemeClr val="bg1"/>
                </a:solidFill>
                <a:effectLst/>
              </a:rPr>
              <a:t>Regular internal and external audits to assess compliance and identify areas for improvement.</a:t>
            </a:r>
          </a:p>
          <a:p>
            <a:endParaRPr lang="en-NL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10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916C8-C843-0BB2-6B62-E9944A81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b="0" i="0">
                <a:solidFill>
                  <a:schemeClr val="bg1"/>
                </a:solidFill>
                <a:effectLst/>
              </a:rPr>
              <a:t>Conclusion</a:t>
            </a:r>
            <a:endParaRPr lang="en-NL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09D3-E132-133C-5ADE-CE3C2CC86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Summary of key points discussed:</a:t>
            </a:r>
          </a:p>
          <a:p>
            <a:pPr lvl="1"/>
            <a:r>
              <a:rPr lang="en-US" sz="2000" b="0" i="0" dirty="0">
                <a:solidFill>
                  <a:schemeClr val="bg1"/>
                </a:solidFill>
                <a:effectLst/>
              </a:rPr>
              <a:t>The importance of data ethics and anonymization in protecting customer privacy.</a:t>
            </a:r>
          </a:p>
          <a:p>
            <a:pPr lvl="1"/>
            <a:r>
              <a:rPr lang="en-US" sz="2000" b="0" i="0" dirty="0">
                <a:solidFill>
                  <a:schemeClr val="bg1"/>
                </a:solidFill>
                <a:effectLst/>
              </a:rPr>
              <a:t>Addressing potential identification through anonymization techniques.</a:t>
            </a:r>
          </a:p>
          <a:p>
            <a:pPr lvl="1"/>
            <a:r>
              <a:rPr lang="en-US" sz="2000" b="0" i="0" dirty="0">
                <a:solidFill>
                  <a:schemeClr val="bg1"/>
                </a:solidFill>
                <a:effectLst/>
              </a:rPr>
              <a:t>Ensuring fairness, privacy, security, transparency, and accountability in data/ML procedures.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Commitment to upholding strong data ethics and anonymization practices at Philia.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</a:rPr>
              <a:t>Reiterate the company's dedication to safeguarding customer privacy and maintaining trust.</a:t>
            </a:r>
          </a:p>
          <a:p>
            <a:endParaRPr lang="en-NL" sz="1300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035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88A7E-D639-9762-D287-332723F8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686" y="1498600"/>
            <a:ext cx="4818290" cy="25345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80B7591-E174-45D9-AAD8-79C1422AA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160" y="1498600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7383E2A-B816-4E3B-B3E5-FE96002BA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284B916-CB4D-43C2-A9BD-F5C2F9FA2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3F88E75-63BE-4838-84A5-C45F377EC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59003A-C3CD-4E9D-A057-5F79D7288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4D2648-A050-4B2F-B866-6F9AC8F0C0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C7806EE-99C0-43D0-B14B-CC29145800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A7120D0F-D9E3-AD93-7294-3D5EFA482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5973" y="2008057"/>
            <a:ext cx="3063347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8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532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Philia - Data Ethics and Anonymization Policy</vt:lpstr>
      <vt:lpstr>Data Ethics and Anonymization Policy at Philia</vt:lpstr>
      <vt:lpstr>Addressing Potential Identification of Specific Customers</vt:lpstr>
      <vt:lpstr>Ensuring Fairness in Data/ML Procedures</vt:lpstr>
      <vt:lpstr>Privacy and Security Measures at Philia</vt:lpstr>
      <vt:lpstr>Ensuring Transparency in Data/ML Procedures</vt:lpstr>
      <vt:lpstr>Accountability in Data Handling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Philia - Data Ethics and Anonymization Policy</dc:title>
  <dc:creator>Manos Ieronymakis | Probability B.V.</dc:creator>
  <cp:lastModifiedBy>Manos Ieronymakis | Probability B.V.</cp:lastModifiedBy>
  <cp:revision>1</cp:revision>
  <dcterms:created xsi:type="dcterms:W3CDTF">2023-07-14T10:50:11Z</dcterms:created>
  <dcterms:modified xsi:type="dcterms:W3CDTF">2023-07-14T13:05:22Z</dcterms:modified>
</cp:coreProperties>
</file>