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Nunito SemiBold"/>
      <p:regular r:id="rId21"/>
      <p:bold r:id="rId22"/>
      <p:italic r:id="rId23"/>
      <p:boldItalic r:id="rId24"/>
    </p:embeddedFont>
    <p:embeddedFont>
      <p:font typeface="Nunito"/>
      <p:regular r:id="rId25"/>
      <p:bold r:id="rId26"/>
      <p:italic r:id="rId27"/>
      <p:boldItalic r:id="rId28"/>
    </p:embeddedFont>
    <p:embeddedFont>
      <p:font typeface="Maven Pro"/>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2F720B1-EC73-489E-A079-939D67F2577B}">
  <a:tblStyle styleId="{32F720B1-EC73-489E-A079-939D67F2577B}"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NunitoSemiBold-bold.fntdata"/><Relationship Id="rId21" Type="http://schemas.openxmlformats.org/officeDocument/2006/relationships/font" Target="fonts/NunitoSemiBold-regular.fntdata"/><Relationship Id="rId24" Type="http://schemas.openxmlformats.org/officeDocument/2006/relationships/font" Target="fonts/NunitoSemiBold-boldItalic.fntdata"/><Relationship Id="rId23" Type="http://schemas.openxmlformats.org/officeDocument/2006/relationships/font" Target="fonts/NunitoSemi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avenPro-regular.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MavenPro-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3193a1edc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3193a1edc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3193a1edc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3193a1edc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3193a1edc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3193a1edc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3183664ff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3183664ff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3193a1edc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3193a1edc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3183664ffd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3183664ffd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3183664f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3183664f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Έχουμε τους δύο γράφους οπτικά αριστερά είναι ο γράφος του Facebook και δεξιά ο γράφος Barabashi Albert.</a:t>
            </a:r>
            <a:endParaRPr/>
          </a:p>
          <a:p>
            <a:pPr indent="0" lvl="0" marL="0" rtl="0" algn="l">
              <a:spcBef>
                <a:spcPts val="0"/>
              </a:spcBef>
              <a:spcAft>
                <a:spcPts val="0"/>
              </a:spcAft>
              <a:buNone/>
            </a:pPr>
            <a:r>
              <a:rPr lang="el"/>
              <a:t>Στον αριστερό γράφο με μια πρώτη ματιά φαίνεται να δημιουργούνται κάποιες κοινότητες, αλλά στον τυχαίο γράφο δε μπορούμεν να πούμε το ίδιο εκ πρώτης όψεος φαίνεται σα να είναι μια μεγάλη κοινότητα. Οι γράφοι φαίνεται να ακολουθούν την κατανομή Power Law.</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3193a1edc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3193a1edc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3193a1edc5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3193a1edc5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3193a1edc5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3193a1edc5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3183664ff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3183664ff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Κανονικοποίηση των τιμών κάθε συνάρτησης ομοιότητας για να έχουν οι τιμές εύρος από [0,1]</a:t>
            </a:r>
            <a:endParaRPr/>
          </a:p>
          <a:p>
            <a:pPr indent="0" lvl="0" marL="0" rtl="0" algn="l">
              <a:spcBef>
                <a:spcPts val="0"/>
              </a:spcBef>
              <a:spcAft>
                <a:spcPts val="0"/>
              </a:spcAft>
              <a:buNone/>
            </a:pPr>
            <a:r>
              <a:rPr lang="el"/>
              <a:t>κάναμε split τα δεδομένα σε 80% train και 20% test και συνδιάσαμε τις συναρτήσεις ομοιότητας σαν παραμέτρους στο μοντέλο μας</a:t>
            </a:r>
            <a:endParaRPr/>
          </a:p>
          <a:p>
            <a:pPr indent="0" lvl="0" marL="0" rtl="0" algn="l">
              <a:spcBef>
                <a:spcPts val="0"/>
              </a:spcBef>
              <a:spcAft>
                <a:spcPts val="0"/>
              </a:spcAft>
              <a:buNone/>
            </a:pPr>
            <a:r>
              <a:rPr lang="el"/>
              <a:t>Μετρική το accuracy, 5 φορές εκπαίδευση σε suffled δεδομένα</a:t>
            </a:r>
            <a:endParaRPr/>
          </a:p>
          <a:p>
            <a:pPr indent="0" lvl="0" marL="0" rtl="0" algn="l">
              <a:spcBef>
                <a:spcPts val="0"/>
              </a:spcBef>
              <a:spcAft>
                <a:spcPts val="0"/>
              </a:spcAft>
              <a:buNone/>
            </a:pPr>
            <a:r>
              <a:rPr lang="el"/>
              <a:t>Το καλύτερο αποτέλεσμα μας το έδωσε το μοντέλο που είχε σαν παραμέτρους τις μετρικές Common,Jaccard,Adamic,Preferential Attachment index</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3183664ff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3183664ff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Λιγότερο average accuracy αλλά ίσως επηρέασε το ότι o γράφος ήταν τυχαίος και κάποιες ακμές που δημιουργήθηκαν ίσως δεν είχαν δημιουργηθεί στον γράφο πριν βγάλουμε τις ακμές</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3183664ffd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3183664ffd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l"/>
              <a:t>Ανάλυση κοινωνικών δικτύων</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l"/>
              <a:t>Μορφιαδάκης Εμμανουήλ 21110	</a:t>
            </a:r>
            <a:endParaRPr/>
          </a:p>
          <a:p>
            <a:pPr indent="0" lvl="0" marL="0" rtl="0" algn="l">
              <a:spcBef>
                <a:spcPts val="0"/>
              </a:spcBef>
              <a:spcAft>
                <a:spcPts val="0"/>
              </a:spcAft>
              <a:buNone/>
            </a:pPr>
            <a:r>
              <a:rPr lang="el"/>
              <a:t>Τζιόγκας Ιωάννης 20135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Community Detection</a:t>
            </a:r>
            <a:endParaRPr/>
          </a:p>
          <a:p>
            <a:pPr indent="0" lvl="0" marL="0" rtl="0" algn="l">
              <a:spcBef>
                <a:spcPts val="0"/>
              </a:spcBef>
              <a:spcAft>
                <a:spcPts val="0"/>
              </a:spcAft>
              <a:buNone/>
            </a:pPr>
            <a:r>
              <a:rPr lang="el"/>
              <a:t>Greedy on Graph G</a:t>
            </a:r>
            <a:endParaRPr/>
          </a:p>
        </p:txBody>
      </p:sp>
      <p:pic>
        <p:nvPicPr>
          <p:cNvPr id="337" name="Google Shape;337;p22"/>
          <p:cNvPicPr preferRelativeResize="0"/>
          <p:nvPr/>
        </p:nvPicPr>
        <p:blipFill>
          <a:blip r:embed="rId3">
            <a:alphaModFix/>
          </a:blip>
          <a:stretch>
            <a:fillRect/>
          </a:stretch>
        </p:blipFill>
        <p:spPr>
          <a:xfrm>
            <a:off x="1870425" y="1792425"/>
            <a:ext cx="4381500" cy="2714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Community Detection</a:t>
            </a:r>
            <a:endParaRPr/>
          </a:p>
          <a:p>
            <a:pPr indent="0" lvl="0" marL="0" rtl="0" algn="l">
              <a:spcBef>
                <a:spcPts val="0"/>
              </a:spcBef>
              <a:spcAft>
                <a:spcPts val="0"/>
              </a:spcAft>
              <a:buNone/>
            </a:pPr>
            <a:r>
              <a:rPr lang="el"/>
              <a:t>Louvain on Graph V</a:t>
            </a:r>
            <a:endParaRPr/>
          </a:p>
        </p:txBody>
      </p:sp>
      <p:pic>
        <p:nvPicPr>
          <p:cNvPr id="343" name="Google Shape;343;p23"/>
          <p:cNvPicPr preferRelativeResize="0"/>
          <p:nvPr/>
        </p:nvPicPr>
        <p:blipFill>
          <a:blip r:embed="rId3">
            <a:alphaModFix/>
          </a:blip>
          <a:stretch>
            <a:fillRect/>
          </a:stretch>
        </p:blipFill>
        <p:spPr>
          <a:xfrm>
            <a:off x="2007425" y="1708125"/>
            <a:ext cx="4381500" cy="2714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4"/>
          <p:cNvSpPr txBox="1"/>
          <p:nvPr>
            <p:ph type="title"/>
          </p:nvPr>
        </p:nvSpPr>
        <p:spPr>
          <a:xfrm>
            <a:off x="1409175" y="55642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Community Detection</a:t>
            </a:r>
            <a:endParaRPr/>
          </a:p>
          <a:p>
            <a:pPr indent="0" lvl="0" marL="0" rtl="0" algn="l">
              <a:spcBef>
                <a:spcPts val="0"/>
              </a:spcBef>
              <a:spcAft>
                <a:spcPts val="0"/>
              </a:spcAft>
              <a:buNone/>
            </a:pPr>
            <a:r>
              <a:rPr lang="el"/>
              <a:t>Greedy on Graph V</a:t>
            </a:r>
            <a:endParaRPr/>
          </a:p>
        </p:txBody>
      </p:sp>
      <p:pic>
        <p:nvPicPr>
          <p:cNvPr id="349" name="Google Shape;349;p24"/>
          <p:cNvPicPr preferRelativeResize="0"/>
          <p:nvPr/>
        </p:nvPicPr>
        <p:blipFill>
          <a:blip r:embed="rId3">
            <a:alphaModFix/>
          </a:blip>
          <a:stretch>
            <a:fillRect/>
          </a:stretch>
        </p:blipFill>
        <p:spPr>
          <a:xfrm>
            <a:off x="2381250" y="1708125"/>
            <a:ext cx="4381500" cy="2714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l"/>
              <a:t>Pending tasks</a:t>
            </a:r>
            <a:endParaRPr/>
          </a:p>
        </p:txBody>
      </p:sp>
      <p:sp>
        <p:nvSpPr>
          <p:cNvPr id="355" name="Google Shape;355;p2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l"/>
              <a:t>Μεγιστοποίηση επιρροής</a:t>
            </a:r>
            <a:endParaRPr/>
          </a:p>
          <a:p>
            <a:pPr indent="0" lvl="0" marL="0" rtl="0" algn="l">
              <a:spcBef>
                <a:spcPts val="1200"/>
              </a:spcBef>
              <a:spcAft>
                <a:spcPts val="1200"/>
              </a:spcAft>
              <a:buNone/>
            </a:pPr>
            <a:r>
              <a:rPr lang="el"/>
              <a:t>Θα αναζητήσουμε στον γράφο τους κόμβους που θα μας φέρουν το μεγαλύτερο δυνατό αποτέλεμα για μέγιστη επιρροή στον υπογράφο που αφορά σελίδα για πολιτικές συζητήσεις.</a:t>
            </a:r>
            <a:endParaRPr/>
          </a:p>
        </p:txBody>
      </p:sp>
      <p:pic>
        <p:nvPicPr>
          <p:cNvPr id="356" name="Google Shape;356;p25"/>
          <p:cNvPicPr preferRelativeResize="0"/>
          <p:nvPr/>
        </p:nvPicPr>
        <p:blipFill>
          <a:blip r:embed="rId3">
            <a:alphaModFix/>
          </a:blip>
          <a:stretch>
            <a:fillRect/>
          </a:stretch>
        </p:blipFill>
        <p:spPr>
          <a:xfrm>
            <a:off x="4957300" y="1417825"/>
            <a:ext cx="4104900" cy="254325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6"/>
          <p:cNvSpPr txBox="1"/>
          <p:nvPr>
            <p:ph type="title"/>
          </p:nvPr>
        </p:nvSpPr>
        <p:spPr>
          <a:xfrm>
            <a:off x="1757025" y="25717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l"/>
              <a:t>Σας ευχαριστούμε!!!</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l"/>
              <a:t>graphs</a:t>
            </a:r>
            <a:endParaRPr/>
          </a:p>
        </p:txBody>
      </p:sp>
      <p:sp>
        <p:nvSpPr>
          <p:cNvPr id="284" name="Google Shape;284;p14"/>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l"/>
              <a:t>Γράφος G</a:t>
            </a:r>
            <a:endParaRPr b="1"/>
          </a:p>
          <a:p>
            <a:pPr indent="0" lvl="0" marL="0" rtl="0" algn="l">
              <a:spcBef>
                <a:spcPts val="1200"/>
              </a:spcBef>
              <a:spcAft>
                <a:spcPts val="0"/>
              </a:spcAft>
              <a:buNone/>
            </a:pPr>
            <a:r>
              <a:rPr lang="el"/>
              <a:t>Αριθμός κόμβων: 4039</a:t>
            </a:r>
            <a:endParaRPr/>
          </a:p>
          <a:p>
            <a:pPr indent="0" lvl="0" marL="0" rtl="0" algn="l">
              <a:spcBef>
                <a:spcPts val="1200"/>
              </a:spcBef>
              <a:spcAft>
                <a:spcPts val="0"/>
              </a:spcAft>
              <a:buNone/>
            </a:pPr>
            <a:r>
              <a:rPr lang="el"/>
              <a:t>Αριθμός ακμών:88234</a:t>
            </a:r>
            <a:endParaRPr/>
          </a:p>
          <a:p>
            <a:pPr indent="0" lvl="0" marL="0" rtl="0" algn="l">
              <a:spcBef>
                <a:spcPts val="1200"/>
              </a:spcBef>
              <a:spcAft>
                <a:spcPts val="0"/>
              </a:spcAft>
              <a:buNone/>
            </a:pPr>
            <a:r>
              <a:rPr lang="el"/>
              <a:t>Διάμετρος:8</a:t>
            </a:r>
            <a:endParaRPr/>
          </a:p>
          <a:p>
            <a:pPr indent="0" lvl="0" marL="0" rtl="0" algn="l">
              <a:spcBef>
                <a:spcPts val="1200"/>
              </a:spcBef>
              <a:spcAft>
                <a:spcPts val="0"/>
              </a:spcAft>
              <a:buNone/>
            </a:pPr>
            <a:r>
              <a:rPr lang="el"/>
              <a:t>Ακτίνα:4</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85" name="Google Shape;285;p14"/>
          <p:cNvSpPr txBox="1"/>
          <p:nvPr>
            <p:ph idx="2" type="body"/>
          </p:nvPr>
        </p:nvSpPr>
        <p:spPr>
          <a:xfrm>
            <a:off x="490380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l"/>
              <a:t>Γράφος V</a:t>
            </a:r>
            <a:endParaRPr b="1"/>
          </a:p>
          <a:p>
            <a:pPr indent="0" lvl="0" marL="0" rtl="0" algn="l">
              <a:spcBef>
                <a:spcPts val="1200"/>
              </a:spcBef>
              <a:spcAft>
                <a:spcPts val="0"/>
              </a:spcAft>
              <a:buNone/>
            </a:pPr>
            <a:r>
              <a:rPr lang="el"/>
              <a:t>Αριθμός κόμβων:4039</a:t>
            </a:r>
            <a:endParaRPr/>
          </a:p>
          <a:p>
            <a:pPr indent="0" lvl="0" marL="0" rtl="0" algn="l">
              <a:spcBef>
                <a:spcPts val="1200"/>
              </a:spcBef>
              <a:spcAft>
                <a:spcPts val="0"/>
              </a:spcAft>
              <a:buNone/>
            </a:pPr>
            <a:r>
              <a:rPr lang="el"/>
              <a:t>Αριθμός ακμών:88374</a:t>
            </a:r>
            <a:endParaRPr/>
          </a:p>
          <a:p>
            <a:pPr indent="0" lvl="0" marL="0" rtl="0" algn="l">
              <a:spcBef>
                <a:spcPts val="1200"/>
              </a:spcBef>
              <a:spcAft>
                <a:spcPts val="0"/>
              </a:spcAft>
              <a:buNone/>
            </a:pPr>
            <a:r>
              <a:rPr lang="el"/>
              <a:t>Διάμετρος:4</a:t>
            </a:r>
            <a:endParaRPr/>
          </a:p>
          <a:p>
            <a:pPr indent="0" lvl="0" marL="0" rtl="0" algn="l">
              <a:spcBef>
                <a:spcPts val="1200"/>
              </a:spcBef>
              <a:spcAft>
                <a:spcPts val="0"/>
              </a:spcAft>
              <a:buNone/>
            </a:pPr>
            <a:r>
              <a:rPr lang="el"/>
              <a:t>Ακτίνα:3</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264200" y="204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Graphs</a:t>
            </a:r>
            <a:endParaRPr/>
          </a:p>
        </p:txBody>
      </p:sp>
      <p:pic>
        <p:nvPicPr>
          <p:cNvPr id="291" name="Google Shape;291;p15"/>
          <p:cNvPicPr preferRelativeResize="0"/>
          <p:nvPr/>
        </p:nvPicPr>
        <p:blipFill>
          <a:blip r:embed="rId3">
            <a:alphaModFix/>
          </a:blip>
          <a:stretch>
            <a:fillRect/>
          </a:stretch>
        </p:blipFill>
        <p:spPr>
          <a:xfrm>
            <a:off x="4907900" y="1017725"/>
            <a:ext cx="3993350" cy="3961399"/>
          </a:xfrm>
          <a:prstGeom prst="rect">
            <a:avLst/>
          </a:prstGeom>
          <a:noFill/>
          <a:ln>
            <a:noFill/>
          </a:ln>
        </p:spPr>
      </p:pic>
      <p:pic>
        <p:nvPicPr>
          <p:cNvPr id="292" name="Google Shape;292;p15"/>
          <p:cNvPicPr preferRelativeResize="0"/>
          <p:nvPr/>
        </p:nvPicPr>
        <p:blipFill>
          <a:blip r:embed="rId4">
            <a:alphaModFix/>
          </a:blip>
          <a:stretch>
            <a:fillRect/>
          </a:stretch>
        </p:blipFill>
        <p:spPr>
          <a:xfrm>
            <a:off x="480300" y="1087938"/>
            <a:ext cx="3820974" cy="38209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l"/>
              <a:t>Libraries and metrices</a:t>
            </a:r>
            <a:endParaRPr/>
          </a:p>
        </p:txBody>
      </p:sp>
      <p:sp>
        <p:nvSpPr>
          <p:cNvPr id="298" name="Google Shape;298;p16"/>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l"/>
              <a:t>NetworkX</a:t>
            </a:r>
            <a:endParaRPr b="1"/>
          </a:p>
          <a:p>
            <a:pPr indent="-311150" lvl="0" marL="457200" rtl="0" algn="l">
              <a:spcBef>
                <a:spcPts val="0"/>
              </a:spcBef>
              <a:spcAft>
                <a:spcPts val="0"/>
              </a:spcAft>
              <a:buSzPts val="1300"/>
              <a:buChar char="●"/>
            </a:pPr>
            <a:r>
              <a:rPr b="1" lang="el"/>
              <a:t>Matpolotlib</a:t>
            </a:r>
            <a:endParaRPr b="1"/>
          </a:p>
          <a:p>
            <a:pPr indent="-311150" lvl="0" marL="457200" rtl="0" algn="l">
              <a:spcBef>
                <a:spcPts val="0"/>
              </a:spcBef>
              <a:spcAft>
                <a:spcPts val="0"/>
              </a:spcAft>
              <a:buSzPts val="1300"/>
              <a:buChar char="●"/>
            </a:pPr>
            <a:r>
              <a:rPr b="1" lang="el"/>
              <a:t>Pandas</a:t>
            </a:r>
            <a:endParaRPr b="1"/>
          </a:p>
          <a:p>
            <a:pPr indent="-311150" lvl="0" marL="457200" rtl="0" algn="l">
              <a:spcBef>
                <a:spcPts val="0"/>
              </a:spcBef>
              <a:spcAft>
                <a:spcPts val="0"/>
              </a:spcAft>
              <a:buSzPts val="1300"/>
              <a:buChar char="●"/>
            </a:pPr>
            <a:r>
              <a:rPr b="1" lang="el"/>
              <a:t>Numpy</a:t>
            </a:r>
            <a:endParaRPr b="1"/>
          </a:p>
          <a:p>
            <a:pPr indent="-311150" lvl="0" marL="457200" rtl="0" algn="l">
              <a:spcBef>
                <a:spcPts val="0"/>
              </a:spcBef>
              <a:spcAft>
                <a:spcPts val="0"/>
              </a:spcAft>
              <a:buSzPts val="1300"/>
              <a:buChar char="●"/>
            </a:pPr>
            <a:r>
              <a:rPr b="1" lang="el"/>
              <a:t>Sklearn</a:t>
            </a:r>
            <a:endParaRPr b="1"/>
          </a:p>
          <a:p>
            <a:pPr indent="-311150" lvl="0" marL="457200" rtl="0" algn="l">
              <a:spcBef>
                <a:spcPts val="0"/>
              </a:spcBef>
              <a:spcAft>
                <a:spcPts val="0"/>
              </a:spcAft>
              <a:buSzPts val="1300"/>
              <a:buChar char="●"/>
            </a:pPr>
            <a:r>
              <a:rPr b="1" lang="el"/>
              <a:t>Scipy</a:t>
            </a:r>
            <a:endParaRPr b="1"/>
          </a:p>
        </p:txBody>
      </p:sp>
      <p:sp>
        <p:nvSpPr>
          <p:cNvPr id="299" name="Google Shape;299;p16"/>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Nunito SemiBold"/>
              <a:buChar char="●"/>
            </a:pPr>
            <a:r>
              <a:rPr lang="el">
                <a:solidFill>
                  <a:srgbClr val="000000"/>
                </a:solidFill>
                <a:latin typeface="Nunito SemiBold"/>
                <a:ea typeface="Nunito SemiBold"/>
                <a:cs typeface="Nunito SemiBold"/>
                <a:sym typeface="Nunito SemiBold"/>
              </a:rPr>
              <a:t>Shortest paths</a:t>
            </a:r>
            <a:endParaRPr>
              <a:solidFill>
                <a:srgbClr val="000000"/>
              </a:solidFill>
              <a:latin typeface="Nunito SemiBold"/>
              <a:ea typeface="Nunito SemiBold"/>
              <a:cs typeface="Nunito SemiBold"/>
              <a:sym typeface="Nunito SemiBold"/>
            </a:endParaRPr>
          </a:p>
          <a:p>
            <a:pPr indent="-323850" lvl="0" marL="457200" rtl="0" algn="l">
              <a:spcBef>
                <a:spcPts val="0"/>
              </a:spcBef>
              <a:spcAft>
                <a:spcPts val="0"/>
              </a:spcAft>
              <a:buSzPts val="1500"/>
              <a:buFont typeface="Nunito SemiBold"/>
              <a:buChar char="●"/>
            </a:pPr>
            <a:r>
              <a:rPr lang="el">
                <a:solidFill>
                  <a:srgbClr val="000000"/>
                </a:solidFill>
                <a:latin typeface="Nunito SemiBold"/>
                <a:ea typeface="Nunito SemiBold"/>
                <a:cs typeface="Nunito SemiBold"/>
                <a:sym typeface="Nunito SemiBold"/>
              </a:rPr>
              <a:t>Eccentricity</a:t>
            </a:r>
            <a:endParaRPr>
              <a:solidFill>
                <a:srgbClr val="000000"/>
              </a:solidFill>
              <a:latin typeface="Nunito SemiBold"/>
              <a:ea typeface="Nunito SemiBold"/>
              <a:cs typeface="Nunito SemiBold"/>
              <a:sym typeface="Nunito SemiBold"/>
            </a:endParaRPr>
          </a:p>
          <a:p>
            <a:pPr indent="-311150" lvl="0" marL="457200" rtl="0" algn="l">
              <a:spcBef>
                <a:spcPts val="0"/>
              </a:spcBef>
              <a:spcAft>
                <a:spcPts val="0"/>
              </a:spcAft>
              <a:buClr>
                <a:srgbClr val="000000"/>
              </a:buClr>
              <a:buSzPts val="1300"/>
              <a:buFont typeface="Nunito SemiBold"/>
              <a:buChar char="●"/>
            </a:pPr>
            <a:r>
              <a:rPr lang="el">
                <a:solidFill>
                  <a:srgbClr val="000000"/>
                </a:solidFill>
                <a:latin typeface="Nunito SemiBold"/>
                <a:ea typeface="Nunito SemiBold"/>
                <a:cs typeface="Nunito SemiBold"/>
                <a:sym typeface="Nunito SemiBold"/>
              </a:rPr>
              <a:t>Closeness centrality</a:t>
            </a:r>
            <a:endParaRPr>
              <a:solidFill>
                <a:srgbClr val="000000"/>
              </a:solidFill>
              <a:latin typeface="Nunito SemiBold"/>
              <a:ea typeface="Nunito SemiBold"/>
              <a:cs typeface="Nunito SemiBold"/>
              <a:sym typeface="Nunito SemiBold"/>
            </a:endParaRPr>
          </a:p>
          <a:p>
            <a:pPr indent="-311150" lvl="0" marL="457200" rtl="0" algn="l">
              <a:spcBef>
                <a:spcPts val="0"/>
              </a:spcBef>
              <a:spcAft>
                <a:spcPts val="0"/>
              </a:spcAft>
              <a:buClr>
                <a:srgbClr val="000000"/>
              </a:buClr>
              <a:buSzPts val="1300"/>
              <a:buFont typeface="Nunito SemiBold"/>
              <a:buChar char="●"/>
            </a:pPr>
            <a:r>
              <a:rPr lang="el">
                <a:solidFill>
                  <a:srgbClr val="000000"/>
                </a:solidFill>
                <a:latin typeface="Nunito SemiBold"/>
                <a:ea typeface="Nunito SemiBold"/>
                <a:cs typeface="Nunito SemiBold"/>
                <a:sym typeface="Nunito SemiBold"/>
              </a:rPr>
              <a:t>Betweenness centrality</a:t>
            </a:r>
            <a:endParaRPr>
              <a:solidFill>
                <a:srgbClr val="000000"/>
              </a:solidFill>
              <a:latin typeface="Nunito SemiBold"/>
              <a:ea typeface="Nunito SemiBold"/>
              <a:cs typeface="Nunito SemiBold"/>
              <a:sym typeface="Nunito SemiBold"/>
            </a:endParaRPr>
          </a:p>
          <a:p>
            <a:pPr indent="-311150" lvl="0" marL="457200" rtl="0" algn="l">
              <a:spcBef>
                <a:spcPts val="0"/>
              </a:spcBef>
              <a:spcAft>
                <a:spcPts val="0"/>
              </a:spcAft>
              <a:buClr>
                <a:srgbClr val="000000"/>
              </a:buClr>
              <a:buSzPts val="1300"/>
              <a:buFont typeface="Nunito SemiBold"/>
              <a:buChar char="●"/>
            </a:pPr>
            <a:r>
              <a:rPr lang="el">
                <a:solidFill>
                  <a:srgbClr val="000000"/>
                </a:solidFill>
                <a:latin typeface="Nunito SemiBold"/>
                <a:ea typeface="Nunito SemiBold"/>
                <a:cs typeface="Nunito SemiBold"/>
                <a:sym typeface="Nunito SemiBold"/>
              </a:rPr>
              <a:t>Eigenvector centrality</a:t>
            </a:r>
            <a:endParaRPr>
              <a:solidFill>
                <a:srgbClr val="000000"/>
              </a:solidFill>
              <a:latin typeface="Nunito SemiBold"/>
              <a:ea typeface="Nunito SemiBold"/>
              <a:cs typeface="Nunito SemiBold"/>
              <a:sym typeface="Nunito SemiBold"/>
            </a:endParaRPr>
          </a:p>
          <a:p>
            <a:pPr indent="-311150" lvl="0" marL="457200" rtl="0" algn="l">
              <a:spcBef>
                <a:spcPts val="0"/>
              </a:spcBef>
              <a:spcAft>
                <a:spcPts val="0"/>
              </a:spcAft>
              <a:buClr>
                <a:srgbClr val="000000"/>
              </a:buClr>
              <a:buSzPts val="1300"/>
              <a:buFont typeface="Nunito SemiBold"/>
              <a:buChar char="●"/>
            </a:pPr>
            <a:r>
              <a:rPr lang="el">
                <a:solidFill>
                  <a:srgbClr val="000000"/>
                </a:solidFill>
                <a:latin typeface="Nunito SemiBold"/>
                <a:ea typeface="Nunito SemiBold"/>
                <a:cs typeface="Nunito SemiBold"/>
                <a:sym typeface="Nunito SemiBold"/>
              </a:rPr>
              <a:t>Katz centrality</a:t>
            </a:r>
            <a:endParaRPr>
              <a:solidFill>
                <a:srgbClr val="000000"/>
              </a:solidFill>
              <a:latin typeface="Nunito SemiBold"/>
              <a:ea typeface="Nunito SemiBold"/>
              <a:cs typeface="Nunito SemiBold"/>
              <a:sym typeface="Nunito SemiBold"/>
            </a:endParaRPr>
          </a:p>
          <a:p>
            <a:pPr indent="-311150" lvl="0" marL="457200" rtl="0" algn="l">
              <a:spcBef>
                <a:spcPts val="0"/>
              </a:spcBef>
              <a:spcAft>
                <a:spcPts val="0"/>
              </a:spcAft>
              <a:buClr>
                <a:srgbClr val="000000"/>
              </a:buClr>
              <a:buSzPts val="1300"/>
              <a:buFont typeface="Nunito SemiBold"/>
              <a:buChar char="●"/>
            </a:pPr>
            <a:r>
              <a:rPr lang="el">
                <a:solidFill>
                  <a:srgbClr val="000000"/>
                </a:solidFill>
                <a:latin typeface="Nunito SemiBold"/>
                <a:ea typeface="Nunito SemiBold"/>
                <a:cs typeface="Nunito SemiBold"/>
                <a:sym typeface="Nunito SemiBold"/>
              </a:rPr>
              <a:t>Edge betweenness centrality</a:t>
            </a:r>
            <a:endParaRPr>
              <a:solidFill>
                <a:srgbClr val="000000"/>
              </a:solidFill>
              <a:latin typeface="Nunito SemiBold"/>
              <a:ea typeface="Nunito SemiBold"/>
              <a:cs typeface="Nunito SemiBold"/>
              <a:sym typeface="Nunito SemiBold"/>
            </a:endParaRPr>
          </a:p>
          <a:p>
            <a:pPr indent="-311150" lvl="0" marL="457200" rtl="0" algn="l">
              <a:spcBef>
                <a:spcPts val="0"/>
              </a:spcBef>
              <a:spcAft>
                <a:spcPts val="0"/>
              </a:spcAft>
              <a:buClr>
                <a:srgbClr val="000000"/>
              </a:buClr>
              <a:buSzPts val="1300"/>
              <a:buFont typeface="Nunito SemiBold"/>
              <a:buChar char="●"/>
            </a:pPr>
            <a:r>
              <a:rPr lang="el">
                <a:solidFill>
                  <a:srgbClr val="000000"/>
                </a:solidFill>
                <a:latin typeface="Nunito SemiBold"/>
                <a:ea typeface="Nunito SemiBold"/>
                <a:cs typeface="Nunito SemiBold"/>
                <a:sym typeface="Nunito SemiBold"/>
              </a:rPr>
              <a:t>Clustering coefficient</a:t>
            </a:r>
            <a:endParaRPr>
              <a:solidFill>
                <a:srgbClr val="000000"/>
              </a:solidFill>
              <a:latin typeface="Nunito SemiBold"/>
              <a:ea typeface="Nunito SemiBold"/>
              <a:cs typeface="Nunito SemiBold"/>
              <a:sym typeface="Nunito SemiBold"/>
            </a:endParaRPr>
          </a:p>
          <a:p>
            <a:pPr indent="-311150" lvl="0" marL="457200" rtl="0" algn="l">
              <a:spcBef>
                <a:spcPts val="0"/>
              </a:spcBef>
              <a:spcAft>
                <a:spcPts val="0"/>
              </a:spcAft>
              <a:buClr>
                <a:srgbClr val="000000"/>
              </a:buClr>
              <a:buSzPts val="1300"/>
              <a:buFont typeface="Nunito SemiBold"/>
              <a:buChar char="●"/>
            </a:pPr>
            <a:r>
              <a:rPr lang="el">
                <a:solidFill>
                  <a:srgbClr val="000000"/>
                </a:solidFill>
                <a:latin typeface="Nunito SemiBold"/>
                <a:ea typeface="Nunito SemiBold"/>
                <a:cs typeface="Nunito SemiBold"/>
                <a:sym typeface="Nunito SemiBold"/>
              </a:rPr>
              <a:t>Triangles</a:t>
            </a:r>
            <a:endParaRPr>
              <a:solidFill>
                <a:srgbClr val="000000"/>
              </a:solidFill>
              <a:latin typeface="Nunito SemiBold"/>
              <a:ea typeface="Nunito SemiBold"/>
              <a:cs typeface="Nunito SemiBold"/>
              <a:sym typeface="Nunito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Shortest Paths of G</a:t>
            </a:r>
            <a:endParaRPr/>
          </a:p>
          <a:p>
            <a:pPr indent="0" lvl="0" marL="0" rtl="0" algn="l">
              <a:spcBef>
                <a:spcPts val="0"/>
              </a:spcBef>
              <a:spcAft>
                <a:spcPts val="0"/>
              </a:spcAft>
              <a:buNone/>
            </a:pPr>
            <a:r>
              <a:t/>
            </a:r>
            <a:endParaRPr/>
          </a:p>
        </p:txBody>
      </p:sp>
      <p:graphicFrame>
        <p:nvGraphicFramePr>
          <p:cNvPr id="305" name="Google Shape;305;p17"/>
          <p:cNvGraphicFramePr/>
          <p:nvPr/>
        </p:nvGraphicFramePr>
        <p:xfrm>
          <a:off x="1706400" y="1501500"/>
          <a:ext cx="3000000" cy="3000000"/>
        </p:xfrm>
        <a:graphic>
          <a:graphicData uri="http://schemas.openxmlformats.org/drawingml/2006/table">
            <a:tbl>
              <a:tblPr>
                <a:noFill/>
                <a:tableStyleId>{32F720B1-EC73-489E-A079-939D67F2577B}</a:tableStyleId>
              </a:tblPr>
              <a:tblGrid>
                <a:gridCol w="2865600"/>
                <a:gridCol w="2865600"/>
              </a:tblGrid>
              <a:tr h="12700">
                <a:tc>
                  <a:txBody>
                    <a:bodyPr/>
                    <a:lstStyle/>
                    <a:p>
                      <a:pPr indent="0" lvl="0" marL="0" rtl="0" algn="ctr">
                        <a:spcBef>
                          <a:spcPts val="0"/>
                        </a:spcBef>
                        <a:spcAft>
                          <a:spcPts val="0"/>
                        </a:spcAft>
                        <a:buNone/>
                      </a:pPr>
                      <a:r>
                        <a:rPr lang="el" sz="1100"/>
                        <a:t>Μήκος μικρότερου μονοπατιού</a:t>
                      </a:r>
                      <a:endParaRPr sz="1100"/>
                    </a:p>
                  </a:txBody>
                  <a:tcPr marT="63500" marB="63500" marR="63500" marL="63500">
                    <a:solidFill>
                      <a:srgbClr val="B7B7B7"/>
                    </a:solidFill>
                  </a:tcPr>
                </a:tc>
                <a:tc>
                  <a:txBody>
                    <a:bodyPr/>
                    <a:lstStyle/>
                    <a:p>
                      <a:pPr indent="0" lvl="0" marL="0" rtl="0" algn="ctr">
                        <a:spcBef>
                          <a:spcPts val="0"/>
                        </a:spcBef>
                        <a:spcAft>
                          <a:spcPts val="0"/>
                        </a:spcAft>
                        <a:buNone/>
                      </a:pPr>
                      <a:r>
                        <a:rPr lang="el" sz="1100"/>
                        <a:t>Αριθμός συνδυασμών κόμβων u,v</a:t>
                      </a:r>
                      <a:endParaRPr sz="1100"/>
                    </a:p>
                  </a:txBody>
                  <a:tcPr marT="63500" marB="63500" marR="63500" marL="63500">
                    <a:solidFill>
                      <a:srgbClr val="B7B7B7"/>
                    </a:solidFill>
                  </a:tcPr>
                </a:tc>
              </a:tr>
              <a:tr h="12700">
                <a:tc>
                  <a:txBody>
                    <a:bodyPr/>
                    <a:lstStyle/>
                    <a:p>
                      <a:pPr indent="0" lvl="0" marL="0" rtl="0" algn="ctr">
                        <a:spcBef>
                          <a:spcPts val="0"/>
                        </a:spcBef>
                        <a:spcAft>
                          <a:spcPts val="0"/>
                        </a:spcAft>
                        <a:buNone/>
                      </a:pPr>
                      <a:r>
                        <a:rPr lang="el" sz="1100"/>
                        <a:t>0</a:t>
                      </a:r>
                      <a:endParaRPr sz="1100"/>
                    </a:p>
                  </a:txBody>
                  <a:tcPr marT="63500" marB="63500" marR="63500" marL="63500"/>
                </a:tc>
                <a:tc>
                  <a:txBody>
                    <a:bodyPr/>
                    <a:lstStyle/>
                    <a:p>
                      <a:pPr indent="0" lvl="0" marL="0" rtl="0" algn="ctr">
                        <a:spcBef>
                          <a:spcPts val="0"/>
                        </a:spcBef>
                        <a:spcAft>
                          <a:spcPts val="0"/>
                        </a:spcAft>
                        <a:buNone/>
                      </a:pPr>
                      <a:r>
                        <a:rPr lang="el" sz="1050">
                          <a:highlight>
                            <a:srgbClr val="FFFFFF"/>
                          </a:highlight>
                        </a:rPr>
                        <a:t>4.039</a:t>
                      </a:r>
                      <a:endParaRPr sz="1050">
                        <a:highlight>
                          <a:srgbClr val="FFFFFF"/>
                        </a:highlight>
                      </a:endParaRPr>
                    </a:p>
                  </a:txBody>
                  <a:tcPr marT="63500" marB="63500" marR="63500" marL="63500"/>
                </a:tc>
              </a:tr>
              <a:tr h="12700">
                <a:tc>
                  <a:txBody>
                    <a:bodyPr/>
                    <a:lstStyle/>
                    <a:p>
                      <a:pPr indent="0" lvl="0" marL="0" rtl="0" algn="ctr">
                        <a:spcBef>
                          <a:spcPts val="0"/>
                        </a:spcBef>
                        <a:spcAft>
                          <a:spcPts val="0"/>
                        </a:spcAft>
                        <a:buNone/>
                      </a:pPr>
                      <a:r>
                        <a:rPr lang="el" sz="1100"/>
                        <a:t>1</a:t>
                      </a:r>
                      <a:endParaRPr sz="1100"/>
                    </a:p>
                  </a:txBody>
                  <a:tcPr marT="63500" marB="63500" marR="63500" marL="63500"/>
                </a:tc>
                <a:tc>
                  <a:txBody>
                    <a:bodyPr/>
                    <a:lstStyle/>
                    <a:p>
                      <a:pPr indent="0" lvl="0" marL="0" rtl="0" algn="ctr">
                        <a:spcBef>
                          <a:spcPts val="0"/>
                        </a:spcBef>
                        <a:spcAft>
                          <a:spcPts val="0"/>
                        </a:spcAft>
                        <a:buNone/>
                      </a:pPr>
                      <a:r>
                        <a:rPr lang="el" sz="1050">
                          <a:highlight>
                            <a:srgbClr val="FFFFFF"/>
                          </a:highlight>
                        </a:rPr>
                        <a:t>176.468</a:t>
                      </a:r>
                      <a:endParaRPr sz="1050">
                        <a:highlight>
                          <a:srgbClr val="FFFFFF"/>
                        </a:highlight>
                      </a:endParaRPr>
                    </a:p>
                  </a:txBody>
                  <a:tcPr marT="63500" marB="63500" marR="63500" marL="63500"/>
                </a:tc>
              </a:tr>
              <a:tr h="12700">
                <a:tc>
                  <a:txBody>
                    <a:bodyPr/>
                    <a:lstStyle/>
                    <a:p>
                      <a:pPr indent="0" lvl="0" marL="0" rtl="0" algn="ctr">
                        <a:spcBef>
                          <a:spcPts val="0"/>
                        </a:spcBef>
                        <a:spcAft>
                          <a:spcPts val="0"/>
                        </a:spcAft>
                        <a:buNone/>
                      </a:pPr>
                      <a:r>
                        <a:rPr lang="el" sz="1100"/>
                        <a:t>2</a:t>
                      </a:r>
                      <a:endParaRPr sz="1100"/>
                    </a:p>
                  </a:txBody>
                  <a:tcPr marT="63500" marB="63500" marR="63500" marL="63500"/>
                </a:tc>
                <a:tc>
                  <a:txBody>
                    <a:bodyPr/>
                    <a:lstStyle/>
                    <a:p>
                      <a:pPr indent="0" lvl="0" marL="0" rtl="0" algn="ctr">
                        <a:spcBef>
                          <a:spcPts val="0"/>
                        </a:spcBef>
                        <a:spcAft>
                          <a:spcPts val="0"/>
                        </a:spcAft>
                        <a:buNone/>
                      </a:pPr>
                      <a:r>
                        <a:rPr lang="el" sz="1050">
                          <a:highlight>
                            <a:srgbClr val="FFFFFF"/>
                          </a:highlight>
                        </a:rPr>
                        <a:t>2.716.134</a:t>
                      </a:r>
                      <a:endParaRPr sz="1100"/>
                    </a:p>
                  </a:txBody>
                  <a:tcPr marT="63500" marB="63500" marR="63500" marL="63500"/>
                </a:tc>
              </a:tr>
              <a:tr h="12700">
                <a:tc>
                  <a:txBody>
                    <a:bodyPr/>
                    <a:lstStyle/>
                    <a:p>
                      <a:pPr indent="0" lvl="0" marL="0" rtl="0" algn="ctr">
                        <a:spcBef>
                          <a:spcPts val="0"/>
                        </a:spcBef>
                        <a:spcAft>
                          <a:spcPts val="0"/>
                        </a:spcAft>
                        <a:buNone/>
                      </a:pPr>
                      <a:r>
                        <a:rPr lang="el" sz="1100"/>
                        <a:t>3</a:t>
                      </a:r>
                      <a:endParaRPr sz="1100"/>
                    </a:p>
                  </a:txBody>
                  <a:tcPr marT="63500" marB="63500" marR="63500" marL="63500"/>
                </a:tc>
                <a:tc>
                  <a:txBody>
                    <a:bodyPr/>
                    <a:lstStyle/>
                    <a:p>
                      <a:pPr indent="0" lvl="0" marL="0" rtl="0" algn="ctr">
                        <a:spcBef>
                          <a:spcPts val="0"/>
                        </a:spcBef>
                        <a:spcAft>
                          <a:spcPts val="0"/>
                        </a:spcAft>
                        <a:buNone/>
                      </a:pPr>
                      <a:r>
                        <a:rPr lang="el" sz="1050">
                          <a:highlight>
                            <a:srgbClr val="FFFFFF"/>
                          </a:highlight>
                        </a:rPr>
                        <a:t>3.981.852</a:t>
                      </a:r>
                      <a:endParaRPr sz="1100"/>
                    </a:p>
                  </a:txBody>
                  <a:tcPr marT="63500" marB="63500" marR="63500" marL="63500"/>
                </a:tc>
              </a:tr>
              <a:tr h="12700">
                <a:tc>
                  <a:txBody>
                    <a:bodyPr/>
                    <a:lstStyle/>
                    <a:p>
                      <a:pPr indent="0" lvl="0" marL="0" rtl="0" algn="ctr">
                        <a:spcBef>
                          <a:spcPts val="0"/>
                        </a:spcBef>
                        <a:spcAft>
                          <a:spcPts val="0"/>
                        </a:spcAft>
                        <a:buNone/>
                      </a:pPr>
                      <a:r>
                        <a:rPr lang="el" sz="1100"/>
                        <a:t>4</a:t>
                      </a:r>
                      <a:endParaRPr sz="1100"/>
                    </a:p>
                  </a:txBody>
                  <a:tcPr marT="63500" marB="63500" marR="63500" marL="63500"/>
                </a:tc>
                <a:tc>
                  <a:txBody>
                    <a:bodyPr/>
                    <a:lstStyle/>
                    <a:p>
                      <a:pPr indent="0" lvl="0" marL="0" rtl="0" algn="ctr">
                        <a:spcBef>
                          <a:spcPts val="0"/>
                        </a:spcBef>
                        <a:spcAft>
                          <a:spcPts val="0"/>
                        </a:spcAft>
                        <a:buNone/>
                      </a:pPr>
                      <a:r>
                        <a:rPr lang="el" sz="1050">
                          <a:highlight>
                            <a:srgbClr val="FFFFFF"/>
                          </a:highlight>
                        </a:rPr>
                        <a:t>5.861.560</a:t>
                      </a:r>
                      <a:endParaRPr sz="1100"/>
                    </a:p>
                  </a:txBody>
                  <a:tcPr marT="63500" marB="63500" marR="63500" marL="63500"/>
                </a:tc>
              </a:tr>
              <a:tr h="12700">
                <a:tc>
                  <a:txBody>
                    <a:bodyPr/>
                    <a:lstStyle/>
                    <a:p>
                      <a:pPr indent="0" lvl="0" marL="0" rtl="0" algn="ctr">
                        <a:spcBef>
                          <a:spcPts val="0"/>
                        </a:spcBef>
                        <a:spcAft>
                          <a:spcPts val="0"/>
                        </a:spcAft>
                        <a:buNone/>
                      </a:pPr>
                      <a:r>
                        <a:rPr lang="el" sz="1100"/>
                        <a:t>5</a:t>
                      </a:r>
                      <a:endParaRPr sz="1100"/>
                    </a:p>
                  </a:txBody>
                  <a:tcPr marT="63500" marB="63500" marR="63500" marL="63500"/>
                </a:tc>
                <a:tc>
                  <a:txBody>
                    <a:bodyPr/>
                    <a:lstStyle/>
                    <a:p>
                      <a:pPr indent="0" lvl="0" marL="0" rtl="0" algn="ctr">
                        <a:spcBef>
                          <a:spcPts val="0"/>
                        </a:spcBef>
                        <a:spcAft>
                          <a:spcPts val="0"/>
                        </a:spcAft>
                        <a:buNone/>
                      </a:pPr>
                      <a:r>
                        <a:rPr lang="el" sz="1050">
                          <a:highlight>
                            <a:srgbClr val="FFFFFF"/>
                          </a:highlight>
                        </a:rPr>
                        <a:t>2.565.170</a:t>
                      </a:r>
                      <a:endParaRPr sz="1100"/>
                    </a:p>
                  </a:txBody>
                  <a:tcPr marT="63500" marB="63500" marR="63500" marL="63500"/>
                </a:tc>
              </a:tr>
              <a:tr h="12700">
                <a:tc>
                  <a:txBody>
                    <a:bodyPr/>
                    <a:lstStyle/>
                    <a:p>
                      <a:pPr indent="0" lvl="0" marL="0" rtl="0" algn="ctr">
                        <a:spcBef>
                          <a:spcPts val="0"/>
                        </a:spcBef>
                        <a:spcAft>
                          <a:spcPts val="0"/>
                        </a:spcAft>
                        <a:buNone/>
                      </a:pPr>
                      <a:r>
                        <a:rPr lang="el" sz="1100"/>
                        <a:t>6</a:t>
                      </a:r>
                      <a:endParaRPr sz="1100"/>
                    </a:p>
                  </a:txBody>
                  <a:tcPr marT="63500" marB="63500" marR="63500" marL="63500"/>
                </a:tc>
                <a:tc>
                  <a:txBody>
                    <a:bodyPr/>
                    <a:lstStyle/>
                    <a:p>
                      <a:pPr indent="0" lvl="0" marL="0" rtl="0" algn="ctr">
                        <a:spcBef>
                          <a:spcPts val="0"/>
                        </a:spcBef>
                        <a:spcAft>
                          <a:spcPts val="0"/>
                        </a:spcAft>
                        <a:buNone/>
                      </a:pPr>
                      <a:r>
                        <a:rPr lang="el" sz="1050">
                          <a:highlight>
                            <a:srgbClr val="FFFFFF"/>
                          </a:highlight>
                        </a:rPr>
                        <a:t>677.214</a:t>
                      </a:r>
                      <a:endParaRPr sz="1100"/>
                    </a:p>
                  </a:txBody>
                  <a:tcPr marT="63500" marB="63500" marR="63500" marL="63500"/>
                </a:tc>
              </a:tr>
              <a:tr h="12700">
                <a:tc>
                  <a:txBody>
                    <a:bodyPr/>
                    <a:lstStyle/>
                    <a:p>
                      <a:pPr indent="0" lvl="0" marL="0" rtl="0" algn="ctr">
                        <a:spcBef>
                          <a:spcPts val="0"/>
                        </a:spcBef>
                        <a:spcAft>
                          <a:spcPts val="0"/>
                        </a:spcAft>
                        <a:buNone/>
                      </a:pPr>
                      <a:r>
                        <a:rPr lang="el" sz="1100"/>
                        <a:t>7</a:t>
                      </a:r>
                      <a:endParaRPr sz="1100"/>
                    </a:p>
                  </a:txBody>
                  <a:tcPr marT="63500" marB="63500" marR="63500" marL="63500"/>
                </a:tc>
                <a:tc>
                  <a:txBody>
                    <a:bodyPr/>
                    <a:lstStyle/>
                    <a:p>
                      <a:pPr indent="0" lvl="0" marL="0" rtl="0" algn="ctr">
                        <a:spcBef>
                          <a:spcPts val="0"/>
                        </a:spcBef>
                        <a:spcAft>
                          <a:spcPts val="0"/>
                        </a:spcAft>
                        <a:buNone/>
                      </a:pPr>
                      <a:r>
                        <a:rPr lang="el" sz="1050">
                          <a:highlight>
                            <a:srgbClr val="FFFFFF"/>
                          </a:highlight>
                        </a:rPr>
                        <a:t>315.464</a:t>
                      </a:r>
                      <a:endParaRPr sz="1100"/>
                    </a:p>
                  </a:txBody>
                  <a:tcPr marT="63500" marB="63500" marR="63500" marL="63500"/>
                </a:tc>
              </a:tr>
              <a:tr h="12700">
                <a:tc>
                  <a:txBody>
                    <a:bodyPr/>
                    <a:lstStyle/>
                    <a:p>
                      <a:pPr indent="0" lvl="0" marL="0" rtl="0" algn="ctr">
                        <a:spcBef>
                          <a:spcPts val="0"/>
                        </a:spcBef>
                        <a:spcAft>
                          <a:spcPts val="0"/>
                        </a:spcAft>
                        <a:buNone/>
                      </a:pPr>
                      <a:r>
                        <a:rPr lang="el" sz="1100"/>
                        <a:t>8</a:t>
                      </a:r>
                      <a:endParaRPr sz="1100"/>
                    </a:p>
                  </a:txBody>
                  <a:tcPr marT="63500" marB="63500" marR="63500" marL="63500"/>
                </a:tc>
                <a:tc>
                  <a:txBody>
                    <a:bodyPr/>
                    <a:lstStyle/>
                    <a:p>
                      <a:pPr indent="0" lvl="0" marL="0" rtl="0" algn="ctr">
                        <a:spcBef>
                          <a:spcPts val="0"/>
                        </a:spcBef>
                        <a:spcAft>
                          <a:spcPts val="0"/>
                        </a:spcAft>
                        <a:buNone/>
                      </a:pPr>
                      <a:r>
                        <a:rPr lang="el" sz="1050">
                          <a:highlight>
                            <a:srgbClr val="FFFFFF"/>
                          </a:highlight>
                        </a:rPr>
                        <a:t>15.620</a:t>
                      </a:r>
                      <a:endParaRPr sz="1100"/>
                    </a:p>
                  </a:txBody>
                  <a:tcPr marT="63500" marB="63500" marR="63500" marL="63500"/>
                </a:tc>
              </a:tr>
              <a:tr h="355100">
                <a:tc>
                  <a:txBody>
                    <a:bodyPr/>
                    <a:lstStyle/>
                    <a:p>
                      <a:pPr indent="0" lvl="0" marL="0" rtl="0" algn="ctr">
                        <a:spcBef>
                          <a:spcPts val="0"/>
                        </a:spcBef>
                        <a:spcAft>
                          <a:spcPts val="0"/>
                        </a:spcAft>
                        <a:buNone/>
                      </a:pPr>
                      <a:r>
                        <a:rPr lang="el"/>
                        <a:t>Σύνολο</a:t>
                      </a:r>
                      <a:endParaRPr/>
                    </a:p>
                  </a:txBody>
                  <a:tcPr marT="63500" marB="63500" marR="63500" marL="63500">
                    <a:solidFill>
                      <a:srgbClr val="999999"/>
                    </a:solidFill>
                  </a:tcPr>
                </a:tc>
                <a:tc>
                  <a:txBody>
                    <a:bodyPr/>
                    <a:lstStyle/>
                    <a:p>
                      <a:pPr indent="0" lvl="0" marL="0" rtl="0" algn="ctr">
                        <a:spcBef>
                          <a:spcPts val="0"/>
                        </a:spcBef>
                        <a:spcAft>
                          <a:spcPts val="0"/>
                        </a:spcAft>
                        <a:buNone/>
                      </a:pPr>
                      <a:r>
                        <a:rPr lang="el" sz="1100"/>
                        <a:t>16.313.521</a:t>
                      </a:r>
                      <a:endParaRPr sz="1050"/>
                    </a:p>
                  </a:txBody>
                  <a:tcPr marT="63500" marB="63500" marR="63500" marL="63500">
                    <a:solidFill>
                      <a:srgbClr val="999999"/>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l"/>
              <a:t>Shortest paths of V</a:t>
            </a:r>
            <a:endParaRPr/>
          </a:p>
        </p:txBody>
      </p:sp>
      <p:graphicFrame>
        <p:nvGraphicFramePr>
          <p:cNvPr id="311" name="Google Shape;311;p18"/>
          <p:cNvGraphicFramePr/>
          <p:nvPr/>
        </p:nvGraphicFramePr>
        <p:xfrm>
          <a:off x="1706400" y="2218225"/>
          <a:ext cx="3000000" cy="3000000"/>
        </p:xfrm>
        <a:graphic>
          <a:graphicData uri="http://schemas.openxmlformats.org/drawingml/2006/table">
            <a:tbl>
              <a:tblPr>
                <a:noFill/>
                <a:tableStyleId>{32F720B1-EC73-489E-A079-939D67F2577B}</a:tableStyleId>
              </a:tblPr>
              <a:tblGrid>
                <a:gridCol w="2865600"/>
                <a:gridCol w="2865600"/>
              </a:tblGrid>
              <a:tr h="12700">
                <a:tc>
                  <a:txBody>
                    <a:bodyPr/>
                    <a:lstStyle/>
                    <a:p>
                      <a:pPr indent="0" lvl="0" marL="0" rtl="0" algn="ctr">
                        <a:spcBef>
                          <a:spcPts val="0"/>
                        </a:spcBef>
                        <a:spcAft>
                          <a:spcPts val="0"/>
                        </a:spcAft>
                        <a:buNone/>
                      </a:pPr>
                      <a:r>
                        <a:rPr lang="el" sz="1100"/>
                        <a:t>Μήκος μικρότερου μονοπατιού</a:t>
                      </a:r>
                      <a:endParaRPr sz="1100"/>
                    </a:p>
                  </a:txBody>
                  <a:tcPr marT="63500" marB="63500" marR="63500" marL="63500">
                    <a:solidFill>
                      <a:srgbClr val="B7B7B7"/>
                    </a:solidFill>
                  </a:tcPr>
                </a:tc>
                <a:tc>
                  <a:txBody>
                    <a:bodyPr/>
                    <a:lstStyle/>
                    <a:p>
                      <a:pPr indent="0" lvl="0" marL="0" rtl="0" algn="ctr">
                        <a:spcBef>
                          <a:spcPts val="0"/>
                        </a:spcBef>
                        <a:spcAft>
                          <a:spcPts val="0"/>
                        </a:spcAft>
                        <a:buNone/>
                      </a:pPr>
                      <a:r>
                        <a:rPr lang="el" sz="1100"/>
                        <a:t>Αριθμός συνδυασμών κόμβων u,v</a:t>
                      </a:r>
                      <a:endParaRPr sz="1100"/>
                    </a:p>
                  </a:txBody>
                  <a:tcPr marT="63500" marB="63500" marR="63500" marL="63500">
                    <a:solidFill>
                      <a:srgbClr val="B7B7B7"/>
                    </a:solidFill>
                  </a:tcPr>
                </a:tc>
              </a:tr>
              <a:tr h="12700">
                <a:tc>
                  <a:txBody>
                    <a:bodyPr/>
                    <a:lstStyle/>
                    <a:p>
                      <a:pPr indent="0" lvl="0" marL="0" rtl="0" algn="ctr">
                        <a:spcBef>
                          <a:spcPts val="0"/>
                        </a:spcBef>
                        <a:spcAft>
                          <a:spcPts val="0"/>
                        </a:spcAft>
                        <a:buNone/>
                      </a:pPr>
                      <a:r>
                        <a:rPr lang="el" sz="1100"/>
                        <a:t>0</a:t>
                      </a:r>
                      <a:endParaRPr sz="1100"/>
                    </a:p>
                  </a:txBody>
                  <a:tcPr marT="63500" marB="63500" marR="63500" marL="63500"/>
                </a:tc>
                <a:tc>
                  <a:txBody>
                    <a:bodyPr/>
                    <a:lstStyle/>
                    <a:p>
                      <a:pPr indent="0" lvl="0" marL="0" rtl="0" algn="ctr">
                        <a:spcBef>
                          <a:spcPts val="0"/>
                        </a:spcBef>
                        <a:spcAft>
                          <a:spcPts val="0"/>
                        </a:spcAft>
                        <a:buNone/>
                      </a:pPr>
                      <a:r>
                        <a:rPr lang="el" sz="1050">
                          <a:highlight>
                            <a:srgbClr val="FFFFFF"/>
                          </a:highlight>
                        </a:rPr>
                        <a:t>4.039</a:t>
                      </a:r>
                      <a:endParaRPr sz="1050">
                        <a:highlight>
                          <a:srgbClr val="FFFFFF"/>
                        </a:highlight>
                      </a:endParaRPr>
                    </a:p>
                  </a:txBody>
                  <a:tcPr marT="63500" marB="63500" marR="63500" marL="63500"/>
                </a:tc>
              </a:tr>
              <a:tr h="12700">
                <a:tc>
                  <a:txBody>
                    <a:bodyPr/>
                    <a:lstStyle/>
                    <a:p>
                      <a:pPr indent="0" lvl="0" marL="0" rtl="0" algn="ctr">
                        <a:spcBef>
                          <a:spcPts val="0"/>
                        </a:spcBef>
                        <a:spcAft>
                          <a:spcPts val="0"/>
                        </a:spcAft>
                        <a:buNone/>
                      </a:pPr>
                      <a:r>
                        <a:rPr lang="el" sz="1100"/>
                        <a:t>1</a:t>
                      </a:r>
                      <a:endParaRPr sz="1100"/>
                    </a:p>
                  </a:txBody>
                  <a:tcPr marT="63500" marB="63500" marR="63500" marL="63500"/>
                </a:tc>
                <a:tc>
                  <a:txBody>
                    <a:bodyPr/>
                    <a:lstStyle/>
                    <a:p>
                      <a:pPr indent="0" lvl="0" marL="0" rtl="0" algn="ctr">
                        <a:spcBef>
                          <a:spcPts val="0"/>
                        </a:spcBef>
                        <a:spcAft>
                          <a:spcPts val="0"/>
                        </a:spcAft>
                        <a:buNone/>
                      </a:pPr>
                      <a:r>
                        <a:rPr lang="el" sz="1050">
                          <a:highlight>
                            <a:srgbClr val="FFFFFF"/>
                          </a:highlight>
                        </a:rPr>
                        <a:t>176.748</a:t>
                      </a:r>
                      <a:endParaRPr sz="1050">
                        <a:highlight>
                          <a:srgbClr val="FFFFFF"/>
                        </a:highlight>
                      </a:endParaRPr>
                    </a:p>
                  </a:txBody>
                  <a:tcPr marT="63500" marB="63500" marR="63500" marL="63500"/>
                </a:tc>
              </a:tr>
              <a:tr h="12700">
                <a:tc>
                  <a:txBody>
                    <a:bodyPr/>
                    <a:lstStyle/>
                    <a:p>
                      <a:pPr indent="0" lvl="0" marL="0" rtl="0" algn="ctr">
                        <a:spcBef>
                          <a:spcPts val="0"/>
                        </a:spcBef>
                        <a:spcAft>
                          <a:spcPts val="0"/>
                        </a:spcAft>
                        <a:buNone/>
                      </a:pPr>
                      <a:r>
                        <a:rPr lang="el" sz="1100"/>
                        <a:t>2</a:t>
                      </a:r>
                      <a:endParaRPr sz="1100"/>
                    </a:p>
                  </a:txBody>
                  <a:tcPr marT="63500" marB="63500" marR="63500" marL="63500"/>
                </a:tc>
                <a:tc>
                  <a:txBody>
                    <a:bodyPr/>
                    <a:lstStyle/>
                    <a:p>
                      <a:pPr indent="0" lvl="0" marL="0" rtl="0" algn="ctr">
                        <a:spcBef>
                          <a:spcPts val="0"/>
                        </a:spcBef>
                        <a:spcAft>
                          <a:spcPts val="0"/>
                        </a:spcAft>
                        <a:buNone/>
                      </a:pPr>
                      <a:r>
                        <a:rPr lang="el" sz="1050">
                          <a:highlight>
                            <a:srgbClr val="FFFFFF"/>
                          </a:highlight>
                        </a:rPr>
                        <a:t>7.532.836</a:t>
                      </a:r>
                      <a:endParaRPr sz="1050">
                        <a:highlight>
                          <a:srgbClr val="FFFFFF"/>
                        </a:highlight>
                      </a:endParaRPr>
                    </a:p>
                  </a:txBody>
                  <a:tcPr marT="63500" marB="63500" marR="63500" marL="63500"/>
                </a:tc>
              </a:tr>
              <a:tr h="12700">
                <a:tc>
                  <a:txBody>
                    <a:bodyPr/>
                    <a:lstStyle/>
                    <a:p>
                      <a:pPr indent="0" lvl="0" marL="0" rtl="0" algn="ctr">
                        <a:spcBef>
                          <a:spcPts val="0"/>
                        </a:spcBef>
                        <a:spcAft>
                          <a:spcPts val="0"/>
                        </a:spcAft>
                        <a:buNone/>
                      </a:pPr>
                      <a:r>
                        <a:rPr lang="el" sz="1100"/>
                        <a:t>3</a:t>
                      </a:r>
                      <a:endParaRPr sz="1100"/>
                    </a:p>
                  </a:txBody>
                  <a:tcPr marT="63500" marB="63500" marR="63500" marL="63500"/>
                </a:tc>
                <a:tc>
                  <a:txBody>
                    <a:bodyPr/>
                    <a:lstStyle/>
                    <a:p>
                      <a:pPr indent="0" lvl="0" marL="0" rtl="0" algn="ctr">
                        <a:spcBef>
                          <a:spcPts val="0"/>
                        </a:spcBef>
                        <a:spcAft>
                          <a:spcPts val="0"/>
                        </a:spcAft>
                        <a:buNone/>
                      </a:pPr>
                      <a:r>
                        <a:rPr lang="el" sz="1050">
                          <a:highlight>
                            <a:srgbClr val="FFFFFF"/>
                          </a:highlight>
                        </a:rPr>
                        <a:t>8.599.894</a:t>
                      </a:r>
                      <a:endParaRPr sz="1050">
                        <a:highlight>
                          <a:srgbClr val="FFFFFF"/>
                        </a:highlight>
                      </a:endParaRPr>
                    </a:p>
                  </a:txBody>
                  <a:tcPr marT="63500" marB="63500" marR="63500" marL="63500"/>
                </a:tc>
              </a:tr>
              <a:tr h="12700">
                <a:tc>
                  <a:txBody>
                    <a:bodyPr/>
                    <a:lstStyle/>
                    <a:p>
                      <a:pPr indent="0" lvl="0" marL="0" rtl="0" algn="ctr">
                        <a:spcBef>
                          <a:spcPts val="0"/>
                        </a:spcBef>
                        <a:spcAft>
                          <a:spcPts val="0"/>
                        </a:spcAft>
                        <a:buNone/>
                      </a:pPr>
                      <a:r>
                        <a:rPr lang="el" sz="1100"/>
                        <a:t>4</a:t>
                      </a:r>
                      <a:endParaRPr sz="1100"/>
                    </a:p>
                  </a:txBody>
                  <a:tcPr marT="63500" marB="63500" marR="63500" marL="63500"/>
                </a:tc>
                <a:tc>
                  <a:txBody>
                    <a:bodyPr/>
                    <a:lstStyle/>
                    <a:p>
                      <a:pPr indent="0" lvl="0" marL="0" rtl="0" algn="ctr">
                        <a:spcBef>
                          <a:spcPts val="0"/>
                        </a:spcBef>
                        <a:spcAft>
                          <a:spcPts val="0"/>
                        </a:spcAft>
                        <a:buNone/>
                      </a:pPr>
                      <a:r>
                        <a:rPr lang="el" sz="1050">
                          <a:highlight>
                            <a:srgbClr val="FFFFFF"/>
                          </a:highlight>
                        </a:rPr>
                        <a:t>4</a:t>
                      </a:r>
                      <a:endParaRPr sz="1100"/>
                    </a:p>
                  </a:txBody>
                  <a:tcPr marT="63500" marB="63500" marR="63500" marL="63500"/>
                </a:tc>
              </a:tr>
              <a:tr h="12700">
                <a:tc>
                  <a:txBody>
                    <a:bodyPr/>
                    <a:lstStyle/>
                    <a:p>
                      <a:pPr indent="0" lvl="0" marL="0" rtl="0" algn="ctr">
                        <a:spcBef>
                          <a:spcPts val="0"/>
                        </a:spcBef>
                        <a:spcAft>
                          <a:spcPts val="0"/>
                        </a:spcAft>
                        <a:buNone/>
                      </a:pPr>
                      <a:r>
                        <a:rPr lang="el"/>
                        <a:t>Σύνολο</a:t>
                      </a:r>
                      <a:endParaRPr/>
                    </a:p>
                  </a:txBody>
                  <a:tcPr marT="63500" marB="63500" marR="63500" marL="63500">
                    <a:solidFill>
                      <a:srgbClr val="999999"/>
                    </a:solidFill>
                  </a:tcPr>
                </a:tc>
                <a:tc>
                  <a:txBody>
                    <a:bodyPr/>
                    <a:lstStyle/>
                    <a:p>
                      <a:pPr indent="0" lvl="0" marL="0" rtl="0" algn="ctr">
                        <a:spcBef>
                          <a:spcPts val="0"/>
                        </a:spcBef>
                        <a:spcAft>
                          <a:spcPts val="0"/>
                        </a:spcAft>
                        <a:buNone/>
                      </a:pPr>
                      <a:r>
                        <a:rPr lang="el" sz="1100"/>
                        <a:t>16.313.521</a:t>
                      </a:r>
                      <a:endParaRPr sz="1050"/>
                    </a:p>
                  </a:txBody>
                  <a:tcPr marT="63500" marB="63500" marR="63500" marL="63500">
                    <a:solidFill>
                      <a:srgbClr val="999999"/>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176000" y="745300"/>
            <a:ext cx="3999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Link Prediction Graph G</a:t>
            </a:r>
            <a:endParaRPr/>
          </a:p>
        </p:txBody>
      </p:sp>
      <p:graphicFrame>
        <p:nvGraphicFramePr>
          <p:cNvPr id="317" name="Google Shape;317;p19"/>
          <p:cNvGraphicFramePr/>
          <p:nvPr/>
        </p:nvGraphicFramePr>
        <p:xfrm>
          <a:off x="1425750" y="1751650"/>
          <a:ext cx="3000000" cy="3000000"/>
        </p:xfrm>
        <a:graphic>
          <a:graphicData uri="http://schemas.openxmlformats.org/drawingml/2006/table">
            <a:tbl>
              <a:tblPr>
                <a:noFill/>
                <a:tableStyleId>{32F720B1-EC73-489E-A079-939D67F2577B}</a:tableStyleId>
              </a:tblPr>
              <a:tblGrid>
                <a:gridCol w="2865600"/>
                <a:gridCol w="2865600"/>
              </a:tblGrid>
              <a:tr h="375325">
                <a:tc>
                  <a:txBody>
                    <a:bodyPr/>
                    <a:lstStyle/>
                    <a:p>
                      <a:pPr indent="0" lvl="0" marL="0" rtl="0" algn="ctr">
                        <a:spcBef>
                          <a:spcPts val="0"/>
                        </a:spcBef>
                        <a:spcAft>
                          <a:spcPts val="0"/>
                        </a:spcAft>
                        <a:buNone/>
                      </a:pPr>
                      <a:r>
                        <a:rPr lang="el" sz="1100"/>
                        <a:t>Μέθοδοι</a:t>
                      </a:r>
                      <a:endParaRPr sz="1100"/>
                    </a:p>
                  </a:txBody>
                  <a:tcPr marT="63500" marB="63500" marR="63500" marL="63500"/>
                </a:tc>
                <a:tc>
                  <a:txBody>
                    <a:bodyPr/>
                    <a:lstStyle/>
                    <a:p>
                      <a:pPr indent="0" lvl="0" marL="0" rtl="0" algn="ctr">
                        <a:spcBef>
                          <a:spcPts val="0"/>
                        </a:spcBef>
                        <a:spcAft>
                          <a:spcPts val="0"/>
                        </a:spcAft>
                        <a:buNone/>
                      </a:pPr>
                      <a:r>
                        <a:rPr lang="el" sz="1100"/>
                        <a:t>Average Accuracy</a:t>
                      </a:r>
                      <a:endParaRPr sz="1100"/>
                    </a:p>
                  </a:txBody>
                  <a:tcPr marT="63500" marB="63500" marR="63500" marL="63500"/>
                </a:tc>
              </a:tr>
              <a:tr h="288175">
                <a:tc>
                  <a:txBody>
                    <a:bodyPr/>
                    <a:lstStyle/>
                    <a:p>
                      <a:pPr indent="0" lvl="0" marL="0" rtl="0" algn="ctr">
                        <a:spcBef>
                          <a:spcPts val="0"/>
                        </a:spcBef>
                        <a:spcAft>
                          <a:spcPts val="0"/>
                        </a:spcAft>
                        <a:buNone/>
                      </a:pPr>
                      <a:r>
                        <a:rPr lang="el" sz="1100"/>
                        <a:t>Όλες</a:t>
                      </a:r>
                      <a:endParaRPr sz="1100"/>
                    </a:p>
                  </a:txBody>
                  <a:tcPr marT="63500" marB="63500" marR="63500" marL="63500"/>
                </a:tc>
                <a:tc>
                  <a:txBody>
                    <a:bodyPr/>
                    <a:lstStyle/>
                    <a:p>
                      <a:pPr indent="0" lvl="0" marL="0" rtl="0" algn="ctr">
                        <a:spcBef>
                          <a:spcPts val="0"/>
                        </a:spcBef>
                        <a:spcAft>
                          <a:spcPts val="0"/>
                        </a:spcAft>
                        <a:buNone/>
                      </a:pPr>
                      <a:r>
                        <a:rPr lang="el" sz="1100"/>
                        <a:t>97,15 %</a:t>
                      </a:r>
                      <a:endParaRPr sz="1100"/>
                    </a:p>
                  </a:txBody>
                  <a:tcPr marT="63500" marB="63500" marR="63500" marL="63500"/>
                </a:tc>
              </a:tr>
              <a:tr h="288175">
                <a:tc>
                  <a:txBody>
                    <a:bodyPr/>
                    <a:lstStyle/>
                    <a:p>
                      <a:pPr indent="0" lvl="0" marL="0" rtl="0" algn="ctr">
                        <a:spcBef>
                          <a:spcPts val="0"/>
                        </a:spcBef>
                        <a:spcAft>
                          <a:spcPts val="0"/>
                        </a:spcAft>
                        <a:buNone/>
                      </a:pPr>
                      <a:r>
                        <a:rPr lang="el" sz="1100"/>
                        <a:t>JI,AAI,CC</a:t>
                      </a:r>
                      <a:endParaRPr sz="1100"/>
                    </a:p>
                  </a:txBody>
                  <a:tcPr marT="63500" marB="63500" marR="63500" marL="63500"/>
                </a:tc>
                <a:tc>
                  <a:txBody>
                    <a:bodyPr/>
                    <a:lstStyle/>
                    <a:p>
                      <a:pPr indent="0" lvl="0" marL="0" rtl="0" algn="ctr">
                        <a:spcBef>
                          <a:spcPts val="0"/>
                        </a:spcBef>
                        <a:spcAft>
                          <a:spcPts val="0"/>
                        </a:spcAft>
                        <a:buNone/>
                      </a:pPr>
                      <a:r>
                        <a:rPr lang="el" sz="1100"/>
                        <a:t>97,17%</a:t>
                      </a:r>
                      <a:endParaRPr sz="1100"/>
                    </a:p>
                  </a:txBody>
                  <a:tcPr marT="63500" marB="63500" marR="63500" marL="63500"/>
                </a:tc>
              </a:tr>
              <a:tr h="288175">
                <a:tc>
                  <a:txBody>
                    <a:bodyPr/>
                    <a:lstStyle/>
                    <a:p>
                      <a:pPr indent="0" lvl="0" marL="0" rtl="0" algn="ctr">
                        <a:spcBef>
                          <a:spcPts val="0"/>
                        </a:spcBef>
                        <a:spcAft>
                          <a:spcPts val="0"/>
                        </a:spcAft>
                        <a:buNone/>
                      </a:pPr>
                      <a:r>
                        <a:rPr lang="el" sz="1100"/>
                        <a:t>JI,AAI,CC,PAI</a:t>
                      </a:r>
                      <a:endParaRPr sz="1100"/>
                    </a:p>
                  </a:txBody>
                  <a:tcPr marT="63500" marB="63500" marR="63500" marL="63500"/>
                </a:tc>
                <a:tc>
                  <a:txBody>
                    <a:bodyPr/>
                    <a:lstStyle/>
                    <a:p>
                      <a:pPr indent="0" lvl="0" marL="0" rtl="0" algn="ctr">
                        <a:spcBef>
                          <a:spcPts val="0"/>
                        </a:spcBef>
                        <a:spcAft>
                          <a:spcPts val="0"/>
                        </a:spcAft>
                        <a:buNone/>
                      </a:pPr>
                      <a:r>
                        <a:rPr lang="el" sz="1100"/>
                        <a:t>97,15%</a:t>
                      </a:r>
                      <a:endParaRPr sz="1100"/>
                    </a:p>
                  </a:txBody>
                  <a:tcPr marT="63500" marB="63500" marR="63500" marL="63500"/>
                </a:tc>
              </a:tr>
              <a:tr h="288175">
                <a:tc>
                  <a:txBody>
                    <a:bodyPr/>
                    <a:lstStyle/>
                    <a:p>
                      <a:pPr indent="0" lvl="0" marL="0" rtl="0" algn="ctr">
                        <a:spcBef>
                          <a:spcPts val="0"/>
                        </a:spcBef>
                        <a:spcAft>
                          <a:spcPts val="0"/>
                        </a:spcAft>
                        <a:buNone/>
                      </a:pPr>
                      <a:r>
                        <a:rPr lang="el" sz="1100"/>
                        <a:t>CN,AAI,CC</a:t>
                      </a:r>
                      <a:endParaRPr sz="1100"/>
                    </a:p>
                  </a:txBody>
                  <a:tcPr marT="63500" marB="63500" marR="63500" marL="63500"/>
                </a:tc>
                <a:tc>
                  <a:txBody>
                    <a:bodyPr/>
                    <a:lstStyle/>
                    <a:p>
                      <a:pPr indent="0" lvl="0" marL="0" rtl="0" algn="ctr">
                        <a:spcBef>
                          <a:spcPts val="0"/>
                        </a:spcBef>
                        <a:spcAft>
                          <a:spcPts val="0"/>
                        </a:spcAft>
                        <a:buNone/>
                      </a:pPr>
                      <a:r>
                        <a:rPr lang="el" sz="1100"/>
                        <a:t>97,20%</a:t>
                      </a:r>
                      <a:endParaRPr sz="1100"/>
                    </a:p>
                  </a:txBody>
                  <a:tcPr marT="63500" marB="63500" marR="63500" marL="63500"/>
                </a:tc>
              </a:tr>
              <a:tr h="288175">
                <a:tc>
                  <a:txBody>
                    <a:bodyPr/>
                    <a:lstStyle/>
                    <a:p>
                      <a:pPr indent="0" lvl="0" marL="0" rtl="0" algn="ctr">
                        <a:spcBef>
                          <a:spcPts val="0"/>
                        </a:spcBef>
                        <a:spcAft>
                          <a:spcPts val="0"/>
                        </a:spcAft>
                        <a:buNone/>
                      </a:pPr>
                      <a:r>
                        <a:rPr lang="el" sz="1100"/>
                        <a:t>CN,JI,AAI,CC</a:t>
                      </a:r>
                      <a:endParaRPr sz="1100"/>
                    </a:p>
                  </a:txBody>
                  <a:tcPr marT="63500" marB="63500" marR="63500" marL="63500"/>
                </a:tc>
                <a:tc>
                  <a:txBody>
                    <a:bodyPr/>
                    <a:lstStyle/>
                    <a:p>
                      <a:pPr indent="0" lvl="0" marL="0" rtl="0" algn="ctr">
                        <a:spcBef>
                          <a:spcPts val="0"/>
                        </a:spcBef>
                        <a:spcAft>
                          <a:spcPts val="0"/>
                        </a:spcAft>
                        <a:buNone/>
                      </a:pPr>
                      <a:r>
                        <a:rPr lang="el" sz="1100">
                          <a:highlight>
                            <a:srgbClr val="00FF00"/>
                          </a:highlight>
                        </a:rPr>
                        <a:t>97,26%</a:t>
                      </a:r>
                      <a:endParaRPr sz="1100">
                        <a:highlight>
                          <a:srgbClr val="00FF00"/>
                        </a:highlight>
                      </a:endParaRPr>
                    </a:p>
                  </a:txBody>
                  <a:tcPr marT="63500" marB="63500" marR="63500" marL="63500"/>
                </a:tc>
              </a:tr>
              <a:tr h="288175">
                <a:tc>
                  <a:txBody>
                    <a:bodyPr/>
                    <a:lstStyle/>
                    <a:p>
                      <a:pPr indent="0" lvl="0" marL="0" rtl="0" algn="ctr">
                        <a:spcBef>
                          <a:spcPts val="0"/>
                        </a:spcBef>
                        <a:spcAft>
                          <a:spcPts val="0"/>
                        </a:spcAft>
                        <a:buNone/>
                      </a:pPr>
                      <a:r>
                        <a:rPr lang="el" sz="1100"/>
                        <a:t>CN,JI</a:t>
                      </a:r>
                      <a:endParaRPr sz="1100"/>
                    </a:p>
                  </a:txBody>
                  <a:tcPr marT="63500" marB="63500" marR="63500" marL="63500"/>
                </a:tc>
                <a:tc>
                  <a:txBody>
                    <a:bodyPr/>
                    <a:lstStyle/>
                    <a:p>
                      <a:pPr indent="0" lvl="0" marL="0" rtl="0" algn="ctr">
                        <a:spcBef>
                          <a:spcPts val="0"/>
                        </a:spcBef>
                        <a:spcAft>
                          <a:spcPts val="0"/>
                        </a:spcAft>
                        <a:buNone/>
                      </a:pPr>
                      <a:r>
                        <a:rPr lang="el" sz="1100"/>
                        <a:t>97,18%</a:t>
                      </a:r>
                      <a:endParaRPr sz="1100"/>
                    </a:p>
                  </a:txBody>
                  <a:tcPr marT="63500" marB="63500" marR="63500" marL="63500"/>
                </a:tc>
              </a:tr>
              <a:tr h="288175">
                <a:tc>
                  <a:txBody>
                    <a:bodyPr/>
                    <a:lstStyle/>
                    <a:p>
                      <a:pPr indent="0" lvl="0" marL="0" rtl="0" algn="ctr">
                        <a:spcBef>
                          <a:spcPts val="0"/>
                        </a:spcBef>
                        <a:spcAft>
                          <a:spcPts val="0"/>
                        </a:spcAft>
                        <a:buNone/>
                      </a:pPr>
                      <a:r>
                        <a:rPr lang="el" sz="1100"/>
                        <a:t>CN,JI,PAI</a:t>
                      </a:r>
                      <a:endParaRPr sz="1100"/>
                    </a:p>
                  </a:txBody>
                  <a:tcPr marT="63500" marB="63500" marR="63500" marL="63500"/>
                </a:tc>
                <a:tc>
                  <a:txBody>
                    <a:bodyPr/>
                    <a:lstStyle/>
                    <a:p>
                      <a:pPr indent="0" lvl="0" marL="0" rtl="0" algn="ctr">
                        <a:spcBef>
                          <a:spcPts val="0"/>
                        </a:spcBef>
                        <a:spcAft>
                          <a:spcPts val="0"/>
                        </a:spcAft>
                        <a:buNone/>
                      </a:pPr>
                      <a:r>
                        <a:rPr lang="el" sz="1100"/>
                        <a:t>97,10%</a:t>
                      </a:r>
                      <a:endParaRPr sz="1100"/>
                    </a:p>
                  </a:txBody>
                  <a:tcPr marT="63500" marB="63500" marR="63500" marL="63500"/>
                </a:tc>
              </a:tr>
            </a:tbl>
          </a:graphicData>
        </a:graphic>
      </p:graphicFrame>
      <p:sp>
        <p:nvSpPr>
          <p:cNvPr id="318" name="Google Shape;318;p19"/>
          <p:cNvSpPr txBox="1"/>
          <p:nvPr/>
        </p:nvSpPr>
        <p:spPr>
          <a:xfrm>
            <a:off x="5365450" y="241250"/>
            <a:ext cx="3000000" cy="13275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SzPts val="1100"/>
              <a:buChar char="●"/>
            </a:pPr>
            <a:r>
              <a:rPr lang="el" sz="1100"/>
              <a:t>Κοινοί γείτονες (CN)</a:t>
            </a:r>
            <a:endParaRPr sz="1100"/>
          </a:p>
          <a:p>
            <a:pPr indent="-298450" lvl="0" marL="457200" rtl="0" algn="l">
              <a:lnSpc>
                <a:spcPct val="115000"/>
              </a:lnSpc>
              <a:spcBef>
                <a:spcPts val="0"/>
              </a:spcBef>
              <a:spcAft>
                <a:spcPts val="0"/>
              </a:spcAft>
              <a:buSzPts val="1100"/>
              <a:buChar char="●"/>
            </a:pPr>
            <a:r>
              <a:rPr lang="el" sz="1100"/>
              <a:t>Jaccard </a:t>
            </a:r>
            <a:r>
              <a:rPr lang="el" sz="1100"/>
              <a:t>index</a:t>
            </a:r>
            <a:r>
              <a:rPr lang="el" sz="1100"/>
              <a:t> (JI)</a:t>
            </a:r>
            <a:endParaRPr sz="1100"/>
          </a:p>
          <a:p>
            <a:pPr indent="-298450" lvl="0" marL="457200" rtl="0" algn="l">
              <a:lnSpc>
                <a:spcPct val="115000"/>
              </a:lnSpc>
              <a:spcBef>
                <a:spcPts val="0"/>
              </a:spcBef>
              <a:spcAft>
                <a:spcPts val="0"/>
              </a:spcAft>
              <a:buSzPts val="1100"/>
              <a:buChar char="●"/>
            </a:pPr>
            <a:r>
              <a:rPr lang="el" sz="1100"/>
              <a:t>Resource allocation index (RAI)</a:t>
            </a:r>
            <a:endParaRPr sz="1100"/>
          </a:p>
          <a:p>
            <a:pPr indent="-298450" lvl="0" marL="457200" rtl="0" algn="l">
              <a:lnSpc>
                <a:spcPct val="115000"/>
              </a:lnSpc>
              <a:spcBef>
                <a:spcPts val="0"/>
              </a:spcBef>
              <a:spcAft>
                <a:spcPts val="0"/>
              </a:spcAft>
              <a:buSzPts val="1100"/>
              <a:buChar char="●"/>
            </a:pPr>
            <a:r>
              <a:rPr lang="el" sz="1100"/>
              <a:t>Adamic/Adar index (AAI)</a:t>
            </a:r>
            <a:endParaRPr sz="1100"/>
          </a:p>
          <a:p>
            <a:pPr indent="-298450" lvl="0" marL="457200" rtl="0" algn="l">
              <a:lnSpc>
                <a:spcPct val="115000"/>
              </a:lnSpc>
              <a:spcBef>
                <a:spcPts val="0"/>
              </a:spcBef>
              <a:spcAft>
                <a:spcPts val="0"/>
              </a:spcAft>
              <a:buSzPts val="1100"/>
              <a:buChar char="●"/>
            </a:pPr>
            <a:r>
              <a:rPr lang="el" sz="1100"/>
              <a:t>Preferential Attachment index (PAI)</a:t>
            </a:r>
            <a:endParaRPr sz="1100"/>
          </a:p>
          <a:p>
            <a:pPr indent="-298450" lvl="0" marL="457200" rtl="0" algn="l">
              <a:lnSpc>
                <a:spcPct val="115000"/>
              </a:lnSpc>
              <a:spcBef>
                <a:spcPts val="0"/>
              </a:spcBef>
              <a:spcAft>
                <a:spcPts val="0"/>
              </a:spcAft>
              <a:buSzPts val="1100"/>
              <a:buChar char="●"/>
            </a:pPr>
            <a:r>
              <a:rPr lang="el" sz="1100"/>
              <a:t>Clustering Coefficient pair (CC)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l"/>
              <a:t>Link Prediction Graph V</a:t>
            </a:r>
            <a:endParaRPr/>
          </a:p>
        </p:txBody>
      </p:sp>
      <p:graphicFrame>
        <p:nvGraphicFramePr>
          <p:cNvPr id="324" name="Google Shape;324;p20"/>
          <p:cNvGraphicFramePr/>
          <p:nvPr/>
        </p:nvGraphicFramePr>
        <p:xfrm>
          <a:off x="1464725" y="1978550"/>
          <a:ext cx="3000000" cy="3000000"/>
        </p:xfrm>
        <a:graphic>
          <a:graphicData uri="http://schemas.openxmlformats.org/drawingml/2006/table">
            <a:tbl>
              <a:tblPr>
                <a:noFill/>
                <a:tableStyleId>{32F720B1-EC73-489E-A079-939D67F2577B}</a:tableStyleId>
              </a:tblPr>
              <a:tblGrid>
                <a:gridCol w="2865600"/>
                <a:gridCol w="2865600"/>
              </a:tblGrid>
              <a:tr h="12700">
                <a:tc>
                  <a:txBody>
                    <a:bodyPr/>
                    <a:lstStyle/>
                    <a:p>
                      <a:pPr indent="0" lvl="0" marL="0" rtl="0" algn="ctr">
                        <a:spcBef>
                          <a:spcPts val="0"/>
                        </a:spcBef>
                        <a:spcAft>
                          <a:spcPts val="0"/>
                        </a:spcAft>
                        <a:buNone/>
                      </a:pPr>
                      <a:r>
                        <a:rPr lang="el" sz="1100"/>
                        <a:t>Μέθοδοι</a:t>
                      </a:r>
                      <a:endParaRPr sz="1100"/>
                    </a:p>
                  </a:txBody>
                  <a:tcPr marT="63500" marB="63500" marR="63500" marL="63500"/>
                </a:tc>
                <a:tc>
                  <a:txBody>
                    <a:bodyPr/>
                    <a:lstStyle/>
                    <a:p>
                      <a:pPr indent="0" lvl="0" marL="0" rtl="0" algn="ctr">
                        <a:spcBef>
                          <a:spcPts val="0"/>
                        </a:spcBef>
                        <a:spcAft>
                          <a:spcPts val="0"/>
                        </a:spcAft>
                        <a:buNone/>
                      </a:pPr>
                      <a:r>
                        <a:rPr lang="el" sz="1100"/>
                        <a:t>Average Accuracy</a:t>
                      </a:r>
                      <a:endParaRPr sz="1100"/>
                    </a:p>
                  </a:txBody>
                  <a:tcPr marT="63500" marB="63500" marR="63500" marL="63500"/>
                </a:tc>
              </a:tr>
              <a:tr h="12700">
                <a:tc>
                  <a:txBody>
                    <a:bodyPr/>
                    <a:lstStyle/>
                    <a:p>
                      <a:pPr indent="0" lvl="0" marL="0" rtl="0" algn="ctr">
                        <a:spcBef>
                          <a:spcPts val="0"/>
                        </a:spcBef>
                        <a:spcAft>
                          <a:spcPts val="0"/>
                        </a:spcAft>
                        <a:buNone/>
                      </a:pPr>
                      <a:r>
                        <a:rPr lang="el" sz="1100"/>
                        <a:t>Όλες</a:t>
                      </a:r>
                      <a:endParaRPr sz="1100"/>
                    </a:p>
                  </a:txBody>
                  <a:tcPr marT="63500" marB="63500" marR="63500" marL="63500"/>
                </a:tc>
                <a:tc>
                  <a:txBody>
                    <a:bodyPr/>
                    <a:lstStyle/>
                    <a:p>
                      <a:pPr indent="0" lvl="0" marL="0" rtl="0" algn="ctr">
                        <a:spcBef>
                          <a:spcPts val="0"/>
                        </a:spcBef>
                        <a:spcAft>
                          <a:spcPts val="0"/>
                        </a:spcAft>
                        <a:buNone/>
                      </a:pPr>
                      <a:r>
                        <a:rPr lang="el" sz="1100">
                          <a:highlight>
                            <a:srgbClr val="00FF00"/>
                          </a:highlight>
                        </a:rPr>
                        <a:t>58,65%</a:t>
                      </a:r>
                      <a:endParaRPr sz="1100">
                        <a:highlight>
                          <a:srgbClr val="00FF00"/>
                        </a:highlight>
                      </a:endParaRPr>
                    </a:p>
                  </a:txBody>
                  <a:tcPr marT="63500" marB="63500" marR="63500" marL="63500"/>
                </a:tc>
              </a:tr>
              <a:tr h="12700">
                <a:tc>
                  <a:txBody>
                    <a:bodyPr/>
                    <a:lstStyle/>
                    <a:p>
                      <a:pPr indent="0" lvl="0" marL="0" rtl="0" algn="ctr">
                        <a:spcBef>
                          <a:spcPts val="0"/>
                        </a:spcBef>
                        <a:spcAft>
                          <a:spcPts val="0"/>
                        </a:spcAft>
                        <a:buNone/>
                      </a:pPr>
                      <a:r>
                        <a:rPr lang="el" sz="1100"/>
                        <a:t>JI,AAI,CC</a:t>
                      </a:r>
                      <a:endParaRPr sz="1100"/>
                    </a:p>
                  </a:txBody>
                  <a:tcPr marT="63500" marB="63500" marR="63500" marL="63500"/>
                </a:tc>
                <a:tc>
                  <a:txBody>
                    <a:bodyPr/>
                    <a:lstStyle/>
                    <a:p>
                      <a:pPr indent="0" lvl="0" marL="0" rtl="0" algn="ctr">
                        <a:spcBef>
                          <a:spcPts val="0"/>
                        </a:spcBef>
                        <a:spcAft>
                          <a:spcPts val="0"/>
                        </a:spcAft>
                        <a:buNone/>
                      </a:pPr>
                      <a:r>
                        <a:rPr lang="el" sz="1100"/>
                        <a:t>55,09%</a:t>
                      </a:r>
                      <a:endParaRPr sz="1100"/>
                    </a:p>
                  </a:txBody>
                  <a:tcPr marT="63500" marB="63500" marR="63500" marL="63500"/>
                </a:tc>
              </a:tr>
              <a:tr h="12700">
                <a:tc>
                  <a:txBody>
                    <a:bodyPr/>
                    <a:lstStyle/>
                    <a:p>
                      <a:pPr indent="0" lvl="0" marL="0" rtl="0" algn="ctr">
                        <a:spcBef>
                          <a:spcPts val="0"/>
                        </a:spcBef>
                        <a:spcAft>
                          <a:spcPts val="0"/>
                        </a:spcAft>
                        <a:buNone/>
                      </a:pPr>
                      <a:r>
                        <a:rPr lang="el" sz="1100"/>
                        <a:t>JI,AAI,CC,PAI</a:t>
                      </a:r>
                      <a:endParaRPr sz="1100"/>
                    </a:p>
                  </a:txBody>
                  <a:tcPr marT="63500" marB="63500" marR="63500" marL="63500"/>
                </a:tc>
                <a:tc>
                  <a:txBody>
                    <a:bodyPr/>
                    <a:lstStyle/>
                    <a:p>
                      <a:pPr indent="0" lvl="0" marL="0" rtl="0" algn="ctr">
                        <a:spcBef>
                          <a:spcPts val="0"/>
                        </a:spcBef>
                        <a:spcAft>
                          <a:spcPts val="0"/>
                        </a:spcAft>
                        <a:buNone/>
                      </a:pPr>
                      <a:r>
                        <a:rPr lang="el" sz="1100"/>
                        <a:t>53,38%</a:t>
                      </a:r>
                      <a:endParaRPr sz="1100"/>
                    </a:p>
                  </a:txBody>
                  <a:tcPr marT="63500" marB="63500" marR="63500" marL="63500"/>
                </a:tc>
              </a:tr>
              <a:tr h="12700">
                <a:tc>
                  <a:txBody>
                    <a:bodyPr/>
                    <a:lstStyle/>
                    <a:p>
                      <a:pPr indent="0" lvl="0" marL="0" rtl="0" algn="ctr">
                        <a:spcBef>
                          <a:spcPts val="0"/>
                        </a:spcBef>
                        <a:spcAft>
                          <a:spcPts val="0"/>
                        </a:spcAft>
                        <a:buNone/>
                      </a:pPr>
                      <a:r>
                        <a:rPr lang="el" sz="1100"/>
                        <a:t>CN,AAI,CC</a:t>
                      </a:r>
                      <a:endParaRPr sz="1100"/>
                    </a:p>
                  </a:txBody>
                  <a:tcPr marT="63500" marB="63500" marR="63500" marL="63500"/>
                </a:tc>
                <a:tc>
                  <a:txBody>
                    <a:bodyPr/>
                    <a:lstStyle/>
                    <a:p>
                      <a:pPr indent="0" lvl="0" marL="0" rtl="0" algn="ctr">
                        <a:spcBef>
                          <a:spcPts val="0"/>
                        </a:spcBef>
                        <a:spcAft>
                          <a:spcPts val="0"/>
                        </a:spcAft>
                        <a:buNone/>
                      </a:pPr>
                      <a:r>
                        <a:rPr lang="el" sz="1100"/>
                        <a:t>50,72%</a:t>
                      </a:r>
                      <a:endParaRPr sz="1100"/>
                    </a:p>
                  </a:txBody>
                  <a:tcPr marT="63500" marB="63500" marR="63500" marL="63500"/>
                </a:tc>
              </a:tr>
              <a:tr h="12700">
                <a:tc>
                  <a:txBody>
                    <a:bodyPr/>
                    <a:lstStyle/>
                    <a:p>
                      <a:pPr indent="0" lvl="0" marL="0" rtl="0" algn="ctr">
                        <a:spcBef>
                          <a:spcPts val="0"/>
                        </a:spcBef>
                        <a:spcAft>
                          <a:spcPts val="0"/>
                        </a:spcAft>
                        <a:buNone/>
                      </a:pPr>
                      <a:r>
                        <a:rPr lang="el" sz="1100"/>
                        <a:t>CN,JI,AAI,CC</a:t>
                      </a:r>
                      <a:endParaRPr sz="1100"/>
                    </a:p>
                  </a:txBody>
                  <a:tcPr marT="63500" marB="63500" marR="63500" marL="63500"/>
                </a:tc>
                <a:tc>
                  <a:txBody>
                    <a:bodyPr/>
                    <a:lstStyle/>
                    <a:p>
                      <a:pPr indent="0" lvl="0" marL="0" rtl="0" algn="ctr">
                        <a:spcBef>
                          <a:spcPts val="0"/>
                        </a:spcBef>
                        <a:spcAft>
                          <a:spcPts val="0"/>
                        </a:spcAft>
                        <a:buNone/>
                      </a:pPr>
                      <a:r>
                        <a:rPr lang="el" sz="1100"/>
                        <a:t>47,92%</a:t>
                      </a:r>
                      <a:endParaRPr sz="1100"/>
                    </a:p>
                  </a:txBody>
                  <a:tcPr marT="63500" marB="63500" marR="63500" marL="63500"/>
                </a:tc>
              </a:tr>
              <a:tr h="12700">
                <a:tc>
                  <a:txBody>
                    <a:bodyPr/>
                    <a:lstStyle/>
                    <a:p>
                      <a:pPr indent="0" lvl="0" marL="0" rtl="0" algn="ctr">
                        <a:spcBef>
                          <a:spcPts val="0"/>
                        </a:spcBef>
                        <a:spcAft>
                          <a:spcPts val="0"/>
                        </a:spcAft>
                        <a:buNone/>
                      </a:pPr>
                      <a:r>
                        <a:rPr lang="el" sz="1100"/>
                        <a:t>CN,JI</a:t>
                      </a:r>
                      <a:endParaRPr sz="1100"/>
                    </a:p>
                  </a:txBody>
                  <a:tcPr marT="63500" marB="63500" marR="63500" marL="63500"/>
                </a:tc>
                <a:tc>
                  <a:txBody>
                    <a:bodyPr/>
                    <a:lstStyle/>
                    <a:p>
                      <a:pPr indent="0" lvl="0" marL="0" rtl="0" algn="ctr">
                        <a:spcBef>
                          <a:spcPts val="0"/>
                        </a:spcBef>
                        <a:spcAft>
                          <a:spcPts val="0"/>
                        </a:spcAft>
                        <a:buNone/>
                      </a:pPr>
                      <a:r>
                        <a:rPr lang="el" sz="1100"/>
                        <a:t>58,36</a:t>
                      </a:r>
                      <a:r>
                        <a:rPr lang="el" sz="1100"/>
                        <a:t>%</a:t>
                      </a:r>
                      <a:endParaRPr sz="1100"/>
                    </a:p>
                  </a:txBody>
                  <a:tcPr marT="63500" marB="63500" marR="63500" marL="63500"/>
                </a:tc>
              </a:tr>
              <a:tr h="12700">
                <a:tc>
                  <a:txBody>
                    <a:bodyPr/>
                    <a:lstStyle/>
                    <a:p>
                      <a:pPr indent="0" lvl="0" marL="0" rtl="0" algn="ctr">
                        <a:spcBef>
                          <a:spcPts val="0"/>
                        </a:spcBef>
                        <a:spcAft>
                          <a:spcPts val="0"/>
                        </a:spcAft>
                        <a:buNone/>
                      </a:pPr>
                      <a:r>
                        <a:rPr lang="el" sz="1100"/>
                        <a:t>CN,JI,PAI</a:t>
                      </a:r>
                      <a:endParaRPr sz="1100"/>
                    </a:p>
                  </a:txBody>
                  <a:tcPr marT="63500" marB="63500" marR="63500" marL="63500"/>
                </a:tc>
                <a:tc>
                  <a:txBody>
                    <a:bodyPr/>
                    <a:lstStyle/>
                    <a:p>
                      <a:pPr indent="0" lvl="0" marL="0" rtl="0" algn="ctr">
                        <a:spcBef>
                          <a:spcPts val="0"/>
                        </a:spcBef>
                        <a:spcAft>
                          <a:spcPts val="0"/>
                        </a:spcAft>
                        <a:buNone/>
                      </a:pPr>
                      <a:r>
                        <a:rPr lang="el" sz="1100"/>
                        <a:t>51,76%</a:t>
                      </a:r>
                      <a:endParaRPr sz="1100"/>
                    </a:p>
                  </a:txBody>
                  <a:tcPr marT="63500" marB="63500" marR="63500" marL="63500"/>
                </a:tc>
              </a:tr>
            </a:tbl>
          </a:graphicData>
        </a:graphic>
      </p:graphicFrame>
      <p:sp>
        <p:nvSpPr>
          <p:cNvPr id="325" name="Google Shape;325;p20"/>
          <p:cNvSpPr txBox="1"/>
          <p:nvPr/>
        </p:nvSpPr>
        <p:spPr>
          <a:xfrm>
            <a:off x="6098850" y="270375"/>
            <a:ext cx="3000000" cy="13275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SzPts val="1100"/>
              <a:buChar char="●"/>
            </a:pPr>
            <a:r>
              <a:rPr lang="el" sz="1100"/>
              <a:t>Κοινοί γείτονες (CN)</a:t>
            </a:r>
            <a:endParaRPr sz="1100"/>
          </a:p>
          <a:p>
            <a:pPr indent="-298450" lvl="0" marL="457200" rtl="0" algn="l">
              <a:lnSpc>
                <a:spcPct val="115000"/>
              </a:lnSpc>
              <a:spcBef>
                <a:spcPts val="0"/>
              </a:spcBef>
              <a:spcAft>
                <a:spcPts val="0"/>
              </a:spcAft>
              <a:buSzPts val="1100"/>
              <a:buChar char="●"/>
            </a:pPr>
            <a:r>
              <a:rPr lang="el" sz="1100"/>
              <a:t>Jaccard index (JI)</a:t>
            </a:r>
            <a:endParaRPr sz="1100"/>
          </a:p>
          <a:p>
            <a:pPr indent="-298450" lvl="0" marL="457200" rtl="0" algn="l">
              <a:lnSpc>
                <a:spcPct val="115000"/>
              </a:lnSpc>
              <a:spcBef>
                <a:spcPts val="0"/>
              </a:spcBef>
              <a:spcAft>
                <a:spcPts val="0"/>
              </a:spcAft>
              <a:buSzPts val="1100"/>
              <a:buChar char="●"/>
            </a:pPr>
            <a:r>
              <a:rPr lang="el" sz="1100"/>
              <a:t>Resource allocation index (RAI)</a:t>
            </a:r>
            <a:endParaRPr sz="1100"/>
          </a:p>
          <a:p>
            <a:pPr indent="-298450" lvl="0" marL="457200" rtl="0" algn="l">
              <a:lnSpc>
                <a:spcPct val="115000"/>
              </a:lnSpc>
              <a:spcBef>
                <a:spcPts val="0"/>
              </a:spcBef>
              <a:spcAft>
                <a:spcPts val="0"/>
              </a:spcAft>
              <a:buSzPts val="1100"/>
              <a:buChar char="●"/>
            </a:pPr>
            <a:r>
              <a:rPr lang="el" sz="1100"/>
              <a:t>Adamic/Adar index (AAI)</a:t>
            </a:r>
            <a:endParaRPr sz="1100"/>
          </a:p>
          <a:p>
            <a:pPr indent="-298450" lvl="0" marL="457200" rtl="0" algn="l">
              <a:lnSpc>
                <a:spcPct val="115000"/>
              </a:lnSpc>
              <a:spcBef>
                <a:spcPts val="0"/>
              </a:spcBef>
              <a:spcAft>
                <a:spcPts val="0"/>
              </a:spcAft>
              <a:buSzPts val="1100"/>
              <a:buChar char="●"/>
            </a:pPr>
            <a:r>
              <a:rPr lang="el" sz="1100"/>
              <a:t>Preferential Attachment index (PAI)</a:t>
            </a:r>
            <a:endParaRPr sz="1100"/>
          </a:p>
          <a:p>
            <a:pPr indent="-298450" lvl="0" marL="457200" rtl="0" algn="l">
              <a:lnSpc>
                <a:spcPct val="115000"/>
              </a:lnSpc>
              <a:spcBef>
                <a:spcPts val="0"/>
              </a:spcBef>
              <a:spcAft>
                <a:spcPts val="0"/>
              </a:spcAft>
              <a:buSzPts val="1100"/>
              <a:buChar char="●"/>
            </a:pPr>
            <a:r>
              <a:rPr lang="el" sz="1100"/>
              <a:t>Clustering Coefficient (CC)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Community Detection</a:t>
            </a:r>
            <a:endParaRPr/>
          </a:p>
          <a:p>
            <a:pPr indent="0" lvl="0" marL="0" rtl="0" algn="l">
              <a:spcBef>
                <a:spcPts val="0"/>
              </a:spcBef>
              <a:spcAft>
                <a:spcPts val="0"/>
              </a:spcAft>
              <a:buNone/>
            </a:pPr>
            <a:r>
              <a:rPr lang="el"/>
              <a:t>Louvain on Graph G</a:t>
            </a:r>
            <a:endParaRPr/>
          </a:p>
        </p:txBody>
      </p:sp>
      <p:pic>
        <p:nvPicPr>
          <p:cNvPr id="331" name="Google Shape;331;p21"/>
          <p:cNvPicPr preferRelativeResize="0"/>
          <p:nvPr/>
        </p:nvPicPr>
        <p:blipFill>
          <a:blip r:embed="rId3">
            <a:alphaModFix/>
          </a:blip>
          <a:stretch>
            <a:fillRect/>
          </a:stretch>
        </p:blipFill>
        <p:spPr>
          <a:xfrm>
            <a:off x="2381250" y="1729200"/>
            <a:ext cx="4381500" cy="2714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