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59" r:id="rId6"/>
    <p:sldId id="261" r:id="rId7"/>
    <p:sldId id="262" r:id="rId8"/>
    <p:sldId id="263" r:id="rId9"/>
    <p:sldId id="264" r:id="rId10"/>
    <p:sldId id="268" r:id="rId11"/>
    <p:sldId id="269" r:id="rId12"/>
    <p:sldId id="270" r:id="rId13"/>
    <p:sldId id="271" r:id="rId14"/>
    <p:sldId id="272" r:id="rId15"/>
    <p:sldId id="273" r:id="rId16"/>
    <p:sldId id="274" r:id="rId17"/>
    <p:sldId id="265" r:id="rId18"/>
    <p:sldId id="266" r:id="rId19"/>
    <p:sldId id="267" r:id="rId20"/>
    <p:sldId id="275" r:id="rId21"/>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193A"/>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99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6 - Ευθεία γραμμή σύνδεσης"/>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 Τίτλος"/>
          <p:cNvSpPr>
            <a:spLocks noGrp="1"/>
          </p:cNvSpPr>
          <p:nvPr>
            <p:ph type="ctrTitle"/>
          </p:nvPr>
        </p:nvSpPr>
        <p:spPr>
          <a:xfrm>
            <a:off x="381000" y="4853411"/>
            <a:ext cx="8458200" cy="1222375"/>
          </a:xfrm>
        </p:spPr>
        <p:txBody>
          <a:bodyPr anchor="t"/>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16" name="15 - Θέση ημερομηνίας"/>
          <p:cNvSpPr>
            <a:spLocks noGrp="1"/>
          </p:cNvSpPr>
          <p:nvPr>
            <p:ph type="dt" sz="half" idx="10"/>
          </p:nvPr>
        </p:nvSpPr>
        <p:spPr/>
        <p:txBody>
          <a:bodyPr/>
          <a:lstStyle/>
          <a:p>
            <a:fld id="{BACFCF76-0CF2-4B9F-B5DD-10DF88F27E2D}" type="datetimeFigureOut">
              <a:rPr lang="el-GR" smtClean="0"/>
              <a:pPr/>
              <a:t>6/2/2019</a:t>
            </a:fld>
            <a:endParaRPr lang="el-GR"/>
          </a:p>
        </p:txBody>
      </p:sp>
      <p:sp>
        <p:nvSpPr>
          <p:cNvPr id="2" name="1 - Θέση υποσέλιδου"/>
          <p:cNvSpPr>
            <a:spLocks noGrp="1"/>
          </p:cNvSpPr>
          <p:nvPr>
            <p:ph type="ftr" sz="quarter" idx="11"/>
          </p:nvPr>
        </p:nvSpPr>
        <p:spPr/>
        <p:txBody>
          <a:bodyPr/>
          <a:lstStyle/>
          <a:p>
            <a:endParaRPr lang="el-GR"/>
          </a:p>
        </p:txBody>
      </p:sp>
      <p:sp>
        <p:nvSpPr>
          <p:cNvPr id="15" name="14 - Θέση αριθμού διαφάνειας"/>
          <p:cNvSpPr>
            <a:spLocks noGrp="1"/>
          </p:cNvSpPr>
          <p:nvPr>
            <p:ph type="sldNum" sz="quarter" idx="12"/>
          </p:nvPr>
        </p:nvSpPr>
        <p:spPr>
          <a:xfrm>
            <a:off x="8229600" y="6473952"/>
            <a:ext cx="758952" cy="246888"/>
          </a:xfrm>
        </p:spPr>
        <p:txBody>
          <a:bodyPr/>
          <a:lstStyle/>
          <a:p>
            <a:fld id="{E70ACD96-1269-4537-99A7-F047AFC4576C}" type="slidenum">
              <a:rPr lang="el-GR" smtClean="0"/>
              <a:pPr/>
              <a:t>‹#›</a:t>
            </a:fld>
            <a:endParaRPr lang="el-GR"/>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BACFCF76-0CF2-4B9F-B5DD-10DF88F27E2D}" type="datetimeFigureOut">
              <a:rPr lang="el-GR" smtClean="0"/>
              <a:pPr/>
              <a:t>6/2/2019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E70ACD96-1269-4537-99A7-F047AFC4576C}" type="slidenum">
              <a:rPr lang="el-GR" smtClean="0"/>
              <a:pPr/>
              <a:t>‹#›</a:t>
            </a:fld>
            <a:endParaRPr lang="el-GR"/>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858000" y="549276"/>
            <a:ext cx="18288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549276"/>
            <a:ext cx="62484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BACFCF76-0CF2-4B9F-B5DD-10DF88F27E2D}" type="datetimeFigureOut">
              <a:rPr lang="el-GR" smtClean="0"/>
              <a:pPr/>
              <a:t>6/2/2019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E70ACD96-1269-4537-99A7-F047AFC4576C}" type="slidenum">
              <a:rPr lang="el-GR" smtClean="0"/>
              <a:pPr/>
              <a:t>‹#›</a:t>
            </a:fld>
            <a:endParaRPr lang="el-GR"/>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2" name="2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27" name="26 - Θέση περιεχομένου"/>
          <p:cNvSpPr>
            <a:spLocks noGrp="1"/>
          </p:cNvSpPr>
          <p:nvPr>
            <p:ph idx="1"/>
          </p:nvPr>
        </p:nvSpPr>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5" name="24 - Θέση ημερομηνίας"/>
          <p:cNvSpPr>
            <a:spLocks noGrp="1"/>
          </p:cNvSpPr>
          <p:nvPr>
            <p:ph type="dt" sz="half" idx="10"/>
          </p:nvPr>
        </p:nvSpPr>
        <p:spPr/>
        <p:txBody>
          <a:bodyPr/>
          <a:lstStyle/>
          <a:p>
            <a:fld id="{BACFCF76-0CF2-4B9F-B5DD-10DF88F27E2D}" type="datetimeFigureOut">
              <a:rPr lang="el-GR" smtClean="0"/>
              <a:pPr/>
              <a:t>6/2/2019</a:t>
            </a:fld>
            <a:endParaRPr lang="el-GR"/>
          </a:p>
        </p:txBody>
      </p:sp>
      <p:sp>
        <p:nvSpPr>
          <p:cNvPr id="19" name="18 - Θέση υποσέλιδου"/>
          <p:cNvSpPr>
            <a:spLocks noGrp="1"/>
          </p:cNvSpPr>
          <p:nvPr>
            <p:ph type="ftr" sz="quarter" idx="11"/>
          </p:nvPr>
        </p:nvSpPr>
        <p:spPr>
          <a:xfrm>
            <a:off x="3581400" y="76200"/>
            <a:ext cx="2895600" cy="288925"/>
          </a:xfrm>
        </p:spPr>
        <p:txBody>
          <a:bodyPr/>
          <a:lstStyle/>
          <a:p>
            <a:endParaRPr lang="el-GR"/>
          </a:p>
        </p:txBody>
      </p:sp>
      <p:sp>
        <p:nvSpPr>
          <p:cNvPr id="16" name="15 - Θέση αριθμού διαφάνειας"/>
          <p:cNvSpPr>
            <a:spLocks noGrp="1"/>
          </p:cNvSpPr>
          <p:nvPr>
            <p:ph type="sldNum" sz="quarter" idx="12"/>
          </p:nvPr>
        </p:nvSpPr>
        <p:spPr>
          <a:xfrm>
            <a:off x="8229600" y="6473952"/>
            <a:ext cx="758952" cy="246888"/>
          </a:xfrm>
        </p:spPr>
        <p:txBody>
          <a:bodyPr/>
          <a:lstStyle/>
          <a:p>
            <a:fld id="{E70ACD96-1269-4537-99A7-F047AFC4576C}" type="slidenum">
              <a:rPr lang="el-GR" smtClean="0"/>
              <a:pPr/>
              <a:t>‹#›</a:t>
            </a:fld>
            <a:endParaRPr lang="el-GR"/>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3">
        <a:schemeClr val="bg2"/>
      </p:bgRef>
    </p:bg>
    <p:spTree>
      <p:nvGrpSpPr>
        <p:cNvPr id="1" name=""/>
        <p:cNvGrpSpPr/>
        <p:nvPr/>
      </p:nvGrpSpPr>
      <p:grpSpPr>
        <a:xfrm>
          <a:off x="0" y="0"/>
          <a:ext cx="0" cy="0"/>
          <a:chOff x="0" y="0"/>
          <a:chExt cx="0" cy="0"/>
        </a:xfrm>
      </p:grpSpPr>
      <p:sp>
        <p:nvSpPr>
          <p:cNvPr id="7" name="6 - Ευθεία γραμμή σύνδεσης"/>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 Θέση κειμένου"/>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19" name="18 - Θέση ημερομηνίας"/>
          <p:cNvSpPr>
            <a:spLocks noGrp="1"/>
          </p:cNvSpPr>
          <p:nvPr>
            <p:ph type="dt" sz="half" idx="10"/>
          </p:nvPr>
        </p:nvSpPr>
        <p:spPr/>
        <p:txBody>
          <a:bodyPr/>
          <a:lstStyle/>
          <a:p>
            <a:fld id="{BACFCF76-0CF2-4B9F-B5DD-10DF88F27E2D}" type="datetimeFigureOut">
              <a:rPr lang="el-GR" smtClean="0"/>
              <a:pPr/>
              <a:t>6/2/2019</a:t>
            </a:fld>
            <a:endParaRPr lang="el-GR"/>
          </a:p>
        </p:txBody>
      </p:sp>
      <p:sp>
        <p:nvSpPr>
          <p:cNvPr id="11" name="10 - Θέση υποσέλιδου"/>
          <p:cNvSpPr>
            <a:spLocks noGrp="1"/>
          </p:cNvSpPr>
          <p:nvPr>
            <p:ph type="ftr" sz="quarter" idx="11"/>
          </p:nvPr>
        </p:nvSpPr>
        <p:spPr/>
        <p:txBody>
          <a:bodyPr/>
          <a:lstStyle/>
          <a:p>
            <a:endParaRPr lang="el-GR"/>
          </a:p>
        </p:txBody>
      </p:sp>
      <p:sp>
        <p:nvSpPr>
          <p:cNvPr id="16" name="15 - Θέση αριθμού διαφάνειας"/>
          <p:cNvSpPr>
            <a:spLocks noGrp="1"/>
          </p:cNvSpPr>
          <p:nvPr>
            <p:ph type="sldNum" sz="quarter" idx="12"/>
          </p:nvPr>
        </p:nvSpPr>
        <p:spPr/>
        <p:txBody>
          <a:bodyPr/>
          <a:lstStyle/>
          <a:p>
            <a:fld id="{E70ACD96-1269-4537-99A7-F047AFC4576C}" type="slidenum">
              <a:rPr lang="el-GR" smtClean="0"/>
              <a:pPr/>
              <a:t>‹#›</a:t>
            </a:fld>
            <a:endParaRPr lang="el-GR"/>
          </a:p>
        </p:txBody>
      </p:sp>
      <p:sp>
        <p:nvSpPr>
          <p:cNvPr id="8" name="7 - Τίτλος"/>
          <p:cNvSpPr>
            <a:spLocks noGrp="1"/>
          </p:cNvSpPr>
          <p:nvPr>
            <p:ph type="title"/>
          </p:nvPr>
        </p:nvSpPr>
        <p:spPr>
          <a:xfrm>
            <a:off x="180475" y="2947085"/>
            <a:ext cx="8686800" cy="1184825"/>
          </a:xfrm>
        </p:spPr>
        <p:txBody>
          <a:bodyPr rtlCol="0" anchor="t"/>
          <a:lstStyle>
            <a:lvl1pPr algn="r">
              <a:defRPr/>
            </a:lvl1pPr>
          </a:lstStyle>
          <a:p>
            <a:r>
              <a:rPr kumimoji="0" lang="el-GR" smtClean="0"/>
              <a:t>Kλικ για επεξεργασία του τίτλου</a:t>
            </a:r>
            <a:endParaRPr kumimoji="0" lang="en-US"/>
          </a:p>
        </p:txBody>
      </p:sp>
    </p:spTree>
  </p:cSld>
  <p:clrMapOvr>
    <a:overrideClrMapping bg1="dk1" tx1="lt1" bg2="dk2" tx2="lt2" accent1="accent1" accent2="accent2" accent3="accent3" accent4="accent4" accent5="accent5" accent6="accent6" hlink="hlink" folHlink="folHlink"/>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0" name="19 - Τίτλος"/>
          <p:cNvSpPr>
            <a:spLocks noGrp="1"/>
          </p:cNvSpPr>
          <p:nvPr>
            <p:ph type="title"/>
          </p:nvPr>
        </p:nvSpPr>
        <p:spPr>
          <a:xfrm>
            <a:off x="301752" y="457200"/>
            <a:ext cx="8686800" cy="841248"/>
          </a:xfrm>
        </p:spPr>
        <p:txBody>
          <a:bodyPr/>
          <a:lstStyle/>
          <a:p>
            <a:r>
              <a:rPr kumimoji="0" lang="el-GR" smtClean="0"/>
              <a:t>Kλικ για επεξεργασία του τίτλου</a:t>
            </a:r>
            <a:endParaRPr kumimoji="0" lang="en-US"/>
          </a:p>
        </p:txBody>
      </p:sp>
      <p:sp>
        <p:nvSpPr>
          <p:cNvPr id="14" name="13 - Θέση περιεχομένου"/>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1" name="20 - Θέση ημερομηνίας"/>
          <p:cNvSpPr>
            <a:spLocks noGrp="1"/>
          </p:cNvSpPr>
          <p:nvPr>
            <p:ph type="dt" sz="half" idx="10"/>
          </p:nvPr>
        </p:nvSpPr>
        <p:spPr/>
        <p:txBody>
          <a:bodyPr/>
          <a:lstStyle/>
          <a:p>
            <a:fld id="{BACFCF76-0CF2-4B9F-B5DD-10DF88F27E2D}" type="datetimeFigureOut">
              <a:rPr lang="el-GR" smtClean="0"/>
              <a:pPr/>
              <a:t>6/2/2019</a:t>
            </a:fld>
            <a:endParaRPr lang="el-GR"/>
          </a:p>
        </p:txBody>
      </p:sp>
      <p:sp>
        <p:nvSpPr>
          <p:cNvPr id="10" name="9 - Θέση υποσέλιδου"/>
          <p:cNvSpPr>
            <a:spLocks noGrp="1"/>
          </p:cNvSpPr>
          <p:nvPr>
            <p:ph type="ftr" sz="quarter" idx="11"/>
          </p:nvPr>
        </p:nvSpPr>
        <p:spPr/>
        <p:txBody>
          <a:bodyPr/>
          <a:lstStyle/>
          <a:p>
            <a:endParaRPr lang="el-GR"/>
          </a:p>
        </p:txBody>
      </p:sp>
      <p:sp>
        <p:nvSpPr>
          <p:cNvPr id="31" name="30 - Θέση αριθμού διαφάνειας"/>
          <p:cNvSpPr>
            <a:spLocks noGrp="1"/>
          </p:cNvSpPr>
          <p:nvPr>
            <p:ph type="sldNum" sz="quarter" idx="12"/>
          </p:nvPr>
        </p:nvSpPr>
        <p:spPr/>
        <p:txBody>
          <a:bodyPr/>
          <a:lstStyle/>
          <a:p>
            <a:fld id="{E70ACD96-1269-4537-99A7-F047AFC4576C}" type="slidenum">
              <a:rPr lang="el-GR" smtClean="0"/>
              <a:pPr/>
              <a:t>‹#›</a:t>
            </a:fld>
            <a:endParaRPr lang="el-GR"/>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Σύγκριση">
    <p:spTree>
      <p:nvGrpSpPr>
        <p:cNvPr id="1" name=""/>
        <p:cNvGrpSpPr/>
        <p:nvPr/>
      </p:nvGrpSpPr>
      <p:grpSpPr>
        <a:xfrm>
          <a:off x="0" y="0"/>
          <a:ext cx="0" cy="0"/>
          <a:chOff x="0" y="0"/>
          <a:chExt cx="0" cy="0"/>
        </a:xfrm>
      </p:grpSpPr>
      <p:sp>
        <p:nvSpPr>
          <p:cNvPr id="29" name="28 - Τίτλος"/>
          <p:cNvSpPr>
            <a:spLocks noGrp="1"/>
          </p:cNvSpPr>
          <p:nvPr>
            <p:ph type="title"/>
          </p:nvPr>
        </p:nvSpPr>
        <p:spPr>
          <a:xfrm>
            <a:off x="304800" y="5410200"/>
            <a:ext cx="8610600" cy="882650"/>
          </a:xfrm>
        </p:spPr>
        <p:txBody>
          <a:bodyPr anchor="ctr"/>
          <a:lstStyle>
            <a:lvl1pPr>
              <a:defRPr/>
            </a:lvl1p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25" name="24 - Θέση κειμένου"/>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περιεχομένου"/>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8" name="27 - Θέση περιεχομένου"/>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0" name="9 - Θέση ημερομηνίας"/>
          <p:cNvSpPr>
            <a:spLocks noGrp="1"/>
          </p:cNvSpPr>
          <p:nvPr>
            <p:ph type="dt" sz="half" idx="10"/>
          </p:nvPr>
        </p:nvSpPr>
        <p:spPr/>
        <p:txBody>
          <a:bodyPr/>
          <a:lstStyle/>
          <a:p>
            <a:fld id="{BACFCF76-0CF2-4B9F-B5DD-10DF88F27E2D}" type="datetimeFigureOut">
              <a:rPr lang="el-GR" smtClean="0"/>
              <a:pPr/>
              <a:t>6/2/2019</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a:xfrm>
            <a:off x="8229600" y="6477000"/>
            <a:ext cx="762000" cy="246888"/>
          </a:xfrm>
        </p:spPr>
        <p:txBody>
          <a:bodyPr/>
          <a:lstStyle/>
          <a:p>
            <a:fld id="{E70ACD96-1269-4537-99A7-F047AFC4576C}" type="slidenum">
              <a:rPr lang="el-GR" smtClean="0"/>
              <a:pPr/>
              <a:t>‹#›</a:t>
            </a:fld>
            <a:endParaRPr lang="el-GR"/>
          </a:p>
        </p:txBody>
      </p:sp>
      <p:sp>
        <p:nvSpPr>
          <p:cNvPr id="11" name="10 - Ευθεία γραμμή σύνδεσης"/>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30" name="29 - Τίτλος"/>
          <p:cNvSpPr>
            <a:spLocks noGrp="1"/>
          </p:cNvSpPr>
          <p:nvPr>
            <p:ph type="title"/>
          </p:nvPr>
        </p:nvSpPr>
        <p:spPr>
          <a:xfrm>
            <a:off x="301752" y="457200"/>
            <a:ext cx="8686800" cy="841248"/>
          </a:xfrm>
        </p:spPr>
        <p:txBody>
          <a:bodyPr/>
          <a:lstStyle/>
          <a:p>
            <a:r>
              <a:rPr kumimoji="0" lang="el-GR" smtClean="0"/>
              <a:t>Kλικ για επεξεργασία του τίτλου</a:t>
            </a:r>
            <a:endParaRPr kumimoji="0" lang="en-US"/>
          </a:p>
        </p:txBody>
      </p:sp>
      <p:sp>
        <p:nvSpPr>
          <p:cNvPr id="12" name="11 - Θέση ημερομηνίας"/>
          <p:cNvSpPr>
            <a:spLocks noGrp="1"/>
          </p:cNvSpPr>
          <p:nvPr>
            <p:ph type="dt" sz="half" idx="10"/>
          </p:nvPr>
        </p:nvSpPr>
        <p:spPr/>
        <p:txBody>
          <a:bodyPr/>
          <a:lstStyle/>
          <a:p>
            <a:fld id="{BACFCF76-0CF2-4B9F-B5DD-10DF88F27E2D}" type="datetimeFigureOut">
              <a:rPr lang="el-GR" smtClean="0"/>
              <a:pPr/>
              <a:t>6/2/2019</a:t>
            </a:fld>
            <a:endParaRPr lang="el-GR"/>
          </a:p>
        </p:txBody>
      </p:sp>
      <p:sp>
        <p:nvSpPr>
          <p:cNvPr id="21" name="20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E70ACD96-1269-4537-99A7-F047AFC4576C}" type="slidenum">
              <a:rPr lang="el-GR" smtClean="0"/>
              <a:pPr/>
              <a:t>‹#›</a:t>
            </a:fld>
            <a:endParaRPr lang="el-GR"/>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3" name="2 - Θέση ημερομηνίας"/>
          <p:cNvSpPr>
            <a:spLocks noGrp="1"/>
          </p:cNvSpPr>
          <p:nvPr>
            <p:ph type="dt" sz="half" idx="10"/>
          </p:nvPr>
        </p:nvSpPr>
        <p:spPr/>
        <p:txBody>
          <a:bodyPr/>
          <a:lstStyle/>
          <a:p>
            <a:fld id="{BACFCF76-0CF2-4B9F-B5DD-10DF88F27E2D}" type="datetimeFigureOut">
              <a:rPr lang="el-GR" smtClean="0"/>
              <a:pPr/>
              <a:t>6/2/2019</a:t>
            </a:fld>
            <a:endParaRPr lang="el-GR"/>
          </a:p>
        </p:txBody>
      </p:sp>
      <p:sp>
        <p:nvSpPr>
          <p:cNvPr id="24" name="23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E70ACD96-1269-4537-99A7-F047AFC4576C}" type="slidenum">
              <a:rPr lang="el-GR" smtClean="0"/>
              <a:pPr/>
              <a:t>‹#›</a:t>
            </a:fld>
            <a:endParaRPr lang="el-GR"/>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7 - Ευθεία γραμμή σύνδεσης"/>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Τίτλος"/>
          <p:cNvSpPr>
            <a:spLocks noGrp="1"/>
          </p:cNvSpPr>
          <p:nvPr>
            <p:ph type="title"/>
          </p:nvPr>
        </p:nvSpPr>
        <p:spPr>
          <a:xfrm>
            <a:off x="457200" y="5486400"/>
            <a:ext cx="8458200" cy="520700"/>
          </a:xfrm>
        </p:spPr>
        <p:txBody>
          <a:bodyPr anchor="ctr"/>
          <a:lstStyle>
            <a:lvl1pPr algn="l">
              <a:buNone/>
              <a:defRPr sz="2000" b="1"/>
            </a:lvl1pPr>
          </a:lstStyle>
          <a:p>
            <a:r>
              <a:rPr kumimoji="0" lang="el-GR" smtClean="0"/>
              <a:t>Kλικ για επεξεργασία του τίτλου</a:t>
            </a:r>
            <a:endParaRPr kumimoji="0" lang="en-US"/>
          </a:p>
        </p:txBody>
      </p:sp>
      <p:sp>
        <p:nvSpPr>
          <p:cNvPr id="26" name="25 - Θέση κειμένου"/>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14" name="13 - Θέση περιεχομένου"/>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5" name="24 - Θέση ημερομηνίας"/>
          <p:cNvSpPr>
            <a:spLocks noGrp="1"/>
          </p:cNvSpPr>
          <p:nvPr>
            <p:ph type="dt" sz="half" idx="10"/>
          </p:nvPr>
        </p:nvSpPr>
        <p:spPr/>
        <p:txBody>
          <a:bodyPr/>
          <a:lstStyle/>
          <a:p>
            <a:fld id="{BACFCF76-0CF2-4B9F-B5DD-10DF88F27E2D}" type="datetimeFigureOut">
              <a:rPr lang="el-GR" smtClean="0"/>
              <a:pPr/>
              <a:t>6/2/2019</a:t>
            </a:fld>
            <a:endParaRPr lang="el-GR"/>
          </a:p>
        </p:txBody>
      </p:sp>
      <p:sp>
        <p:nvSpPr>
          <p:cNvPr id="29" name="28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E70ACD96-1269-4537-99A7-F047AFC4576C}" type="slidenum">
              <a:rPr lang="el-GR" smtClean="0"/>
              <a:pPr/>
              <a:t>‹#›</a:t>
            </a:fld>
            <a:endParaRPr lang="el-GR"/>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13" name="12 - Θέση εικόνας"/>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l-GR" smtClean="0"/>
              <a:t>Κάντε κλικ στο εικονίδιο για να προσθέσετε μια εικόνα</a:t>
            </a:r>
            <a:endParaRPr kumimoji="0" lang="en-US" dirty="0"/>
          </a:p>
        </p:txBody>
      </p:sp>
      <p:sp>
        <p:nvSpPr>
          <p:cNvPr id="7" name="6 - Θέση ημερομηνίας"/>
          <p:cNvSpPr>
            <a:spLocks noGrp="1"/>
          </p:cNvSpPr>
          <p:nvPr>
            <p:ph type="dt" sz="half" idx="10"/>
          </p:nvPr>
        </p:nvSpPr>
        <p:spPr/>
        <p:txBody>
          <a:bodyPr/>
          <a:lstStyle/>
          <a:p>
            <a:fld id="{BACFCF76-0CF2-4B9F-B5DD-10DF88F27E2D}" type="datetimeFigureOut">
              <a:rPr lang="el-GR" smtClean="0"/>
              <a:pPr/>
              <a:t>6/2/2019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31" name="30 - Θέση αριθμού διαφάνειας"/>
          <p:cNvSpPr>
            <a:spLocks noGrp="1"/>
          </p:cNvSpPr>
          <p:nvPr>
            <p:ph type="sldNum" sz="quarter" idx="12"/>
          </p:nvPr>
        </p:nvSpPr>
        <p:spPr/>
        <p:txBody>
          <a:bodyPr/>
          <a:lstStyle/>
          <a:p>
            <a:fld id="{E70ACD96-1269-4537-99A7-F047AFC4576C}" type="slidenum">
              <a:rPr lang="el-GR" smtClean="0"/>
              <a:pPr/>
              <a:t>‹#›</a:t>
            </a:fld>
            <a:endParaRPr lang="el-GR"/>
          </a:p>
        </p:txBody>
      </p:sp>
      <p:sp>
        <p:nvSpPr>
          <p:cNvPr id="17" name="16 - Τίτλος"/>
          <p:cNvSpPr>
            <a:spLocks noGrp="1"/>
          </p:cNvSpPr>
          <p:nvPr>
            <p:ph type="title"/>
          </p:nvPr>
        </p:nvSpPr>
        <p:spPr>
          <a:xfrm>
            <a:off x="381000" y="4993760"/>
            <a:ext cx="5867400" cy="522288"/>
          </a:xfrm>
        </p:spPr>
        <p:txBody>
          <a:bodyPr anchor="ctr"/>
          <a:lstStyle>
            <a:lvl1pPr algn="l">
              <a:buNone/>
              <a:defRPr sz="2000" b="1"/>
            </a:lvl1pPr>
          </a:lstStyle>
          <a:p>
            <a:r>
              <a:rPr kumimoji="0" lang="el-GR" smtClean="0"/>
              <a:t>Kλικ για επεξεργασία του τίτλου</a:t>
            </a:r>
            <a:endParaRPr kumimoji="0" lang="en-US"/>
          </a:p>
        </p:txBody>
      </p:sp>
      <p:sp>
        <p:nvSpPr>
          <p:cNvPr id="26" name="25 - Θέση κειμένου"/>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 Ευθεία γραμμή σύνδεσης"/>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 Θέση κειμένου"/>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1" name="10 - Θέση ημερομηνίας"/>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ACFCF76-0CF2-4B9F-B5DD-10DF88F27E2D}" type="datetimeFigureOut">
              <a:rPr lang="el-GR" smtClean="0"/>
              <a:pPr/>
              <a:t>6/2/2019</a:t>
            </a:fld>
            <a:endParaRPr lang="el-GR"/>
          </a:p>
        </p:txBody>
      </p:sp>
      <p:sp>
        <p:nvSpPr>
          <p:cNvPr id="28" name="27 - Θέση υποσέλιδου"/>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l-GR"/>
          </a:p>
        </p:txBody>
      </p:sp>
      <p:sp>
        <p:nvSpPr>
          <p:cNvPr id="5" name="4 - Θέση αριθμού διαφάνειας"/>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70ACD96-1269-4537-99A7-F047AFC4576C}" type="slidenum">
              <a:rPr lang="el-GR" smtClean="0"/>
              <a:pPr/>
              <a:t>‹#›</a:t>
            </a:fld>
            <a:endParaRPr lang="el-GR"/>
          </a:p>
        </p:txBody>
      </p:sp>
      <p:sp>
        <p:nvSpPr>
          <p:cNvPr id="10" name="9 - Θέση τίτλου"/>
          <p:cNvSpPr>
            <a:spLocks noGrp="1"/>
          </p:cNvSpPr>
          <p:nvPr>
            <p:ph type="title"/>
          </p:nvPr>
        </p:nvSpPr>
        <p:spPr>
          <a:xfrm>
            <a:off x="304800" y="457200"/>
            <a:ext cx="8686800" cy="838200"/>
          </a:xfrm>
          <a:prstGeom prst="rect">
            <a:avLst/>
          </a:prstGeom>
        </p:spPr>
        <p:txBody>
          <a:bodyPr vert="horz" anchor="ctr">
            <a:normAutofit/>
          </a:bodyPr>
          <a:lstStyle/>
          <a:p>
            <a:r>
              <a:rPr kumimoji="0" lang="el-GR" smtClean="0"/>
              <a:t>Kλικ για επεξεργασία του τίτλου</a:t>
            </a:r>
            <a:endParaRPr kumimoji="0" lang="en-US"/>
          </a:p>
        </p:txBody>
      </p:sp>
      <p:sp>
        <p:nvSpPr>
          <p:cNvPr id="9" name="8 - Ευθεία γραμμή σύνδεσης"/>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Ευθεία γραμμή σύνδεσης"/>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random/>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11560" y="116632"/>
            <a:ext cx="7772400" cy="1470025"/>
          </a:xfrm>
        </p:spPr>
        <p:txBody>
          <a:bodyPr/>
          <a:lstStyle/>
          <a:p>
            <a:pPr algn="ctr"/>
            <a:r>
              <a:rPr lang="el-GR" dirty="0" smtClean="0">
                <a:cs typeface="Aharoni" pitchFamily="2" charset="-79"/>
              </a:rPr>
              <a:t>ΕΙΚΟΝΙΚΗ ΠΡΑΓΜΑΤΙΚΟΤΗΤΑ</a:t>
            </a:r>
            <a:endParaRPr lang="el-GR" dirty="0">
              <a:cs typeface="Aharoni" pitchFamily="2" charset="-79"/>
            </a:endParaRPr>
          </a:p>
        </p:txBody>
      </p:sp>
      <p:sp>
        <p:nvSpPr>
          <p:cNvPr id="3" name="2 - Υπότιτλος"/>
          <p:cNvSpPr>
            <a:spLocks noGrp="1"/>
          </p:cNvSpPr>
          <p:nvPr>
            <p:ph type="subTitle" idx="1"/>
          </p:nvPr>
        </p:nvSpPr>
        <p:spPr>
          <a:xfrm>
            <a:off x="2051720" y="908720"/>
            <a:ext cx="4968552" cy="115212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ctr"/>
            <a:endParaRPr lang="el-GR" dirty="0" smtClean="0"/>
          </a:p>
          <a:p>
            <a:pPr algn="ctr"/>
            <a:r>
              <a:rPr lang="el-GR" b="1" dirty="0" smtClean="0"/>
              <a:t>ΑΠΑΛΛΑΚΤΙΚΗ ΕΡΓΑΣΙΑ</a:t>
            </a:r>
            <a:endParaRPr lang="el-GR" b="1" dirty="0" smtClean="0"/>
          </a:p>
          <a:p>
            <a:pPr algn="ctr"/>
            <a:r>
              <a:rPr lang="el-GR" b="1" dirty="0" smtClean="0"/>
              <a:t>ΦΕΒΡΟΥΑΡΙΟΣ 2019 </a:t>
            </a:r>
          </a:p>
          <a:p>
            <a:endParaRPr lang="el-GR" b="1" dirty="0"/>
          </a:p>
        </p:txBody>
      </p:sp>
      <p:pic>
        <p:nvPicPr>
          <p:cNvPr id="4" name="3 - Εικόνα" descr="papei.jpg"/>
          <p:cNvPicPr>
            <a:picLocks noChangeAspect="1"/>
          </p:cNvPicPr>
          <p:nvPr/>
        </p:nvPicPr>
        <p:blipFill>
          <a:blip r:embed="rId2" cstate="print"/>
          <a:stretch>
            <a:fillRect/>
          </a:stretch>
        </p:blipFill>
        <p:spPr>
          <a:xfrm>
            <a:off x="3635896" y="5517232"/>
            <a:ext cx="1949651" cy="11877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4 - TextBox"/>
          <p:cNvSpPr txBox="1"/>
          <p:nvPr/>
        </p:nvSpPr>
        <p:spPr>
          <a:xfrm>
            <a:off x="7596336" y="6309320"/>
            <a:ext cx="1360565"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l-GR" b="1" i="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cs typeface="Andalus" pitchFamily="18" charset="-78"/>
              </a:rPr>
              <a:t>2018-2019</a:t>
            </a:r>
            <a:endParaRPr lang="el-GR" b="1" i="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cs typeface="Andalus" pitchFamily="18" charset="-78"/>
            </a:endParaRPr>
          </a:p>
        </p:txBody>
      </p:sp>
      <p:sp>
        <p:nvSpPr>
          <p:cNvPr id="6" name="5 - TextBox"/>
          <p:cNvSpPr txBox="1"/>
          <p:nvPr/>
        </p:nvSpPr>
        <p:spPr>
          <a:xfrm>
            <a:off x="2771800" y="2132856"/>
            <a:ext cx="3634328" cy="584775"/>
          </a:xfrm>
          <a:prstGeom prst="rect">
            <a:avLst/>
          </a:prstGeom>
          <a:blipFill>
            <a:blip r:embed="rId3" cstate="print"/>
            <a:tile tx="0" ty="0" sx="100000" sy="100000" flip="none" algn="tl"/>
          </a:blipFill>
        </p:spPr>
        <p:txBody>
          <a:bodyPr wrap="none" rtlCol="0">
            <a:spAutoFit/>
          </a:bodyPr>
          <a:lstStyle/>
          <a:p>
            <a:r>
              <a:rPr lang="el-GR" sz="3200" b="1" i="1" u="sng"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ΜΕΣΑΙΩΝΙΚΟ ΧΩΡΙΟ</a:t>
            </a:r>
            <a:endParaRPr lang="el-GR" sz="3200" b="1" i="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4338" name="Picture 2" descr="ÎÏÎ¿ÏÎ­Î»ÎµÏÎ¼Î± ÎµÎ¹ÎºÏÎ½Î±Ï Î³Î¹Î± medieval village 3d unity free"/>
          <p:cNvPicPr>
            <a:picLocks noChangeAspect="1" noChangeArrowheads="1"/>
          </p:cNvPicPr>
          <p:nvPr/>
        </p:nvPicPr>
        <p:blipFill>
          <a:blip r:embed="rId4" cstate="print"/>
          <a:srcRect/>
          <a:stretch>
            <a:fillRect/>
          </a:stretch>
        </p:blipFill>
        <p:spPr bwMode="auto">
          <a:xfrm>
            <a:off x="827584" y="2780928"/>
            <a:ext cx="3600400"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340" name="Picture 4" descr="Î£ÏÎµÏÎ¹ÎºÎ® ÎµÎ¹ÎºÏÎ½Î±"/>
          <p:cNvPicPr>
            <a:picLocks noChangeAspect="1" noChangeArrowheads="1"/>
          </p:cNvPicPr>
          <p:nvPr/>
        </p:nvPicPr>
        <p:blipFill>
          <a:blip r:embed="rId5" cstate="print"/>
          <a:srcRect/>
          <a:stretch>
            <a:fillRect/>
          </a:stretch>
        </p:blipFill>
        <p:spPr bwMode="auto">
          <a:xfrm>
            <a:off x="4788024" y="2780928"/>
            <a:ext cx="3600400" cy="24428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err="1" smtClean="0"/>
              <a:t>Εκτελεση</a:t>
            </a:r>
            <a:r>
              <a:rPr lang="el-GR" dirty="0" smtClean="0"/>
              <a:t>..</a:t>
            </a:r>
            <a:endParaRPr lang="el-GR" dirty="0"/>
          </a:p>
        </p:txBody>
      </p:sp>
      <p:sp>
        <p:nvSpPr>
          <p:cNvPr id="3" name="2 - Θέση περιεχομένου"/>
          <p:cNvSpPr>
            <a:spLocks noGrp="1"/>
          </p:cNvSpPr>
          <p:nvPr>
            <p:ph idx="1"/>
          </p:nvPr>
        </p:nvSpPr>
        <p:spPr/>
        <p:txBody>
          <a:bodyPr/>
          <a:lstStyle/>
          <a:p>
            <a:pPr>
              <a:buNone/>
            </a:pPr>
            <a:r>
              <a:rPr lang="el-GR" dirty="0" smtClean="0"/>
              <a:t>Το παιχνίδι ξεκινάει με τις </a:t>
            </a:r>
            <a:r>
              <a:rPr lang="el-GR" b="1" dirty="0" smtClean="0">
                <a:solidFill>
                  <a:srgbClr val="65193A"/>
                </a:solidFill>
              </a:rPr>
              <a:t>δύο</a:t>
            </a:r>
            <a:r>
              <a:rPr lang="el-GR" dirty="0" smtClean="0"/>
              <a:t> παρακάτω επιλογές:</a:t>
            </a:r>
          </a:p>
          <a:p>
            <a:pPr marL="514350" indent="-514350">
              <a:buFont typeface="+mj-lt"/>
              <a:buAutoNum type="arabicParenR"/>
            </a:pPr>
            <a:r>
              <a:rPr lang="en-US" b="1" i="1" dirty="0" smtClean="0">
                <a:solidFill>
                  <a:srgbClr val="65193A"/>
                </a:solidFill>
              </a:rPr>
              <a:t>PLAY</a:t>
            </a:r>
          </a:p>
          <a:p>
            <a:pPr marL="514350" indent="-514350">
              <a:buFont typeface="+mj-lt"/>
              <a:buAutoNum type="arabicParenR"/>
            </a:pPr>
            <a:r>
              <a:rPr lang="en-US" b="1" i="1" dirty="0" smtClean="0">
                <a:solidFill>
                  <a:srgbClr val="65193A"/>
                </a:solidFill>
              </a:rPr>
              <a:t>QUIT</a:t>
            </a:r>
            <a:endParaRPr lang="el-GR" b="1" i="1" dirty="0">
              <a:solidFill>
                <a:srgbClr val="65193A"/>
              </a:solidFill>
            </a:endParaRPr>
          </a:p>
        </p:txBody>
      </p:sp>
      <p:pic>
        <p:nvPicPr>
          <p:cNvPr id="4" name="3 - Εικόνα" descr="Screenshot_4.jpg"/>
          <p:cNvPicPr>
            <a:picLocks noChangeAspect="1"/>
          </p:cNvPicPr>
          <p:nvPr/>
        </p:nvPicPr>
        <p:blipFill>
          <a:blip r:embed="rId2" cstate="print"/>
          <a:stretch>
            <a:fillRect/>
          </a:stretch>
        </p:blipFill>
        <p:spPr>
          <a:xfrm>
            <a:off x="3131840" y="2348880"/>
            <a:ext cx="5472608" cy="427674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err="1" smtClean="0"/>
              <a:t>Εκτελεση</a:t>
            </a:r>
            <a:r>
              <a:rPr lang="el-GR" dirty="0" smtClean="0"/>
              <a:t>..</a:t>
            </a:r>
            <a:endParaRPr lang="el-GR" dirty="0"/>
          </a:p>
        </p:txBody>
      </p:sp>
      <p:sp>
        <p:nvSpPr>
          <p:cNvPr id="3" name="2 - Θέση περιεχομένου"/>
          <p:cNvSpPr>
            <a:spLocks noGrp="1"/>
          </p:cNvSpPr>
          <p:nvPr>
            <p:ph idx="1"/>
          </p:nvPr>
        </p:nvSpPr>
        <p:spPr>
          <a:xfrm>
            <a:off x="251520" y="1268760"/>
            <a:ext cx="4176464" cy="5184576"/>
          </a:xfrm>
        </p:spPr>
        <p:txBody>
          <a:bodyPr>
            <a:normAutofit fontScale="92500" lnSpcReduction="20000"/>
          </a:bodyPr>
          <a:lstStyle/>
          <a:p>
            <a:pPr>
              <a:buNone/>
            </a:pPr>
            <a:r>
              <a:rPr lang="el-GR" dirty="0" smtClean="0"/>
              <a:t>	Πριν από </a:t>
            </a:r>
            <a:r>
              <a:rPr lang="el-GR" dirty="0" err="1" smtClean="0"/>
              <a:t>αύτό</a:t>
            </a:r>
            <a:r>
              <a:rPr lang="el-GR" dirty="0" smtClean="0"/>
              <a:t> όμως ο χρήστης καλείται να επιλέξει κάποια χαρακτηριστικά όσον αφορά την ανάλυση και το μέγεθος του παραθύρου του παιχνιδιού, αλλά και να αναθέσει τις κινήσεις του ήρωα σε όποια πλήκτρα θέλει (</a:t>
            </a:r>
            <a:r>
              <a:rPr lang="el-GR" dirty="0" smtClean="0"/>
              <a:t>υ</a:t>
            </a:r>
            <a:r>
              <a:rPr lang="el-GR" dirty="0" smtClean="0"/>
              <a:t>πάρχουν ήδη </a:t>
            </a:r>
            <a:r>
              <a:rPr lang="en-US" b="1" i="1" dirty="0" smtClean="0"/>
              <a:t>default</a:t>
            </a:r>
            <a:r>
              <a:rPr lang="el-GR" dirty="0" smtClean="0"/>
              <a:t> επιλογές) :</a:t>
            </a:r>
            <a:endParaRPr lang="el-GR" dirty="0"/>
          </a:p>
        </p:txBody>
      </p:sp>
      <p:pic>
        <p:nvPicPr>
          <p:cNvPr id="4" name="3 - Εικόνα" descr="Screenshot_2.jpg"/>
          <p:cNvPicPr>
            <a:picLocks noChangeAspect="1"/>
          </p:cNvPicPr>
          <p:nvPr/>
        </p:nvPicPr>
        <p:blipFill>
          <a:blip r:embed="rId2" cstate="print"/>
          <a:stretch>
            <a:fillRect/>
          </a:stretch>
        </p:blipFill>
        <p:spPr>
          <a:xfrm>
            <a:off x="6156176" y="4077072"/>
            <a:ext cx="2724848" cy="256897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 name="4 - Εικόνα" descr="Screenshot_1.jpg"/>
          <p:cNvPicPr>
            <a:picLocks noChangeAspect="1"/>
          </p:cNvPicPr>
          <p:nvPr/>
        </p:nvPicPr>
        <p:blipFill>
          <a:blip r:embed="rId3" cstate="print"/>
          <a:stretch>
            <a:fillRect/>
          </a:stretch>
        </p:blipFill>
        <p:spPr>
          <a:xfrm>
            <a:off x="4644008" y="1196752"/>
            <a:ext cx="2845952" cy="266429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err="1" smtClean="0"/>
              <a:t>Εκτελεση</a:t>
            </a:r>
            <a:r>
              <a:rPr lang="el-GR" dirty="0" smtClean="0"/>
              <a:t>..</a:t>
            </a:r>
            <a:endParaRPr lang="el-GR" dirty="0"/>
          </a:p>
        </p:txBody>
      </p:sp>
      <p:sp>
        <p:nvSpPr>
          <p:cNvPr id="3" name="2 - Θέση περιεχομένου"/>
          <p:cNvSpPr>
            <a:spLocks noGrp="1"/>
          </p:cNvSpPr>
          <p:nvPr>
            <p:ph idx="1"/>
          </p:nvPr>
        </p:nvSpPr>
        <p:spPr/>
        <p:txBody>
          <a:bodyPr/>
          <a:lstStyle/>
          <a:p>
            <a:pPr marL="514350" indent="-514350">
              <a:buFont typeface="Wingdings" pitchFamily="2" charset="2"/>
              <a:buChar char="§"/>
            </a:pPr>
            <a:r>
              <a:rPr lang="el-GR" dirty="0" smtClean="0"/>
              <a:t>Εφόσον κάνουμε τις προηγούμενες επιλογές το παιχνίδι μας ξεκινάει βρίσκοντας τον ιππότη μας λίγο μπροστά από την είσοδο του μεσαιωνικού χωριού.</a:t>
            </a:r>
          </a:p>
          <a:p>
            <a:pPr>
              <a:buNone/>
            </a:pPr>
            <a:r>
              <a:rPr lang="el-GR" dirty="0" smtClean="0"/>
              <a:t>	</a:t>
            </a:r>
          </a:p>
          <a:p>
            <a:pPr>
              <a:buFont typeface="Wingdings" pitchFamily="2" charset="2"/>
              <a:buChar char="§"/>
            </a:pPr>
            <a:r>
              <a:rPr lang="el-GR" dirty="0" smtClean="0"/>
              <a:t>Υπάρχει μια σημείωση στην οθόνη που εξηγεί στον χρήστη με ποια πλήκτρα ο ήρωας μας θα κινείται.</a:t>
            </a:r>
            <a:endParaRPr lang="el-GR" dirty="0"/>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dirty="0"/>
          </a:p>
        </p:txBody>
      </p:sp>
      <p:pic>
        <p:nvPicPr>
          <p:cNvPr id="4" name="3 - Θέση περιεχομένου" descr="Screenshot_5.jpg"/>
          <p:cNvPicPr>
            <a:picLocks noGrp="1" noChangeAspect="1"/>
          </p:cNvPicPr>
          <p:nvPr>
            <p:ph idx="1"/>
          </p:nvPr>
        </p:nvPicPr>
        <p:blipFill>
          <a:blip r:embed="rId2" cstate="print"/>
          <a:stretch>
            <a:fillRect/>
          </a:stretch>
        </p:blipFill>
        <p:spPr>
          <a:xfrm>
            <a:off x="179512" y="0"/>
            <a:ext cx="8640960" cy="675141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err="1" smtClean="0"/>
              <a:t>Εκτελεση</a:t>
            </a:r>
            <a:r>
              <a:rPr lang="el-GR" dirty="0" smtClean="0"/>
              <a:t>..</a:t>
            </a:r>
            <a:endParaRPr lang="el-GR"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0" y="4581128"/>
            <a:ext cx="8712968" cy="1669986"/>
          </a:xfrm>
          <a:prstGeom prst="rect">
            <a:avLst/>
          </a:prstGeom>
          <a:noFill/>
          <a:ln w="9525">
            <a:noFill/>
            <a:miter lim="800000"/>
            <a:headEnd/>
            <a:tailEnd/>
          </a:ln>
        </p:spPr>
      </p:pic>
      <p:sp>
        <p:nvSpPr>
          <p:cNvPr id="5" name="4 - TextBox"/>
          <p:cNvSpPr txBox="1"/>
          <p:nvPr/>
        </p:nvSpPr>
        <p:spPr>
          <a:xfrm>
            <a:off x="395536" y="1340768"/>
            <a:ext cx="7416824" cy="5386090"/>
          </a:xfrm>
          <a:prstGeom prst="rect">
            <a:avLst/>
          </a:prstGeom>
          <a:noFill/>
        </p:spPr>
        <p:txBody>
          <a:bodyPr wrap="square" rtlCol="0">
            <a:spAutoFit/>
          </a:bodyPr>
          <a:lstStyle/>
          <a:p>
            <a:r>
              <a:rPr lang="el-GR" sz="3200" dirty="0" smtClean="0"/>
              <a:t>Οπότε έχουμε τα πλήκτρα:</a:t>
            </a:r>
          </a:p>
          <a:p>
            <a:endParaRPr lang="el-GR" sz="3200" dirty="0" smtClean="0"/>
          </a:p>
          <a:p>
            <a:pPr>
              <a:buFont typeface="Wingdings" pitchFamily="2" charset="2"/>
              <a:buChar char="q"/>
            </a:pPr>
            <a:r>
              <a:rPr lang="en-US" sz="2400" b="1" dirty="0" smtClean="0"/>
              <a:t>W </a:t>
            </a:r>
            <a:r>
              <a:rPr lang="el-GR" sz="2400" b="1" dirty="0" smtClean="0"/>
              <a:t>ή πάνω       βελάκι</a:t>
            </a:r>
            <a:r>
              <a:rPr lang="el-GR" sz="2400" dirty="0" smtClean="0"/>
              <a:t>: κίνηση προς τα μπροστά</a:t>
            </a:r>
          </a:p>
          <a:p>
            <a:pPr>
              <a:buFont typeface="Wingdings" pitchFamily="2" charset="2"/>
              <a:buChar char="q"/>
            </a:pPr>
            <a:r>
              <a:rPr lang="el-GR" sz="2400" b="1" dirty="0" smtClean="0"/>
              <a:t>Α  ή αριστερό βελάκι</a:t>
            </a:r>
            <a:r>
              <a:rPr lang="el-GR" sz="2400" dirty="0" smtClean="0"/>
              <a:t>: κίνηση προς τα αριστερά</a:t>
            </a:r>
          </a:p>
          <a:p>
            <a:pPr>
              <a:buFont typeface="Wingdings" pitchFamily="2" charset="2"/>
              <a:buChar char="q"/>
            </a:pPr>
            <a:r>
              <a:rPr lang="en-US" sz="2400" b="1" dirty="0" smtClean="0"/>
              <a:t>S</a:t>
            </a:r>
            <a:r>
              <a:rPr lang="el-GR" sz="2400" b="1" dirty="0" smtClean="0"/>
              <a:t> </a:t>
            </a:r>
            <a:r>
              <a:rPr lang="en-US" sz="2400" b="1" dirty="0" smtClean="0"/>
              <a:t> </a:t>
            </a:r>
            <a:r>
              <a:rPr lang="el-GR" sz="2400" b="1" dirty="0" smtClean="0"/>
              <a:t>ή κάτω       βελάκι</a:t>
            </a:r>
            <a:r>
              <a:rPr lang="el-GR" sz="2400" dirty="0" smtClean="0"/>
              <a:t>: κίνηση προς τα πίσω</a:t>
            </a:r>
            <a:endParaRPr lang="en-US" sz="2400" dirty="0" smtClean="0"/>
          </a:p>
          <a:p>
            <a:pPr>
              <a:buFont typeface="Wingdings" pitchFamily="2" charset="2"/>
              <a:buChar char="q"/>
            </a:pPr>
            <a:r>
              <a:rPr lang="en-US" sz="2400" b="1" dirty="0" smtClean="0"/>
              <a:t>D</a:t>
            </a:r>
            <a:r>
              <a:rPr lang="el-GR" sz="2400" b="1" dirty="0" smtClean="0"/>
              <a:t>  ή δεξί         βελάκι</a:t>
            </a:r>
            <a:r>
              <a:rPr lang="el-GR" sz="2400" dirty="0" smtClean="0"/>
              <a:t>: κίνηση προς τα δεξιά</a:t>
            </a:r>
          </a:p>
          <a:p>
            <a:pPr>
              <a:buFont typeface="Wingdings" pitchFamily="2" charset="2"/>
              <a:buChar char="q"/>
            </a:pPr>
            <a:r>
              <a:rPr lang="el-GR" sz="2400" b="1" dirty="0" smtClean="0"/>
              <a:t>Αριστερό κλικ</a:t>
            </a:r>
            <a:r>
              <a:rPr lang="el-GR" sz="2400" dirty="0" smtClean="0"/>
              <a:t>: χτύπημα με το ξίφος</a:t>
            </a:r>
          </a:p>
          <a:p>
            <a:endParaRPr lang="el-GR" sz="3200" dirty="0" smtClean="0"/>
          </a:p>
          <a:p>
            <a:endParaRPr lang="el-GR" sz="3200" dirty="0" smtClean="0"/>
          </a:p>
          <a:p>
            <a:endParaRPr lang="el-GR" sz="3200" dirty="0" smtClean="0"/>
          </a:p>
          <a:p>
            <a:endParaRPr lang="el-GR" sz="3200" dirty="0" smtClean="0"/>
          </a:p>
          <a:p>
            <a:endParaRPr lang="el-GR" sz="3200" dirty="0"/>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dirty="0" err="1" smtClean="0"/>
              <a:t>Εκτελεση</a:t>
            </a:r>
            <a:r>
              <a:rPr lang="el-GR" dirty="0" smtClean="0"/>
              <a:t>..</a:t>
            </a:r>
            <a:endParaRPr lang="el-GR" dirty="0"/>
          </a:p>
        </p:txBody>
      </p:sp>
      <p:sp>
        <p:nvSpPr>
          <p:cNvPr id="3" name="2 - Θέση περιεχομένου"/>
          <p:cNvSpPr>
            <a:spLocks noGrp="1"/>
          </p:cNvSpPr>
          <p:nvPr>
            <p:ph idx="1"/>
          </p:nvPr>
        </p:nvSpPr>
        <p:spPr/>
        <p:txBody>
          <a:bodyPr/>
          <a:lstStyle/>
          <a:p>
            <a:pPr>
              <a:buNone/>
            </a:pPr>
            <a:r>
              <a:rPr lang="el-GR" dirty="0" smtClean="0"/>
              <a:t>	Όσο ο </a:t>
            </a:r>
            <a:r>
              <a:rPr lang="el-GR" dirty="0" err="1" smtClean="0"/>
              <a:t>ήρωάς</a:t>
            </a:r>
            <a:r>
              <a:rPr lang="el-GR" dirty="0" smtClean="0"/>
              <a:t> μας περιπλανιέται στο χωριό, κάθε φορά που επισκέπτεται ένα μέρος, τότε θα εμφανίζεται σχετικό παράθυρο ενημερώνοντας τον χρήστη για το όνομα της περιοχής (π.χ. είσοδος χωριού, ταβέρνα, δάσος, ορυχεία, αρχηγείο κλπ.</a:t>
            </a:r>
            <a:endParaRPr lang="el-GR" dirty="0"/>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pic>
        <p:nvPicPr>
          <p:cNvPr id="5" name="4 - Θέση περιεχομένου" descr="Screenshot_13.jpg"/>
          <p:cNvPicPr>
            <a:picLocks noGrp="1" noChangeAspect="1"/>
          </p:cNvPicPr>
          <p:nvPr>
            <p:ph idx="1"/>
          </p:nvPr>
        </p:nvPicPr>
        <p:blipFill>
          <a:blip r:embed="rId2" cstate="print"/>
          <a:stretch>
            <a:fillRect/>
          </a:stretch>
        </p:blipFill>
        <p:spPr>
          <a:xfrm>
            <a:off x="0" y="116632"/>
            <a:ext cx="4507617" cy="350100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4" name="3 - Εικόνα" descr="Screenshot_6.jpg"/>
          <p:cNvPicPr>
            <a:picLocks noChangeAspect="1"/>
          </p:cNvPicPr>
          <p:nvPr/>
        </p:nvPicPr>
        <p:blipFill>
          <a:blip r:embed="rId3" cstate="print"/>
          <a:stretch>
            <a:fillRect/>
          </a:stretch>
        </p:blipFill>
        <p:spPr>
          <a:xfrm>
            <a:off x="4520140" y="116632"/>
            <a:ext cx="4516356" cy="350100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6" name="5 - Εικόνα" descr="Screenshot_42.jpg"/>
          <p:cNvPicPr>
            <a:picLocks noChangeAspect="1"/>
          </p:cNvPicPr>
          <p:nvPr/>
        </p:nvPicPr>
        <p:blipFill>
          <a:blip r:embed="rId4" cstate="print"/>
          <a:stretch>
            <a:fillRect/>
          </a:stretch>
        </p:blipFill>
        <p:spPr>
          <a:xfrm>
            <a:off x="0" y="3401617"/>
            <a:ext cx="4464496" cy="345638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7" name="6 - Εικόνα" descr="Screenshot_45.jpg"/>
          <p:cNvPicPr>
            <a:picLocks noChangeAspect="1"/>
          </p:cNvPicPr>
          <p:nvPr/>
        </p:nvPicPr>
        <p:blipFill>
          <a:blip r:embed="rId5" cstate="print"/>
          <a:stretch>
            <a:fillRect/>
          </a:stretch>
        </p:blipFill>
        <p:spPr>
          <a:xfrm>
            <a:off x="4572000" y="3401617"/>
            <a:ext cx="4464496" cy="345638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dirty="0" err="1" smtClean="0"/>
              <a:t>Αστοχιεσ</a:t>
            </a:r>
            <a:r>
              <a:rPr lang="el-GR" dirty="0" smtClean="0"/>
              <a:t> στον </a:t>
            </a:r>
            <a:r>
              <a:rPr lang="el-GR" dirty="0" err="1" smtClean="0"/>
              <a:t>κωδικα</a:t>
            </a:r>
            <a:r>
              <a:rPr lang="el-GR" dirty="0" smtClean="0"/>
              <a:t>..</a:t>
            </a:r>
            <a:endParaRPr lang="el-GR" dirty="0"/>
          </a:p>
        </p:txBody>
      </p:sp>
      <p:sp>
        <p:nvSpPr>
          <p:cNvPr id="3" name="2 - Θέση περιεχομένου"/>
          <p:cNvSpPr>
            <a:spLocks noGrp="1"/>
          </p:cNvSpPr>
          <p:nvPr>
            <p:ph idx="1"/>
          </p:nvPr>
        </p:nvSpPr>
        <p:spPr/>
        <p:txBody>
          <a:bodyPr/>
          <a:lstStyle/>
          <a:p>
            <a:endParaRPr lang="el-GR" dirty="0"/>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err="1" smtClean="0"/>
              <a:t>Δυσκολιεσ</a:t>
            </a:r>
            <a:r>
              <a:rPr lang="el-GR" dirty="0" smtClean="0"/>
              <a:t>..</a:t>
            </a:r>
            <a:endParaRPr lang="el-GR" dirty="0"/>
          </a:p>
        </p:txBody>
      </p:sp>
      <p:sp>
        <p:nvSpPr>
          <p:cNvPr id="3" name="2 - Θέση περιεχομένου"/>
          <p:cNvSpPr>
            <a:spLocks noGrp="1"/>
          </p:cNvSpPr>
          <p:nvPr>
            <p:ph idx="1"/>
          </p:nvPr>
        </p:nvSpPr>
        <p:spPr>
          <a:xfrm>
            <a:off x="323528" y="1412776"/>
            <a:ext cx="8686800" cy="5445224"/>
          </a:xfrm>
        </p:spPr>
        <p:txBody>
          <a:bodyPr>
            <a:normAutofit fontScale="92500" lnSpcReduction="20000"/>
          </a:bodyPr>
          <a:lstStyle/>
          <a:p>
            <a:r>
              <a:rPr lang="el-GR" dirty="0" smtClean="0"/>
              <a:t>Η αλήθεια είναι ότι αντιμετωπίσαμε περισσότερες δυσκολίες όσον αφορά τη σχεδίαση του χωριού παρά στην ανάπτυξη των κινήσεων του ήρωα μας.</a:t>
            </a:r>
          </a:p>
          <a:p>
            <a:r>
              <a:rPr lang="el-GR" dirty="0" smtClean="0"/>
              <a:t>Η σχεδίαση των σπιτιών σε όσο το δυνατότερο πιο ρεαλιστική κλίμακα, η κλίση των λόφων, η πυκνότητα του δάσους (πόσο δηλαδή θα απέχουν τα δέντρα μεταξύ τους), οι κινήσεις των κατοίκων του χωριού και ο συγχρονισμός των ήχων (π.χ. το χτύπημα του σφυριού του εργάτη στο βράχο) ήταν μερικές από τις δυσκολίες που </a:t>
            </a:r>
            <a:r>
              <a:rPr lang="el-GR" dirty="0" smtClean="0"/>
              <a:t>αντιμετωπίσαμε</a:t>
            </a:r>
          </a:p>
          <a:p>
            <a:r>
              <a:rPr lang="el-GR" dirty="0" smtClean="0"/>
              <a:t>Προσπαθήσαμε</a:t>
            </a:r>
            <a:r>
              <a:rPr lang="el-GR" dirty="0" smtClean="0"/>
              <a:t> </a:t>
            </a:r>
            <a:r>
              <a:rPr lang="el-GR" dirty="0" smtClean="0"/>
              <a:t>να δώσουμε λεπτομέρειες στο παιχνίδι κάνοντάς το πιο αληθοφανές και </a:t>
            </a:r>
            <a:r>
              <a:rPr lang="el-GR" dirty="0" err="1" smtClean="0"/>
              <a:t>προτότυπο</a:t>
            </a:r>
            <a:r>
              <a:rPr lang="el-GR" dirty="0" smtClean="0"/>
              <a:t> προσφέροντας καλή αισθητική στον χρήστη.</a:t>
            </a:r>
          </a:p>
          <a:p>
            <a:endParaRPr lang="el-GR" dirty="0"/>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err="1" smtClean="0"/>
              <a:t>Μελλοντικεσ</a:t>
            </a:r>
            <a:r>
              <a:rPr lang="el-GR" dirty="0" smtClean="0"/>
              <a:t> </a:t>
            </a:r>
            <a:r>
              <a:rPr lang="el-GR" dirty="0" err="1" smtClean="0"/>
              <a:t>επεκτασεισ</a:t>
            </a:r>
            <a:r>
              <a:rPr lang="el-GR" dirty="0" smtClean="0"/>
              <a:t>..</a:t>
            </a:r>
            <a:endParaRPr lang="el-GR" dirty="0"/>
          </a:p>
        </p:txBody>
      </p:sp>
      <p:sp>
        <p:nvSpPr>
          <p:cNvPr id="3" name="2 - Θέση περιεχομένου"/>
          <p:cNvSpPr>
            <a:spLocks noGrp="1"/>
          </p:cNvSpPr>
          <p:nvPr>
            <p:ph idx="1"/>
          </p:nvPr>
        </p:nvSpPr>
        <p:spPr>
          <a:xfrm>
            <a:off x="304800" y="1554162"/>
            <a:ext cx="8686800" cy="5187206"/>
          </a:xfrm>
        </p:spPr>
        <p:txBody>
          <a:bodyPr>
            <a:normAutofit lnSpcReduction="10000"/>
          </a:bodyPr>
          <a:lstStyle/>
          <a:p>
            <a:pPr>
              <a:buNone/>
            </a:pPr>
            <a:r>
              <a:rPr lang="el-GR" dirty="0" smtClean="0"/>
              <a:t>	Στο μέλλον θα μπορούσαμε να προσθέσουμε κάποια </a:t>
            </a:r>
            <a:r>
              <a:rPr lang="en-US" b="1" i="1" dirty="0" smtClean="0"/>
              <a:t>quests</a:t>
            </a:r>
            <a:r>
              <a:rPr lang="el-GR" dirty="0" smtClean="0"/>
              <a:t> στο παιχνίδι μας, όπως:</a:t>
            </a:r>
          </a:p>
          <a:p>
            <a:pPr lvl="1"/>
            <a:r>
              <a:rPr lang="el-GR" dirty="0" smtClean="0"/>
              <a:t>Δημιουργία</a:t>
            </a:r>
            <a:r>
              <a:rPr lang="en-US" dirty="0" smtClean="0"/>
              <a:t> mini map </a:t>
            </a:r>
            <a:r>
              <a:rPr lang="el-GR" dirty="0" smtClean="0"/>
              <a:t>στο κάτω δεξιά μέρος της </a:t>
            </a:r>
            <a:r>
              <a:rPr lang="el-GR" dirty="0" smtClean="0"/>
              <a:t>οθόνης.</a:t>
            </a:r>
            <a:endParaRPr lang="el-GR" dirty="0" smtClean="0"/>
          </a:p>
          <a:p>
            <a:pPr lvl="1"/>
            <a:r>
              <a:rPr lang="el-GR" dirty="0" smtClean="0"/>
              <a:t>Αποστολές εύρεσης κάποιων αντικειμένων στο περιβάλλον του χωριού εντός συγκεκριμένου χρονικού διαστήματος με τη βοήθεια του παραπάνω </a:t>
            </a:r>
            <a:r>
              <a:rPr lang="en-US" b="1" i="1" dirty="0" smtClean="0"/>
              <a:t>mini </a:t>
            </a:r>
            <a:r>
              <a:rPr lang="en-US" b="1" i="1" dirty="0" smtClean="0"/>
              <a:t>map</a:t>
            </a:r>
            <a:r>
              <a:rPr lang="el-GR" dirty="0" smtClean="0"/>
              <a:t>.</a:t>
            </a:r>
            <a:endParaRPr lang="en-US" b="1" i="1" dirty="0" smtClean="0"/>
          </a:p>
          <a:p>
            <a:pPr lvl="1"/>
            <a:r>
              <a:rPr lang="el-GR" dirty="0" smtClean="0"/>
              <a:t>Την ιδέα του </a:t>
            </a:r>
            <a:r>
              <a:rPr lang="en-US" b="1" i="1" dirty="0" smtClean="0"/>
              <a:t>combat </a:t>
            </a:r>
            <a:r>
              <a:rPr lang="el-GR" dirty="0" smtClean="0"/>
              <a:t>με τέρατα, άλλους στρατιώτες ή διάφορα </a:t>
            </a:r>
            <a:r>
              <a:rPr lang="en-US" b="1" i="1" dirty="0" smtClean="0"/>
              <a:t>creatures</a:t>
            </a:r>
            <a:r>
              <a:rPr lang="el-GR" dirty="0" smtClean="0"/>
              <a:t>.</a:t>
            </a:r>
            <a:endParaRPr lang="en-US" b="1" i="1" dirty="0" smtClean="0"/>
          </a:p>
          <a:p>
            <a:pPr lvl="1"/>
            <a:r>
              <a:rPr lang="el-GR" dirty="0" smtClean="0"/>
              <a:t>Την αγορά επιπλέον εξοπλισμού με νομίσματα που αποκτώνται από τα παραπάνω </a:t>
            </a:r>
            <a:r>
              <a:rPr lang="en-US" b="1" i="1" dirty="0" smtClean="0"/>
              <a:t>side </a:t>
            </a:r>
            <a:r>
              <a:rPr lang="en-US" b="1" i="1" dirty="0" smtClean="0"/>
              <a:t>missions</a:t>
            </a:r>
            <a:r>
              <a:rPr lang="el-GR" dirty="0" smtClean="0"/>
              <a:t>.</a:t>
            </a:r>
            <a:endParaRPr lang="en-US" b="1" i="1" dirty="0" smtClean="0"/>
          </a:p>
          <a:p>
            <a:pPr lvl="1"/>
            <a:endParaRPr lang="el-GR" dirty="0" smtClean="0"/>
          </a:p>
          <a:p>
            <a:pPr lvl="1"/>
            <a:endParaRPr lang="el-GR" dirty="0"/>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err="1" smtClean="0"/>
              <a:t>Περιεχομενα</a:t>
            </a:r>
            <a:r>
              <a:rPr lang="el-GR" dirty="0" smtClean="0"/>
              <a:t>..</a:t>
            </a:r>
            <a:endParaRPr lang="el-GR" dirty="0"/>
          </a:p>
        </p:txBody>
      </p:sp>
      <p:sp>
        <p:nvSpPr>
          <p:cNvPr id="3" name="2 - Θέση περιεχομένου"/>
          <p:cNvSpPr>
            <a:spLocks noGrp="1"/>
          </p:cNvSpPr>
          <p:nvPr>
            <p:ph idx="1"/>
          </p:nvPr>
        </p:nvSpPr>
        <p:spPr/>
        <p:txBody>
          <a:bodyPr/>
          <a:lstStyle/>
          <a:p>
            <a:pPr marL="514350" indent="-514350">
              <a:buFont typeface="+mj-lt"/>
              <a:buAutoNum type="arabicParenR"/>
            </a:pPr>
            <a:r>
              <a:rPr lang="el-GR" dirty="0" smtClean="0">
                <a:latin typeface="Arial Narrow" pitchFamily="34" charset="0"/>
              </a:rPr>
              <a:t>ΕΙΣΑΓΩΓΗ</a:t>
            </a:r>
          </a:p>
          <a:p>
            <a:pPr marL="514350" indent="-514350">
              <a:buFont typeface="+mj-lt"/>
              <a:buAutoNum type="arabicParenR"/>
            </a:pPr>
            <a:r>
              <a:rPr lang="el-GR" dirty="0" smtClean="0">
                <a:latin typeface="Arial Narrow" pitchFamily="34" charset="0"/>
              </a:rPr>
              <a:t>ΣΧΕΔΙΑΣΗ</a:t>
            </a:r>
          </a:p>
          <a:p>
            <a:pPr marL="514350" indent="-514350">
              <a:buFont typeface="+mj-lt"/>
              <a:buAutoNum type="arabicParenR"/>
            </a:pPr>
            <a:r>
              <a:rPr lang="el-GR" dirty="0" smtClean="0">
                <a:latin typeface="Arial Narrow" pitchFamily="34" charset="0"/>
              </a:rPr>
              <a:t>ΑΝΑΠΤΥΞΗ</a:t>
            </a:r>
          </a:p>
          <a:p>
            <a:pPr marL="514350" indent="-514350">
              <a:buFont typeface="+mj-lt"/>
              <a:buAutoNum type="arabicParenR"/>
            </a:pPr>
            <a:r>
              <a:rPr lang="el-GR" dirty="0" smtClean="0">
                <a:latin typeface="Arial Narrow" pitchFamily="34" charset="0"/>
              </a:rPr>
              <a:t>ΕΚΤΕΛΕΣΗ</a:t>
            </a:r>
          </a:p>
          <a:p>
            <a:pPr marL="514350" indent="-514350">
              <a:buFont typeface="+mj-lt"/>
              <a:buAutoNum type="arabicParenR"/>
            </a:pPr>
            <a:r>
              <a:rPr lang="el-GR" dirty="0" smtClean="0">
                <a:latin typeface="Arial Narrow" pitchFamily="34" charset="0"/>
              </a:rPr>
              <a:t>ΠΗΓΑΙΟΣ ΚΩΔΙΚΑΣ (με επεξηγηματικά σχόλια)</a:t>
            </a:r>
          </a:p>
          <a:p>
            <a:pPr marL="514350" indent="-514350">
              <a:buFont typeface="+mj-lt"/>
              <a:buAutoNum type="arabicParenR"/>
            </a:pPr>
            <a:r>
              <a:rPr lang="el-GR" dirty="0" smtClean="0">
                <a:latin typeface="Arial Narrow" pitchFamily="34" charset="0"/>
              </a:rPr>
              <a:t>…</a:t>
            </a:r>
            <a:endParaRPr lang="el-GR" dirty="0" smtClean="0">
              <a:latin typeface="Arial Narrow" pitchFamily="34" charset="0"/>
            </a:endParaRPr>
          </a:p>
          <a:p>
            <a:pPr marL="514350" indent="-514350">
              <a:buFont typeface="+mj-lt"/>
              <a:buAutoNum type="arabicParenR"/>
            </a:pPr>
            <a:r>
              <a:rPr lang="el-GR" dirty="0" smtClean="0">
                <a:latin typeface="Arial Narrow" pitchFamily="34" charset="0"/>
              </a:rPr>
              <a:t>ΒΙΒΛΙΟΓΡΑΦΙΑ, ΠΗΓΕΣ, </a:t>
            </a:r>
            <a:r>
              <a:rPr lang="en-US" dirty="0" smtClean="0">
                <a:latin typeface="Arial Narrow" pitchFamily="34" charset="0"/>
              </a:rPr>
              <a:t>ASSETS</a:t>
            </a:r>
            <a:endParaRPr lang="el-GR" dirty="0" smtClean="0">
              <a:latin typeface="Arial Narrow" pitchFamily="34" charset="0"/>
            </a:endParaRP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dirty="0"/>
          </a:p>
        </p:txBody>
      </p:sp>
      <p:pic>
        <p:nvPicPr>
          <p:cNvPr id="4" name="3 - Θέση περιεχομένου" descr="Screenshot_41.jpg"/>
          <p:cNvPicPr>
            <a:picLocks noGrp="1" noChangeAspect="1"/>
          </p:cNvPicPr>
          <p:nvPr>
            <p:ph idx="1"/>
          </p:nvPr>
        </p:nvPicPr>
        <p:blipFill>
          <a:blip r:embed="rId2" cstate="print"/>
          <a:stretch>
            <a:fillRect/>
          </a:stretch>
        </p:blipFill>
        <p:spPr>
          <a:xfrm>
            <a:off x="323528" y="0"/>
            <a:ext cx="8424936" cy="660108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5" name="4 - Επεξήγηση με σύννεφο"/>
          <p:cNvSpPr/>
          <p:nvPr/>
        </p:nvSpPr>
        <p:spPr>
          <a:xfrm>
            <a:off x="3707904" y="1124744"/>
            <a:ext cx="3816424" cy="2088232"/>
          </a:xfrm>
          <a:prstGeom prst="cloudCallou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800" b="1"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ΤΕΛΟΣ..</a:t>
            </a:r>
            <a:endParaRPr lang="el-GR" sz="48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ΕΙΣΑΓΩΓΗ..</a:t>
            </a:r>
            <a:endParaRPr lang="el-GR" dirty="0"/>
          </a:p>
        </p:txBody>
      </p:sp>
      <p:sp>
        <p:nvSpPr>
          <p:cNvPr id="3" name="2 - Θέση περιεχομένου"/>
          <p:cNvSpPr>
            <a:spLocks noGrp="1"/>
          </p:cNvSpPr>
          <p:nvPr>
            <p:ph idx="1"/>
          </p:nvPr>
        </p:nvSpPr>
        <p:spPr>
          <a:xfrm>
            <a:off x="304800" y="1554162"/>
            <a:ext cx="8686800" cy="5115198"/>
          </a:xfrm>
        </p:spPr>
        <p:txBody>
          <a:bodyPr>
            <a:normAutofit fontScale="92500" lnSpcReduction="10000"/>
          </a:bodyPr>
          <a:lstStyle/>
          <a:p>
            <a:r>
              <a:rPr lang="el-GR" dirty="0" smtClean="0"/>
              <a:t>Σκοπός μας ήταν να φέρουμε στη ζωή ένα μεσαιωνικό </a:t>
            </a:r>
            <a:r>
              <a:rPr lang="el-GR" i="1" dirty="0" smtClean="0"/>
              <a:t>3</a:t>
            </a:r>
            <a:r>
              <a:rPr lang="en-US" i="1" dirty="0" smtClean="0"/>
              <a:t>D </a:t>
            </a:r>
            <a:r>
              <a:rPr lang="el-GR" dirty="0" smtClean="0"/>
              <a:t>χωριό της δικής μας φαντασίας χρησιμοποιώντας πρόσφατη έκδοση του προγράμματος </a:t>
            </a:r>
            <a:r>
              <a:rPr lang="en-US" b="1" i="1" dirty="0" smtClean="0">
                <a:solidFill>
                  <a:srgbClr val="FF0000"/>
                </a:solidFill>
              </a:rPr>
              <a:t>UNITY</a:t>
            </a:r>
            <a:r>
              <a:rPr lang="en-US" dirty="0" smtClean="0"/>
              <a:t>.</a:t>
            </a:r>
          </a:p>
          <a:p>
            <a:endParaRPr lang="el-GR" dirty="0" smtClean="0"/>
          </a:p>
          <a:p>
            <a:r>
              <a:rPr lang="el-GR" dirty="0" smtClean="0"/>
              <a:t>Το χωριό μας:</a:t>
            </a:r>
          </a:p>
          <a:p>
            <a:pPr marL="514350" indent="-514350">
              <a:buNone/>
            </a:pPr>
            <a:r>
              <a:rPr lang="en-US" sz="3000" b="1" dirty="0" smtClean="0">
                <a:solidFill>
                  <a:schemeClr val="accent1"/>
                </a:solidFill>
              </a:rPr>
              <a:t>A. </a:t>
            </a:r>
            <a:r>
              <a:rPr lang="el-GR" b="1" u="sng" dirty="0" smtClean="0"/>
              <a:t>Όσον αφορά τη φύση:</a:t>
            </a:r>
          </a:p>
          <a:p>
            <a:pPr lvl="1">
              <a:buFont typeface="Wingdings" pitchFamily="2" charset="2"/>
              <a:buChar char="Ø"/>
            </a:pPr>
            <a:r>
              <a:rPr lang="el-GR" dirty="0" smtClean="0"/>
              <a:t> βρίσκεται στο εσωτερικού ενός μεγάλου δάσους,</a:t>
            </a:r>
          </a:p>
          <a:p>
            <a:pPr lvl="1">
              <a:buFont typeface="Wingdings" pitchFamily="2" charset="2"/>
              <a:buChar char="Ø"/>
            </a:pPr>
            <a:r>
              <a:rPr lang="el-GR" dirty="0" smtClean="0"/>
              <a:t> περιβάλλεται από εκατοντάδες δέντρα,</a:t>
            </a:r>
          </a:p>
          <a:p>
            <a:pPr lvl="1">
              <a:buFont typeface="Wingdings" pitchFamily="2" charset="2"/>
              <a:buChar char="Ø"/>
            </a:pPr>
            <a:r>
              <a:rPr lang="el-GR" dirty="0" smtClean="0"/>
              <a:t>έχει κοντά του μια μικρή λίμνη,</a:t>
            </a:r>
          </a:p>
          <a:p>
            <a:pPr lvl="1">
              <a:buFont typeface="Wingdings" pitchFamily="2" charset="2"/>
              <a:buChar char="Ø"/>
            </a:pPr>
            <a:r>
              <a:rPr lang="el-GR" dirty="0" smtClean="0"/>
              <a:t>και ποικίλους </a:t>
            </a:r>
            <a:r>
              <a:rPr lang="el-GR" dirty="0" smtClean="0"/>
              <a:t>λόφους</a:t>
            </a:r>
            <a:r>
              <a:rPr lang="en-US" dirty="0" smtClean="0"/>
              <a:t> </a:t>
            </a:r>
            <a:r>
              <a:rPr lang="el-GR" dirty="0" smtClean="0"/>
              <a:t>και βράχους.</a:t>
            </a:r>
            <a:endParaRPr lang="el-GR" dirty="0"/>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ΕΙΚΟΝΕΣ</a:t>
            </a:r>
            <a:r>
              <a:rPr lang="en-US" dirty="0" smtClean="0"/>
              <a:t>..</a:t>
            </a:r>
            <a:endParaRPr lang="el-GR" dirty="0"/>
          </a:p>
        </p:txBody>
      </p:sp>
      <p:pic>
        <p:nvPicPr>
          <p:cNvPr id="4" name="3 - Θέση περιεχομένου" descr="Screenshot_7.jpg"/>
          <p:cNvPicPr>
            <a:picLocks noGrp="1" noChangeAspect="1"/>
          </p:cNvPicPr>
          <p:nvPr>
            <p:ph idx="1"/>
          </p:nvPr>
        </p:nvPicPr>
        <p:blipFill>
          <a:blip r:embed="rId2" cstate="print"/>
          <a:stretch>
            <a:fillRect/>
          </a:stretch>
        </p:blipFill>
        <p:spPr>
          <a:xfrm>
            <a:off x="251520" y="1340768"/>
            <a:ext cx="3672407" cy="15347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4 - Εικόνα" descr="Screenshot_8.jpg"/>
          <p:cNvPicPr>
            <a:picLocks noChangeAspect="1"/>
          </p:cNvPicPr>
          <p:nvPr/>
        </p:nvPicPr>
        <p:blipFill>
          <a:blip r:embed="rId3" cstate="print"/>
          <a:stretch>
            <a:fillRect/>
          </a:stretch>
        </p:blipFill>
        <p:spPr>
          <a:xfrm>
            <a:off x="323528" y="3212976"/>
            <a:ext cx="3672408" cy="14884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5 - Εικόνα" descr="Screenshot_37.jpg"/>
          <p:cNvPicPr>
            <a:picLocks noChangeAspect="1"/>
          </p:cNvPicPr>
          <p:nvPr/>
        </p:nvPicPr>
        <p:blipFill>
          <a:blip r:embed="rId4" cstate="print"/>
          <a:stretch>
            <a:fillRect/>
          </a:stretch>
        </p:blipFill>
        <p:spPr>
          <a:xfrm>
            <a:off x="4355976" y="1340768"/>
            <a:ext cx="4434830" cy="253581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6 - Εικόνα" descr="Screenshot_41.jpg"/>
          <p:cNvPicPr>
            <a:picLocks noChangeAspect="1"/>
          </p:cNvPicPr>
          <p:nvPr/>
        </p:nvPicPr>
        <p:blipFill>
          <a:blip r:embed="rId5" cstate="print"/>
          <a:stretch>
            <a:fillRect/>
          </a:stretch>
        </p:blipFill>
        <p:spPr>
          <a:xfrm>
            <a:off x="5004048" y="4077072"/>
            <a:ext cx="3228589" cy="25296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7 - Εικόνα" descr="Screenshot_39.jpg"/>
          <p:cNvPicPr>
            <a:picLocks noChangeAspect="1"/>
          </p:cNvPicPr>
          <p:nvPr/>
        </p:nvPicPr>
        <p:blipFill>
          <a:blip r:embed="rId6" cstate="print"/>
          <a:stretch>
            <a:fillRect/>
          </a:stretch>
        </p:blipFill>
        <p:spPr>
          <a:xfrm>
            <a:off x="1043608" y="4941168"/>
            <a:ext cx="2228752" cy="17451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dirty="0"/>
          </a:p>
        </p:txBody>
      </p:sp>
      <p:sp>
        <p:nvSpPr>
          <p:cNvPr id="3" name="2 - Θέση περιεχομένου"/>
          <p:cNvSpPr>
            <a:spLocks noGrp="1"/>
          </p:cNvSpPr>
          <p:nvPr>
            <p:ph idx="1"/>
          </p:nvPr>
        </p:nvSpPr>
        <p:spPr>
          <a:xfrm>
            <a:off x="304800" y="1554162"/>
            <a:ext cx="8686800" cy="4395118"/>
          </a:xfrm>
        </p:spPr>
        <p:txBody>
          <a:bodyPr/>
          <a:lstStyle/>
          <a:p>
            <a:pPr marL="514350" indent="-514350">
              <a:buNone/>
            </a:pPr>
            <a:r>
              <a:rPr lang="el-GR" sz="2800" b="1" dirty="0" smtClean="0">
                <a:solidFill>
                  <a:schemeClr val="accent1"/>
                </a:solidFill>
              </a:rPr>
              <a:t>Β</a:t>
            </a:r>
            <a:r>
              <a:rPr lang="el-GR" sz="2800" b="1" dirty="0" smtClean="0">
                <a:solidFill>
                  <a:schemeClr val="accent1"/>
                </a:solidFill>
              </a:rPr>
              <a:t>. </a:t>
            </a:r>
            <a:r>
              <a:rPr lang="el-GR" b="1" u="sng" dirty="0" smtClean="0"/>
              <a:t>Όσον αφορά τον πολιτισμό:</a:t>
            </a:r>
          </a:p>
          <a:p>
            <a:pPr marL="914400" lvl="1" indent="-514350">
              <a:buFont typeface="Wingdings" pitchFamily="2" charset="2"/>
              <a:buChar char="Ø"/>
            </a:pPr>
            <a:r>
              <a:rPr lang="el-GR" dirty="0" smtClean="0"/>
              <a:t>έχει κατοίκους της τότε καθημερινότητας, όπως:</a:t>
            </a:r>
          </a:p>
          <a:p>
            <a:pPr marL="1314450" lvl="2" indent="-514350">
              <a:buFont typeface="Wingdings" pitchFamily="2" charset="2"/>
              <a:buChar char="ü"/>
            </a:pPr>
            <a:r>
              <a:rPr lang="el-GR" dirty="0" smtClean="0"/>
              <a:t>ιππότες, </a:t>
            </a:r>
            <a:endParaRPr lang="el-GR" dirty="0" smtClean="0"/>
          </a:p>
          <a:p>
            <a:pPr marL="1314450" lvl="2" indent="-514350">
              <a:buFont typeface="Wingdings" pitchFamily="2" charset="2"/>
              <a:buChar char="ü"/>
            </a:pPr>
            <a:r>
              <a:rPr lang="el-GR" dirty="0" smtClean="0"/>
              <a:t>φρουρούς,</a:t>
            </a:r>
            <a:endParaRPr lang="el-GR" dirty="0" smtClean="0"/>
          </a:p>
          <a:p>
            <a:pPr marL="1314450" lvl="2" indent="-514350">
              <a:buFont typeface="Wingdings" pitchFamily="2" charset="2"/>
              <a:buChar char="ü"/>
            </a:pPr>
            <a:r>
              <a:rPr lang="el-GR" dirty="0" smtClean="0"/>
              <a:t>π</a:t>
            </a:r>
            <a:r>
              <a:rPr lang="el-GR" dirty="0" smtClean="0"/>
              <a:t>ωλητές,</a:t>
            </a:r>
            <a:endParaRPr lang="el-GR" dirty="0" smtClean="0"/>
          </a:p>
          <a:p>
            <a:pPr marL="1314450" lvl="2" indent="-514350">
              <a:buFont typeface="Wingdings" pitchFamily="2" charset="2"/>
              <a:buChar char="ü"/>
            </a:pPr>
            <a:r>
              <a:rPr lang="el-GR" dirty="0" smtClean="0"/>
              <a:t>εργάτες, </a:t>
            </a:r>
            <a:endParaRPr lang="el-GR" dirty="0" smtClean="0"/>
          </a:p>
          <a:p>
            <a:pPr marL="1314450" lvl="2" indent="-514350">
              <a:buFont typeface="Wingdings" pitchFamily="2" charset="2"/>
              <a:buChar char="ü"/>
            </a:pPr>
            <a:r>
              <a:rPr lang="el-GR" dirty="0" smtClean="0"/>
              <a:t>σ</a:t>
            </a:r>
            <a:r>
              <a:rPr lang="el-GR" dirty="0" smtClean="0"/>
              <a:t>ιδηρουργούς,</a:t>
            </a:r>
            <a:endParaRPr lang="el-GR" dirty="0" smtClean="0"/>
          </a:p>
          <a:p>
            <a:pPr marL="1314450" lvl="2" indent="-514350">
              <a:buFont typeface="Wingdings" pitchFamily="2" charset="2"/>
              <a:buChar char="ü"/>
            </a:pPr>
            <a:r>
              <a:rPr lang="el-GR" dirty="0" smtClean="0"/>
              <a:t>αγρότες,</a:t>
            </a:r>
          </a:p>
          <a:p>
            <a:pPr marL="1314450" lvl="2" indent="-514350">
              <a:buFont typeface="Wingdings" pitchFamily="2" charset="2"/>
              <a:buChar char="ü"/>
            </a:pPr>
            <a:r>
              <a:rPr lang="el-GR" dirty="0" smtClean="0"/>
              <a:t>απλούς ανθρώπους.</a:t>
            </a:r>
            <a:endParaRPr lang="el-GR" dirty="0" smtClean="0"/>
          </a:p>
          <a:p>
            <a:pPr marL="514350" indent="-514350">
              <a:buNone/>
            </a:pPr>
            <a:endParaRPr lang="el-GR" b="1" u="sng" dirty="0" smtClean="0"/>
          </a:p>
          <a:p>
            <a:endParaRPr lang="el-GR" b="1" u="sng" dirty="0"/>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err="1" smtClean="0"/>
              <a:t>Εικονεσ</a:t>
            </a:r>
            <a:r>
              <a:rPr lang="el-GR" dirty="0" smtClean="0"/>
              <a:t>..</a:t>
            </a:r>
            <a:endParaRPr lang="el-GR" dirty="0"/>
          </a:p>
        </p:txBody>
      </p:sp>
      <p:pic>
        <p:nvPicPr>
          <p:cNvPr id="4" name="3 - Θέση περιεχομένου" descr="Screenshot_24.jpg"/>
          <p:cNvPicPr>
            <a:picLocks noGrp="1" noChangeAspect="1"/>
          </p:cNvPicPr>
          <p:nvPr>
            <p:ph idx="1"/>
          </p:nvPr>
        </p:nvPicPr>
        <p:blipFill>
          <a:blip r:embed="rId2" cstate="print"/>
          <a:stretch>
            <a:fillRect/>
          </a:stretch>
        </p:blipFill>
        <p:spPr>
          <a:xfrm>
            <a:off x="539552" y="4293096"/>
            <a:ext cx="2376264" cy="234146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4 - Εικόνα" descr="Screenshot_29.jpg"/>
          <p:cNvPicPr>
            <a:picLocks noChangeAspect="1"/>
          </p:cNvPicPr>
          <p:nvPr/>
        </p:nvPicPr>
        <p:blipFill>
          <a:blip r:embed="rId3" cstate="print"/>
          <a:stretch>
            <a:fillRect/>
          </a:stretch>
        </p:blipFill>
        <p:spPr>
          <a:xfrm>
            <a:off x="539552" y="1268760"/>
            <a:ext cx="3494712" cy="273630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5 - Εικόνα" descr="Screenshot_32.jpg"/>
          <p:cNvPicPr>
            <a:picLocks noChangeAspect="1"/>
          </p:cNvPicPr>
          <p:nvPr/>
        </p:nvPicPr>
        <p:blipFill>
          <a:blip r:embed="rId4" cstate="print"/>
          <a:stretch>
            <a:fillRect/>
          </a:stretch>
        </p:blipFill>
        <p:spPr>
          <a:xfrm>
            <a:off x="3491880" y="4149080"/>
            <a:ext cx="2236667" cy="25922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6 - Εικόνα" descr="Screenshot_46.jpg"/>
          <p:cNvPicPr>
            <a:picLocks noChangeAspect="1"/>
          </p:cNvPicPr>
          <p:nvPr/>
        </p:nvPicPr>
        <p:blipFill>
          <a:blip r:embed="rId5" cstate="print"/>
          <a:stretch>
            <a:fillRect/>
          </a:stretch>
        </p:blipFill>
        <p:spPr>
          <a:xfrm>
            <a:off x="6300192" y="3725391"/>
            <a:ext cx="2698428" cy="30116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7 - Εικόνα" descr="Screenshot_11.jpg"/>
          <p:cNvPicPr>
            <a:picLocks noChangeAspect="1"/>
          </p:cNvPicPr>
          <p:nvPr/>
        </p:nvPicPr>
        <p:blipFill>
          <a:blip r:embed="rId6" cstate="print"/>
          <a:stretch>
            <a:fillRect/>
          </a:stretch>
        </p:blipFill>
        <p:spPr>
          <a:xfrm>
            <a:off x="4499992" y="1196752"/>
            <a:ext cx="3744416" cy="236681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dirty="0"/>
          </a:p>
        </p:txBody>
      </p:sp>
      <p:sp>
        <p:nvSpPr>
          <p:cNvPr id="3" name="2 - Θέση περιεχομένου"/>
          <p:cNvSpPr>
            <a:spLocks noGrp="1"/>
          </p:cNvSpPr>
          <p:nvPr>
            <p:ph idx="1"/>
          </p:nvPr>
        </p:nvSpPr>
        <p:spPr/>
        <p:txBody>
          <a:bodyPr/>
          <a:lstStyle/>
          <a:p>
            <a:pPr marL="914400" lvl="1" indent="-514350">
              <a:buNone/>
            </a:pPr>
            <a:r>
              <a:rPr lang="en-US" b="1" dirty="0" smtClean="0">
                <a:solidFill>
                  <a:schemeClr val="accent1"/>
                </a:solidFill>
              </a:rPr>
              <a:t>C</a:t>
            </a:r>
            <a:r>
              <a:rPr lang="en-US" b="1" dirty="0" smtClean="0">
                <a:solidFill>
                  <a:schemeClr val="accent1"/>
                </a:solidFill>
              </a:rPr>
              <a:t>.</a:t>
            </a:r>
            <a:r>
              <a:rPr lang="el-GR" b="1" dirty="0" smtClean="0">
                <a:solidFill>
                  <a:schemeClr val="accent1"/>
                </a:solidFill>
              </a:rPr>
              <a:t>   </a:t>
            </a:r>
            <a:r>
              <a:rPr lang="el-GR" b="1" u="sng" dirty="0" smtClean="0"/>
              <a:t>Όσον </a:t>
            </a:r>
            <a:r>
              <a:rPr lang="el-GR" b="1" u="sng" dirty="0" smtClean="0"/>
              <a:t>αφορά την αρχιτεκτονική και τα κτίσματα περιέχει:</a:t>
            </a:r>
          </a:p>
          <a:p>
            <a:pPr marL="1314450" lvl="2" indent="-514350">
              <a:buFont typeface="Wingdings" pitchFamily="2" charset="2"/>
              <a:buChar char="ü"/>
            </a:pPr>
            <a:r>
              <a:rPr lang="el-GR" dirty="0" smtClean="0"/>
              <a:t>μεσαιωνικά κτίρια κατασκευασμένα από ξύλο και </a:t>
            </a:r>
            <a:r>
              <a:rPr lang="el-GR" dirty="0" smtClean="0"/>
              <a:t>πέτρα,</a:t>
            </a:r>
            <a:endParaRPr lang="el-GR" dirty="0" smtClean="0"/>
          </a:p>
          <a:p>
            <a:pPr marL="1314450" lvl="2" indent="-514350">
              <a:buFont typeface="Wingdings" pitchFamily="2" charset="2"/>
              <a:buChar char="ü"/>
            </a:pPr>
            <a:r>
              <a:rPr lang="el-GR" dirty="0" smtClean="0"/>
              <a:t>φάρμες,</a:t>
            </a:r>
            <a:endParaRPr lang="el-GR" dirty="0" smtClean="0"/>
          </a:p>
          <a:p>
            <a:pPr marL="1314450" lvl="2" indent="-514350">
              <a:buFont typeface="Wingdings" pitchFamily="2" charset="2"/>
              <a:buChar char="ü"/>
            </a:pPr>
            <a:r>
              <a:rPr lang="el-GR" dirty="0" smtClean="0"/>
              <a:t>πύργους ελέγχου </a:t>
            </a:r>
            <a:r>
              <a:rPr lang="el-GR" dirty="0" smtClean="0"/>
              <a:t>,</a:t>
            </a:r>
            <a:endParaRPr lang="el-GR" dirty="0" smtClean="0"/>
          </a:p>
          <a:p>
            <a:pPr marL="1314450" lvl="2" indent="-514350">
              <a:buFont typeface="Wingdings" pitchFamily="2" charset="2"/>
              <a:buChar char="ü"/>
            </a:pPr>
            <a:r>
              <a:rPr lang="el-GR" dirty="0" smtClean="0"/>
              <a:t>ορυχείο,</a:t>
            </a:r>
            <a:endParaRPr lang="el-GR" dirty="0" smtClean="0"/>
          </a:p>
          <a:p>
            <a:pPr marL="1314450" lvl="2" indent="-514350">
              <a:buFont typeface="Wingdings" pitchFamily="2" charset="2"/>
              <a:buChar char="ü"/>
            </a:pPr>
            <a:r>
              <a:rPr lang="el-GR" dirty="0" smtClean="0"/>
              <a:t>ταβέρνα,</a:t>
            </a:r>
            <a:endParaRPr lang="el-GR" dirty="0" smtClean="0"/>
          </a:p>
          <a:p>
            <a:pPr marL="1314450" lvl="2" indent="-514350">
              <a:buFont typeface="Wingdings" pitchFamily="2" charset="2"/>
              <a:buChar char="ü"/>
            </a:pPr>
            <a:r>
              <a:rPr lang="el-GR" dirty="0" smtClean="0"/>
              <a:t>α</a:t>
            </a:r>
            <a:r>
              <a:rPr lang="el-GR" dirty="0" smtClean="0"/>
              <a:t>γορά,</a:t>
            </a:r>
          </a:p>
          <a:p>
            <a:pPr marL="1314450" lvl="2" indent="-514350">
              <a:buFont typeface="Wingdings" pitchFamily="2" charset="2"/>
              <a:buChar char="ü"/>
            </a:pPr>
            <a:r>
              <a:rPr lang="el-GR" dirty="0" smtClean="0"/>
              <a:t>αρχηγείο.</a:t>
            </a:r>
            <a:endParaRPr lang="el-GR" dirty="0" smtClean="0"/>
          </a:p>
          <a:p>
            <a:endParaRPr lang="el-GR" dirty="0"/>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err="1" smtClean="0"/>
              <a:t>Εικονεσ</a:t>
            </a:r>
            <a:r>
              <a:rPr lang="el-GR" dirty="0" smtClean="0"/>
              <a:t>..</a:t>
            </a:r>
            <a:endParaRPr lang="el-GR" dirty="0"/>
          </a:p>
        </p:txBody>
      </p:sp>
      <p:pic>
        <p:nvPicPr>
          <p:cNvPr id="4" name="3 - Θέση περιεχομένου" descr="Screenshot_12.jpg"/>
          <p:cNvPicPr>
            <a:picLocks noGrp="1" noChangeAspect="1"/>
          </p:cNvPicPr>
          <p:nvPr>
            <p:ph idx="1"/>
          </p:nvPr>
        </p:nvPicPr>
        <p:blipFill>
          <a:blip r:embed="rId2" cstate="print"/>
          <a:stretch>
            <a:fillRect/>
          </a:stretch>
        </p:blipFill>
        <p:spPr>
          <a:xfrm>
            <a:off x="467544" y="1340768"/>
            <a:ext cx="3305175" cy="14859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 name="4 - Εικόνα" descr="Screenshot_15.jpg"/>
          <p:cNvPicPr>
            <a:picLocks noChangeAspect="1"/>
          </p:cNvPicPr>
          <p:nvPr/>
        </p:nvPicPr>
        <p:blipFill>
          <a:blip r:embed="rId3" cstate="print"/>
          <a:stretch>
            <a:fillRect/>
          </a:stretch>
        </p:blipFill>
        <p:spPr>
          <a:xfrm>
            <a:off x="467544" y="2996952"/>
            <a:ext cx="3390900" cy="160972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6" name="5 - Εικόνα" descr="Screenshot_16.jpg"/>
          <p:cNvPicPr>
            <a:picLocks noChangeAspect="1"/>
          </p:cNvPicPr>
          <p:nvPr/>
        </p:nvPicPr>
        <p:blipFill>
          <a:blip r:embed="rId4" cstate="print"/>
          <a:stretch>
            <a:fillRect/>
          </a:stretch>
        </p:blipFill>
        <p:spPr>
          <a:xfrm>
            <a:off x="5076056" y="4437112"/>
            <a:ext cx="3024336" cy="227731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7" name="6 - Εικόνα" descr="Screenshot_43.jpg"/>
          <p:cNvPicPr>
            <a:picLocks noChangeAspect="1"/>
          </p:cNvPicPr>
          <p:nvPr/>
        </p:nvPicPr>
        <p:blipFill>
          <a:blip r:embed="rId5" cstate="print"/>
          <a:stretch>
            <a:fillRect/>
          </a:stretch>
        </p:blipFill>
        <p:spPr>
          <a:xfrm>
            <a:off x="4572000" y="1196752"/>
            <a:ext cx="4131918" cy="314496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8" name="7 - Εικόνα" descr="Screenshot_28.jpg"/>
          <p:cNvPicPr>
            <a:picLocks noChangeAspect="1"/>
          </p:cNvPicPr>
          <p:nvPr/>
        </p:nvPicPr>
        <p:blipFill>
          <a:blip r:embed="rId6" cstate="print"/>
          <a:stretch>
            <a:fillRect/>
          </a:stretch>
        </p:blipFill>
        <p:spPr>
          <a:xfrm>
            <a:off x="683568" y="4725144"/>
            <a:ext cx="3048999" cy="193776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3" name="2 - Θέση περιεχομένου"/>
          <p:cNvSpPr>
            <a:spLocks noGrp="1"/>
          </p:cNvSpPr>
          <p:nvPr>
            <p:ph idx="1"/>
          </p:nvPr>
        </p:nvSpPr>
        <p:spPr/>
        <p:txBody>
          <a:bodyPr/>
          <a:lstStyle/>
          <a:p>
            <a:pPr>
              <a:buNone/>
            </a:pPr>
            <a:r>
              <a:rPr lang="en-US" sz="2800" b="1" dirty="0" smtClean="0">
                <a:solidFill>
                  <a:schemeClr val="accent1"/>
                </a:solidFill>
              </a:rPr>
              <a:t>D. </a:t>
            </a:r>
            <a:r>
              <a:rPr lang="el-GR" b="1" u="sng" dirty="0" smtClean="0">
                <a:solidFill>
                  <a:schemeClr val="tx1"/>
                </a:solidFill>
              </a:rPr>
              <a:t>Ο ήρωας μας:</a:t>
            </a:r>
            <a:endParaRPr lang="el-GR" sz="2800" b="1" u="sng" dirty="0" smtClean="0">
              <a:solidFill>
                <a:schemeClr val="tx1"/>
              </a:solidFill>
            </a:endParaRPr>
          </a:p>
          <a:p>
            <a:pPr>
              <a:buNone/>
            </a:pPr>
            <a:r>
              <a:rPr lang="el-GR" sz="2800" dirty="0" smtClean="0">
                <a:solidFill>
                  <a:schemeClr val="tx1"/>
                </a:solidFill>
              </a:rPr>
              <a:t>	Πρόκειται για έναν μεσαιωνικό ιππότη οπλισμένο με πανοπλία, ξίφος και ασπίδα.</a:t>
            </a:r>
            <a:endParaRPr lang="en-US" sz="2800" dirty="0" smtClean="0">
              <a:solidFill>
                <a:schemeClr val="tx1"/>
              </a:solidFill>
            </a:endParaRPr>
          </a:p>
          <a:p>
            <a:endParaRPr lang="el-GR" dirty="0"/>
          </a:p>
        </p:txBody>
      </p:sp>
      <p:pic>
        <p:nvPicPr>
          <p:cNvPr id="4" name="3 - Εικόνα" descr="Screenshot_9.jpg"/>
          <p:cNvPicPr>
            <a:picLocks noChangeAspect="1"/>
          </p:cNvPicPr>
          <p:nvPr/>
        </p:nvPicPr>
        <p:blipFill>
          <a:blip r:embed="rId2" cstate="print"/>
          <a:stretch>
            <a:fillRect/>
          </a:stretch>
        </p:blipFill>
        <p:spPr>
          <a:xfrm>
            <a:off x="6228184" y="3573016"/>
            <a:ext cx="1866900" cy="2590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4 - Εικόνα" descr="Screenshot_40.jpg"/>
          <p:cNvPicPr>
            <a:picLocks noChangeAspect="1"/>
          </p:cNvPicPr>
          <p:nvPr/>
        </p:nvPicPr>
        <p:blipFill>
          <a:blip r:embed="rId3" cstate="print"/>
          <a:stretch>
            <a:fillRect/>
          </a:stretch>
        </p:blipFill>
        <p:spPr>
          <a:xfrm>
            <a:off x="827584" y="3573016"/>
            <a:ext cx="1844612" cy="25922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5 - Εικόνα" descr="Screenshot_35.jpg"/>
          <p:cNvPicPr>
            <a:picLocks noChangeAspect="1"/>
          </p:cNvPicPr>
          <p:nvPr/>
        </p:nvPicPr>
        <p:blipFill>
          <a:blip r:embed="rId4" cstate="print"/>
          <a:stretch>
            <a:fillRect/>
          </a:stretch>
        </p:blipFill>
        <p:spPr>
          <a:xfrm>
            <a:off x="3491880" y="3573016"/>
            <a:ext cx="1872208" cy="259228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med">
    <p:random/>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Διαστημικό">
  <a:themeElements>
    <a:clrScheme name="Διαστημικό">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Διαστημικό">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Διαστημικό">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315</TotalTime>
  <Words>369</Words>
  <Application>Microsoft Office PowerPoint</Application>
  <PresentationFormat>Προβολή στην οθόνη (4:3)</PresentationFormat>
  <Paragraphs>80</Paragraphs>
  <Slides>20</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20</vt:i4>
      </vt:variant>
    </vt:vector>
  </HeadingPairs>
  <TitlesOfParts>
    <vt:vector size="21" baseType="lpstr">
      <vt:lpstr>Διαστημικό</vt:lpstr>
      <vt:lpstr>ΕΙΚΟΝΙΚΗ ΠΡΑΓΜΑΤΙΚΟΤΗΤΑ</vt:lpstr>
      <vt:lpstr>Περιεχομενα..</vt:lpstr>
      <vt:lpstr>ΕΙΣΑΓΩΓΗ..</vt:lpstr>
      <vt:lpstr>ΕΙΚΟΝΕΣ..</vt:lpstr>
      <vt:lpstr>Διαφάνεια 5</vt:lpstr>
      <vt:lpstr>Εικονεσ..</vt:lpstr>
      <vt:lpstr>Διαφάνεια 7</vt:lpstr>
      <vt:lpstr>Εικονεσ..</vt:lpstr>
      <vt:lpstr>Διαφάνεια 9</vt:lpstr>
      <vt:lpstr>Εκτελεση..</vt:lpstr>
      <vt:lpstr>Εκτελεση..</vt:lpstr>
      <vt:lpstr>Εκτελεση..</vt:lpstr>
      <vt:lpstr>Διαφάνεια 13</vt:lpstr>
      <vt:lpstr>Εκτελεση..</vt:lpstr>
      <vt:lpstr>Εκτελεση..</vt:lpstr>
      <vt:lpstr>Διαφάνεια 16</vt:lpstr>
      <vt:lpstr>Αστοχιεσ στον κωδικα..</vt:lpstr>
      <vt:lpstr>Δυσκολιεσ..</vt:lpstr>
      <vt:lpstr>Μελλοντικεσ επεκτασεισ..</vt:lpstr>
      <vt:lpstr>Διαφάνεια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ΕΙΚΟΝΙΚΗ ΠΡΑΓΜΑΤΙΚΟΤΗΤΑ</dc:title>
  <dc:creator>sxesh me fysikh</dc:creator>
  <cp:lastModifiedBy>sxesh me fysikh</cp:lastModifiedBy>
  <cp:revision>22</cp:revision>
  <dcterms:created xsi:type="dcterms:W3CDTF">2019-02-05T10:47:13Z</dcterms:created>
  <dcterms:modified xsi:type="dcterms:W3CDTF">2019-02-06T00:19:58Z</dcterms:modified>
</cp:coreProperties>
</file>