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64" r:id="rId5"/>
    <p:sldId id="266" r:id="rId6"/>
    <p:sldId id="269" r:id="rId7"/>
    <p:sldId id="265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03" autoAdjust="0"/>
  </p:normalViewPr>
  <p:slideViewPr>
    <p:cSldViewPr snapToGrid="0">
      <p:cViewPr varScale="1">
        <p:scale>
          <a:sx n="89" d="100"/>
          <a:sy n="89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2A047-DE82-47F8-BC4E-B23BAC30D9B0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FF2B4-9365-4437-B80A-48EAF7CFF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8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FF2B4-9365-4437-B80A-48EAF7CFF60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00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POPULAR</a:t>
            </a:r>
            <a:br>
              <a:rPr lang="en-GB" dirty="0"/>
            </a:br>
            <a:r>
              <a:rPr lang="en-GB" dirty="0"/>
              <a:t>Web, server (Node Express), Electron (Slack / Atom), and mobile (React Native) </a:t>
            </a:r>
          </a:p>
          <a:p>
            <a:endParaRPr lang="en-GB" dirty="0"/>
          </a:p>
          <a:p>
            <a:r>
              <a:rPr lang="en-GB" dirty="0"/>
              <a:t>BROKEN</a:t>
            </a:r>
          </a:p>
          <a:p>
            <a:r>
              <a:rPr lang="en-GB" dirty="0"/>
              <a:t>Quickly prototyped in 10 days at Netscape it borrows language features from a lot of obscure places leading to a lot of idiosyncratic behaviour and this combined with a dynamic type system, loose script syntax, and a ‘fail silently approach, creates a lot of opportunities for subtle bugs</a:t>
            </a:r>
          </a:p>
          <a:p>
            <a:r>
              <a:rPr lang="en-GB" dirty="0"/>
              <a:t>JavaScript often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FF2B4-9365-4437-B80A-48EAF7CFF6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35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POPULAR</a:t>
            </a:r>
            <a:br>
              <a:rPr lang="en-GB" dirty="0"/>
            </a:br>
            <a:r>
              <a:rPr lang="en-GB" dirty="0"/>
              <a:t>Web, server (Node Express), Electron (Slack / Atom), and mobile (React Native) </a:t>
            </a:r>
          </a:p>
          <a:p>
            <a:endParaRPr lang="en-GB" dirty="0"/>
          </a:p>
          <a:p>
            <a:r>
              <a:rPr lang="en-GB" dirty="0"/>
              <a:t>BROKEN</a:t>
            </a:r>
          </a:p>
          <a:p>
            <a:r>
              <a:rPr lang="en-GB" dirty="0"/>
              <a:t>Quickly prototyped in 10 days at Netscape it borrows language features from a lot of obscure places leading to a lot of idiosyncratic behaviour and this combined with a dynamic type system, loose script syntax, and a ‘fail silently approach, creates a lot of opportunities for subtle bugs</a:t>
            </a:r>
          </a:p>
          <a:p>
            <a:r>
              <a:rPr lang="en-GB" dirty="0"/>
              <a:t>JavaScript often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FF2B4-9365-4437-B80A-48EAF7CFF60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Symbolic execution is a technique that can be used for program testing.</a:t>
            </a:r>
          </a:p>
          <a:p>
            <a:r>
              <a:rPr lang="en-GB" dirty="0"/>
              <a:t>A program is executed both normally, with actual values for variables (we call this concrete execution) and symbolically, in which we store an additional representation of the values as a set of all the possible values that a variable could represent in the current execution. When we reach a branching statement we constrain this value by evaluating the branch condition.</a:t>
            </a:r>
            <a:br>
              <a:rPr lang="en-GB" dirty="0"/>
            </a:br>
            <a:r>
              <a:rPr lang="en-GB" dirty="0"/>
              <a:t>(Describe the simple case in slide)</a:t>
            </a:r>
          </a:p>
          <a:p>
            <a:endParaRPr lang="en-GB" dirty="0"/>
          </a:p>
          <a:p>
            <a:r>
              <a:rPr lang="en-GB" dirty="0"/>
              <a:t>The conjunction of branch conditions (of the branches that were taken) represents an equivalence class in the set of paths taken through a program and so if we continue to do this, by generating new paths through the program then we can exhaustively test all paths of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FF2B4-9365-4437-B80A-48EAF7CFF6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4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executes the program, so every bug that is found is guaranteed to be a real bug (severity aside)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can run in multiple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tests not just your code but all underlying library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It’s very effective at identifying corner cases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able to support the full set of the language concretely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ExpoSE is a tool developed in this department for the symbolic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FF2B4-9365-4437-B80A-48EAF7CFF60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8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executes the program, so every bug that is found is guaranteed to be a real bug (severity aside)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can run in multiple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tests not just your code but all underlying library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It’s very effective at identifying corner cases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able to support the full set of the language concretely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ExpoSE is a tool developed in this department for the symbolic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FF2B4-9365-4437-B80A-48EAF7CFF60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7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FF2B4-9365-4437-B80A-48EAF7CFF60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6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FF2B4-9365-4437-B80A-48EAF7CFF60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9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FF2B4-9365-4437-B80A-48EAF7CFF60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5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C602-8F47-4021-B65B-2D232037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18AEC-72FB-42EA-ADCF-66FA139C1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4DF47-D7D4-496D-BA71-8D3C0115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0B6B-20D4-4AAE-AA9B-1C1CA272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6A0F-9492-4FE5-AFB0-637C53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6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0286-41F7-4F59-B328-13C39558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043BE-7023-4A78-B97B-BEE25B1D8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F42B-96BE-480A-BF72-22705D8F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E89A-2AF5-465F-B566-D5EB1AF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996C-9E49-4039-A71D-AB1B4F8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0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7992E-2BB4-4C42-9A91-C796E4DDF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CFB44-D3AE-41F4-BA47-3AF4EDA0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D1A4-0F64-457D-93AA-37DA03F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8665A-F35B-4500-9184-52A31655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F9B0B-0449-4487-9672-B33987A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1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6706-92FD-49C0-9D0F-33ABE9CA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91FB-867C-4A2A-8B8E-E7A90A89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D25F-E8D8-4522-A2B2-B4DC9547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DE30-EF30-4037-9DFE-D38CCBAB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5EE11-7BFC-4668-913D-9830F12D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8647-F8D7-480D-9086-DF234AD0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7CB4A-F471-4BD3-85C9-16CAFFAD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72E0-8B74-496B-861C-30CAF216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3A1B-7E41-4FD1-ADE7-D90EB885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B8C5-FBD9-472C-8558-9608540B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5FB5-2776-45C3-ABDE-584AFE34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35F9-879C-4DAF-A2AD-BF46053AF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B106B-AEB2-4141-ACCF-B8DCF30AF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63285-A409-422A-AE93-F5A1BB13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38F0-63D5-4849-AF3D-6F4B7EE1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1DBF-8511-428F-8B98-BFAC5FDC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3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B002-2377-41C2-A0D9-7A6EBE77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7E409-0B4E-4634-94B2-BC5E7F7A6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D153E-5735-44B0-B7C5-7C83F7DD5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C4050-B7A3-48DE-A5B6-3F225880F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99DAD-FBC7-46B7-A1AC-C2CAF6515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ADED3-9AB5-4DAA-9637-63407DC6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3CDF1-4987-46F2-924E-AB297212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EA087-A2D3-45AF-880C-BDEFE26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7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F5CB-0A65-4D75-BF80-8473A35D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2E87A-15E1-477B-9C0D-DC0E0510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302B3-0A6A-4E60-8C9D-EDEC60D7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98237-D48D-4D81-944F-C512708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3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50F79-0768-4371-B489-BA1CF256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6795C-4EA3-43CC-8D76-15164D74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53D2A-A601-4F61-9B8A-4A480F7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7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1028-D3B1-454F-A2EA-99337F51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57EC-0D49-485E-A864-B1197A891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084A7-BA7A-4AAF-AD71-FAA8BE69C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1C344-57D3-4DC2-B985-9DB31F80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249BC-8C10-4691-A610-A5F46B1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BAC0-0370-442D-89E2-FF9DDDBD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83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B7DA-074D-4A9C-9261-310D07D6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C60E2-5C57-4696-83B4-0BECA599C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B909D-C8E0-47D2-9D21-01C66ED95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2E438-4198-40AF-B869-C8165ACA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AAE17-FA01-47E9-B2F6-48B1D605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8EDB4-C57B-4B68-B1BF-3101F35A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9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B372A-215E-4D6E-BFE8-E4D35131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E704-DBA9-466F-A2B0-EC8BAF2D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1FF7-553B-467A-B220-06AA82418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40F61-A90D-4638-BD33-9F944633D9B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0F68-E562-40DF-B62F-57BD58A49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6858-A9C5-4895-841C-0C557DE42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2140-8D47-4844-AC23-A323F082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68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022E3-A431-46A1-8C8F-94AAF3073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Array Encoding for Symbolic Execution of JavaScript with ExpoSE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14239-9E51-45DB-92EA-91E478210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1" y="3762187"/>
            <a:ext cx="7100987" cy="4927602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Supervised by Johannes Kinder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ExpoSE by Johannes Kinder, Blake Loring, Duncan Mitchell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52EC5-0CA0-42AE-998B-C52BB8AF0B2E}"/>
              </a:ext>
            </a:extLst>
          </p:cNvPr>
          <p:cNvSpPr txBox="1"/>
          <p:nvPr/>
        </p:nvSpPr>
        <p:spPr>
          <a:xfrm>
            <a:off x="8119871" y="860612"/>
            <a:ext cx="4072129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Existing Solutions to JS Correctness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Symbolic Execution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Arrays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Goals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Encoding Simple JS Arrays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Solution to Complex JS Arrays?</a:t>
            </a:r>
          </a:p>
        </p:txBody>
      </p:sp>
    </p:spTree>
    <p:extLst>
      <p:ext uri="{BB962C8B-B14F-4D97-AF65-F5344CB8AC3E}">
        <p14:creationId xmlns:p14="http://schemas.microsoft.com/office/powerpoint/2010/main" val="1717355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85AC80-2BBF-4C9F-B89F-9886B9F5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2983264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JavaScript is Ubiquitous and Problematic</a:t>
            </a:r>
            <a:endParaRPr lang="en-GB" i="1" dirty="0">
              <a:solidFill>
                <a:srgbClr val="FFFFFF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D1507C-E881-48C5-AFA2-6DBCB6902AF3}"/>
              </a:ext>
            </a:extLst>
          </p:cNvPr>
          <p:cNvSpPr txBox="1">
            <a:spLocks/>
          </p:cNvSpPr>
          <p:nvPr/>
        </p:nvSpPr>
        <p:spPr>
          <a:xfrm>
            <a:off x="0" y="3113017"/>
            <a:ext cx="4636008" cy="5502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F57B93-0ABC-485B-BDF8-C8C5CAF5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5" y="1806199"/>
            <a:ext cx="7202055" cy="1597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 Types : </a:t>
            </a:r>
            <a:r>
              <a:rPr lang="en-GB" sz="2400" dirty="0">
                <a:latin typeface="Consolas" panose="020B0609020204030204" pitchFamily="49" charset="0"/>
              </a:rPr>
              <a:t>‘6’ * 3.0 - true === 17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‘’ == false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‘3’ == 3.0</a:t>
            </a:r>
            <a:br>
              <a:rPr lang="en-GB" sz="2400" dirty="0">
                <a:latin typeface="Consolas" panose="020B0609020204030204" pitchFamily="49" charset="0"/>
              </a:rPr>
            </a:b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4C408EDB-041F-4CE7-85A1-3445CF5A6DCA}"/>
              </a:ext>
            </a:extLst>
          </p:cNvPr>
          <p:cNvSpPr txBox="1">
            <a:spLocks/>
          </p:cNvSpPr>
          <p:nvPr/>
        </p:nvSpPr>
        <p:spPr>
          <a:xfrm>
            <a:off x="4989945" y="176132"/>
            <a:ext cx="6133462" cy="1453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has been the most commonly used programming language according to the </a:t>
            </a:r>
            <a:r>
              <a:rPr lang="en-GB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StackOverflow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developer survey for five years </a:t>
            </a:r>
            <a:r>
              <a:rPr lang="en-GB" sz="2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191E8644-5A3E-4F97-83D3-2749A40EC2BC}"/>
              </a:ext>
            </a:extLst>
          </p:cNvPr>
          <p:cNvSpPr txBox="1">
            <a:spLocks/>
          </p:cNvSpPr>
          <p:nvPr/>
        </p:nvSpPr>
        <p:spPr>
          <a:xfrm>
            <a:off x="4989945" y="3579660"/>
            <a:ext cx="7202055" cy="1316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 Behaviour of the Standard Library :</a:t>
            </a:r>
            <a:b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400" dirty="0" err="1">
                <a:latin typeface="Consolas" panose="020B0609020204030204" pitchFamily="49" charset="0"/>
              </a:rPr>
              <a:t>Array.prototype.toString</a:t>
            </a:r>
            <a:r>
              <a:rPr lang="en-GB" sz="2400" dirty="0">
                <a:latin typeface="Consolas" panose="020B0609020204030204" pitchFamily="49" charset="0"/>
              </a:rPr>
              <a:t> = () =&gt; ‘Fred’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[].</a:t>
            </a:r>
            <a:r>
              <a:rPr lang="en-GB" sz="2400" dirty="0" err="1">
                <a:latin typeface="Consolas" panose="020B0609020204030204" pitchFamily="49" charset="0"/>
              </a:rPr>
              <a:t>toString</a:t>
            </a:r>
            <a:r>
              <a:rPr lang="en-GB" sz="2400" dirty="0">
                <a:latin typeface="Consolas" panose="020B0609020204030204" pitchFamily="49" charset="0"/>
              </a:rPr>
              <a:t>() === ‘Fred’</a:t>
            </a:r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22ADDFD7-B351-487F-8A97-2CA177641076}"/>
              </a:ext>
            </a:extLst>
          </p:cNvPr>
          <p:cNvSpPr txBox="1">
            <a:spLocks/>
          </p:cNvSpPr>
          <p:nvPr/>
        </p:nvSpPr>
        <p:spPr>
          <a:xfrm>
            <a:off x="4989943" y="5072237"/>
            <a:ext cx="7202055" cy="160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 Procedures and Property Access: </a:t>
            </a:r>
            <a:endParaRPr lang="en-GB" sz="2400" b="1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Consolas" panose="020B0609020204030204" pitchFamily="49" charset="0"/>
              </a:rPr>
              <a:t>function </a:t>
            </a:r>
            <a:r>
              <a:rPr lang="en-GB" sz="2400" dirty="0" err="1">
                <a:latin typeface="Consolas" panose="020B0609020204030204" pitchFamily="49" charset="0"/>
              </a:rPr>
              <a:t>do_b</a:t>
            </a:r>
            <a:r>
              <a:rPr lang="en-GB" sz="2400" dirty="0">
                <a:latin typeface="Consolas" panose="020B0609020204030204" pitchFamily="49" charset="0"/>
              </a:rPr>
              <a:t> (</a:t>
            </a:r>
            <a:r>
              <a:rPr lang="en-GB" sz="2400" dirty="0" err="1">
                <a:latin typeface="Consolas" panose="020B0609020204030204" pitchFamily="49" charset="0"/>
              </a:rPr>
              <a:t>func</a:t>
            </a:r>
            <a:r>
              <a:rPr lang="en-GB" sz="2400" dirty="0">
                <a:latin typeface="Consolas" panose="020B0609020204030204" pitchFamily="49" charset="0"/>
              </a:rPr>
              <a:t>, b){ </a:t>
            </a:r>
            <a:r>
              <a:rPr lang="en-GB" sz="2400" dirty="0" err="1">
                <a:latin typeface="Consolas" panose="020B0609020204030204" pitchFamily="49" charset="0"/>
              </a:rPr>
              <a:t>func</a:t>
            </a:r>
            <a:r>
              <a:rPr lang="en-GB" sz="2400" dirty="0">
                <a:latin typeface="Consolas" panose="020B0609020204030204" pitchFamily="49" charset="0"/>
              </a:rPr>
              <a:t>(b) }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let bar = ‘foo’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let </a:t>
            </a:r>
            <a:r>
              <a:rPr lang="en-GB" sz="2400" dirty="0" err="1">
                <a:latin typeface="Consolas" panose="020B0609020204030204" pitchFamily="49" charset="0"/>
              </a:rPr>
              <a:t>baz</a:t>
            </a:r>
            <a:r>
              <a:rPr lang="en-GB" sz="2400" dirty="0">
                <a:latin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</a:rPr>
              <a:t>obj</a:t>
            </a:r>
            <a:r>
              <a:rPr lang="en-GB" sz="2400" dirty="0">
                <a:latin typeface="Consolas" panose="020B0609020204030204" pitchFamily="49" charset="0"/>
              </a:rPr>
              <a:t>[bar]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2411DD-4915-441F-830F-ACDEE1C97A71}"/>
              </a:ext>
            </a:extLst>
          </p:cNvPr>
          <p:cNvSpPr txBox="1">
            <a:spLocks/>
          </p:cNvSpPr>
          <p:nvPr/>
        </p:nvSpPr>
        <p:spPr>
          <a:xfrm>
            <a:off x="116905" y="6133000"/>
            <a:ext cx="4636008" cy="793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rgbClr val="FFFFFF"/>
                </a:solidFill>
              </a:rPr>
              <a:t>[1] https://insights.stackoverflow.com/survey/2017</a:t>
            </a:r>
          </a:p>
        </p:txBody>
      </p:sp>
    </p:spTree>
    <p:extLst>
      <p:ext uri="{BB962C8B-B14F-4D97-AF65-F5344CB8AC3E}">
        <p14:creationId xmlns:p14="http://schemas.microsoft.com/office/powerpoint/2010/main" val="37719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85AC80-2BBF-4C9F-B89F-9886B9F5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2983264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Existing Solutions Aren’t </a:t>
            </a:r>
            <a:r>
              <a:rPr lang="en-GB" i="1" dirty="0">
                <a:solidFill>
                  <a:srgbClr val="FFFFFF"/>
                </a:solidFill>
              </a:rPr>
              <a:t>Great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D1507C-E881-48C5-AFA2-6DBCB6902AF3}"/>
              </a:ext>
            </a:extLst>
          </p:cNvPr>
          <p:cNvSpPr txBox="1">
            <a:spLocks/>
          </p:cNvSpPr>
          <p:nvPr/>
        </p:nvSpPr>
        <p:spPr>
          <a:xfrm>
            <a:off x="0" y="4583017"/>
            <a:ext cx="4636008" cy="2274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rgbClr val="FFFFFF"/>
                </a:solidFill>
              </a:rPr>
              <a:t>[2] Park, D., </a:t>
            </a:r>
            <a:r>
              <a:rPr lang="en-GB" sz="1600" dirty="0" err="1">
                <a:solidFill>
                  <a:srgbClr val="FFFFFF"/>
                </a:solidFill>
              </a:rPr>
              <a:t>Stefănescu</a:t>
            </a:r>
            <a:r>
              <a:rPr lang="en-GB" sz="1600" dirty="0">
                <a:solidFill>
                  <a:srgbClr val="FFFFFF"/>
                </a:solidFill>
              </a:rPr>
              <a:t>, A., &amp; </a:t>
            </a:r>
            <a:r>
              <a:rPr lang="en-GB" sz="1600" dirty="0" err="1">
                <a:solidFill>
                  <a:srgbClr val="FFFFFF"/>
                </a:solidFill>
              </a:rPr>
              <a:t>Roşu</a:t>
            </a:r>
            <a:r>
              <a:rPr lang="en-GB" sz="1600" dirty="0">
                <a:solidFill>
                  <a:srgbClr val="FFFFFF"/>
                </a:solidFill>
              </a:rPr>
              <a:t>, G. (2015, June). KJS: A complete formal semantics of JavaScript. In ACM SIGPLAN Notices (Vol. 50, No. 6, pp. 346-356). ACM.</a:t>
            </a:r>
          </a:p>
          <a:p>
            <a:endParaRPr lang="en-GB" sz="1600" dirty="0">
              <a:solidFill>
                <a:srgbClr val="FFFFFF"/>
              </a:solidFill>
            </a:endParaRPr>
          </a:p>
          <a:p>
            <a:r>
              <a:rPr lang="en-GB" sz="1600" dirty="0">
                <a:solidFill>
                  <a:srgbClr val="FFFFFF"/>
                </a:solidFill>
              </a:rPr>
              <a:t>[3] </a:t>
            </a:r>
            <a:r>
              <a:rPr lang="lt-LT" sz="1600" dirty="0">
                <a:solidFill>
                  <a:srgbClr val="FFFFFF"/>
                </a:solidFill>
              </a:rPr>
              <a:t>Santos, J. F., Gardner, P., Maksimović, P., &amp; Naudžiūnienė, D. (2017, August). Towards Logic-Based Verification of JavaScript Programs. In International Conference on Automated Deduction (pp. 8-25). Springer, Cham.</a:t>
            </a:r>
            <a:endParaRPr lang="en-GB" sz="1600" dirty="0">
              <a:solidFill>
                <a:srgbClr val="FFFFFF"/>
              </a:solidFill>
            </a:endParaRPr>
          </a:p>
          <a:p>
            <a:endParaRPr lang="en-GB" sz="1600" dirty="0">
              <a:solidFill>
                <a:srgbClr val="FFFFFF"/>
              </a:solidFill>
            </a:endParaRPr>
          </a:p>
          <a:p>
            <a:r>
              <a:rPr lang="en-GB" sz="1600" dirty="0">
                <a:solidFill>
                  <a:srgbClr val="FFFFFF"/>
                </a:solidFill>
              </a:rPr>
              <a:t>[4] http://www.modulecounts.com/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F57B93-0ABC-485B-BDF8-C8C5CAF5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5" y="1842585"/>
            <a:ext cx="7202055" cy="850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 and Typescript require developers to annotate or compile to JavaScript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4C408EDB-041F-4CE7-85A1-3445CF5A6DCA}"/>
              </a:ext>
            </a:extLst>
          </p:cNvPr>
          <p:cNvSpPr txBox="1">
            <a:spLocks/>
          </p:cNvSpPr>
          <p:nvPr/>
        </p:nvSpPr>
        <p:spPr>
          <a:xfrm>
            <a:off x="4989945" y="380036"/>
            <a:ext cx="6133462" cy="1082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Eslint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other similar tools provide a limited set of ‘rules’ that code can be tested against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191E8644-5A3E-4F97-83D3-2749A40EC2BC}"/>
              </a:ext>
            </a:extLst>
          </p:cNvPr>
          <p:cNvSpPr txBox="1">
            <a:spLocks/>
          </p:cNvSpPr>
          <p:nvPr/>
        </p:nvSpPr>
        <p:spPr>
          <a:xfrm>
            <a:off x="4989941" y="3073561"/>
            <a:ext cx="7202055" cy="88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 like KJS </a:t>
            </a:r>
            <a:r>
              <a:rPr lang="en-GB" sz="2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JaVerT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only operate on a subset of ES5 and its standard library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563F1CCC-05F7-4B7E-A970-C65A051F9F94}"/>
              </a:ext>
            </a:extLst>
          </p:cNvPr>
          <p:cNvSpPr txBox="1">
            <a:spLocks/>
          </p:cNvSpPr>
          <p:nvPr/>
        </p:nvSpPr>
        <p:spPr>
          <a:xfrm>
            <a:off x="4989941" y="4335041"/>
            <a:ext cx="7202055" cy="88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Few solutions analyse dependencies but JavaScript has a rich library ecosystem </a:t>
            </a:r>
            <a:r>
              <a:rPr lang="en-GB" sz="2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[4]</a:t>
            </a:r>
            <a:endParaRPr lang="en-GB" sz="2400" baseline="30000" dirty="0">
              <a:latin typeface="Consolas" panose="020B0609020204030204" pitchFamily="49" charset="0"/>
            </a:endParaRPr>
          </a:p>
        </p:txBody>
      </p: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8F92E1C9-D613-45D3-8225-F23958B69F73}"/>
              </a:ext>
            </a:extLst>
          </p:cNvPr>
          <p:cNvSpPr txBox="1">
            <a:spLocks/>
          </p:cNvSpPr>
          <p:nvPr/>
        </p:nvSpPr>
        <p:spPr>
          <a:xfrm>
            <a:off x="4934189" y="5596521"/>
            <a:ext cx="7202055" cy="88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solutions struggle to reason about the JS execution environment (DOM APIs, etc.)</a:t>
            </a: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1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4082D4-7F25-43A7-B9CA-7DAEBF57732C}"/>
              </a:ext>
            </a:extLst>
          </p:cNvPr>
          <p:cNvSpPr/>
          <p:nvPr/>
        </p:nvSpPr>
        <p:spPr>
          <a:xfrm>
            <a:off x="4934189" y="1263640"/>
            <a:ext cx="6914525" cy="34778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throw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y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--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75A110-AE05-485F-AFA8-5B99D1E31BCA}"/>
              </a:ext>
            </a:extLst>
          </p:cNvPr>
          <p:cNvSpPr/>
          <p:nvPr/>
        </p:nvSpPr>
        <p:spPr>
          <a:xfrm>
            <a:off x="4934189" y="1263640"/>
            <a:ext cx="691452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85AC80-2BBF-4C9F-B89F-9886B9F5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2983264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Symbolic Execution 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to the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Rescue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D1507C-E881-48C5-AFA2-6DBCB6902AF3}"/>
              </a:ext>
            </a:extLst>
          </p:cNvPr>
          <p:cNvSpPr txBox="1">
            <a:spLocks/>
          </p:cNvSpPr>
          <p:nvPr/>
        </p:nvSpPr>
        <p:spPr>
          <a:xfrm>
            <a:off x="116905" y="6133000"/>
            <a:ext cx="4636008" cy="793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4C408EDB-041F-4CE7-85A1-3445CF5A6DCA}"/>
              </a:ext>
            </a:extLst>
          </p:cNvPr>
          <p:cNvSpPr txBox="1">
            <a:spLocks/>
          </p:cNvSpPr>
          <p:nvPr/>
        </p:nvSpPr>
        <p:spPr>
          <a:xfrm>
            <a:off x="4934189" y="188035"/>
            <a:ext cx="7146299" cy="845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Goal: 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every possible path of the program once to identify all possible errors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BD1507C-E881-48C5-AFA2-6DBCB6902AF3}"/>
              </a:ext>
            </a:extLst>
          </p:cNvPr>
          <p:cNvSpPr txBox="1">
            <a:spLocks/>
          </p:cNvSpPr>
          <p:nvPr/>
        </p:nvSpPr>
        <p:spPr>
          <a:xfrm>
            <a:off x="116905" y="6133000"/>
            <a:ext cx="4636008" cy="793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082D4-7F25-43A7-B9CA-7DAEBF57732C}"/>
              </a:ext>
            </a:extLst>
          </p:cNvPr>
          <p:cNvSpPr/>
          <p:nvPr/>
        </p:nvSpPr>
        <p:spPr>
          <a:xfrm>
            <a:off x="304529" y="1228963"/>
            <a:ext cx="4068897" cy="34778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throw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y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--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F9EBB0D-E9B3-41BE-A8E0-2D212EEDEFB4}"/>
              </a:ext>
            </a:extLst>
          </p:cNvPr>
          <p:cNvSpPr txBox="1">
            <a:spLocks/>
          </p:cNvSpPr>
          <p:nvPr/>
        </p:nvSpPr>
        <p:spPr>
          <a:xfrm>
            <a:off x="4934188" y="389506"/>
            <a:ext cx="7257812" cy="6468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initial input: </a:t>
            </a:r>
            <a:r>
              <a:rPr lang="en-US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x: 0.5, y: -30</a:t>
            </a:r>
            <a:br>
              <a:rPr lang="en-US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pc: true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pc: x &lt;= 14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pc: (x &lt;= 14) ^ </a:t>
            </a:r>
            <a:r>
              <a:rPr lang="en-GB" sz="2400" dirty="0">
                <a:latin typeface="Consolas" panose="020B0609020204030204" pitchFamily="49" charset="0"/>
              </a:rPr>
              <a:t>(y &lt; 1)</a:t>
            </a:r>
          </a:p>
          <a:p>
            <a:pPr marL="0" lvl="0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error was found</a:t>
            </a:r>
          </a:p>
          <a:p>
            <a:pPr marL="0" lvl="0" indent="0">
              <a:buNone/>
            </a:pP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new inputs</a:t>
            </a:r>
          </a:p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newPath</a:t>
            </a:r>
            <a:r>
              <a:rPr lang="en-GB" sz="2400" dirty="0">
                <a:latin typeface="Consolas" panose="020B0609020204030204" pitchFamily="49" charset="0"/>
              </a:rPr>
              <a:t>: ¬(x &lt;= 14) ^ (y &lt; 1)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Call </a:t>
            </a:r>
            <a:r>
              <a:rPr lang="en-GB" sz="2400" dirty="0" err="1">
                <a:latin typeface="Consolas" panose="020B0609020204030204" pitchFamily="49" charset="0"/>
              </a:rPr>
              <a:t>constraintSolver.Solve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newPath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x: 5947, y: -30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pc: true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pc: x &gt; 14</a:t>
            </a:r>
          </a:p>
          <a:p>
            <a:pPr marL="0" indent="0">
              <a:buNone/>
            </a:pPr>
            <a:r>
              <a:rPr lang="en-US" sz="2400" i="1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constraintSolver.solve</a:t>
            </a:r>
            <a:r>
              <a:rPr lang="en-US" sz="2400" i="1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(pc ^ x = 14) </a:t>
            </a:r>
            <a:r>
              <a:rPr lang="en-US" sz="2400" i="1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unsat</a:t>
            </a:r>
            <a:endParaRPr lang="en-US" sz="2400" i="1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Error, found with concrete inputs </a:t>
            </a:r>
            <a:r>
              <a:rPr lang="en-GB" sz="2400" dirty="0">
                <a:latin typeface="Consolas" panose="020B0609020204030204" pitchFamily="49" charset="0"/>
              </a:rPr>
              <a:t>x: 5947, y: -30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7F4B58A-5762-4143-9D37-FECD73628035}"/>
              </a:ext>
            </a:extLst>
          </p:cNvPr>
          <p:cNvSpPr txBox="1">
            <a:spLocks/>
          </p:cNvSpPr>
          <p:nvPr/>
        </p:nvSpPr>
        <p:spPr>
          <a:xfrm>
            <a:off x="0" y="4583017"/>
            <a:ext cx="4636008" cy="2274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dirty="0">
              <a:solidFill>
                <a:srgbClr val="FFFFFF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40B5D9B-DCC3-4C34-92E4-CE0E67A96787}"/>
              </a:ext>
            </a:extLst>
          </p:cNvPr>
          <p:cNvSpPr txBox="1">
            <a:spLocks/>
          </p:cNvSpPr>
          <p:nvPr/>
        </p:nvSpPr>
        <p:spPr>
          <a:xfrm>
            <a:off x="4830897" y="2001850"/>
            <a:ext cx="7202055" cy="160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BD1507C-E881-48C5-AFA2-6DBCB6902AF3}"/>
              </a:ext>
            </a:extLst>
          </p:cNvPr>
          <p:cNvSpPr txBox="1">
            <a:spLocks/>
          </p:cNvSpPr>
          <p:nvPr/>
        </p:nvSpPr>
        <p:spPr>
          <a:xfrm>
            <a:off x="116905" y="6133000"/>
            <a:ext cx="4636008" cy="793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7F4B58A-5762-4143-9D37-FECD73628035}"/>
              </a:ext>
            </a:extLst>
          </p:cNvPr>
          <p:cNvSpPr txBox="1">
            <a:spLocks/>
          </p:cNvSpPr>
          <p:nvPr/>
        </p:nvSpPr>
        <p:spPr>
          <a:xfrm>
            <a:off x="0" y="4583017"/>
            <a:ext cx="4636008" cy="2274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dirty="0">
              <a:solidFill>
                <a:srgbClr val="FFFFFF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40B5D9B-DCC3-4C34-92E4-CE0E67A96787}"/>
              </a:ext>
            </a:extLst>
          </p:cNvPr>
          <p:cNvSpPr txBox="1">
            <a:spLocks/>
          </p:cNvSpPr>
          <p:nvPr/>
        </p:nvSpPr>
        <p:spPr>
          <a:xfrm>
            <a:off x="4830897" y="2001850"/>
            <a:ext cx="7202055" cy="160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B0FBAF-148F-4237-A8E0-E6914F8E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2983264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Symbolic Execution 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to the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Rescue</a:t>
            </a:r>
          </a:p>
        </p:txBody>
      </p:sp>
      <p:pic>
        <p:nvPicPr>
          <p:cNvPr id="2052" name="Picture 4" descr="https://vignette.wikia.nocookie.net/the-adventures-of-the-gladiators-of-cybertron/images/d/d4/Thunderbird_2.png/revision/latest?cb=20150318184607">
            <a:extLst>
              <a:ext uri="{FF2B5EF4-FFF2-40B4-BE49-F238E27FC236}">
                <a16:creationId xmlns:a16="http://schemas.microsoft.com/office/drawing/2014/main" id="{F6E2C136-D541-4FF8-B98E-25A1A8DB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651" y="47741"/>
            <a:ext cx="4020036" cy="16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AA130937-6780-4432-85B1-37ED58B538A5}"/>
              </a:ext>
            </a:extLst>
          </p:cNvPr>
          <p:cNvSpPr txBox="1">
            <a:spLocks/>
          </p:cNvSpPr>
          <p:nvPr/>
        </p:nvSpPr>
        <p:spPr>
          <a:xfrm>
            <a:off x="4989945" y="1796845"/>
            <a:ext cx="6133462" cy="77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Symbolic execution actually </a:t>
            </a:r>
            <a:r>
              <a:rPr lang="en-GB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executes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program – no false positives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8DCC14E7-D193-482F-A6C8-B1D813CE459E}"/>
              </a:ext>
            </a:extLst>
          </p:cNvPr>
          <p:cNvSpPr txBox="1">
            <a:spLocks/>
          </p:cNvSpPr>
          <p:nvPr/>
        </p:nvSpPr>
        <p:spPr>
          <a:xfrm>
            <a:off x="4989945" y="4083081"/>
            <a:ext cx="6133462" cy="511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underlying library code</a:t>
            </a:r>
            <a:r>
              <a:rPr lang="en-GB" sz="2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★ </a:t>
            </a:r>
            <a:endParaRPr lang="en-US" sz="2400" baseline="30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A49BA84-77A5-4F93-B1BC-C4D706FC2158}"/>
              </a:ext>
            </a:extLst>
          </p:cNvPr>
          <p:cNvSpPr txBox="1">
            <a:spLocks/>
          </p:cNvSpPr>
          <p:nvPr/>
        </p:nvSpPr>
        <p:spPr>
          <a:xfrm>
            <a:off x="0" y="5651653"/>
            <a:ext cx="4636008" cy="1259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rgbClr val="FFFFFF"/>
                </a:solidFill>
              </a:rPr>
              <a:t>[*] As long as we can run our constraint solver (Z3) there</a:t>
            </a:r>
          </a:p>
          <a:p>
            <a:r>
              <a:rPr lang="en-GB" sz="1600" dirty="0">
                <a:solidFill>
                  <a:srgbClr val="FFFFFF"/>
                </a:solidFill>
              </a:rPr>
              <a:t>[★] As long as the code is JavaScript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2449E8E-D814-4C60-86A9-8992939AD6F4}"/>
              </a:ext>
            </a:extLst>
          </p:cNvPr>
          <p:cNvSpPr txBox="1">
            <a:spLocks/>
          </p:cNvSpPr>
          <p:nvPr/>
        </p:nvSpPr>
        <p:spPr>
          <a:xfrm>
            <a:off x="4989945" y="2900362"/>
            <a:ext cx="6133462" cy="849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run in multiple environments seamlessly</a:t>
            </a:r>
            <a:r>
              <a:rPr lang="en-GB" sz="2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V8, </a:t>
            </a:r>
            <a:r>
              <a:rPr lang="en-GB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SpiderMonkey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Chakra 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C80A61FB-773E-4FCB-8AFA-D32891DE8219}"/>
              </a:ext>
            </a:extLst>
          </p:cNvPr>
          <p:cNvSpPr txBox="1">
            <a:spLocks/>
          </p:cNvSpPr>
          <p:nvPr/>
        </p:nvSpPr>
        <p:spPr>
          <a:xfrm>
            <a:off x="4989945" y="4927554"/>
            <a:ext cx="6133462" cy="152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4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Able to support the full set of language features – falling back to concrete execution on parts of the standard library we can’t model </a:t>
            </a: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symbolically</a:t>
            </a:r>
            <a:endParaRPr lang="en-US" sz="2400" baseline="30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85AC80-2BBF-4C9F-B89F-9886B9F5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2983264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JavaScript Arrays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D1507C-E881-48C5-AFA2-6DBCB6902AF3}"/>
              </a:ext>
            </a:extLst>
          </p:cNvPr>
          <p:cNvSpPr txBox="1">
            <a:spLocks/>
          </p:cNvSpPr>
          <p:nvPr/>
        </p:nvSpPr>
        <p:spPr>
          <a:xfrm>
            <a:off x="116905" y="6133000"/>
            <a:ext cx="4636008" cy="793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56D3FF2D-74B4-4A59-A1EA-58AC19C9BAE0}"/>
              </a:ext>
            </a:extLst>
          </p:cNvPr>
          <p:cNvSpPr txBox="1">
            <a:spLocks/>
          </p:cNvSpPr>
          <p:nvPr/>
        </p:nvSpPr>
        <p:spPr>
          <a:xfrm>
            <a:off x="4989945" y="2359379"/>
            <a:ext cx="7202055" cy="85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rich assortment of array prototype functions: </a:t>
            </a:r>
            <a:r>
              <a:rPr lang="en-GB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pop(), map(), filter(), every()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732557-B64A-448B-AA31-637F451AEB7B}"/>
              </a:ext>
            </a:extLst>
          </p:cNvPr>
          <p:cNvSpPr txBox="1">
            <a:spLocks/>
          </p:cNvSpPr>
          <p:nvPr/>
        </p:nvSpPr>
        <p:spPr>
          <a:xfrm>
            <a:off x="4989944" y="638433"/>
            <a:ext cx="6972559" cy="1082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arrays are a special form of object where the property name when coerced to an unsigned integer is between 0 and 2</a:t>
            </a:r>
            <a:r>
              <a:rPr lang="en-GB" sz="2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53 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-1</a:t>
            </a:r>
            <a:r>
              <a:rPr lang="en-GB" sz="24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400" baseline="30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0490C46E-46C1-4F5B-948F-3F0D5A874A8C}"/>
              </a:ext>
            </a:extLst>
          </p:cNvPr>
          <p:cNvSpPr txBox="1">
            <a:spLocks/>
          </p:cNvSpPr>
          <p:nvPr/>
        </p:nvSpPr>
        <p:spPr>
          <a:xfrm>
            <a:off x="4989941" y="3022679"/>
            <a:ext cx="7202055" cy="88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0D3B1D2-5310-458A-81C7-E2327605ACF8}"/>
              </a:ext>
            </a:extLst>
          </p:cNvPr>
          <p:cNvSpPr txBox="1">
            <a:spLocks/>
          </p:cNvSpPr>
          <p:nvPr/>
        </p:nvSpPr>
        <p:spPr>
          <a:xfrm>
            <a:off x="4989941" y="5338125"/>
            <a:ext cx="7202055" cy="88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arrays can have ‘holes’</a:t>
            </a:r>
            <a:b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GB" sz="24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GB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[‘a’ , , ‘c’]</a:t>
            </a:r>
            <a:endParaRPr lang="en-GB" sz="2400" baseline="30000" dirty="0">
              <a:latin typeface="Consolas" panose="020B0609020204030204" pitchFamily="49" charset="0"/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98880454-F968-4384-A9B9-3D7B8F6E9E4D}"/>
              </a:ext>
            </a:extLst>
          </p:cNvPr>
          <p:cNvSpPr txBox="1">
            <a:spLocks/>
          </p:cNvSpPr>
          <p:nvPr/>
        </p:nvSpPr>
        <p:spPr>
          <a:xfrm>
            <a:off x="4989940" y="3848752"/>
            <a:ext cx="7202055" cy="85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arrays are non-homogenous</a:t>
            </a:r>
            <a:b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GB" sz="24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GB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= [‘1’, 42.0, false, new Foo()]</a:t>
            </a: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85AC80-2BBF-4C9F-B89F-9886B9F5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9"/>
            <a:ext cx="3198417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Representing 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‘Simple’ JavaScript Arrays in ExpoSE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D1507C-E881-48C5-AFA2-6DBCB6902AF3}"/>
              </a:ext>
            </a:extLst>
          </p:cNvPr>
          <p:cNvSpPr txBox="1">
            <a:spLocks/>
          </p:cNvSpPr>
          <p:nvPr/>
        </p:nvSpPr>
        <p:spPr>
          <a:xfrm>
            <a:off x="116905" y="6133000"/>
            <a:ext cx="4636008" cy="793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56D3FF2D-74B4-4A59-A1EA-58AC19C9BAE0}"/>
              </a:ext>
            </a:extLst>
          </p:cNvPr>
          <p:cNvSpPr txBox="1">
            <a:spLocks/>
          </p:cNvSpPr>
          <p:nvPr/>
        </p:nvSpPr>
        <p:spPr>
          <a:xfrm>
            <a:off x="4968063" y="1994338"/>
            <a:ext cx="7202055" cy="85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Supporting the </a:t>
            </a: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simple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homogenous case: implement </a:t>
            </a:r>
            <a:r>
              <a:rPr lang="en-GB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.length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put index, and get index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732557-B64A-448B-AA31-637F451AEB7B}"/>
              </a:ext>
            </a:extLst>
          </p:cNvPr>
          <p:cNvSpPr txBox="1">
            <a:spLocks/>
          </p:cNvSpPr>
          <p:nvPr/>
        </p:nvSpPr>
        <p:spPr>
          <a:xfrm>
            <a:off x="4989945" y="577005"/>
            <a:ext cx="6972559" cy="1244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Decide whether to represent arrays as Z3 arrays or Z3 sequences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r>
              <a:rPr lang="en-US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Turns out arrays are better but a lot more work</a:t>
            </a:r>
            <a:endParaRPr lang="en-GB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0490C46E-46C1-4F5B-948F-3F0D5A874A8C}"/>
              </a:ext>
            </a:extLst>
          </p:cNvPr>
          <p:cNvSpPr txBox="1">
            <a:spLocks/>
          </p:cNvSpPr>
          <p:nvPr/>
        </p:nvSpPr>
        <p:spPr>
          <a:xfrm>
            <a:off x="4989941" y="3022679"/>
            <a:ext cx="7202055" cy="88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98880454-F968-4384-A9B9-3D7B8F6E9E4D}"/>
              </a:ext>
            </a:extLst>
          </p:cNvPr>
          <p:cNvSpPr txBox="1">
            <a:spLocks/>
          </p:cNvSpPr>
          <p:nvPr/>
        </p:nvSpPr>
        <p:spPr>
          <a:xfrm>
            <a:off x="4989945" y="3039739"/>
            <a:ext cx="7202055" cy="91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two constraints per array: one for the array and one for the length of the array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98C9E0C-2C57-44E4-9FB9-500ADBF09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70" t="19095" r="2320" b="20051"/>
          <a:stretch/>
        </p:blipFill>
        <p:spPr>
          <a:xfrm>
            <a:off x="4752912" y="3886200"/>
            <a:ext cx="8334917" cy="29718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233345D-7D32-41F5-95D6-D698DD173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48" t="28966" r="372" b="37360"/>
          <a:stretch/>
        </p:blipFill>
        <p:spPr>
          <a:xfrm>
            <a:off x="4691093" y="3966845"/>
            <a:ext cx="8383218" cy="11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7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85AC80-2BBF-4C9F-B89F-9886B9F5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9"/>
            <a:ext cx="3198417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Representing 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‘Complex’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JavaScript Arrays in ExpoSE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D1507C-E881-48C5-AFA2-6DBCB6902AF3}"/>
              </a:ext>
            </a:extLst>
          </p:cNvPr>
          <p:cNvSpPr txBox="1">
            <a:spLocks/>
          </p:cNvSpPr>
          <p:nvPr/>
        </p:nvSpPr>
        <p:spPr>
          <a:xfrm>
            <a:off x="116905" y="6133000"/>
            <a:ext cx="4636008" cy="793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6B73D77-A5FE-404B-9AD0-29B385B1F418}"/>
              </a:ext>
            </a:extLst>
          </p:cNvPr>
          <p:cNvSpPr txBox="1">
            <a:spLocks/>
          </p:cNvSpPr>
          <p:nvPr/>
        </p:nvSpPr>
        <p:spPr>
          <a:xfrm>
            <a:off x="4968064" y="1748459"/>
            <a:ext cx="7202055" cy="85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Length would be the number of keys in the hash map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78FB7133-B6B1-4CE2-A777-E1CE61A24C75}"/>
              </a:ext>
            </a:extLst>
          </p:cNvPr>
          <p:cNvSpPr txBox="1">
            <a:spLocks/>
          </p:cNvSpPr>
          <p:nvPr/>
        </p:nvSpPr>
        <p:spPr>
          <a:xfrm>
            <a:off x="4989940" y="506846"/>
            <a:ext cx="6972559" cy="1082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of arrays: one for each primitive JS type (and one for holes!) with a hash map that maps index to array</a:t>
            </a:r>
            <a:endParaRPr lang="en-US" sz="2400" baseline="30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59F24C0-C3D8-4B35-AF3A-8CD1EA14A0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970" t="4696" r="5323" b="1400"/>
          <a:stretch/>
        </p:blipFill>
        <p:spPr>
          <a:xfrm>
            <a:off x="4795945" y="2494731"/>
            <a:ext cx="7270887" cy="42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940</Words>
  <Application>Microsoft Office PowerPoint</Application>
  <PresentationFormat>Widescreen</PresentationFormat>
  <Paragraphs>136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Open Sans</vt:lpstr>
      <vt:lpstr>Open Sans Semibold</vt:lpstr>
      <vt:lpstr>Office Theme</vt:lpstr>
      <vt:lpstr>Array Encoding for Symbolic Execution of JavaScript with ExpoSE </vt:lpstr>
      <vt:lpstr>JavaScript is Ubiquitous and Problematic</vt:lpstr>
      <vt:lpstr>Existing Solutions Aren’t Great</vt:lpstr>
      <vt:lpstr>Symbolic Execution  to the Rescue</vt:lpstr>
      <vt:lpstr>PowerPoint Presentation</vt:lpstr>
      <vt:lpstr>Symbolic Execution  to the Rescue</vt:lpstr>
      <vt:lpstr>JavaScript Arrays</vt:lpstr>
      <vt:lpstr>Representing  ‘Simple’ JavaScript Arrays in ExpoSE</vt:lpstr>
      <vt:lpstr>Representing  ‘Complex’ JavaScript Arrays in ExpoSE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Encoding for Symbolic Execution of JavaScript with ExpoSE</dc:title>
  <dc:creator>Arran France</dc:creator>
  <cp:lastModifiedBy>Arran France</cp:lastModifiedBy>
  <cp:revision>57</cp:revision>
  <dcterms:created xsi:type="dcterms:W3CDTF">2017-11-30T10:09:54Z</dcterms:created>
  <dcterms:modified xsi:type="dcterms:W3CDTF">2017-12-01T10:48:03Z</dcterms:modified>
</cp:coreProperties>
</file>