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4313C-5628-49F1-8ADD-9C99AC84E259}" v="5" dt="2024-04-03T08:34:38.0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 arasi" userId="a65acf9980070d8c" providerId="LiveId" clId="{B2B4313C-5628-49F1-8ADD-9C99AC84E259}"/>
    <pc:docChg chg="undo custSel modSld">
      <pc:chgData name="kalai arasi" userId="a65acf9980070d8c" providerId="LiveId" clId="{B2B4313C-5628-49F1-8ADD-9C99AC84E259}" dt="2024-04-03T08:36:00.385" v="430" actId="14100"/>
      <pc:docMkLst>
        <pc:docMk/>
      </pc:docMkLst>
      <pc:sldChg chg="addSp modSp mod">
        <pc:chgData name="kalai arasi" userId="a65acf9980070d8c" providerId="LiveId" clId="{B2B4313C-5628-49F1-8ADD-9C99AC84E259}" dt="2024-04-03T08:00:51.827" v="145" actId="20577"/>
        <pc:sldMkLst>
          <pc:docMk/>
          <pc:sldMk cId="0" sldId="261"/>
        </pc:sldMkLst>
        <pc:spChg chg="mod">
          <ac:chgData name="kalai arasi" userId="a65acf9980070d8c" providerId="LiveId" clId="{B2B4313C-5628-49F1-8ADD-9C99AC84E259}" dt="2024-04-03T08:00:19.945" v="144" actId="2711"/>
          <ac:spMkLst>
            <pc:docMk/>
            <pc:sldMk cId="0" sldId="261"/>
            <ac:spMk id="5" creationId="{00000000-0000-0000-0000-000000000000}"/>
          </ac:spMkLst>
        </pc:spChg>
        <pc:graphicFrameChg chg="add mod modGraphic">
          <ac:chgData name="kalai arasi" userId="a65acf9980070d8c" providerId="LiveId" clId="{B2B4313C-5628-49F1-8ADD-9C99AC84E259}" dt="2024-04-03T08:00:51.827" v="145" actId="20577"/>
          <ac:graphicFrameMkLst>
            <pc:docMk/>
            <pc:sldMk cId="0" sldId="261"/>
            <ac:graphicFrameMk id="9" creationId="{331AE31B-1186-1948-8328-7BBD9D00511B}"/>
          </ac:graphicFrameMkLst>
        </pc:graphicFrameChg>
      </pc:sldChg>
      <pc:sldChg chg="addSp modSp mod">
        <pc:chgData name="kalai arasi" userId="a65acf9980070d8c" providerId="LiveId" clId="{B2B4313C-5628-49F1-8ADD-9C99AC84E259}" dt="2024-04-03T08:04:07.050" v="155" actId="14100"/>
        <pc:sldMkLst>
          <pc:docMk/>
          <pc:sldMk cId="0" sldId="262"/>
        </pc:sldMkLst>
        <pc:spChg chg="mod">
          <ac:chgData name="kalai arasi" userId="a65acf9980070d8c" providerId="LiveId" clId="{B2B4313C-5628-49F1-8ADD-9C99AC84E259}" dt="2024-04-03T08:01:10.557" v="146" actId="2711"/>
          <ac:spMkLst>
            <pc:docMk/>
            <pc:sldMk cId="0" sldId="262"/>
            <ac:spMk id="6" creationId="{00000000-0000-0000-0000-000000000000}"/>
          </ac:spMkLst>
        </pc:spChg>
        <pc:spChg chg="add mod">
          <ac:chgData name="kalai arasi" userId="a65acf9980070d8c" providerId="LiveId" clId="{B2B4313C-5628-49F1-8ADD-9C99AC84E259}" dt="2024-04-03T08:04:07.050" v="155" actId="14100"/>
          <ac:spMkLst>
            <pc:docMk/>
            <pc:sldMk cId="0" sldId="262"/>
            <ac:spMk id="11" creationId="{F099EE4C-C12B-0C38-A45F-7ACBED17010C}"/>
          </ac:spMkLst>
        </pc:spChg>
      </pc:sldChg>
      <pc:sldChg chg="addSp delSp modSp mod">
        <pc:chgData name="kalai arasi" userId="a65acf9980070d8c" providerId="LiveId" clId="{B2B4313C-5628-49F1-8ADD-9C99AC84E259}" dt="2024-04-03T08:09:09.934" v="323" actId="12"/>
        <pc:sldMkLst>
          <pc:docMk/>
          <pc:sldMk cId="0" sldId="263"/>
        </pc:sldMkLst>
        <pc:spChg chg="mod">
          <ac:chgData name="kalai arasi" userId="a65acf9980070d8c" providerId="LiveId" clId="{B2B4313C-5628-49F1-8ADD-9C99AC84E259}" dt="2024-04-03T08:04:27.589" v="156" actId="2711"/>
          <ac:spMkLst>
            <pc:docMk/>
            <pc:sldMk cId="0" sldId="263"/>
            <ac:spMk id="7" creationId="{00000000-0000-0000-0000-000000000000}"/>
          </ac:spMkLst>
        </pc:spChg>
        <pc:spChg chg="add mod">
          <ac:chgData name="kalai arasi" userId="a65acf9980070d8c" providerId="LiveId" clId="{B2B4313C-5628-49F1-8ADD-9C99AC84E259}" dt="2024-04-03T08:09:09.934" v="323" actId="12"/>
          <ac:spMkLst>
            <pc:docMk/>
            <pc:sldMk cId="0" sldId="263"/>
            <ac:spMk id="13" creationId="{575C0B50-C6B6-0175-3638-35B9372A502C}"/>
          </ac:spMkLst>
        </pc:spChg>
        <pc:graphicFrameChg chg="add del">
          <ac:chgData name="kalai arasi" userId="a65acf9980070d8c" providerId="LiveId" clId="{B2B4313C-5628-49F1-8ADD-9C99AC84E259}" dt="2024-04-03T08:05:52.188" v="160" actId="3680"/>
          <ac:graphicFrameMkLst>
            <pc:docMk/>
            <pc:sldMk cId="0" sldId="263"/>
            <ac:graphicFrameMk id="9" creationId="{FE878372-2E16-B43F-D2F2-7A20B530F0F6}"/>
          </ac:graphicFrameMkLst>
        </pc:graphicFrameChg>
        <pc:graphicFrameChg chg="add del">
          <ac:chgData name="kalai arasi" userId="a65acf9980070d8c" providerId="LiveId" clId="{B2B4313C-5628-49F1-8ADD-9C99AC84E259}" dt="2024-04-03T08:05:51.458" v="159" actId="3680"/>
          <ac:graphicFrameMkLst>
            <pc:docMk/>
            <pc:sldMk cId="0" sldId="263"/>
            <ac:graphicFrameMk id="10" creationId="{3BE7103B-9AFC-CF41-1486-FAE6CA295E37}"/>
          </ac:graphicFrameMkLst>
        </pc:graphicFrameChg>
        <pc:graphicFrameChg chg="add del modGraphic">
          <ac:chgData name="kalai arasi" userId="a65acf9980070d8c" providerId="LiveId" clId="{B2B4313C-5628-49F1-8ADD-9C99AC84E259}" dt="2024-04-03T08:06:19.142" v="164" actId="478"/>
          <ac:graphicFrameMkLst>
            <pc:docMk/>
            <pc:sldMk cId="0" sldId="263"/>
            <ac:graphicFrameMk id="11" creationId="{A963BDA2-2ABB-D452-337F-B071E0DF3123}"/>
          </ac:graphicFrameMkLst>
        </pc:graphicFrameChg>
      </pc:sldChg>
      <pc:sldChg chg="addSp modSp mod">
        <pc:chgData name="kalai arasi" userId="a65acf9980070d8c" providerId="LiveId" clId="{B2B4313C-5628-49F1-8ADD-9C99AC84E259}" dt="2024-04-03T08:15:10.943" v="421" actId="14100"/>
        <pc:sldMkLst>
          <pc:docMk/>
          <pc:sldMk cId="0" sldId="264"/>
        </pc:sldMkLst>
        <pc:spChg chg="mod">
          <ac:chgData name="kalai arasi" userId="a65acf9980070d8c" providerId="LiveId" clId="{B2B4313C-5628-49F1-8ADD-9C99AC84E259}" dt="2024-04-03T08:15:10.943" v="421" actId="14100"/>
          <ac:spMkLst>
            <pc:docMk/>
            <pc:sldMk cId="0" sldId="264"/>
            <ac:spMk id="7" creationId="{00000000-0000-0000-0000-000000000000}"/>
          </ac:spMkLst>
        </pc:spChg>
        <pc:spChg chg="mod">
          <ac:chgData name="kalai arasi" userId="a65acf9980070d8c" providerId="LiveId" clId="{B2B4313C-5628-49F1-8ADD-9C99AC84E259}" dt="2024-04-03T08:11:19.392" v="357" actId="2711"/>
          <ac:spMkLst>
            <pc:docMk/>
            <pc:sldMk cId="0" sldId="264"/>
            <ac:spMk id="8" creationId="{00000000-0000-0000-0000-000000000000}"/>
          </ac:spMkLst>
        </pc:spChg>
        <pc:picChg chg="add mod">
          <ac:chgData name="kalai arasi" userId="a65acf9980070d8c" providerId="LiveId" clId="{B2B4313C-5628-49F1-8ADD-9C99AC84E259}" dt="2024-04-03T08:10:55.107" v="332" actId="14100"/>
          <ac:picMkLst>
            <pc:docMk/>
            <pc:sldMk cId="0" sldId="264"/>
            <ac:picMk id="11" creationId="{E2524802-625F-136E-0386-C27BB467E172}"/>
          </ac:picMkLst>
        </pc:picChg>
      </pc:sldChg>
      <pc:sldChg chg="addSp modSp mod">
        <pc:chgData name="kalai arasi" userId="a65acf9980070d8c" providerId="LiveId" clId="{B2B4313C-5628-49F1-8ADD-9C99AC84E259}" dt="2024-04-03T08:36:00.385" v="430" actId="14100"/>
        <pc:sldMkLst>
          <pc:docMk/>
          <pc:sldMk cId="0" sldId="265"/>
        </pc:sldMkLst>
        <pc:picChg chg="add mod">
          <ac:chgData name="kalai arasi" userId="a65acf9980070d8c" providerId="LiveId" clId="{B2B4313C-5628-49F1-8ADD-9C99AC84E259}" dt="2024-04-03T08:36:00.385" v="430" actId="14100"/>
          <ac:picMkLst>
            <pc:docMk/>
            <pc:sldMk cId="0" sldId="265"/>
            <ac:picMk id="11" creationId="{2622814F-0F03-F5CC-A046-DE19B54AD2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05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MANOVATHI J 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2622814F-0F03-F5CC-A046-DE19B54AD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1202339"/>
            <a:ext cx="9372600" cy="50784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2204189"/>
            <a:ext cx="4975225" cy="2232662"/>
          </a:xfrm>
          <a:prstGeom prst="rect">
            <a:avLst/>
          </a:prstGeom>
        </p:spPr>
        <p:txBody>
          <a:bodyPr vert="horz" wrap="square" lIns="0" tIns="16510" rIns="0" bIns="0" rtlCol="0">
            <a:spAutoFit/>
          </a:bodyPr>
          <a:lstStyle/>
          <a:p>
            <a:pPr marL="12700" algn="ctr">
              <a:lnSpc>
                <a:spcPct val="100000"/>
              </a:lnSpc>
              <a:spcBef>
                <a:spcPts val="130"/>
              </a:spcBef>
            </a:pPr>
            <a:r>
              <a:rPr lang="en-IN" dirty="0">
                <a:latin typeface="Algerian" panose="04020705040A02060702" pitchFamily="82" charset="0"/>
                <a:cs typeface="Times New Roman" panose="02020603050405020304" pitchFamily="18" charset="0"/>
              </a:rPr>
              <a:t>OBJECT DETECTION USING OPENCV</a:t>
            </a:r>
            <a:endParaRPr dirty="0">
              <a:latin typeface="Algerian" panose="04020705040A02060702" pitchFamily="82"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50363" y="1662266"/>
            <a:ext cx="4419600" cy="353346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Problem Statement</a:t>
            </a:r>
            <a:endParaRPr lang="en-IN" sz="2400" dirty="0">
              <a:solidFill>
                <a:srgbClr val="0D0D0D"/>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Who are the end users?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Solution and its values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The wow in my solution</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Modelling</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Results</a:t>
            </a:r>
            <a:endParaRPr sz="2400" dirty="0">
              <a:latin typeface="Arial" panose="020B0604020202020204" pitchFamily="34" charset="0"/>
              <a:cs typeface="Arial" panose="020B0604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917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pitchFamily="82" charset="0"/>
              </a:rPr>
              <a:t>A</a:t>
            </a:r>
            <a:r>
              <a:rPr spc="-5" dirty="0">
                <a:latin typeface="Algerian" panose="04020705040A02060702" pitchFamily="82" charset="0"/>
              </a:rPr>
              <a:t>G</a:t>
            </a:r>
            <a:r>
              <a:rPr spc="-35" dirty="0">
                <a:latin typeface="Algerian" panose="04020705040A02060702" pitchFamily="82" charset="0"/>
              </a:rPr>
              <a:t>E</a:t>
            </a:r>
            <a:r>
              <a:rPr spc="15" dirty="0">
                <a:latin typeface="Algerian" panose="04020705040A02060702" pitchFamily="82" charset="0"/>
              </a:rPr>
              <a:t>N</a:t>
            </a:r>
            <a:r>
              <a:rPr dirty="0">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a:latin typeface="Algerian" panose="04020705040A02060702" pitchFamily="82" charset="0"/>
              </a:rPr>
              <a:t>S</a:t>
            </a:r>
            <a:r>
              <a:rPr sz="4250" spc="-370" dirty="0">
                <a:latin typeface="Algerian" panose="04020705040A02060702" pitchFamily="82" charset="0"/>
              </a:rPr>
              <a:t>T</a:t>
            </a:r>
            <a:r>
              <a:rPr sz="4250" spc="-375" dirty="0">
                <a:latin typeface="Algerian" panose="04020705040A02060702" pitchFamily="82" charset="0"/>
              </a:rPr>
              <a:t>A</a:t>
            </a:r>
            <a:r>
              <a:rPr sz="4250" spc="15" dirty="0">
                <a:latin typeface="Algerian" panose="04020705040A02060702" pitchFamily="82" charset="0"/>
              </a:rPr>
              <a:t>T</a:t>
            </a:r>
            <a:r>
              <a:rPr sz="4250" spc="-10" dirty="0">
                <a:latin typeface="Algerian" panose="04020705040A02060702" pitchFamily="82" charset="0"/>
              </a:rPr>
              <a:t>E</a:t>
            </a:r>
            <a:r>
              <a:rPr sz="4250" spc="-20" dirty="0">
                <a:latin typeface="Algerian" panose="04020705040A02060702" pitchFamily="82" charset="0"/>
              </a:rPr>
              <a:t>ME</a:t>
            </a:r>
            <a:r>
              <a:rPr sz="4250" spc="10" dirty="0">
                <a:latin typeface="Algerian" panose="04020705040A02060702" pitchFamily="82" charset="0"/>
              </a:rPr>
              <a:t>NT</a:t>
            </a:r>
            <a:endParaRPr sz="4250" dirty="0">
              <a:latin typeface="Algerian" panose="04020705040A02060702" pitchFamily="82"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2ED071B-F727-A0C6-5047-1E475BB8E9AD}"/>
              </a:ext>
            </a:extLst>
          </p:cNvPr>
          <p:cNvSpPr txBox="1"/>
          <p:nvPr/>
        </p:nvSpPr>
        <p:spPr>
          <a:xfrm>
            <a:off x="914400" y="1524000"/>
            <a:ext cx="8305800" cy="3785652"/>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Develop a computer vision system using OpenCV to detect objects within an image or a video stream. </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system should be capable of accurately identifying and localizing various objects of interest within the given visual data.</a:t>
            </a:r>
          </a:p>
          <a:p>
            <a:pPr marL="342900"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We can detect various objects like</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Humans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Cars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Bikes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Bicycles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Bus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Animals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Machines.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lgerian" panose="04020705040A02060702" pitchFamily="82" charset="0"/>
              </a:rPr>
              <a:t>PROJECT	</a:t>
            </a:r>
            <a:r>
              <a:rPr sz="4250" spc="-20" dirty="0">
                <a:latin typeface="Algerian" panose="04020705040A02060702" pitchFamily="82" charset="0"/>
              </a:rPr>
              <a:t>OVERVIEW</a:t>
            </a:r>
            <a:endParaRPr sz="4250" dirty="0">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5E97B31-B5B1-8425-6BD2-6126C512D16E}"/>
              </a:ext>
            </a:extLst>
          </p:cNvPr>
          <p:cNvSpPr txBox="1"/>
          <p:nvPr/>
        </p:nvSpPr>
        <p:spPr>
          <a:xfrm>
            <a:off x="1066800" y="2019300"/>
            <a:ext cx="7591425" cy="3477875"/>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project aims to develop an automated object detection system using OpenCV, a popular open-source computer vision library.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Object detection is a fundamental task in computer vision, with applications ranging from surveillance and security to autonomous vehicles and augmented reality.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By leveraging OpenCV's extensive capabilities, the system will be capable of detecting and localizing various objects within images or video streams in real-time or near real-time.</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Ensure the system's efficiency by optimizing algorithms and leveraging parallel processing for real-time performance</a:t>
            </a:r>
            <a:r>
              <a:rPr lang="en-US" sz="2000" b="0" i="0" dirty="0">
                <a:solidFill>
                  <a:srgbClr val="0D0D0D"/>
                </a:solidFill>
                <a:effectLst/>
                <a:latin typeface="Söhne"/>
              </a:rPr>
              <a: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anose="04020705040A02060702" pitchFamily="82" charset="0"/>
              </a:rPr>
              <a:t>W</a:t>
            </a:r>
            <a:r>
              <a:rPr sz="3200" spc="-20" dirty="0">
                <a:latin typeface="Algerian" panose="04020705040A02060702" pitchFamily="82" charset="0"/>
              </a:rPr>
              <a:t>H</a:t>
            </a:r>
            <a:r>
              <a:rPr sz="3200" spc="20" dirty="0">
                <a:latin typeface="Algerian" panose="04020705040A02060702" pitchFamily="82" charset="0"/>
              </a:rPr>
              <a:t>O</a:t>
            </a:r>
            <a:r>
              <a:rPr sz="3200" spc="-235" dirty="0">
                <a:latin typeface="Algerian" panose="04020705040A02060702" pitchFamily="82" charset="0"/>
              </a:rPr>
              <a:t> </a:t>
            </a:r>
            <a:r>
              <a:rPr sz="3200" spc="-10" dirty="0">
                <a:latin typeface="Algerian" panose="04020705040A02060702" pitchFamily="82" charset="0"/>
              </a:rPr>
              <a:t>AR</a:t>
            </a:r>
            <a:r>
              <a:rPr sz="3200" spc="15" dirty="0">
                <a:latin typeface="Algerian" panose="04020705040A02060702" pitchFamily="82" charset="0"/>
              </a:rPr>
              <a:t>E</a:t>
            </a:r>
            <a:r>
              <a:rPr sz="3200" spc="-35" dirty="0">
                <a:latin typeface="Algerian" panose="04020705040A02060702" pitchFamily="82" charset="0"/>
              </a:rPr>
              <a:t> </a:t>
            </a:r>
            <a:r>
              <a:rPr sz="3200" spc="-10" dirty="0">
                <a:latin typeface="Algerian" panose="04020705040A02060702" pitchFamily="82" charset="0"/>
              </a:rPr>
              <a:t>T</a:t>
            </a:r>
            <a:r>
              <a:rPr sz="3200" spc="-15" dirty="0">
                <a:latin typeface="Algerian" panose="04020705040A02060702" pitchFamily="82" charset="0"/>
              </a:rPr>
              <a:t>H</a:t>
            </a:r>
            <a:r>
              <a:rPr sz="3200" spc="15" dirty="0">
                <a:latin typeface="Algerian" panose="04020705040A02060702" pitchFamily="82" charset="0"/>
              </a:rPr>
              <a:t>E</a:t>
            </a:r>
            <a:r>
              <a:rPr sz="3200" spc="-35" dirty="0">
                <a:latin typeface="Algerian" panose="04020705040A02060702" pitchFamily="82" charset="0"/>
              </a:rPr>
              <a:t> </a:t>
            </a:r>
            <a:r>
              <a:rPr sz="3200" spc="-20" dirty="0">
                <a:latin typeface="Algerian" panose="04020705040A02060702" pitchFamily="82" charset="0"/>
              </a:rPr>
              <a:t>E</a:t>
            </a:r>
            <a:r>
              <a:rPr sz="3200" spc="30" dirty="0">
                <a:latin typeface="Algerian" panose="04020705040A02060702" pitchFamily="82" charset="0"/>
              </a:rPr>
              <a:t>N</a:t>
            </a:r>
            <a:r>
              <a:rPr sz="3200" spc="15" dirty="0">
                <a:latin typeface="Algerian" panose="04020705040A02060702" pitchFamily="82" charset="0"/>
              </a:rPr>
              <a:t>D</a:t>
            </a:r>
            <a:r>
              <a:rPr sz="3200" spc="-45" dirty="0">
                <a:latin typeface="Algerian" panose="04020705040A02060702" pitchFamily="82" charset="0"/>
              </a:rPr>
              <a:t> </a:t>
            </a:r>
            <a:r>
              <a:rPr sz="3200" dirty="0">
                <a:latin typeface="Algerian" panose="04020705040A02060702" pitchFamily="82" charset="0"/>
              </a:rPr>
              <a:t>U</a:t>
            </a:r>
            <a:r>
              <a:rPr sz="3200" spc="10" dirty="0">
                <a:latin typeface="Algerian" panose="04020705040A02060702" pitchFamily="82" charset="0"/>
              </a:rPr>
              <a:t>S</a:t>
            </a:r>
            <a:r>
              <a:rPr sz="3200" spc="-25" dirty="0">
                <a:latin typeface="Algerian" panose="04020705040A02060702" pitchFamily="82" charset="0"/>
              </a:rPr>
              <a:t>E</a:t>
            </a:r>
            <a:r>
              <a:rPr sz="3200" spc="-10" dirty="0">
                <a:latin typeface="Algerian" panose="04020705040A02060702" pitchFamily="82" charset="0"/>
              </a:rPr>
              <a:t>R</a:t>
            </a:r>
            <a:r>
              <a:rPr sz="3200" spc="5" dirty="0">
                <a:latin typeface="Algerian" panose="04020705040A02060702" pitchFamily="82"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9" name="Table 8">
            <a:extLst>
              <a:ext uri="{FF2B5EF4-FFF2-40B4-BE49-F238E27FC236}">
                <a16:creationId xmlns:a16="http://schemas.microsoft.com/office/drawing/2014/main" id="{331AE31B-1186-1948-8328-7BBD9D00511B}"/>
              </a:ext>
            </a:extLst>
          </p:cNvPr>
          <p:cNvGraphicFramePr>
            <a:graphicFrameLocks noGrp="1"/>
          </p:cNvGraphicFramePr>
          <p:nvPr>
            <p:extLst>
              <p:ext uri="{D42A27DB-BD31-4B8C-83A1-F6EECF244321}">
                <p14:modId xmlns:p14="http://schemas.microsoft.com/office/powerpoint/2010/main" val="2017182417"/>
              </p:ext>
            </p:extLst>
          </p:nvPr>
        </p:nvGraphicFramePr>
        <p:xfrm>
          <a:off x="2438400" y="2114550"/>
          <a:ext cx="5324475" cy="2628900"/>
        </p:xfrm>
        <a:graphic>
          <a:graphicData uri="http://schemas.openxmlformats.org/drawingml/2006/table">
            <a:tbl>
              <a:tblPr firstRow="1" bandRow="1">
                <a:tableStyleId>{5C22544A-7EE6-4342-B048-85BDC9FD1C3A}</a:tableStyleId>
              </a:tblPr>
              <a:tblGrid>
                <a:gridCol w="5324475">
                  <a:extLst>
                    <a:ext uri="{9D8B030D-6E8A-4147-A177-3AD203B41FA5}">
                      <a16:colId xmlns:a16="http://schemas.microsoft.com/office/drawing/2014/main" val="108875850"/>
                    </a:ext>
                  </a:extLst>
                </a:gridCol>
              </a:tblGrid>
              <a:tr h="2628900">
                <a:tc>
                  <a:txBody>
                    <a:bodyPr/>
                    <a:lstStyle/>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Industry</a:t>
                      </a:r>
                    </a:p>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Security and </a:t>
                      </a:r>
                      <a:r>
                        <a:rPr lang="en-IN" sz="2000" b="0" dirty="0" err="1">
                          <a:solidFill>
                            <a:schemeClr val="bg1"/>
                          </a:solidFill>
                          <a:latin typeface="Arial" panose="020B0604020202020204" pitchFamily="34" charset="0"/>
                          <a:cs typeface="Arial" panose="020B0604020202020204" pitchFamily="34" charset="0"/>
                        </a:rPr>
                        <a:t>Surveilliance</a:t>
                      </a:r>
                      <a:r>
                        <a:rPr lang="en-IN" sz="2000" b="0" dirty="0">
                          <a:solidFill>
                            <a:schemeClr val="bg1"/>
                          </a:solidFill>
                          <a:latin typeface="Arial" panose="020B0604020202020204" pitchFamily="34" charset="0"/>
                          <a:cs typeface="Arial" panose="020B0604020202020204" pitchFamily="34" charset="0"/>
                        </a:rPr>
                        <a:t> process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Educational and Academic Institutions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Smart city plans </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Urban developers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Medical Professionals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Retail and Marketing Analysts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Automobile industries.</a:t>
                      </a:r>
                    </a:p>
                  </a:txBody>
                  <a:tcPr/>
                </a:tc>
                <a:extLst>
                  <a:ext uri="{0D108BD9-81ED-4DB2-BD59-A6C34878D82A}">
                    <a16:rowId xmlns:a16="http://schemas.microsoft.com/office/drawing/2014/main" val="15021191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Algerian" panose="04020705040A02060702" pitchFamily="82" charset="0"/>
              </a:rPr>
              <a:t>Y</a:t>
            </a:r>
            <a:r>
              <a:rPr sz="3600" spc="10" dirty="0">
                <a:latin typeface="Algerian" panose="04020705040A02060702" pitchFamily="82" charset="0"/>
              </a:rPr>
              <a:t>O</a:t>
            </a:r>
            <a:r>
              <a:rPr sz="3600" spc="25" dirty="0">
                <a:latin typeface="Algerian" panose="04020705040A02060702" pitchFamily="82" charset="0"/>
              </a:rPr>
              <a:t>U</a:t>
            </a:r>
            <a:r>
              <a:rPr sz="3600" dirty="0">
                <a:latin typeface="Algerian" panose="04020705040A02060702" pitchFamily="82" charset="0"/>
              </a:rPr>
              <a:t>R</a:t>
            </a:r>
            <a:r>
              <a:rPr sz="3600" spc="5" dirty="0">
                <a:latin typeface="Algerian" panose="04020705040A02060702" pitchFamily="82" charset="0"/>
              </a:rPr>
              <a:t> </a:t>
            </a:r>
            <a:r>
              <a:rPr sz="3600" spc="25" dirty="0">
                <a:latin typeface="Algerian" panose="04020705040A02060702" pitchFamily="82" charset="0"/>
              </a:rPr>
              <a:t>S</a:t>
            </a:r>
            <a:r>
              <a:rPr sz="3600" spc="10" dirty="0">
                <a:latin typeface="Algerian" panose="04020705040A02060702" pitchFamily="82" charset="0"/>
              </a:rPr>
              <a:t>O</a:t>
            </a:r>
            <a:r>
              <a:rPr sz="3600" spc="25" dirty="0">
                <a:latin typeface="Algerian" panose="04020705040A02060702" pitchFamily="82" charset="0"/>
              </a:rPr>
              <a:t>LU</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r>
              <a:rPr sz="3600" spc="-345" dirty="0">
                <a:latin typeface="Algerian" panose="04020705040A02060702" pitchFamily="82" charset="0"/>
              </a:rPr>
              <a:t> </a:t>
            </a:r>
            <a:r>
              <a:rPr sz="3600" spc="-35" dirty="0">
                <a:latin typeface="Algerian" panose="04020705040A02060702" pitchFamily="82" charset="0"/>
              </a:rPr>
              <a:t>A</a:t>
            </a:r>
            <a:r>
              <a:rPr sz="3600" spc="-5" dirty="0">
                <a:latin typeface="Algerian" panose="04020705040A02060702" pitchFamily="82" charset="0"/>
              </a:rPr>
              <a:t>N</a:t>
            </a:r>
            <a:r>
              <a:rPr sz="3600" dirty="0">
                <a:latin typeface="Algerian" panose="04020705040A02060702" pitchFamily="82" charset="0"/>
              </a:rPr>
              <a:t>D</a:t>
            </a:r>
            <a:r>
              <a:rPr sz="3600" spc="35" dirty="0">
                <a:latin typeface="Algerian" panose="04020705040A02060702" pitchFamily="82" charset="0"/>
              </a:rPr>
              <a:t> </a:t>
            </a:r>
            <a:r>
              <a:rPr sz="3600" spc="-30" dirty="0">
                <a:latin typeface="Algerian" panose="04020705040A02060702" pitchFamily="82" charset="0"/>
              </a:rPr>
              <a:t>I</a:t>
            </a:r>
            <a:r>
              <a:rPr sz="3600" spc="-35" dirty="0">
                <a:latin typeface="Algerian" panose="04020705040A02060702" pitchFamily="82" charset="0"/>
              </a:rPr>
              <a:t>T</a:t>
            </a:r>
            <a:r>
              <a:rPr sz="3600" dirty="0">
                <a:latin typeface="Algerian" panose="04020705040A02060702" pitchFamily="82" charset="0"/>
              </a:rPr>
              <a:t>S</a:t>
            </a:r>
            <a:r>
              <a:rPr sz="3600" spc="60" dirty="0">
                <a:latin typeface="Algerian" panose="04020705040A02060702" pitchFamily="82" charset="0"/>
              </a:rPr>
              <a:t> </a:t>
            </a:r>
            <a:r>
              <a:rPr sz="3600" spc="-295" dirty="0">
                <a:latin typeface="Algerian" panose="04020705040A02060702" pitchFamily="82" charset="0"/>
              </a:rPr>
              <a:t>V</a:t>
            </a:r>
            <a:r>
              <a:rPr sz="3600" spc="-35" dirty="0">
                <a:latin typeface="Algerian" panose="04020705040A02060702" pitchFamily="82" charset="0"/>
              </a:rPr>
              <a:t>A</a:t>
            </a:r>
            <a:r>
              <a:rPr sz="3600" spc="25" dirty="0">
                <a:latin typeface="Algerian" panose="04020705040A02060702" pitchFamily="82" charset="0"/>
              </a:rPr>
              <a:t>LU</a:t>
            </a:r>
            <a:r>
              <a:rPr sz="3600" dirty="0">
                <a:latin typeface="Algerian" panose="04020705040A02060702" pitchFamily="82" charset="0"/>
              </a:rPr>
              <a:t>E</a:t>
            </a:r>
            <a:r>
              <a:rPr sz="3600" spc="-65" dirty="0">
                <a:latin typeface="Algerian" panose="04020705040A02060702" pitchFamily="82" charset="0"/>
              </a:rPr>
              <a:t> </a:t>
            </a:r>
            <a:r>
              <a:rPr sz="3600" spc="-15" dirty="0">
                <a:latin typeface="Algerian" panose="04020705040A02060702" pitchFamily="82" charset="0"/>
              </a:rPr>
              <a:t>P</a:t>
            </a:r>
            <a:r>
              <a:rPr sz="3600" spc="-30" dirty="0">
                <a:latin typeface="Algerian" panose="04020705040A02060702" pitchFamily="82" charset="0"/>
              </a:rPr>
              <a:t>R</a:t>
            </a:r>
            <a:r>
              <a:rPr sz="3600" spc="10" dirty="0">
                <a:latin typeface="Algerian" panose="04020705040A02060702" pitchFamily="82" charset="0"/>
              </a:rPr>
              <a:t>O</a:t>
            </a:r>
            <a:r>
              <a:rPr sz="3600" spc="-15" dirty="0">
                <a:latin typeface="Algerian" panose="04020705040A02060702" pitchFamily="82" charset="0"/>
              </a:rPr>
              <a:t>P</a:t>
            </a:r>
            <a:r>
              <a:rPr sz="3600" spc="10" dirty="0">
                <a:latin typeface="Algerian" panose="04020705040A02060702" pitchFamily="82" charset="0"/>
              </a:rPr>
              <a:t>O</a:t>
            </a:r>
            <a:r>
              <a:rPr sz="3600" spc="25" dirty="0">
                <a:latin typeface="Algerian" panose="04020705040A02060702" pitchFamily="82" charset="0"/>
              </a:rPr>
              <a:t>S</a:t>
            </a:r>
            <a:r>
              <a:rPr sz="3600" spc="-30" dirty="0">
                <a:latin typeface="Algerian" panose="04020705040A02060702" pitchFamily="82" charset="0"/>
              </a:rPr>
              <a:t>I</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99EE4C-C12B-0C38-A45F-7ACBED17010C}"/>
              </a:ext>
            </a:extLst>
          </p:cNvPr>
          <p:cNvSpPr txBox="1"/>
          <p:nvPr/>
        </p:nvSpPr>
        <p:spPr>
          <a:xfrm>
            <a:off x="2695573" y="1509395"/>
            <a:ext cx="9039227" cy="3785652"/>
          </a:xfrm>
          <a:prstGeom prst="rect">
            <a:avLst/>
          </a:prstGeom>
          <a:noFill/>
        </p:spPr>
        <p:txBody>
          <a:bodyPr wrap="square">
            <a:spAutoFit/>
          </a:bodyPr>
          <a:lstStyle/>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Improved Efficiency</a:t>
            </a:r>
            <a:r>
              <a:rPr lang="en-US" sz="2000" b="0" i="0" dirty="0">
                <a:solidFill>
                  <a:srgbClr val="0D0D0D"/>
                </a:solidFill>
                <a:effectLst/>
                <a:latin typeface="Arial" panose="020B0604020202020204" pitchFamily="34" charset="0"/>
                <a:cs typeface="Arial" panose="020B0604020202020204" pitchFamily="34" charset="0"/>
              </a:rPr>
              <a:t>: By automating object detection tasks, our solution saves time and resources for users across various industries. Whether it's monitoring security cameras, analyzing retail foot traffic, or inspecting manufacturing lines, our system streamlines operations and enhances efficiency.</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Enhanced Safety and Security</a:t>
            </a:r>
            <a:r>
              <a:rPr lang="en-US" sz="2000" b="0" i="0" dirty="0">
                <a:solidFill>
                  <a:srgbClr val="0D0D0D"/>
                </a:solidFill>
                <a:effectLst/>
                <a:latin typeface="Arial" panose="020B0604020202020204" pitchFamily="34" charset="0"/>
                <a:cs typeface="Arial" panose="020B0604020202020204" pitchFamily="34" charset="0"/>
              </a:rPr>
              <a:t>: In applications such as surveillance and security, our system helps detect and respond to potential threats promptly, improving safety and security for individuals and assets</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Cost-effectiveness</a:t>
            </a:r>
            <a:r>
              <a:rPr lang="en-US" sz="2000" b="0" i="0" dirty="0">
                <a:solidFill>
                  <a:srgbClr val="0D0D0D"/>
                </a:solidFill>
                <a:effectLst/>
                <a:latin typeface="Arial" panose="020B0604020202020204" pitchFamily="34" charset="0"/>
                <a:cs typeface="Arial" panose="020B0604020202020204" pitchFamily="34" charset="0"/>
              </a:rPr>
              <a:t>: Our open-source approach and use of readily available tools like OpenCV minimize the cost of implementation and maintenance for users, making advanced object detection capabilities accessible to organizations of all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sz="4250" spc="10" dirty="0">
                <a:latin typeface="Algerian" panose="04020705040A02060702" pitchFamily="82" charset="0"/>
              </a:rPr>
              <a:t>WOW</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YOUR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575C0B50-C6B6-0175-3638-35B9372A502C}"/>
              </a:ext>
            </a:extLst>
          </p:cNvPr>
          <p:cNvSpPr txBox="1"/>
          <p:nvPr/>
        </p:nvSpPr>
        <p:spPr>
          <a:xfrm>
            <a:off x="2133600" y="1886718"/>
            <a:ext cx="6865620" cy="2246769"/>
          </a:xfrm>
          <a:prstGeom prst="rect">
            <a:avLst/>
          </a:prstGeom>
          <a:noFill/>
        </p:spPr>
        <p:txBody>
          <a:bodyPr wrap="square">
            <a:spAutoFit/>
          </a:bodyPr>
          <a:lstStyle/>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Real time implementation</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Higher Performance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Scalability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Flexibility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Easy to implement and use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User friendly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 accuracy</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125537"/>
            <a:ext cx="10537444" cy="94897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Modeling for Object Detection Using OpenCV typically involves several steps, including data collection, preprocessing, model selection, training, evaluation, and deployment.</a:t>
            </a:r>
          </a:p>
          <a:p>
            <a:pPr marL="355600" indent="-342900">
              <a:lnSpc>
                <a:spcPct val="100000"/>
              </a:lnSpc>
              <a:spcBef>
                <a:spcPts val="100"/>
              </a:spcBef>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Here is the model for object detection</a:t>
            </a:r>
            <a:r>
              <a:rPr lang="en-US" dirty="0">
                <a:solidFill>
                  <a:srgbClr val="0D0D0D"/>
                </a:solidFill>
                <a:latin typeface="Söhne"/>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pic>
        <p:nvPicPr>
          <p:cNvPr id="11" name="Picture 10">
            <a:extLst>
              <a:ext uri="{FF2B5EF4-FFF2-40B4-BE49-F238E27FC236}">
                <a16:creationId xmlns:a16="http://schemas.microsoft.com/office/drawing/2014/main" id="{E2524802-625F-136E-0386-C27BB467E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4" y="2514600"/>
            <a:ext cx="7172326" cy="3643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425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Söhne</vt:lpstr>
      <vt:lpstr>Trebuchet MS</vt:lpstr>
      <vt:lpstr>Wingdings</vt:lpstr>
      <vt:lpstr>Office Theme</vt:lpstr>
      <vt:lpstr>MANOVATHI J L</vt:lpstr>
      <vt:lpstr>OBJECT DETECTION USING OPENCV</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MANOVATHI J L</dc:title>
  <cp:lastModifiedBy>kalai arasi</cp:lastModifiedBy>
  <cp:revision>1</cp:revision>
  <dcterms:created xsi:type="dcterms:W3CDTF">2024-04-03T07:16:12Z</dcterms:created>
  <dcterms:modified xsi:type="dcterms:W3CDTF">2024-04-03T08:36:00Z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