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3131D2-84D8-4EED-B000-734952FCA610}" type="datetimeFigureOut">
              <a:rPr lang="en-US" smtClean="0"/>
              <a:pPr/>
              <a:t>6/21/2024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8148B4BC-9EFF-457B-8FCE-124CD9AF058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3131D2-84D8-4EED-B000-734952FCA610}" type="datetimeFigureOut">
              <a:rPr lang="en-US" smtClean="0"/>
              <a:pPr/>
              <a:t>6/21/2024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3131D2-84D8-4EED-B000-734952FCA610}" type="datetimeFigureOut">
              <a:rPr lang="en-US" smtClean="0"/>
              <a:pPr/>
              <a:t>6/21/2024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3131D2-84D8-4EED-B000-734952FCA610}" type="datetimeFigureOut">
              <a:rPr lang="en-US" smtClean="0"/>
              <a:pPr/>
              <a:t>6/21/2024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3131D2-84D8-4EED-B000-734952FCA610}" type="datetimeFigureOut">
              <a:rPr lang="en-US" smtClean="0"/>
              <a:pPr/>
              <a:t>6/21/2024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B4BC-9EFF-457B-8FCE-124CD9AF058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3131D2-84D8-4EED-B000-734952FCA610}" type="datetimeFigureOut">
              <a:rPr lang="en-US" smtClean="0"/>
              <a:pPr/>
              <a:t>6/21/2024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03131D2-84D8-4EED-B000-734952FCA610}" type="datetimeFigureOut">
              <a:rPr lang="en-US" smtClean="0"/>
              <a:pPr/>
              <a:t>6/21/2024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3131D2-84D8-4EED-B000-734952FCA610}" type="datetimeFigureOut">
              <a:rPr lang="en-US" smtClean="0"/>
              <a:pPr/>
              <a:t>6/21/2024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131D2-84D8-4EED-B000-734952FCA610}" type="datetimeFigureOut">
              <a:rPr lang="en-US" smtClean="0"/>
              <a:pPr/>
              <a:t>6/21/2024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3131D2-84D8-4EED-B000-734952FCA610}" type="datetimeFigureOut">
              <a:rPr lang="en-US" smtClean="0"/>
              <a:pPr/>
              <a:t>6/21/2024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48B4BC-9EFF-457B-8FCE-124CD9AF05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3131D2-84D8-4EED-B000-734952FCA610}" type="datetimeFigureOut">
              <a:rPr lang="en-US" smtClean="0"/>
              <a:pPr/>
              <a:t>6/21/2024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8148B4BC-9EFF-457B-8FCE-124CD9AF0588}"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3131D2-84D8-4EED-B000-734952FCA610}" type="datetimeFigureOut">
              <a:rPr lang="en-US" smtClean="0"/>
              <a:pPr/>
              <a:t>6/21/2024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48B4BC-9EFF-457B-8FCE-124CD9AF0588}"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BY GROUP 26</a:t>
            </a:r>
            <a:endParaRPr lang="en-GB" dirty="0"/>
          </a:p>
        </p:txBody>
      </p:sp>
      <p:sp>
        <p:nvSpPr>
          <p:cNvPr id="3" name="Subtitle 2"/>
          <p:cNvSpPr>
            <a:spLocks noGrp="1"/>
          </p:cNvSpPr>
          <p:nvPr>
            <p:ph type="subTitle" idx="1"/>
          </p:nvPr>
        </p:nvSpPr>
        <p:spPr/>
        <p:txBody>
          <a:bodyPr/>
          <a:lstStyle/>
          <a:p>
            <a:r>
              <a:rPr lang="en-US" dirty="0" smtClean="0"/>
              <a:t>PROJECT TITLE:</a:t>
            </a:r>
          </a:p>
          <a:p>
            <a:r>
              <a:rPr lang="en-GB" dirty="0" smtClean="0"/>
              <a:t>DESIGNING A TRAFFIC LIGHT SYSTEM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lstStyle/>
          <a:p>
            <a:r>
              <a:rPr lang="en-GB" dirty="0" smtClean="0"/>
              <a:t>The above logic circuit was cascaded to give the whole design of the traffic light and assimilated  on Proteus.</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Autofit/>
          </a:bodyPr>
          <a:lstStyle/>
          <a:p>
            <a:r>
              <a:rPr lang="en-GB" sz="2800" dirty="0" smtClean="0"/>
              <a:t>In conclusion, the design of traffic lights plays a crucial role in managing urban traffic, enhancing safety, and optimizing efficiency at intersections. By carefully considering factors such as visibility, timing, technology integration, and accessibility, traffic light systems contribute significantly to smoother traffic flow and improved overall urban mobility. As cities evolve, ongoing advancements and adaptations in traffic light design will continue to be pivotal in meeting the dynamic needs of modern transportation infrastructure.</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MEMBERS</a:t>
            </a:r>
            <a:endParaRPr lang="en-GB" dirty="0"/>
          </a:p>
        </p:txBody>
      </p:sp>
      <p:graphicFrame>
        <p:nvGraphicFramePr>
          <p:cNvPr id="6" name="Content Placeholder 5"/>
          <p:cNvGraphicFramePr>
            <a:graphicFrameLocks noGrp="1"/>
          </p:cNvGraphicFramePr>
          <p:nvPr>
            <p:ph idx="1"/>
          </p:nvPr>
        </p:nvGraphicFramePr>
        <p:xfrm>
          <a:off x="457200" y="1935163"/>
          <a:ext cx="8229600" cy="4389437"/>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GB" dirty="0" smtClean="0"/>
                        <a:t>NAME</a:t>
                      </a:r>
                      <a:endParaRPr lang="en-GB" dirty="0"/>
                    </a:p>
                  </a:txBody>
                  <a:tcPr/>
                </a:tc>
                <a:tc>
                  <a:txBody>
                    <a:bodyPr/>
                    <a:lstStyle/>
                    <a:p>
                      <a:r>
                        <a:rPr lang="en-GB" dirty="0" smtClean="0"/>
                        <a:t>DEPARTMENT</a:t>
                      </a:r>
                      <a:endParaRPr lang="en-GB" dirty="0"/>
                    </a:p>
                  </a:txBody>
                  <a:tcPr/>
                </a:tc>
                <a:tc>
                  <a:txBody>
                    <a:bodyPr/>
                    <a:lstStyle/>
                    <a:p>
                      <a:r>
                        <a:rPr lang="en-GB" dirty="0" smtClean="0"/>
                        <a:t>MATRICLE</a:t>
                      </a:r>
                      <a:endParaRPr lang="en-GB" dirty="0"/>
                    </a:p>
                  </a:txBody>
                  <a:tcPr/>
                </a:tc>
              </a:tr>
              <a:tr h="370840">
                <a:tc>
                  <a:txBody>
                    <a:bodyPr/>
                    <a:lstStyle/>
                    <a:p>
                      <a:r>
                        <a:rPr lang="en-GB" dirty="0" smtClean="0"/>
                        <a:t>TEBOH MANOILLA</a:t>
                      </a:r>
                      <a:endParaRPr lang="en-GB" dirty="0"/>
                    </a:p>
                  </a:txBody>
                  <a:tcPr/>
                </a:tc>
                <a:tc>
                  <a:txBody>
                    <a:bodyPr/>
                    <a:lstStyle/>
                    <a:p>
                      <a:r>
                        <a:rPr lang="en-GB" dirty="0" smtClean="0"/>
                        <a:t>CE</a:t>
                      </a:r>
                      <a:endParaRPr lang="en-GB" dirty="0"/>
                    </a:p>
                  </a:txBody>
                  <a:tcPr/>
                </a:tc>
                <a:tc>
                  <a:txBody>
                    <a:bodyPr/>
                    <a:lstStyle/>
                    <a:p>
                      <a:r>
                        <a:rPr lang="en-GB" dirty="0" smtClean="0"/>
                        <a:t>FE23A167</a:t>
                      </a:r>
                      <a:endParaRPr lang="en-GB" dirty="0"/>
                    </a:p>
                  </a:txBody>
                  <a:tcPr/>
                </a:tc>
              </a:tr>
              <a:tr h="370840">
                <a:tc>
                  <a:txBody>
                    <a:bodyPr/>
                    <a:lstStyle/>
                    <a:p>
                      <a:r>
                        <a:rPr lang="en-GB" dirty="0" smtClean="0"/>
                        <a:t>TEMFA NKOMBONG FORTUNEE</a:t>
                      </a:r>
                      <a:endParaRPr lang="en-GB" dirty="0"/>
                    </a:p>
                  </a:txBody>
                  <a:tcPr/>
                </a:tc>
                <a:tc>
                  <a:txBody>
                    <a:bodyPr/>
                    <a:lstStyle/>
                    <a:p>
                      <a:r>
                        <a:rPr lang="en-GB" dirty="0" smtClean="0"/>
                        <a:t>CE</a:t>
                      </a:r>
                      <a:endParaRPr lang="en-GB" dirty="0"/>
                    </a:p>
                  </a:txBody>
                  <a:tcPr/>
                </a:tc>
                <a:tc>
                  <a:txBody>
                    <a:bodyPr/>
                    <a:lstStyle/>
                    <a:p>
                      <a:r>
                        <a:rPr lang="en-GB" dirty="0" smtClean="0"/>
                        <a:t>FE23A168</a:t>
                      </a:r>
                      <a:endParaRPr lang="en-GB" dirty="0"/>
                    </a:p>
                  </a:txBody>
                  <a:tcPr/>
                </a:tc>
              </a:tr>
              <a:tr h="370840">
                <a:tc>
                  <a:txBody>
                    <a:bodyPr/>
                    <a:lstStyle/>
                    <a:p>
                      <a:r>
                        <a:rPr lang="en-GB" dirty="0" smtClean="0"/>
                        <a:t>TENKEN MANPLA ULRICH</a:t>
                      </a:r>
                      <a:endParaRPr lang="en-GB" dirty="0"/>
                    </a:p>
                  </a:txBody>
                  <a:tcPr/>
                </a:tc>
                <a:tc>
                  <a:txBody>
                    <a:bodyPr/>
                    <a:lstStyle/>
                    <a:p>
                      <a:r>
                        <a:rPr lang="en-GB" dirty="0" smtClean="0"/>
                        <a:t>CE</a:t>
                      </a:r>
                      <a:endParaRPr lang="en-GB" dirty="0"/>
                    </a:p>
                  </a:txBody>
                  <a:tcPr/>
                </a:tc>
                <a:tc>
                  <a:txBody>
                    <a:bodyPr/>
                    <a:lstStyle/>
                    <a:p>
                      <a:r>
                        <a:rPr lang="en-GB" dirty="0" smtClean="0"/>
                        <a:t>FE23A170</a:t>
                      </a:r>
                      <a:endParaRPr lang="en-GB" dirty="0"/>
                    </a:p>
                  </a:txBody>
                  <a:tcPr/>
                </a:tc>
              </a:tr>
              <a:tr h="370840">
                <a:tc>
                  <a:txBody>
                    <a:bodyPr/>
                    <a:lstStyle/>
                    <a:p>
                      <a:r>
                        <a:rPr lang="en-GB" dirty="0" smtClean="0"/>
                        <a:t>THELMA MARLEY NDAYINU</a:t>
                      </a:r>
                      <a:endParaRPr lang="en-GB" dirty="0"/>
                    </a:p>
                  </a:txBody>
                  <a:tcPr/>
                </a:tc>
                <a:tc>
                  <a:txBody>
                    <a:bodyPr/>
                    <a:lstStyle/>
                    <a:p>
                      <a:r>
                        <a:rPr lang="en-GB" dirty="0" smtClean="0"/>
                        <a:t>CE</a:t>
                      </a:r>
                      <a:endParaRPr lang="en-GB" dirty="0"/>
                    </a:p>
                  </a:txBody>
                  <a:tcPr/>
                </a:tc>
                <a:tc>
                  <a:txBody>
                    <a:bodyPr/>
                    <a:lstStyle/>
                    <a:p>
                      <a:r>
                        <a:rPr lang="en-GB" dirty="0" smtClean="0"/>
                        <a:t>FE23A171</a:t>
                      </a:r>
                      <a:endParaRPr lang="en-GB" dirty="0"/>
                    </a:p>
                  </a:txBody>
                  <a:tcPr/>
                </a:tc>
              </a:tr>
              <a:tr h="370840">
                <a:tc>
                  <a:txBody>
                    <a:bodyPr/>
                    <a:lstStyle/>
                    <a:p>
                      <a:r>
                        <a:rPr lang="en-GB" dirty="0" smtClean="0"/>
                        <a:t>WISDOM KA-ITAZHI ALANG</a:t>
                      </a:r>
                      <a:endParaRPr lang="en-GB" dirty="0"/>
                    </a:p>
                  </a:txBody>
                  <a:tcPr/>
                </a:tc>
                <a:tc>
                  <a:txBody>
                    <a:bodyPr/>
                    <a:lstStyle/>
                    <a:p>
                      <a:r>
                        <a:rPr lang="en-GB" dirty="0" smtClean="0"/>
                        <a:t>CE</a:t>
                      </a:r>
                      <a:endParaRPr lang="en-GB" dirty="0"/>
                    </a:p>
                  </a:txBody>
                  <a:tcPr/>
                </a:tc>
                <a:tc>
                  <a:txBody>
                    <a:bodyPr/>
                    <a:lstStyle/>
                    <a:p>
                      <a:r>
                        <a:rPr lang="en-GB" dirty="0" smtClean="0"/>
                        <a:t>FE23A174</a:t>
                      </a:r>
                      <a:endParaRPr lang="en-GB" dirty="0"/>
                    </a:p>
                  </a:txBody>
                  <a:tcPr/>
                </a:tc>
              </a:tr>
              <a:tr h="370840">
                <a:tc>
                  <a:txBody>
                    <a:bodyPr/>
                    <a:lstStyle/>
                    <a:p>
                      <a:r>
                        <a:rPr lang="en-GB" dirty="0" smtClean="0"/>
                        <a:t>YASIRI</a:t>
                      </a:r>
                      <a:r>
                        <a:rPr lang="en-GB" baseline="0" dirty="0" smtClean="0"/>
                        <a:t> TEMWA GASTOM</a:t>
                      </a:r>
                      <a:endParaRPr lang="en-GB" dirty="0"/>
                    </a:p>
                  </a:txBody>
                  <a:tcPr/>
                </a:tc>
                <a:tc>
                  <a:txBody>
                    <a:bodyPr/>
                    <a:lstStyle/>
                    <a:p>
                      <a:r>
                        <a:rPr lang="en-GB" dirty="0" smtClean="0"/>
                        <a:t>CE</a:t>
                      </a:r>
                      <a:endParaRPr lang="en-GB" dirty="0"/>
                    </a:p>
                  </a:txBody>
                  <a:tcPr/>
                </a:tc>
                <a:tc>
                  <a:txBody>
                    <a:bodyPr/>
                    <a:lstStyle/>
                    <a:p>
                      <a:r>
                        <a:rPr lang="en-GB" dirty="0" smtClean="0"/>
                        <a:t>FE23A175</a:t>
                      </a:r>
                      <a:endParaRPr lang="en-GB" dirty="0"/>
                    </a:p>
                  </a:txBody>
                  <a:tcPr/>
                </a:tc>
              </a:tr>
              <a:tr h="370840">
                <a:tc>
                  <a:txBody>
                    <a:bodyPr/>
                    <a:lstStyle/>
                    <a:p>
                      <a:r>
                        <a:rPr lang="en-GB" dirty="0" smtClean="0"/>
                        <a:t>WIYENKA  RADIS MUKETE</a:t>
                      </a:r>
                      <a:endParaRPr lang="en-GB" dirty="0"/>
                    </a:p>
                  </a:txBody>
                  <a:tcPr/>
                </a:tc>
                <a:tc>
                  <a:txBody>
                    <a:bodyPr/>
                    <a:lstStyle/>
                    <a:p>
                      <a:r>
                        <a:rPr lang="en-GB" dirty="0" smtClean="0"/>
                        <a:t>EE</a:t>
                      </a:r>
                      <a:endParaRPr lang="en-GB" dirty="0"/>
                    </a:p>
                  </a:txBody>
                  <a:tcPr/>
                </a:tc>
                <a:tc>
                  <a:txBody>
                    <a:bodyPr/>
                    <a:lstStyle/>
                    <a:p>
                      <a:r>
                        <a:rPr lang="en-GB" dirty="0" smtClean="0"/>
                        <a:t>FE23A302</a:t>
                      </a:r>
                      <a:endParaRPr lang="en-GB" dirty="0"/>
                    </a:p>
                  </a:txBody>
                  <a:tcPr/>
                </a:tc>
              </a:tr>
              <a:tr h="370840">
                <a:tc>
                  <a:txBody>
                    <a:bodyPr/>
                    <a:lstStyle/>
                    <a:p>
                      <a:r>
                        <a:rPr lang="en-GB" dirty="0" smtClean="0"/>
                        <a:t>ZARADJU</a:t>
                      </a:r>
                      <a:r>
                        <a:rPr lang="en-GB" baseline="0" dirty="0" smtClean="0"/>
                        <a:t> EDWARDO ZARADJU</a:t>
                      </a:r>
                      <a:endParaRPr lang="en-GB" dirty="0"/>
                    </a:p>
                  </a:txBody>
                  <a:tcPr/>
                </a:tc>
                <a:tc>
                  <a:txBody>
                    <a:bodyPr/>
                    <a:lstStyle/>
                    <a:p>
                      <a:r>
                        <a:rPr lang="en-GB" dirty="0" smtClean="0"/>
                        <a:t>EE</a:t>
                      </a:r>
                      <a:endParaRPr lang="en-GB" dirty="0"/>
                    </a:p>
                  </a:txBody>
                  <a:tcPr/>
                </a:tc>
                <a:tc>
                  <a:txBody>
                    <a:bodyPr/>
                    <a:lstStyle/>
                    <a:p>
                      <a:r>
                        <a:rPr lang="en-GB" dirty="0" smtClean="0"/>
                        <a:t>FE23A303</a:t>
                      </a:r>
                      <a:endParaRPr lang="en-GB"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sz="1600" dirty="0" smtClean="0"/>
              <a:t>A traffic light system is a crucial component of urban infrastructure designed to regulate vehicular and pedestrian traffic at intersections and crossings. Consisting of signal lights mounted on poles or overhead structures, the system uses a sequence of colours typically red, yellow and green to indicate when vehicles and pedestrians should stop or proceed.</a:t>
            </a:r>
          </a:p>
          <a:p>
            <a:r>
              <a:rPr lang="en-GB" sz="1600" dirty="0" smtClean="0"/>
              <a:t>The red light signals all traffic to stop, allowing vehicles from other directions to safely cross or turn. The green light indicates that vehicles and pedestrians may proceed in the designated direction. Yellow  lights usually precede a red light, </a:t>
            </a:r>
            <a:r>
              <a:rPr lang="en-GB" sz="1600" dirty="0" err="1" smtClean="0"/>
              <a:t>signaling</a:t>
            </a:r>
            <a:r>
              <a:rPr lang="en-GB" sz="1600" dirty="0" smtClean="0"/>
              <a:t> a change from green to red soon.</a:t>
            </a:r>
          </a:p>
          <a:p>
            <a:r>
              <a:rPr lang="en-GB" sz="1600" dirty="0" smtClean="0"/>
              <a:t>Traffic light systems are designed to improve traffic flow, enhance safety, and minimize congestion by efficiently managing the movement of vehicles and pedestrians at intersections.</a:t>
            </a:r>
          </a:p>
          <a:p>
            <a:endParaRPr lang="en-GB" dirty="0"/>
          </a:p>
        </p:txBody>
      </p:sp>
      <p:pic>
        <p:nvPicPr>
          <p:cNvPr id="1028" name="Picture 4"/>
          <p:cNvPicPr>
            <a:picLocks noChangeAspect="1" noChangeArrowheads="1"/>
          </p:cNvPicPr>
          <p:nvPr/>
        </p:nvPicPr>
        <p:blipFill>
          <a:blip r:embed="rId2"/>
          <a:srcRect/>
          <a:stretch>
            <a:fillRect/>
          </a:stretch>
        </p:blipFill>
        <p:spPr bwMode="auto">
          <a:xfrm>
            <a:off x="6572264" y="4714884"/>
            <a:ext cx="1924050" cy="18764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ANALYSIS &amp; DESIGN OF </a:t>
            </a:r>
            <a:r>
              <a:rPr lang="en-US" b="1" u="sng" dirty="0" smtClean="0"/>
              <a:t>A TRACFFIC LIGHT SYSTEM</a:t>
            </a:r>
            <a:r>
              <a:rPr lang="en-US" dirty="0"/>
              <a:t/>
            </a:r>
            <a:br>
              <a:rPr lang="en-US" dirty="0"/>
            </a:br>
            <a:endParaRPr lang="en-GB" dirty="0"/>
          </a:p>
        </p:txBody>
      </p:sp>
      <p:sp>
        <p:nvSpPr>
          <p:cNvPr id="3" name="Content Placeholder 2"/>
          <p:cNvSpPr>
            <a:spLocks noGrp="1"/>
          </p:cNvSpPr>
          <p:nvPr>
            <p:ph idx="1"/>
          </p:nvPr>
        </p:nvSpPr>
        <p:spPr/>
        <p:txBody>
          <a:bodyPr/>
          <a:lstStyle/>
          <a:p>
            <a:pPr>
              <a:buNone/>
            </a:pPr>
            <a:r>
              <a:rPr lang="en-GB" dirty="0" smtClean="0"/>
              <a:t>  </a:t>
            </a:r>
            <a:r>
              <a:rPr lang="en-GB" sz="1200" dirty="0" smtClean="0"/>
              <a:t>To build this system using synchronous counter, we chose to use the D flip-flop because it is </a:t>
            </a:r>
            <a:r>
              <a:rPr lang="en-GB" sz="1200" dirty="0" err="1" smtClean="0"/>
              <a:t>transprarent</a:t>
            </a:r>
            <a:r>
              <a:rPr lang="en-GB" sz="1200" dirty="0" smtClean="0"/>
              <a:t> </a:t>
            </a:r>
            <a:r>
              <a:rPr lang="en-GB" sz="1200" dirty="0" smtClean="0"/>
              <a:t>to the next state making the circuit easy to implement.</a:t>
            </a:r>
          </a:p>
          <a:p>
            <a:pPr marL="514350" indent="-514350">
              <a:buNone/>
            </a:pPr>
            <a:r>
              <a:rPr lang="en-GB" sz="1200" dirty="0"/>
              <a:t> </a:t>
            </a:r>
            <a:r>
              <a:rPr lang="en-GB" sz="1200" dirty="0" smtClean="0"/>
              <a:t>      below is a state transition table of the D flip-flop.</a:t>
            </a:r>
          </a:p>
          <a:p>
            <a:pPr marL="514350" indent="-514350">
              <a:buFont typeface="Wingdings" pitchFamily="2" charset="2"/>
              <a:buChar char="Ø"/>
            </a:pPr>
            <a:r>
              <a:rPr lang="en-GB" sz="1600" dirty="0" smtClean="0"/>
              <a:t>TABLE</a:t>
            </a:r>
          </a:p>
          <a:p>
            <a:pPr marL="514350" indent="-514350">
              <a:buNone/>
            </a:pPr>
            <a:endParaRPr lang="en-GB" sz="900" dirty="0"/>
          </a:p>
        </p:txBody>
      </p:sp>
      <p:graphicFrame>
        <p:nvGraphicFramePr>
          <p:cNvPr id="9" name="Table 8"/>
          <p:cNvGraphicFramePr>
            <a:graphicFrameLocks noGrp="1"/>
          </p:cNvGraphicFramePr>
          <p:nvPr/>
        </p:nvGraphicFramePr>
        <p:xfrm>
          <a:off x="1071538" y="3071810"/>
          <a:ext cx="4714908" cy="3332480"/>
        </p:xfrm>
        <a:graphic>
          <a:graphicData uri="http://schemas.openxmlformats.org/drawingml/2006/table">
            <a:tbl>
              <a:tblPr firstRow="1" bandRow="1">
                <a:tableStyleId>{5C22544A-7EE6-4342-B048-85BDC9FD1C3A}</a:tableStyleId>
              </a:tblPr>
              <a:tblGrid>
                <a:gridCol w="508000"/>
                <a:gridCol w="508000"/>
                <a:gridCol w="508000"/>
                <a:gridCol w="547702"/>
                <a:gridCol w="571504"/>
                <a:gridCol w="571504"/>
                <a:gridCol w="500066"/>
                <a:gridCol w="500066"/>
                <a:gridCol w="500066"/>
              </a:tblGrid>
              <a:tr h="151446">
                <a:tc>
                  <a:txBody>
                    <a:bodyPr/>
                    <a:lstStyle/>
                    <a:p>
                      <a:r>
                        <a:rPr lang="en-GB" sz="1800" dirty="0" smtClean="0"/>
                        <a:t>Q0</a:t>
                      </a:r>
                      <a:endParaRPr lang="en-GB" sz="1800" dirty="0"/>
                    </a:p>
                  </a:txBody>
                  <a:tcPr/>
                </a:tc>
                <a:tc>
                  <a:txBody>
                    <a:bodyPr/>
                    <a:lstStyle/>
                    <a:p>
                      <a:r>
                        <a:rPr lang="en-GB" sz="1800" dirty="0" smtClean="0"/>
                        <a:t>Q1</a:t>
                      </a:r>
                      <a:endParaRPr lang="en-GB" sz="1800" dirty="0"/>
                    </a:p>
                  </a:txBody>
                  <a:tcPr/>
                </a:tc>
                <a:tc>
                  <a:txBody>
                    <a:bodyPr/>
                    <a:lstStyle/>
                    <a:p>
                      <a:r>
                        <a:rPr lang="en-GB" sz="1800" dirty="0" smtClean="0"/>
                        <a:t>Q2</a:t>
                      </a:r>
                      <a:endParaRPr lang="en-GB" sz="1800" dirty="0"/>
                    </a:p>
                  </a:txBody>
                  <a:tcPr/>
                </a:tc>
                <a:tc>
                  <a:txBody>
                    <a:bodyPr/>
                    <a:lstStyle/>
                    <a:p>
                      <a:r>
                        <a:rPr lang="en-GB" sz="1800" dirty="0" smtClean="0"/>
                        <a:t>Q’0</a:t>
                      </a:r>
                      <a:endParaRPr lang="en-GB" sz="1800" dirty="0"/>
                    </a:p>
                  </a:txBody>
                  <a:tcPr/>
                </a:tc>
                <a:tc>
                  <a:txBody>
                    <a:bodyPr/>
                    <a:lstStyle/>
                    <a:p>
                      <a:r>
                        <a:rPr lang="en-GB" sz="1800" dirty="0" smtClean="0"/>
                        <a:t>Q’1</a:t>
                      </a:r>
                      <a:endParaRPr lang="en-GB" sz="1800" dirty="0"/>
                    </a:p>
                  </a:txBody>
                  <a:tcPr/>
                </a:tc>
                <a:tc>
                  <a:txBody>
                    <a:bodyPr/>
                    <a:lstStyle/>
                    <a:p>
                      <a:r>
                        <a:rPr lang="en-GB" sz="1800" dirty="0" smtClean="0"/>
                        <a:t>Q’2</a:t>
                      </a:r>
                      <a:endParaRPr lang="en-GB" sz="1800" dirty="0"/>
                    </a:p>
                  </a:txBody>
                  <a:tcPr/>
                </a:tc>
                <a:tc>
                  <a:txBody>
                    <a:bodyPr/>
                    <a:lstStyle/>
                    <a:p>
                      <a:r>
                        <a:rPr lang="en-GB" sz="1800" dirty="0" smtClean="0"/>
                        <a:t>D0</a:t>
                      </a:r>
                      <a:endParaRPr lang="en-GB" sz="1800" dirty="0"/>
                    </a:p>
                  </a:txBody>
                  <a:tcPr/>
                </a:tc>
                <a:tc>
                  <a:txBody>
                    <a:bodyPr/>
                    <a:lstStyle/>
                    <a:p>
                      <a:r>
                        <a:rPr lang="en-GB" sz="1800" dirty="0" smtClean="0"/>
                        <a:t>D1</a:t>
                      </a:r>
                      <a:endParaRPr lang="en-GB" sz="1800" dirty="0"/>
                    </a:p>
                  </a:txBody>
                  <a:tcPr/>
                </a:tc>
                <a:tc>
                  <a:txBody>
                    <a:bodyPr/>
                    <a:lstStyle/>
                    <a:p>
                      <a:r>
                        <a:rPr lang="en-GB" sz="1800" dirty="0" smtClean="0"/>
                        <a:t>D2</a:t>
                      </a:r>
                    </a:p>
                  </a:txBody>
                  <a:tcPr/>
                </a:tc>
              </a:tr>
              <a:tr h="370840">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r>
              <a:tr h="370840">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r>
              <a:tr h="370840">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r>
              <a:tr h="370840">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r>
              <a:tr h="370840">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r>
              <a:tr h="370840">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r>
              <a:tr h="370840">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r>
              <a:tr h="370840">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1</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c>
                  <a:txBody>
                    <a:bodyPr/>
                    <a:lstStyle/>
                    <a:p>
                      <a:r>
                        <a:rPr lang="en-GB" sz="1800" dirty="0" smtClean="0"/>
                        <a:t>0</a:t>
                      </a:r>
                      <a:endParaRPr lang="en-GB" sz="18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000" dirty="0" smtClean="0"/>
              <a:t>DEFINITION OF OUTPUT</a:t>
            </a:r>
          </a:p>
          <a:p>
            <a:pPr>
              <a:buNone/>
            </a:pPr>
            <a:r>
              <a:rPr lang="en-GB" sz="1800" dirty="0" smtClean="0"/>
              <a:t>From the state transition table above, we chose the following combinations to indicate red, green and  yellow on our traffic light.</a:t>
            </a:r>
          </a:p>
          <a:p>
            <a:pPr>
              <a:buNone/>
            </a:pPr>
            <a:endParaRPr lang="en-GB" dirty="0" smtClean="0"/>
          </a:p>
          <a:p>
            <a:pPr>
              <a:buNone/>
            </a:pPr>
            <a:endParaRPr lang="en-GB" dirty="0"/>
          </a:p>
          <a:p>
            <a:pPr>
              <a:buFont typeface="Wingdings" pitchFamily="2" charset="2"/>
              <a:buChar char="§"/>
            </a:pPr>
            <a:r>
              <a:rPr lang="en-GB" sz="1900" dirty="0" smtClean="0"/>
              <a:t>RED: It indicate that all vehicle should stop.</a:t>
            </a:r>
          </a:p>
          <a:p>
            <a:pPr>
              <a:buFont typeface="Wingdings" pitchFamily="2" charset="2"/>
              <a:buChar char="§"/>
            </a:pPr>
            <a:r>
              <a:rPr lang="en-GB" sz="1900" dirty="0" smtClean="0"/>
              <a:t>GREEN: </a:t>
            </a:r>
            <a:r>
              <a:rPr lang="en-GB" sz="1900" dirty="0" smtClean="0"/>
              <a:t>It indicate that vehicle can move </a:t>
            </a:r>
            <a:r>
              <a:rPr lang="en-GB" sz="1900" dirty="0" smtClean="0"/>
              <a:t>.</a:t>
            </a:r>
            <a:endParaRPr lang="en-GB" sz="1900" dirty="0" smtClean="0"/>
          </a:p>
          <a:p>
            <a:pPr>
              <a:buFont typeface="Wingdings" pitchFamily="2" charset="2"/>
              <a:buChar char="§"/>
            </a:pPr>
            <a:r>
              <a:rPr lang="en-GB" sz="1900" dirty="0" smtClean="0"/>
              <a:t>YELLO: It tell vehicle to get ready to move </a:t>
            </a:r>
            <a:r>
              <a:rPr lang="en-GB" sz="1900" dirty="0" smtClean="0"/>
              <a:t>or stop.</a:t>
            </a:r>
            <a:endParaRPr lang="en-GB" sz="1900" dirty="0" smtClean="0"/>
          </a:p>
          <a:p>
            <a:pPr>
              <a:buFont typeface="Wingdings" pitchFamily="2" charset="2"/>
              <a:buChar char="§"/>
            </a:pPr>
            <a:r>
              <a:rPr lang="en-GB" sz="1900" dirty="0" smtClean="0"/>
              <a:t>RED/YELLO: The display of red/yellow at one side of the road indicate that a yellow is display on the other side of the road </a:t>
            </a:r>
          </a:p>
          <a:p>
            <a:pPr>
              <a:buFont typeface="Wingdings" pitchFamily="2" charset="2"/>
              <a:buChar char="Ø"/>
            </a:pPr>
            <a:r>
              <a:rPr lang="en-GB" sz="1900" dirty="0" smtClean="0"/>
              <a:t>LOGIC CIRCUIT</a:t>
            </a:r>
          </a:p>
          <a:p>
            <a:pPr>
              <a:buNone/>
            </a:pPr>
            <a:r>
              <a:rPr lang="en-GB" sz="1900" dirty="0" smtClean="0"/>
              <a:t>The logic circuit was belt using 3 </a:t>
            </a:r>
            <a:r>
              <a:rPr lang="en-GB" sz="1900" dirty="0" err="1" smtClean="0"/>
              <a:t>Dflip</a:t>
            </a:r>
            <a:r>
              <a:rPr lang="en-GB" sz="1900" dirty="0" smtClean="0"/>
              <a:t>-flops, AND gate, and XOR gate</a:t>
            </a:r>
            <a:endParaRPr lang="en-GB" sz="1900" dirty="0"/>
          </a:p>
        </p:txBody>
      </p:sp>
      <p:graphicFrame>
        <p:nvGraphicFramePr>
          <p:cNvPr id="4" name="Table 3"/>
          <p:cNvGraphicFramePr>
            <a:graphicFrameLocks noGrp="1"/>
          </p:cNvGraphicFramePr>
          <p:nvPr/>
        </p:nvGraphicFramePr>
        <p:xfrm>
          <a:off x="857224" y="2643182"/>
          <a:ext cx="6096000" cy="736600"/>
        </p:xfrm>
        <a:graphic>
          <a:graphicData uri="http://schemas.openxmlformats.org/drawingml/2006/table">
            <a:tbl>
              <a:tblPr firstRow="1" bandRow="1">
                <a:tableStyleId>{5C22544A-7EE6-4342-B048-85BDC9FD1C3A}</a:tableStyleId>
              </a:tblPr>
              <a:tblGrid>
                <a:gridCol w="1571636"/>
                <a:gridCol w="1476364"/>
                <a:gridCol w="1524000"/>
                <a:gridCol w="1524000"/>
              </a:tblGrid>
              <a:tr h="124790">
                <a:tc>
                  <a:txBody>
                    <a:bodyPr/>
                    <a:lstStyle/>
                    <a:p>
                      <a:r>
                        <a:rPr lang="en-GB" dirty="0" smtClean="0"/>
                        <a:t>RED</a:t>
                      </a:r>
                      <a:endParaRPr lang="en-GB" dirty="0"/>
                    </a:p>
                  </a:txBody>
                  <a:tcPr/>
                </a:tc>
                <a:tc>
                  <a:txBody>
                    <a:bodyPr/>
                    <a:lstStyle/>
                    <a:p>
                      <a:r>
                        <a:rPr lang="en-GB" dirty="0" smtClean="0"/>
                        <a:t>GREEN</a:t>
                      </a:r>
                      <a:endParaRPr lang="en-GB" dirty="0"/>
                    </a:p>
                  </a:txBody>
                  <a:tcPr/>
                </a:tc>
                <a:tc>
                  <a:txBody>
                    <a:bodyPr/>
                    <a:lstStyle/>
                    <a:p>
                      <a:r>
                        <a:rPr lang="en-GB" dirty="0" smtClean="0"/>
                        <a:t>YELLO</a:t>
                      </a:r>
                      <a:endParaRPr lang="en-GB" dirty="0"/>
                    </a:p>
                  </a:txBody>
                  <a:tcPr/>
                </a:tc>
                <a:tc>
                  <a:txBody>
                    <a:bodyPr/>
                    <a:lstStyle/>
                    <a:p>
                      <a:r>
                        <a:rPr lang="en-GB" dirty="0" smtClean="0"/>
                        <a:t>RED/YELLO</a:t>
                      </a:r>
                      <a:endParaRPr lang="en-GB" dirty="0"/>
                    </a:p>
                  </a:txBody>
                  <a:tcPr/>
                </a:tc>
              </a:tr>
              <a:tr h="370840">
                <a:tc>
                  <a:txBody>
                    <a:bodyPr/>
                    <a:lstStyle/>
                    <a:p>
                      <a:r>
                        <a:rPr lang="en-GB" dirty="0" smtClean="0"/>
                        <a:t>001</a:t>
                      </a:r>
                      <a:endParaRPr lang="en-GB" dirty="0"/>
                    </a:p>
                  </a:txBody>
                  <a:tcPr/>
                </a:tc>
                <a:tc>
                  <a:txBody>
                    <a:bodyPr/>
                    <a:lstStyle/>
                    <a:p>
                      <a:r>
                        <a:rPr lang="en-GB" dirty="0" smtClean="0"/>
                        <a:t>001</a:t>
                      </a:r>
                      <a:endParaRPr lang="en-GB" dirty="0"/>
                    </a:p>
                  </a:txBody>
                  <a:tcPr/>
                </a:tc>
                <a:tc>
                  <a:txBody>
                    <a:bodyPr/>
                    <a:lstStyle/>
                    <a:p>
                      <a:r>
                        <a:rPr lang="en-GB" dirty="0" smtClean="0"/>
                        <a:t>010</a:t>
                      </a:r>
                      <a:endParaRPr lang="en-GB" dirty="0"/>
                    </a:p>
                  </a:txBody>
                  <a:tcPr/>
                </a:tc>
                <a:tc>
                  <a:txBody>
                    <a:bodyPr/>
                    <a:lstStyle/>
                    <a:p>
                      <a:r>
                        <a:rPr lang="en-GB" dirty="0" smtClean="0"/>
                        <a:t>110</a:t>
                      </a:r>
                      <a:endParaRPr lang="en-GB"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Circuit</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500034" y="1928802"/>
            <a:ext cx="7893050" cy="34925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a:t>
            </a:r>
            <a:endParaRPr lang="en-GB" dirty="0"/>
          </a:p>
        </p:txBody>
      </p:sp>
      <p:pic>
        <p:nvPicPr>
          <p:cNvPr id="4098" name="Picture 2"/>
          <p:cNvPicPr>
            <a:picLocks noGrp="1" noChangeAspect="1" noChangeArrowheads="1"/>
          </p:cNvPicPr>
          <p:nvPr>
            <p:ph idx="1"/>
          </p:nvPr>
        </p:nvPicPr>
        <p:blipFill>
          <a:blip r:embed="rId2"/>
          <a:stretch>
            <a:fillRect/>
          </a:stretch>
        </p:blipFill>
        <p:spPr bwMode="auto">
          <a:xfrm>
            <a:off x="1447639" y="2510548"/>
            <a:ext cx="6248721" cy="323866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None/>
            </a:pPr>
            <a:r>
              <a:rPr lang="en-GB" dirty="0" smtClean="0"/>
              <a:t>The main aim of this project was to design the traffic light alone specific junctions in </a:t>
            </a:r>
            <a:r>
              <a:rPr lang="en-GB" dirty="0" err="1" smtClean="0"/>
              <a:t>Buea</a:t>
            </a:r>
            <a:r>
              <a:rPr lang="en-GB" dirty="0" smtClean="0"/>
              <a:t> so the above design was rearrange to fit in the following junction.</a:t>
            </a:r>
          </a:p>
          <a:p>
            <a:pPr>
              <a:buFont typeface="Wingdings" pitchFamily="2" charset="2"/>
              <a:buChar char="§"/>
            </a:pPr>
            <a:r>
              <a:rPr lang="en-GB" dirty="0" smtClean="0"/>
              <a:t>UB junction</a:t>
            </a:r>
          </a:p>
          <a:p>
            <a:pPr>
              <a:buFont typeface="Wingdings" pitchFamily="2" charset="2"/>
              <a:buChar char="§"/>
            </a:pPr>
            <a:r>
              <a:rPr lang="en-GB" dirty="0" err="1" smtClean="0"/>
              <a:t>Malingo</a:t>
            </a:r>
            <a:r>
              <a:rPr lang="en-GB" dirty="0" smtClean="0"/>
              <a:t> junction</a:t>
            </a:r>
          </a:p>
          <a:p>
            <a:pPr>
              <a:buFont typeface="Wingdings" pitchFamily="2" charset="2"/>
              <a:buChar char="§"/>
            </a:pPr>
            <a:r>
              <a:rPr lang="en-GB" dirty="0" smtClean="0"/>
              <a:t>Check point</a:t>
            </a:r>
          </a:p>
          <a:p>
            <a:pPr>
              <a:buFont typeface="Wingdings" pitchFamily="2" charset="2"/>
              <a:buChar char="§"/>
            </a:pPr>
            <a:r>
              <a:rPr lang="en-GB" dirty="0" smtClean="0"/>
              <a:t>And </a:t>
            </a:r>
            <a:r>
              <a:rPr lang="en-GB" dirty="0" err="1" smtClean="0"/>
              <a:t>Biaka</a:t>
            </a:r>
            <a:r>
              <a:rPr lang="en-GB" dirty="0" smtClean="0"/>
              <a:t> junction</a:t>
            </a:r>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Rearranged Design</a:t>
            </a:r>
            <a:endParaRPr lang="en-GB" dirty="0"/>
          </a:p>
        </p:txBody>
      </p:sp>
      <p:pic>
        <p:nvPicPr>
          <p:cNvPr id="5122" name="Picture 2"/>
          <p:cNvPicPr>
            <a:picLocks noGrp="1" noChangeAspect="1" noChangeArrowheads="1"/>
          </p:cNvPicPr>
          <p:nvPr>
            <p:ph idx="1"/>
          </p:nvPr>
        </p:nvPicPr>
        <p:blipFill>
          <a:blip r:embed="rId2"/>
          <a:stretch>
            <a:fillRect/>
          </a:stretch>
        </p:blipFill>
        <p:spPr bwMode="auto">
          <a:xfrm>
            <a:off x="974725" y="2628106"/>
            <a:ext cx="7194550" cy="30035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258</TotalTime>
  <Words>587</Words>
  <Application>Microsoft Office PowerPoint</Application>
  <PresentationFormat>On-screen Show (4:3)</PresentationFormat>
  <Paragraphs>150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PRESENTATION BY GROUP 26</vt:lpstr>
      <vt:lpstr>GROUP MEMBERS</vt:lpstr>
      <vt:lpstr>INTRODUCTION</vt:lpstr>
      <vt:lpstr>ANALYSIS &amp; DESIGN OF A TRACFFIC LIGHT SYSTEM </vt:lpstr>
      <vt:lpstr>Slide 5</vt:lpstr>
      <vt:lpstr>Logic Circuit</vt:lpstr>
      <vt:lpstr>DESIGN </vt:lpstr>
      <vt:lpstr>Slide 8</vt:lpstr>
      <vt:lpstr>Rearranged Design</vt:lpstr>
      <vt:lpstr>IMPLEMENTATION</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GROUP 26</dc:title>
  <dc:creator>user</dc:creator>
  <cp:lastModifiedBy>user</cp:lastModifiedBy>
  <cp:revision>28</cp:revision>
  <dcterms:created xsi:type="dcterms:W3CDTF">2024-06-20T14:46:03Z</dcterms:created>
  <dcterms:modified xsi:type="dcterms:W3CDTF">2024-06-21T04:54:43Z</dcterms:modified>
</cp:coreProperties>
</file>