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69" r:id="rId4"/>
    <p:sldId id="271" r:id="rId5"/>
    <p:sldId id="272" r:id="rId6"/>
    <p:sldId id="265" r:id="rId7"/>
    <p:sldId id="266" r:id="rId8"/>
    <p:sldId id="267" r:id="rId9"/>
    <p:sldId id="274" r:id="rId10"/>
    <p:sldId id="275" r:id="rId11"/>
    <p:sldId id="268" r:id="rId12"/>
    <p:sldId id="257" r:id="rId13"/>
    <p:sldId id="258" r:id="rId14"/>
    <p:sldId id="259" r:id="rId15"/>
    <p:sldId id="260" r:id="rId16"/>
    <p:sldId id="261" r:id="rId17"/>
    <p:sldId id="262" r:id="rId18"/>
    <p:sldId id="263" r:id="rId19"/>
    <p:sldId id="264"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F5661CD-046A-4122-8669-261B6D4096FD}" type="datetimeFigureOut">
              <a:rPr lang="en-IN" smtClean="0"/>
              <a:t>23-09-2024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25521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F5661CD-046A-4122-8669-261B6D4096FD}"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382226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F5661CD-046A-4122-8669-261B6D4096FD}"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470942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F5661CD-046A-4122-8669-261B6D4096FD}"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3757374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F5661CD-046A-4122-8669-261B6D4096FD}"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12028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5661CD-046A-4122-8669-261B6D4096FD}"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494640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5661CD-046A-4122-8669-261B6D4096FD}" type="datetimeFigureOut">
              <a:rPr lang="en-IN" smtClean="0"/>
              <a:t>23-09-2024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2619305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F5661CD-046A-4122-8669-261B6D4096FD}"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288499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F5661CD-046A-4122-8669-261B6D4096FD}"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185242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F5661CD-046A-4122-8669-261B6D4096FD}"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25782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F5661CD-046A-4122-8669-261B6D4096FD}"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1253040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F5661CD-046A-4122-8669-261B6D4096FD}"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43161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F5661CD-046A-4122-8669-261B6D4096FD}"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96786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F5661CD-046A-4122-8669-261B6D4096FD}"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423250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661CD-046A-4122-8669-261B6D4096FD}"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263586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F5661CD-046A-4122-8669-261B6D4096FD}"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3943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F5661CD-046A-4122-8669-261B6D4096FD}"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906260-7790-424F-9C7C-89333870D2A1}" type="slidenum">
              <a:rPr lang="en-IN" smtClean="0"/>
              <a:t>‹#›</a:t>
            </a:fld>
            <a:endParaRPr lang="en-IN"/>
          </a:p>
        </p:txBody>
      </p:sp>
    </p:spTree>
    <p:extLst>
      <p:ext uri="{BB962C8B-B14F-4D97-AF65-F5344CB8AC3E}">
        <p14:creationId xmlns:p14="http://schemas.microsoft.com/office/powerpoint/2010/main" val="348620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F5661CD-046A-4122-8669-261B6D4096FD}" type="datetimeFigureOut">
              <a:rPr lang="en-IN" smtClean="0"/>
              <a:t>23-09-2024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D906260-7790-424F-9C7C-89333870D2A1}" type="slidenum">
              <a:rPr lang="en-IN" smtClean="0"/>
              <a:t>‹#›</a:t>
            </a:fld>
            <a:endParaRPr lang="en-IN"/>
          </a:p>
        </p:txBody>
      </p:sp>
    </p:spTree>
    <p:extLst>
      <p:ext uri="{BB962C8B-B14F-4D97-AF65-F5344CB8AC3E}">
        <p14:creationId xmlns:p14="http://schemas.microsoft.com/office/powerpoint/2010/main" val="1719016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B8A4-C814-4978-AD70-2B20C84689AB}"/>
              </a:ext>
            </a:extLst>
          </p:cNvPr>
          <p:cNvSpPr>
            <a:spLocks noGrp="1"/>
          </p:cNvSpPr>
          <p:nvPr>
            <p:ph type="ctrTitle"/>
          </p:nvPr>
        </p:nvSpPr>
        <p:spPr>
          <a:xfrm>
            <a:off x="1154955" y="2099733"/>
            <a:ext cx="8395445" cy="2677648"/>
          </a:xfrm>
        </p:spPr>
        <p:txBody>
          <a:bodyPr/>
          <a:lstStyle/>
          <a:p>
            <a:r>
              <a:rPr lang="en-US" b="1" dirty="0">
                <a:latin typeface="Berlin Sans FB Demi" panose="020E0802020502020306" pitchFamily="34" charset="0"/>
              </a:rPr>
              <a:t>Deadlock </a:t>
            </a:r>
            <a:r>
              <a:rPr lang="en-US" b="1" dirty="0">
                <a:solidFill>
                  <a:srgbClr val="FFFF00"/>
                </a:solidFill>
                <a:latin typeface="Berlin Sans FB Demi" panose="020E0802020502020306" pitchFamily="34" charset="0"/>
              </a:rPr>
              <a:t>Detection</a:t>
            </a:r>
            <a:r>
              <a:rPr lang="en-US" b="1" dirty="0">
                <a:latin typeface="Berlin Sans FB Demi" panose="020E0802020502020306" pitchFamily="34" charset="0"/>
              </a:rPr>
              <a:t> &amp; </a:t>
            </a:r>
            <a:r>
              <a:rPr lang="en-US" b="1" dirty="0">
                <a:solidFill>
                  <a:srgbClr val="92D050"/>
                </a:solidFill>
                <a:latin typeface="Berlin Sans FB Demi" panose="020E0802020502020306" pitchFamily="34" charset="0"/>
              </a:rPr>
              <a:t>Handling</a:t>
            </a:r>
            <a:r>
              <a:rPr lang="en-US" b="1" dirty="0">
                <a:latin typeface="Berlin Sans FB Demi" panose="020E0802020502020306" pitchFamily="34" charset="0"/>
              </a:rPr>
              <a:t> Methods</a:t>
            </a:r>
            <a:endParaRPr lang="en-IN" b="1" dirty="0">
              <a:latin typeface="Berlin Sans FB Demi" panose="020E0802020502020306" pitchFamily="34" charset="0"/>
            </a:endParaRPr>
          </a:p>
        </p:txBody>
      </p:sp>
      <p:sp>
        <p:nvSpPr>
          <p:cNvPr id="3" name="Subtitle 2">
            <a:extLst>
              <a:ext uri="{FF2B5EF4-FFF2-40B4-BE49-F238E27FC236}">
                <a16:creationId xmlns:a16="http://schemas.microsoft.com/office/drawing/2014/main" id="{FBD36152-39EE-4D04-8A17-BA9AF744B62C}"/>
              </a:ext>
            </a:extLst>
          </p:cNvPr>
          <p:cNvSpPr>
            <a:spLocks noGrp="1"/>
          </p:cNvSpPr>
          <p:nvPr>
            <p:ph type="subTitle" idx="1"/>
          </p:nvPr>
        </p:nvSpPr>
        <p:spPr/>
        <p:txBody>
          <a:bodyPr/>
          <a:lstStyle/>
          <a:p>
            <a:r>
              <a:rPr lang="en-US" dirty="0">
                <a:solidFill>
                  <a:srgbClr val="FFC000"/>
                </a:solidFill>
                <a:latin typeface="Berlin Sans FB Demi" panose="020E0802020502020306" pitchFamily="34" charset="0"/>
              </a:rPr>
              <a:t>PRESENTATION BY Rupak Das &amp; Bichitra Bora</a:t>
            </a:r>
            <a:endParaRPr lang="en-IN" dirty="0">
              <a:solidFill>
                <a:srgbClr val="FFC000"/>
              </a:solidFill>
              <a:latin typeface="Berlin Sans FB Demi" panose="020E0802020502020306" pitchFamily="34" charset="0"/>
            </a:endParaRPr>
          </a:p>
        </p:txBody>
      </p:sp>
    </p:spTree>
    <p:extLst>
      <p:ext uri="{BB962C8B-B14F-4D97-AF65-F5344CB8AC3E}">
        <p14:creationId xmlns:p14="http://schemas.microsoft.com/office/powerpoint/2010/main" val="1772960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C95D-0A69-4C1E-A19F-99B4FDAD275C}"/>
              </a:ext>
            </a:extLst>
          </p:cNvPr>
          <p:cNvSpPr>
            <a:spLocks noGrp="1"/>
          </p:cNvSpPr>
          <p:nvPr>
            <p:ph type="title"/>
          </p:nvPr>
        </p:nvSpPr>
        <p:spPr/>
        <p:txBody>
          <a:bodyPr/>
          <a:lstStyle/>
          <a:p>
            <a:r>
              <a:rPr lang="en-IN" b="1" dirty="0"/>
              <a:t>Deadlock Detection</a:t>
            </a:r>
          </a:p>
        </p:txBody>
      </p:sp>
      <p:pic>
        <p:nvPicPr>
          <p:cNvPr id="7" name="Content Placeholder 6">
            <a:extLst>
              <a:ext uri="{FF2B5EF4-FFF2-40B4-BE49-F238E27FC236}">
                <a16:creationId xmlns:a16="http://schemas.microsoft.com/office/drawing/2014/main" id="{B09F2018-3FF6-4AAE-90A4-F50AAD969E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Tree>
    <p:extLst>
      <p:ext uri="{BB962C8B-B14F-4D97-AF65-F5344CB8AC3E}">
        <p14:creationId xmlns:p14="http://schemas.microsoft.com/office/powerpoint/2010/main" val="5801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C95D-0A69-4C1E-A19F-99B4FDAD275C}"/>
              </a:ext>
            </a:extLst>
          </p:cNvPr>
          <p:cNvSpPr>
            <a:spLocks noGrp="1"/>
          </p:cNvSpPr>
          <p:nvPr>
            <p:ph type="title"/>
          </p:nvPr>
        </p:nvSpPr>
        <p:spPr/>
        <p:txBody>
          <a:bodyPr/>
          <a:lstStyle/>
          <a:p>
            <a:r>
              <a:rPr lang="en-IN" b="1" dirty="0"/>
              <a:t>Deadlock Detection</a:t>
            </a:r>
          </a:p>
        </p:txBody>
      </p:sp>
      <p:sp>
        <p:nvSpPr>
          <p:cNvPr id="3" name="Content Placeholder 2">
            <a:extLst>
              <a:ext uri="{FF2B5EF4-FFF2-40B4-BE49-F238E27FC236}">
                <a16:creationId xmlns:a16="http://schemas.microsoft.com/office/drawing/2014/main" id="{C82A73BC-D5D5-4E87-848C-293904DB315D}"/>
              </a:ext>
            </a:extLst>
          </p:cNvPr>
          <p:cNvSpPr>
            <a:spLocks noGrp="1"/>
          </p:cNvSpPr>
          <p:nvPr>
            <p:ph idx="1"/>
          </p:nvPr>
        </p:nvSpPr>
        <p:spPr>
          <a:xfrm>
            <a:off x="987552" y="2331720"/>
            <a:ext cx="10305288" cy="4325112"/>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When to Perform Deadlock Detection</a:t>
            </a:r>
          </a:p>
          <a:p>
            <a:pPr>
              <a:buFont typeface="+mj-lt"/>
              <a:buAutoNum type="arabicPeriod"/>
            </a:pPr>
            <a:r>
              <a:rPr lang="en-US" b="1" dirty="0">
                <a:solidFill>
                  <a:schemeClr val="tx1"/>
                </a:solidFill>
                <a:latin typeface="Calibri" panose="020F0502020204030204" pitchFamily="34" charset="0"/>
                <a:cs typeface="Calibri" panose="020F0502020204030204" pitchFamily="34" charset="0"/>
              </a:rPr>
              <a:t>On Demand</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The system checks for deadlock only when a process requests a resource and cannot get it. This avoids unnecessary overhead but may result in delayed detection.</a:t>
            </a:r>
          </a:p>
          <a:p>
            <a:pPr>
              <a:buFont typeface="+mj-lt"/>
              <a:buAutoNum type="arabicPeriod"/>
            </a:pPr>
            <a:r>
              <a:rPr lang="en-US" b="1" dirty="0">
                <a:solidFill>
                  <a:schemeClr val="tx1"/>
                </a:solidFill>
                <a:latin typeface="Calibri" panose="020F0502020204030204" pitchFamily="34" charset="0"/>
                <a:cs typeface="Calibri" panose="020F0502020204030204" pitchFamily="34" charset="0"/>
              </a:rPr>
              <a:t>Periodically</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The system periodically runs a deadlock detection algorithm at regular intervals. This ensures that deadlocks are found in a timely manner, but it can be resource-intensive.</a:t>
            </a:r>
          </a:p>
          <a:p>
            <a:pPr algn="just"/>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712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0211-2273-4D70-8E1F-473D6859C22A}"/>
              </a:ext>
            </a:extLst>
          </p:cNvPr>
          <p:cNvSpPr>
            <a:spLocks noGrp="1"/>
          </p:cNvSpPr>
          <p:nvPr>
            <p:ph type="title"/>
          </p:nvPr>
        </p:nvSpPr>
        <p:spPr/>
        <p:txBody>
          <a:bodyPr/>
          <a:lstStyle/>
          <a:p>
            <a:r>
              <a:rPr lang="en-IN" sz="4400" b="1" dirty="0"/>
              <a:t>Deadlock Handling Techniques</a:t>
            </a:r>
          </a:p>
        </p:txBody>
      </p:sp>
      <p:sp>
        <p:nvSpPr>
          <p:cNvPr id="4" name="Rectangle 1">
            <a:extLst>
              <a:ext uri="{FF2B5EF4-FFF2-40B4-BE49-F238E27FC236}">
                <a16:creationId xmlns:a16="http://schemas.microsoft.com/office/drawing/2014/main" id="{A4A804BE-4875-4455-BD8C-979F8E1C5A26}"/>
              </a:ext>
            </a:extLst>
          </p:cNvPr>
          <p:cNvSpPr>
            <a:spLocks noGrp="1" noChangeArrowheads="1"/>
          </p:cNvSpPr>
          <p:nvPr>
            <p:ph idx="1"/>
          </p:nvPr>
        </p:nvSpPr>
        <p:spPr bwMode="auto">
          <a:xfrm>
            <a:off x="3429000" y="2315201"/>
            <a:ext cx="495604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endParaRPr kumimoji="0" lang="en-US" altLang="en-US" sz="40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40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Deadlock Ignorance</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4000" dirty="0">
                <a:latin typeface="Calibri" panose="020F0502020204030204" pitchFamily="34" charset="0"/>
                <a:cs typeface="Calibri" panose="020F0502020204030204" pitchFamily="34" charset="0"/>
              </a:rPr>
              <a:t>Deadlock Prevention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40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Deadlock Avoidance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40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Detection &amp; Recovery </a:t>
            </a:r>
          </a:p>
        </p:txBody>
      </p:sp>
    </p:spTree>
    <p:extLst>
      <p:ext uri="{BB962C8B-B14F-4D97-AF65-F5344CB8AC3E}">
        <p14:creationId xmlns:p14="http://schemas.microsoft.com/office/powerpoint/2010/main" val="116972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E22D-E7F2-4A03-8144-03D8387991CE}"/>
              </a:ext>
            </a:extLst>
          </p:cNvPr>
          <p:cNvSpPr>
            <a:spLocks noGrp="1"/>
          </p:cNvSpPr>
          <p:nvPr>
            <p:ph type="title"/>
          </p:nvPr>
        </p:nvSpPr>
        <p:spPr>
          <a:xfrm>
            <a:off x="1234440" y="960120"/>
            <a:ext cx="8919671" cy="811952"/>
          </a:xfrm>
        </p:spPr>
        <p:txBody>
          <a:bodyPr/>
          <a:lstStyle/>
          <a:p>
            <a:r>
              <a:rPr lang="en-US" sz="3200" b="1" dirty="0"/>
              <a:t>Deadlock Ignorance (Ostrich Algorithm)</a:t>
            </a:r>
            <a:endParaRPr lang="en-IN" sz="3200" b="1" dirty="0"/>
          </a:p>
        </p:txBody>
      </p:sp>
      <p:sp>
        <p:nvSpPr>
          <p:cNvPr id="3" name="Content Placeholder 2">
            <a:extLst>
              <a:ext uri="{FF2B5EF4-FFF2-40B4-BE49-F238E27FC236}">
                <a16:creationId xmlns:a16="http://schemas.microsoft.com/office/drawing/2014/main" id="{01372645-9BAC-436B-B891-40DAB8D6236A}"/>
              </a:ext>
            </a:extLst>
          </p:cNvPr>
          <p:cNvSpPr>
            <a:spLocks noGrp="1"/>
          </p:cNvSpPr>
          <p:nvPr>
            <p:ph idx="1"/>
          </p:nvPr>
        </p:nvSpPr>
        <p:spPr/>
        <p:txBody>
          <a:bodyPr>
            <a:normAutofit lnSpcReduction="10000"/>
          </a:bodyPr>
          <a:lstStyle/>
          <a:p>
            <a:pPr algn="just"/>
            <a:r>
              <a:rPr lang="en-US" sz="2000" dirty="0">
                <a:solidFill>
                  <a:schemeClr val="tx1"/>
                </a:solidFill>
                <a:latin typeface="Calibri" panose="020F0502020204030204" pitchFamily="34" charset="0"/>
                <a:cs typeface="Calibri" panose="020F0502020204030204" pitchFamily="34" charset="0"/>
              </a:rPr>
              <a:t>The </a:t>
            </a:r>
            <a:r>
              <a:rPr lang="en-US" sz="2000" b="1" dirty="0">
                <a:solidFill>
                  <a:schemeClr val="tx1"/>
                </a:solidFill>
                <a:latin typeface="Calibri" panose="020F0502020204030204" pitchFamily="34" charset="0"/>
                <a:cs typeface="Calibri" panose="020F0502020204030204" pitchFamily="34" charset="0"/>
              </a:rPr>
              <a:t>Deadlock Ignorance</a:t>
            </a:r>
            <a:r>
              <a:rPr lang="en-US" sz="2000" dirty="0">
                <a:solidFill>
                  <a:schemeClr val="tx1"/>
                </a:solidFill>
                <a:latin typeface="Calibri" panose="020F0502020204030204" pitchFamily="34" charset="0"/>
                <a:cs typeface="Calibri" panose="020F0502020204030204" pitchFamily="34" charset="0"/>
              </a:rPr>
              <a:t> method, often humorously called the </a:t>
            </a:r>
            <a:r>
              <a:rPr lang="en-US" sz="2000" b="1" dirty="0">
                <a:solidFill>
                  <a:schemeClr val="tx1"/>
                </a:solidFill>
                <a:latin typeface="Calibri" panose="020F0502020204030204" pitchFamily="34" charset="0"/>
                <a:cs typeface="Calibri" panose="020F0502020204030204" pitchFamily="34" charset="0"/>
              </a:rPr>
              <a:t>Ostrich Algorithm</a:t>
            </a:r>
            <a:r>
              <a:rPr lang="en-US" sz="2000" dirty="0">
                <a:solidFill>
                  <a:schemeClr val="tx1"/>
                </a:solidFill>
                <a:latin typeface="Calibri" panose="020F0502020204030204" pitchFamily="34" charset="0"/>
                <a:cs typeface="Calibri" panose="020F0502020204030204" pitchFamily="34" charset="0"/>
              </a:rPr>
              <a:t>, is a strategy where the system deliberately chooses to </a:t>
            </a:r>
            <a:r>
              <a:rPr lang="en-US" sz="2000" b="1" dirty="0">
                <a:solidFill>
                  <a:schemeClr val="tx1"/>
                </a:solidFill>
                <a:latin typeface="Calibri" panose="020F0502020204030204" pitchFamily="34" charset="0"/>
                <a:cs typeface="Calibri" panose="020F0502020204030204" pitchFamily="34" charset="0"/>
              </a:rPr>
              <a:t>ignore</a:t>
            </a:r>
            <a:r>
              <a:rPr lang="en-US" sz="2000" dirty="0">
                <a:solidFill>
                  <a:schemeClr val="tx1"/>
                </a:solidFill>
                <a:latin typeface="Calibri" panose="020F0502020204030204" pitchFamily="34" charset="0"/>
                <a:cs typeface="Calibri" panose="020F0502020204030204" pitchFamily="34" charset="0"/>
              </a:rPr>
              <a:t> the problem of deadlocks. The idea is similar to an ostrich burying its head in the sand to avoid danger—hence the name. In this approach, no special mechanisms are used to detect, prevent, or avoid deadlocks.</a:t>
            </a:r>
          </a:p>
          <a:p>
            <a:pPr algn="just"/>
            <a:r>
              <a:rPr lang="en-US" sz="2000" b="1" dirty="0">
                <a:solidFill>
                  <a:schemeClr val="tx1"/>
                </a:solidFill>
                <a:latin typeface="Calibri" panose="020F0502020204030204" pitchFamily="34" charset="0"/>
                <a:cs typeface="Calibri" panose="020F0502020204030204" pitchFamily="34" charset="0"/>
              </a:rPr>
              <a:t>Advantages:</a:t>
            </a:r>
          </a:p>
          <a:p>
            <a:pPr algn="just">
              <a:buFont typeface="Arial" panose="020B0604020202020204" pitchFamily="34" charset="0"/>
              <a:buChar char="•"/>
            </a:pPr>
            <a:r>
              <a:rPr lang="en-US" sz="2000" b="1" dirty="0">
                <a:solidFill>
                  <a:schemeClr val="tx1"/>
                </a:solidFill>
                <a:latin typeface="Calibri" panose="020F0502020204030204" pitchFamily="34" charset="0"/>
                <a:cs typeface="Calibri" panose="020F0502020204030204" pitchFamily="34" charset="0"/>
              </a:rPr>
              <a:t>Simplicity</a:t>
            </a:r>
            <a:r>
              <a:rPr lang="en-US" sz="2000" dirty="0">
                <a:solidFill>
                  <a:schemeClr val="tx1"/>
                </a:solidFill>
                <a:latin typeface="Calibri" panose="020F0502020204030204" pitchFamily="34" charset="0"/>
                <a:cs typeface="Calibri" panose="020F0502020204030204" pitchFamily="34" charset="0"/>
              </a:rPr>
              <a:t>: Since no additional mechanisms are required, it keeps the system design simpler.</a:t>
            </a:r>
          </a:p>
          <a:p>
            <a:pPr algn="just">
              <a:buFont typeface="Arial" panose="020B0604020202020204" pitchFamily="34" charset="0"/>
              <a:buChar char="•"/>
            </a:pPr>
            <a:r>
              <a:rPr lang="en-US" sz="2000" b="1" dirty="0">
                <a:solidFill>
                  <a:schemeClr val="tx1"/>
                </a:solidFill>
                <a:latin typeface="Calibri" panose="020F0502020204030204" pitchFamily="34" charset="0"/>
                <a:cs typeface="Calibri" panose="020F0502020204030204" pitchFamily="34" charset="0"/>
              </a:rPr>
              <a:t>Performance</a:t>
            </a:r>
            <a:r>
              <a:rPr lang="en-US" sz="2000" dirty="0">
                <a:solidFill>
                  <a:schemeClr val="tx1"/>
                </a:solidFill>
                <a:latin typeface="Calibri" panose="020F0502020204030204" pitchFamily="34" charset="0"/>
                <a:cs typeface="Calibri" panose="020F0502020204030204" pitchFamily="34" charset="0"/>
              </a:rPr>
              <a:t>: Systems may benefit from reduced overhead, as there’s no need for expensive resource-tracking algorithms or periodic deadlock checks.</a:t>
            </a:r>
          </a:p>
          <a:p>
            <a:pPr algn="just"/>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25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5173-1679-46E2-A5B5-019365D39BEA}"/>
              </a:ext>
            </a:extLst>
          </p:cNvPr>
          <p:cNvSpPr>
            <a:spLocks noGrp="1"/>
          </p:cNvSpPr>
          <p:nvPr>
            <p:ph type="title"/>
          </p:nvPr>
        </p:nvSpPr>
        <p:spPr/>
        <p:txBody>
          <a:bodyPr/>
          <a:lstStyle/>
          <a:p>
            <a:r>
              <a:rPr lang="en-US" sz="3200" b="1" dirty="0"/>
              <a:t>Deadlock Ignorance (Ostrich Algorithm)</a:t>
            </a:r>
            <a:endParaRPr lang="en-IN" sz="3200" dirty="0"/>
          </a:p>
        </p:txBody>
      </p:sp>
      <p:sp>
        <p:nvSpPr>
          <p:cNvPr id="3" name="Content Placeholder 2">
            <a:extLst>
              <a:ext uri="{FF2B5EF4-FFF2-40B4-BE49-F238E27FC236}">
                <a16:creationId xmlns:a16="http://schemas.microsoft.com/office/drawing/2014/main" id="{498D9C73-C686-4862-A513-F838218B7E38}"/>
              </a:ext>
            </a:extLst>
          </p:cNvPr>
          <p:cNvSpPr>
            <a:spLocks noGrp="1"/>
          </p:cNvSpPr>
          <p:nvPr>
            <p:ph idx="1"/>
          </p:nvPr>
        </p:nvSpPr>
        <p:spPr/>
        <p:txBody>
          <a:bodyPr>
            <a:normAutofit lnSpcReduction="10000"/>
          </a:bodyPr>
          <a:lstStyle/>
          <a:p>
            <a:pPr algn="just"/>
            <a:r>
              <a:rPr lang="en-US" sz="2000" b="1" dirty="0">
                <a:solidFill>
                  <a:schemeClr val="tx1"/>
                </a:solidFill>
                <a:latin typeface="Calibri" panose="020F0502020204030204" pitchFamily="34" charset="0"/>
                <a:cs typeface="Calibri" panose="020F0502020204030204" pitchFamily="34" charset="0"/>
              </a:rPr>
              <a:t>Disadvantages:</a:t>
            </a:r>
          </a:p>
          <a:p>
            <a:pPr algn="just">
              <a:buFont typeface="Arial" panose="020B0604020202020204" pitchFamily="34" charset="0"/>
              <a:buChar char="•"/>
            </a:pPr>
            <a:r>
              <a:rPr lang="en-US" sz="2000" b="1" dirty="0">
                <a:solidFill>
                  <a:schemeClr val="tx1"/>
                </a:solidFill>
                <a:latin typeface="Calibri" panose="020F0502020204030204" pitchFamily="34" charset="0"/>
                <a:cs typeface="Calibri" panose="020F0502020204030204" pitchFamily="34" charset="0"/>
              </a:rPr>
              <a:t>No Automated Recovery</a:t>
            </a:r>
            <a:r>
              <a:rPr lang="en-US" sz="2000" dirty="0">
                <a:solidFill>
                  <a:schemeClr val="tx1"/>
                </a:solidFill>
                <a:latin typeface="Calibri" panose="020F0502020204030204" pitchFamily="34" charset="0"/>
                <a:cs typeface="Calibri" panose="020F0502020204030204" pitchFamily="34" charset="0"/>
              </a:rPr>
              <a:t>: When a deadlock happens, the system cannot resolve it on its own. Manual intervention is usually required to restart the affected processes or reboot the system.</a:t>
            </a:r>
          </a:p>
          <a:p>
            <a:pPr algn="just">
              <a:buFont typeface="Arial" panose="020B0604020202020204" pitchFamily="34" charset="0"/>
              <a:buChar char="•"/>
            </a:pPr>
            <a:r>
              <a:rPr lang="en-US" sz="2000" b="1" dirty="0">
                <a:solidFill>
                  <a:schemeClr val="tx1"/>
                </a:solidFill>
                <a:latin typeface="Calibri" panose="020F0502020204030204" pitchFamily="34" charset="0"/>
                <a:cs typeface="Calibri" panose="020F0502020204030204" pitchFamily="34" charset="0"/>
              </a:rPr>
              <a:t>Indefinite Blocking</a:t>
            </a:r>
            <a:r>
              <a:rPr lang="en-US" sz="2000" dirty="0">
                <a:solidFill>
                  <a:schemeClr val="tx1"/>
                </a:solidFill>
                <a:latin typeface="Calibri" panose="020F0502020204030204" pitchFamily="34" charset="0"/>
                <a:cs typeface="Calibri" panose="020F0502020204030204" pitchFamily="34" charset="0"/>
              </a:rPr>
              <a:t>: In cases where deadlocks occur, processes may be indefinitely blocked, which can degrade system performance or even cause partial system failures.</a:t>
            </a:r>
          </a:p>
          <a:p>
            <a:pPr algn="just">
              <a:buFont typeface="Arial" panose="020B0604020202020204" pitchFamily="34" charset="0"/>
              <a:buChar char="•"/>
            </a:pPr>
            <a:r>
              <a:rPr lang="en-US" sz="2000" b="1" dirty="0">
                <a:solidFill>
                  <a:schemeClr val="tx1"/>
                </a:solidFill>
                <a:latin typeface="Calibri" panose="020F0502020204030204" pitchFamily="34" charset="0"/>
                <a:cs typeface="Calibri" panose="020F0502020204030204" pitchFamily="34" charset="0"/>
              </a:rPr>
              <a:t>Risk in Critical Systems</a:t>
            </a:r>
            <a:r>
              <a:rPr lang="en-US" sz="2000" dirty="0">
                <a:solidFill>
                  <a:schemeClr val="tx1"/>
                </a:solidFill>
                <a:latin typeface="Calibri" panose="020F0502020204030204" pitchFamily="34" charset="0"/>
                <a:cs typeface="Calibri" panose="020F0502020204030204" pitchFamily="34" charset="0"/>
              </a:rPr>
              <a:t>: This method is generally inappropriate for critical systems (e.g., real-time systems or financial transaction systems) where deadlocks could cause significant harm or loss.</a:t>
            </a:r>
          </a:p>
          <a:p>
            <a:pPr algn="just"/>
            <a:endParaRPr lang="en-IN" sz="2000" dirty="0"/>
          </a:p>
        </p:txBody>
      </p:sp>
    </p:spTree>
    <p:extLst>
      <p:ext uri="{BB962C8B-B14F-4D97-AF65-F5344CB8AC3E}">
        <p14:creationId xmlns:p14="http://schemas.microsoft.com/office/powerpoint/2010/main" val="1887620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850B-9CE7-4085-B0EA-5BAA5046F45A}"/>
              </a:ext>
            </a:extLst>
          </p:cNvPr>
          <p:cNvSpPr>
            <a:spLocks noGrp="1"/>
          </p:cNvSpPr>
          <p:nvPr>
            <p:ph type="title"/>
          </p:nvPr>
        </p:nvSpPr>
        <p:spPr/>
        <p:txBody>
          <a:bodyPr/>
          <a:lstStyle/>
          <a:p>
            <a:r>
              <a:rPr lang="en-US" altLang="en-US" sz="3600" b="1" dirty="0">
                <a:cs typeface="Calibri" panose="020F0502020204030204" pitchFamily="34" charset="0"/>
              </a:rPr>
              <a:t>Deadlock Prevention</a:t>
            </a:r>
            <a:endParaRPr lang="en-IN" b="1" dirty="0"/>
          </a:p>
        </p:txBody>
      </p:sp>
      <p:sp>
        <p:nvSpPr>
          <p:cNvPr id="3" name="Content Placeholder 2">
            <a:extLst>
              <a:ext uri="{FF2B5EF4-FFF2-40B4-BE49-F238E27FC236}">
                <a16:creationId xmlns:a16="http://schemas.microsoft.com/office/drawing/2014/main" id="{B82F6BEE-75DF-4818-AE93-28FAAA929705}"/>
              </a:ext>
            </a:extLst>
          </p:cNvPr>
          <p:cNvSpPr>
            <a:spLocks noGrp="1"/>
          </p:cNvSpPr>
          <p:nvPr>
            <p:ph idx="1"/>
          </p:nvPr>
        </p:nvSpPr>
        <p:spPr>
          <a:xfrm>
            <a:off x="1154954" y="2603500"/>
            <a:ext cx="10092166" cy="3715004"/>
          </a:xfrm>
        </p:spPr>
        <p:txBody>
          <a:bodyPr>
            <a:normAutofit/>
          </a:bodyPr>
          <a:lstStyle/>
          <a:p>
            <a:pPr algn="just"/>
            <a:r>
              <a:rPr lang="en-US" sz="2000" b="1" dirty="0">
                <a:solidFill>
                  <a:schemeClr val="tx1"/>
                </a:solidFill>
                <a:latin typeface="Calibri" panose="020F0502020204030204" pitchFamily="34" charset="0"/>
                <a:cs typeface="Calibri" panose="020F0502020204030204" pitchFamily="34" charset="0"/>
              </a:rPr>
              <a:t>Deadlock Prevention</a:t>
            </a:r>
            <a:r>
              <a:rPr lang="en-US" sz="2000" dirty="0">
                <a:solidFill>
                  <a:schemeClr val="tx1"/>
                </a:solidFill>
                <a:latin typeface="Calibri" panose="020F0502020204030204" pitchFamily="34" charset="0"/>
                <a:cs typeface="Calibri" panose="020F0502020204030204" pitchFamily="34" charset="0"/>
              </a:rPr>
              <a:t> is a strategy to ensure that a system never enters a deadlock state by proactively eliminating one or more of the four necessary conditions for deadlock to occur. These conditions are:</a:t>
            </a:r>
          </a:p>
          <a:p>
            <a:pPr algn="just">
              <a:buFont typeface="+mj-lt"/>
              <a:buAutoNum type="arabicPeriod"/>
            </a:pPr>
            <a:r>
              <a:rPr lang="en-US" sz="2000" b="1" dirty="0">
                <a:solidFill>
                  <a:schemeClr val="tx1"/>
                </a:solidFill>
                <a:latin typeface="Calibri" panose="020F0502020204030204" pitchFamily="34" charset="0"/>
                <a:cs typeface="Calibri" panose="020F0502020204030204" pitchFamily="34" charset="0"/>
              </a:rPr>
              <a:t>Mutual Exclusion</a:t>
            </a:r>
            <a:endParaRPr lang="en-US" sz="2000" dirty="0">
              <a:solidFill>
                <a:schemeClr val="tx1"/>
              </a:solidFill>
              <a:latin typeface="Calibri" panose="020F0502020204030204" pitchFamily="34" charset="0"/>
              <a:cs typeface="Calibri" panose="020F0502020204030204" pitchFamily="34" charset="0"/>
            </a:endParaRPr>
          </a:p>
          <a:p>
            <a:pPr algn="just">
              <a:buFont typeface="+mj-lt"/>
              <a:buAutoNum type="arabicPeriod"/>
            </a:pPr>
            <a:r>
              <a:rPr lang="en-US" sz="2000" b="1" dirty="0">
                <a:solidFill>
                  <a:schemeClr val="tx1"/>
                </a:solidFill>
                <a:latin typeface="Calibri" panose="020F0502020204030204" pitchFamily="34" charset="0"/>
                <a:cs typeface="Calibri" panose="020F0502020204030204" pitchFamily="34" charset="0"/>
              </a:rPr>
              <a:t>Hold and Wait</a:t>
            </a:r>
            <a:endParaRPr lang="en-US" sz="2000" dirty="0">
              <a:solidFill>
                <a:schemeClr val="tx1"/>
              </a:solidFill>
              <a:latin typeface="Calibri" panose="020F0502020204030204" pitchFamily="34" charset="0"/>
              <a:cs typeface="Calibri" panose="020F0502020204030204" pitchFamily="34" charset="0"/>
            </a:endParaRPr>
          </a:p>
          <a:p>
            <a:pPr algn="just">
              <a:buFont typeface="+mj-lt"/>
              <a:buAutoNum type="arabicPeriod"/>
            </a:pPr>
            <a:r>
              <a:rPr lang="en-US" sz="2000" b="1" dirty="0">
                <a:solidFill>
                  <a:schemeClr val="tx1"/>
                </a:solidFill>
                <a:latin typeface="Calibri" panose="020F0502020204030204" pitchFamily="34" charset="0"/>
                <a:cs typeface="Calibri" panose="020F0502020204030204" pitchFamily="34" charset="0"/>
              </a:rPr>
              <a:t>No Preemption</a:t>
            </a:r>
            <a:endParaRPr lang="en-US" sz="2000" dirty="0">
              <a:solidFill>
                <a:schemeClr val="tx1"/>
              </a:solidFill>
              <a:latin typeface="Calibri" panose="020F0502020204030204" pitchFamily="34" charset="0"/>
              <a:cs typeface="Calibri" panose="020F0502020204030204" pitchFamily="34" charset="0"/>
            </a:endParaRPr>
          </a:p>
          <a:p>
            <a:pPr algn="just">
              <a:buFont typeface="+mj-lt"/>
              <a:buAutoNum type="arabicPeriod"/>
            </a:pPr>
            <a:r>
              <a:rPr lang="en-US" sz="2000" b="1" dirty="0">
                <a:solidFill>
                  <a:schemeClr val="tx1"/>
                </a:solidFill>
                <a:latin typeface="Calibri" panose="020F0502020204030204" pitchFamily="34" charset="0"/>
                <a:cs typeface="Calibri" panose="020F0502020204030204" pitchFamily="34" charset="0"/>
              </a:rPr>
              <a:t>Circular Wait</a:t>
            </a:r>
            <a:endParaRPr lang="en-US" sz="2000" dirty="0">
              <a:solidFill>
                <a:schemeClr val="tx1"/>
              </a:solidFill>
              <a:latin typeface="Calibri" panose="020F0502020204030204" pitchFamily="34" charset="0"/>
              <a:cs typeface="Calibri" panose="020F0502020204030204" pitchFamily="34" charset="0"/>
            </a:endParaRPr>
          </a:p>
          <a:p>
            <a:pPr marL="0" indent="0" algn="just">
              <a:buNone/>
            </a:pPr>
            <a:r>
              <a:rPr lang="en-US" sz="2000" dirty="0">
                <a:solidFill>
                  <a:schemeClr val="tx1"/>
                </a:solidFill>
                <a:latin typeface="Calibri" panose="020F0502020204030204" pitchFamily="34" charset="0"/>
                <a:cs typeface="Calibri" panose="020F0502020204030204" pitchFamily="34" charset="0"/>
              </a:rPr>
              <a:t>By designing the system in such a way that one or more of these conditions never hold, deadlocks can be prevented entirely.</a:t>
            </a:r>
          </a:p>
          <a:p>
            <a:pPr algn="just"/>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503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392D-DBDE-4067-A4B9-27F9F60C22D5}"/>
              </a:ext>
            </a:extLst>
          </p:cNvPr>
          <p:cNvSpPr>
            <a:spLocks noGrp="1"/>
          </p:cNvSpPr>
          <p:nvPr>
            <p:ph type="title"/>
          </p:nvPr>
        </p:nvSpPr>
        <p:spPr/>
        <p:txBody>
          <a:bodyPr/>
          <a:lstStyle/>
          <a:p>
            <a:r>
              <a:rPr kumimoji="0" lang="en-US" altLang="en-US" sz="3600" b="1" i="0" u="none" strike="noStrike" cap="none" normalizeH="0" baseline="0" dirty="0">
                <a:ln>
                  <a:noFill/>
                </a:ln>
                <a:solidFill>
                  <a:schemeClr val="bg1"/>
                </a:solidFill>
                <a:effectLst/>
                <a:cs typeface="Calibri" panose="020F0502020204030204" pitchFamily="34" charset="0"/>
              </a:rPr>
              <a:t>Deadlock Avoidance</a:t>
            </a:r>
            <a:endParaRPr lang="en-IN" b="1" dirty="0">
              <a:solidFill>
                <a:schemeClr val="bg1"/>
              </a:solidFill>
            </a:endParaRPr>
          </a:p>
        </p:txBody>
      </p:sp>
      <p:sp>
        <p:nvSpPr>
          <p:cNvPr id="3" name="Content Placeholder 2">
            <a:extLst>
              <a:ext uri="{FF2B5EF4-FFF2-40B4-BE49-F238E27FC236}">
                <a16:creationId xmlns:a16="http://schemas.microsoft.com/office/drawing/2014/main" id="{57E12A33-AF72-4615-99E5-ECD708E41AA9}"/>
              </a:ext>
            </a:extLst>
          </p:cNvPr>
          <p:cNvSpPr>
            <a:spLocks noGrp="1"/>
          </p:cNvSpPr>
          <p:nvPr>
            <p:ph idx="1"/>
          </p:nvPr>
        </p:nvSpPr>
        <p:spPr>
          <a:xfrm>
            <a:off x="612648" y="2603500"/>
            <a:ext cx="10945368" cy="3416300"/>
          </a:xfrm>
        </p:spPr>
        <p:txBody>
          <a:bodyPr>
            <a:normAutofit/>
          </a:bodyPr>
          <a:lstStyle/>
          <a:p>
            <a:pPr algn="just"/>
            <a:r>
              <a:rPr lang="en-US" sz="2400" b="1" dirty="0">
                <a:solidFill>
                  <a:schemeClr val="tx1"/>
                </a:solidFill>
                <a:latin typeface="Calibri" panose="020F0502020204030204" pitchFamily="34" charset="0"/>
                <a:cs typeface="Calibri" panose="020F0502020204030204" pitchFamily="34" charset="0"/>
              </a:rPr>
              <a:t>Deadlock avoidance</a:t>
            </a:r>
            <a:r>
              <a:rPr lang="en-US" sz="2400" dirty="0">
                <a:solidFill>
                  <a:schemeClr val="tx1"/>
                </a:solidFill>
                <a:latin typeface="Calibri" panose="020F0502020204030204" pitchFamily="34" charset="0"/>
                <a:cs typeface="Calibri" panose="020F0502020204030204" pitchFamily="34" charset="0"/>
              </a:rPr>
              <a:t> is a dynamic approach to ensure that the system never enters a deadlock state by carefully analyzing resource allocation requests and ensuring that a system always remains in a safe state. The key difference between </a:t>
            </a:r>
            <a:r>
              <a:rPr lang="en-US" sz="2400" b="1" dirty="0">
                <a:solidFill>
                  <a:schemeClr val="tx1"/>
                </a:solidFill>
                <a:latin typeface="Calibri" panose="020F0502020204030204" pitchFamily="34" charset="0"/>
                <a:cs typeface="Calibri" panose="020F0502020204030204" pitchFamily="34" charset="0"/>
              </a:rPr>
              <a:t>deadlock avoidance</a:t>
            </a:r>
            <a:r>
              <a:rPr lang="en-US" sz="2400" dirty="0">
                <a:solidFill>
                  <a:schemeClr val="tx1"/>
                </a:solidFill>
                <a:latin typeface="Calibri" panose="020F0502020204030204" pitchFamily="34" charset="0"/>
                <a:cs typeface="Calibri" panose="020F0502020204030204" pitchFamily="34" charset="0"/>
              </a:rPr>
              <a:t> and </a:t>
            </a:r>
            <a:r>
              <a:rPr lang="en-US" sz="2400" b="1" dirty="0">
                <a:solidFill>
                  <a:schemeClr val="tx1"/>
                </a:solidFill>
                <a:latin typeface="Calibri" panose="020F0502020204030204" pitchFamily="34" charset="0"/>
                <a:cs typeface="Calibri" panose="020F0502020204030204" pitchFamily="34" charset="0"/>
              </a:rPr>
              <a:t>deadlock prevention</a:t>
            </a:r>
            <a:r>
              <a:rPr lang="en-US" sz="2400" dirty="0">
                <a:solidFill>
                  <a:schemeClr val="tx1"/>
                </a:solidFill>
                <a:latin typeface="Calibri" panose="020F0502020204030204" pitchFamily="34" charset="0"/>
                <a:cs typeface="Calibri" panose="020F0502020204030204" pitchFamily="34" charset="0"/>
              </a:rPr>
              <a:t> is that avoidance doesn’t prevent deadlock conditions entirely; instead, it intelligently manages resource allocation to avoid unsafe states where deadlocks could occur.</a:t>
            </a:r>
          </a:p>
          <a:p>
            <a:pPr algn="just"/>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6815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392D-DBDE-4067-A4B9-27F9F60C22D5}"/>
              </a:ext>
            </a:extLst>
          </p:cNvPr>
          <p:cNvSpPr>
            <a:spLocks noGrp="1"/>
          </p:cNvSpPr>
          <p:nvPr>
            <p:ph type="title"/>
          </p:nvPr>
        </p:nvSpPr>
        <p:spPr/>
        <p:txBody>
          <a:bodyPr/>
          <a:lstStyle/>
          <a:p>
            <a:r>
              <a:rPr lang="en-US" sz="2800" b="1" dirty="0"/>
              <a:t>Banker’s Algorithm (Most Common Deadlock Avoidance Algorithm)</a:t>
            </a:r>
            <a:endParaRPr lang="en-IN" sz="2800" b="1" dirty="0">
              <a:solidFill>
                <a:schemeClr val="bg1"/>
              </a:solidFill>
            </a:endParaRPr>
          </a:p>
        </p:txBody>
      </p:sp>
      <p:sp>
        <p:nvSpPr>
          <p:cNvPr id="3" name="Content Placeholder 2">
            <a:extLst>
              <a:ext uri="{FF2B5EF4-FFF2-40B4-BE49-F238E27FC236}">
                <a16:creationId xmlns:a16="http://schemas.microsoft.com/office/drawing/2014/main" id="{57E12A33-AF72-4615-99E5-ECD708E41AA9}"/>
              </a:ext>
            </a:extLst>
          </p:cNvPr>
          <p:cNvSpPr>
            <a:spLocks noGrp="1"/>
          </p:cNvSpPr>
          <p:nvPr>
            <p:ph idx="1"/>
          </p:nvPr>
        </p:nvSpPr>
        <p:spPr>
          <a:xfrm>
            <a:off x="612648" y="2286000"/>
            <a:ext cx="10945368" cy="4434840"/>
          </a:xfrm>
        </p:spPr>
        <p:txBody>
          <a:bodyPr>
            <a:normAutofit/>
          </a:bodyPr>
          <a:lstStyle/>
          <a:p>
            <a:pPr algn="just" rtl="0" fontAlgn="base"/>
            <a:r>
              <a:rPr lang="en-US" b="0" i="0" dirty="0">
                <a:solidFill>
                  <a:srgbClr val="273239"/>
                </a:solidFill>
                <a:effectLst/>
                <a:latin typeface="Nunito" pitchFamily="2" charset="0"/>
              </a:rPr>
              <a:t>The Banker’s Algorithm is a smart way for computer systems to manage how programs use resources, like memory or CPU time. It helps prevent situations where programs get stuck and can’t finish their tasks, which is called deadlock. By keeping track of what resources each program needs and what’s available, the algorithm makes sure that programs only get what they need in a safe order. This helps computers run smoothly and efficiently, especially when lots of programs are running at the same time.</a:t>
            </a:r>
          </a:p>
        </p:txBody>
      </p:sp>
      <p:pic>
        <p:nvPicPr>
          <p:cNvPr id="5" name="Picture 4">
            <a:extLst>
              <a:ext uri="{FF2B5EF4-FFF2-40B4-BE49-F238E27FC236}">
                <a16:creationId xmlns:a16="http://schemas.microsoft.com/office/drawing/2014/main" id="{D7F03EE4-A91B-4D00-A915-25DD6E57F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866" y="4050792"/>
            <a:ext cx="4877031" cy="2441448"/>
          </a:xfrm>
          <a:prstGeom prst="rect">
            <a:avLst/>
          </a:prstGeom>
        </p:spPr>
      </p:pic>
    </p:spTree>
    <p:extLst>
      <p:ext uri="{BB962C8B-B14F-4D97-AF65-F5344CB8AC3E}">
        <p14:creationId xmlns:p14="http://schemas.microsoft.com/office/powerpoint/2010/main" val="1701863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B455-4307-4187-86BC-52E03B95ED09}"/>
              </a:ext>
            </a:extLst>
          </p:cNvPr>
          <p:cNvSpPr>
            <a:spLocks noGrp="1"/>
          </p:cNvSpPr>
          <p:nvPr>
            <p:ph type="title"/>
          </p:nvPr>
        </p:nvSpPr>
        <p:spPr/>
        <p:txBody>
          <a:bodyPr/>
          <a:lstStyle/>
          <a:p>
            <a:r>
              <a:rPr lang="en-IN" b="1" dirty="0"/>
              <a:t>Deadlock Detection and Recovery</a:t>
            </a:r>
          </a:p>
        </p:txBody>
      </p:sp>
      <p:sp>
        <p:nvSpPr>
          <p:cNvPr id="3" name="Content Placeholder 2">
            <a:extLst>
              <a:ext uri="{FF2B5EF4-FFF2-40B4-BE49-F238E27FC236}">
                <a16:creationId xmlns:a16="http://schemas.microsoft.com/office/drawing/2014/main" id="{8EF886D3-EDD7-4A37-ACB6-2AA53E6F3607}"/>
              </a:ext>
            </a:extLst>
          </p:cNvPr>
          <p:cNvSpPr>
            <a:spLocks noGrp="1"/>
          </p:cNvSpPr>
          <p:nvPr>
            <p:ph idx="1"/>
          </p:nvPr>
        </p:nvSpPr>
        <p:spPr>
          <a:xfrm>
            <a:off x="786384" y="2322576"/>
            <a:ext cx="10323576" cy="4297680"/>
          </a:xfrm>
        </p:spPr>
        <p:txBody>
          <a:bodyPr>
            <a:normAutofit/>
          </a:bodyPr>
          <a:lstStyle/>
          <a:p>
            <a:pPr algn="just"/>
            <a:r>
              <a:rPr lang="en-US" dirty="0">
                <a:solidFill>
                  <a:schemeClr val="tx1"/>
                </a:solidFill>
                <a:latin typeface="Calibri" panose="020F0502020204030204" pitchFamily="34" charset="0"/>
                <a:cs typeface="Calibri" panose="020F0502020204030204" pitchFamily="34" charset="0"/>
              </a:rPr>
              <a:t>When the system doesn’t prevent deadlocks from occurring, it uses </a:t>
            </a:r>
            <a:r>
              <a:rPr lang="en-US" b="1" dirty="0">
                <a:solidFill>
                  <a:schemeClr val="tx1"/>
                </a:solidFill>
                <a:latin typeface="Calibri" panose="020F0502020204030204" pitchFamily="34" charset="0"/>
                <a:cs typeface="Calibri" panose="020F0502020204030204" pitchFamily="34" charset="0"/>
              </a:rPr>
              <a:t>deadlock detection and recovery</a:t>
            </a:r>
            <a:r>
              <a:rPr lang="en-US" dirty="0">
                <a:solidFill>
                  <a:schemeClr val="tx1"/>
                </a:solidFill>
                <a:latin typeface="Calibri" panose="020F0502020204030204" pitchFamily="34" charset="0"/>
                <a:cs typeface="Calibri" panose="020F0502020204030204" pitchFamily="34" charset="0"/>
              </a:rPr>
              <a:t> methods. This approach allows the system to </a:t>
            </a:r>
            <a:r>
              <a:rPr lang="en-US" b="1" dirty="0">
                <a:solidFill>
                  <a:schemeClr val="tx1"/>
                </a:solidFill>
                <a:latin typeface="Calibri" panose="020F0502020204030204" pitchFamily="34" charset="0"/>
                <a:cs typeface="Calibri" panose="020F0502020204030204" pitchFamily="34" charset="0"/>
              </a:rPr>
              <a:t>detect</a:t>
            </a:r>
            <a:r>
              <a:rPr lang="en-US" dirty="0">
                <a:solidFill>
                  <a:schemeClr val="tx1"/>
                </a:solidFill>
                <a:latin typeface="Calibri" panose="020F0502020204030204" pitchFamily="34" charset="0"/>
                <a:cs typeface="Calibri" panose="020F0502020204030204" pitchFamily="34" charset="0"/>
              </a:rPr>
              <a:t> when a deadlock happens and then </a:t>
            </a:r>
            <a:r>
              <a:rPr lang="en-US" b="1" dirty="0">
                <a:solidFill>
                  <a:schemeClr val="tx1"/>
                </a:solidFill>
                <a:latin typeface="Calibri" panose="020F0502020204030204" pitchFamily="34" charset="0"/>
                <a:cs typeface="Calibri" panose="020F0502020204030204" pitchFamily="34" charset="0"/>
              </a:rPr>
              <a:t>recover</a:t>
            </a:r>
            <a:r>
              <a:rPr lang="en-US" dirty="0">
                <a:solidFill>
                  <a:schemeClr val="tx1"/>
                </a:solidFill>
                <a:latin typeface="Calibri" panose="020F0502020204030204" pitchFamily="34" charset="0"/>
                <a:cs typeface="Calibri" panose="020F0502020204030204" pitchFamily="34" charset="0"/>
              </a:rPr>
              <a:t> from it to keep the system running.</a:t>
            </a:r>
          </a:p>
          <a:p>
            <a:pPr marL="0" indent="0" algn="just">
              <a:buNone/>
            </a:pPr>
            <a:r>
              <a:rPr lang="en-US" b="1" dirty="0">
                <a:solidFill>
                  <a:schemeClr val="tx1"/>
                </a:solidFill>
                <a:latin typeface="Calibri" panose="020F0502020204030204" pitchFamily="34" charset="0"/>
                <a:cs typeface="Calibri" panose="020F0502020204030204" pitchFamily="34" charset="0"/>
              </a:rPr>
              <a:t>1. Deadlock Detection</a:t>
            </a:r>
          </a:p>
          <a:p>
            <a:pPr algn="just"/>
            <a:r>
              <a:rPr lang="en-US" dirty="0">
                <a:solidFill>
                  <a:schemeClr val="tx1"/>
                </a:solidFill>
                <a:latin typeface="Calibri" panose="020F0502020204030204" pitchFamily="34" charset="0"/>
                <a:cs typeface="Calibri" panose="020F0502020204030204" pitchFamily="34" charset="0"/>
              </a:rPr>
              <a:t>In this method, the system allows deadlocks to happen but periodically checks for them. It runs an algorithm to identify processes that are stuck in a deadlock by looking for a circular chain of resource dependencies (where each process is waiting for a resource held by another process in the chain).</a:t>
            </a:r>
          </a:p>
          <a:p>
            <a:pPr marL="0" indent="0" algn="just">
              <a:buNone/>
            </a:pPr>
            <a:r>
              <a:rPr lang="en-US" b="1" dirty="0">
                <a:solidFill>
                  <a:schemeClr val="tx1"/>
                </a:solidFill>
                <a:latin typeface="Calibri" panose="020F0502020204030204" pitchFamily="34" charset="0"/>
                <a:cs typeface="Calibri" panose="020F0502020204030204" pitchFamily="34" charset="0"/>
              </a:rPr>
              <a:t>How Detection Works:</a:t>
            </a:r>
          </a:p>
          <a:p>
            <a:pPr algn="just">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The system checks the </a:t>
            </a:r>
            <a:r>
              <a:rPr lang="en-US" b="1" dirty="0">
                <a:solidFill>
                  <a:schemeClr val="tx1"/>
                </a:solidFill>
                <a:latin typeface="Calibri" panose="020F0502020204030204" pitchFamily="34" charset="0"/>
                <a:cs typeface="Calibri" panose="020F0502020204030204" pitchFamily="34" charset="0"/>
              </a:rPr>
              <a:t>resource allocation graph</a:t>
            </a:r>
            <a:r>
              <a:rPr lang="en-US" dirty="0">
                <a:solidFill>
                  <a:schemeClr val="tx1"/>
                </a:solidFill>
                <a:latin typeface="Calibri" panose="020F0502020204030204" pitchFamily="34" charset="0"/>
                <a:cs typeface="Calibri" panose="020F0502020204030204" pitchFamily="34" charset="0"/>
              </a:rPr>
              <a:t> (RAG). A </a:t>
            </a:r>
            <a:r>
              <a:rPr lang="en-US" b="1" dirty="0">
                <a:solidFill>
                  <a:schemeClr val="tx1"/>
                </a:solidFill>
                <a:latin typeface="Calibri" panose="020F0502020204030204" pitchFamily="34" charset="0"/>
                <a:cs typeface="Calibri" panose="020F0502020204030204" pitchFamily="34" charset="0"/>
              </a:rPr>
              <a:t>cycle</a:t>
            </a:r>
            <a:r>
              <a:rPr lang="en-US" dirty="0">
                <a:solidFill>
                  <a:schemeClr val="tx1"/>
                </a:solidFill>
                <a:latin typeface="Calibri" panose="020F0502020204030204" pitchFamily="34" charset="0"/>
                <a:cs typeface="Calibri" panose="020F0502020204030204" pitchFamily="34" charset="0"/>
              </a:rPr>
              <a:t> in this graph means deadlock has occurred.</a:t>
            </a:r>
          </a:p>
          <a:p>
            <a:pPr algn="just">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For systems with multiple instances of resources, more complex algorithms (like the </a:t>
            </a:r>
            <a:r>
              <a:rPr lang="en-US" b="1" dirty="0">
                <a:solidFill>
                  <a:schemeClr val="tx1"/>
                </a:solidFill>
                <a:latin typeface="Calibri" panose="020F0502020204030204" pitchFamily="34" charset="0"/>
                <a:cs typeface="Calibri" panose="020F0502020204030204" pitchFamily="34" charset="0"/>
              </a:rPr>
              <a:t>Banker’s Algorithm</a:t>
            </a:r>
            <a:r>
              <a:rPr lang="en-US" dirty="0">
                <a:solidFill>
                  <a:schemeClr val="tx1"/>
                </a:solidFill>
                <a:latin typeface="Calibri" panose="020F0502020204030204" pitchFamily="34" charset="0"/>
                <a:cs typeface="Calibri" panose="020F0502020204030204" pitchFamily="34" charset="0"/>
              </a:rPr>
              <a:t>) are used to detect deadlocks.</a:t>
            </a:r>
          </a:p>
          <a:p>
            <a:pPr algn="just"/>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512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B455-4307-4187-86BC-52E03B95ED09}"/>
              </a:ext>
            </a:extLst>
          </p:cNvPr>
          <p:cNvSpPr>
            <a:spLocks noGrp="1"/>
          </p:cNvSpPr>
          <p:nvPr>
            <p:ph type="title"/>
          </p:nvPr>
        </p:nvSpPr>
        <p:spPr/>
        <p:txBody>
          <a:bodyPr/>
          <a:lstStyle/>
          <a:p>
            <a:r>
              <a:rPr lang="en-IN" b="1" dirty="0"/>
              <a:t>Deadlock Detection and Recovery</a:t>
            </a:r>
          </a:p>
        </p:txBody>
      </p:sp>
      <p:sp>
        <p:nvSpPr>
          <p:cNvPr id="3" name="Content Placeholder 2">
            <a:extLst>
              <a:ext uri="{FF2B5EF4-FFF2-40B4-BE49-F238E27FC236}">
                <a16:creationId xmlns:a16="http://schemas.microsoft.com/office/drawing/2014/main" id="{8EF886D3-EDD7-4A37-ACB6-2AA53E6F3607}"/>
              </a:ext>
            </a:extLst>
          </p:cNvPr>
          <p:cNvSpPr>
            <a:spLocks noGrp="1"/>
          </p:cNvSpPr>
          <p:nvPr>
            <p:ph idx="1"/>
          </p:nvPr>
        </p:nvSpPr>
        <p:spPr>
          <a:xfrm>
            <a:off x="786384" y="2322576"/>
            <a:ext cx="10753344" cy="4297680"/>
          </a:xfrm>
        </p:spPr>
        <p:txBody>
          <a:bodyPr>
            <a:normAutofit/>
          </a:bodyPr>
          <a:lstStyle/>
          <a:p>
            <a:pPr marL="0" indent="0" algn="just">
              <a:buNone/>
            </a:pPr>
            <a:r>
              <a:rPr lang="en-US" b="1" dirty="0">
                <a:solidFill>
                  <a:schemeClr val="tx1"/>
                </a:solidFill>
                <a:latin typeface="Calibri" panose="020F0502020204030204" pitchFamily="34" charset="0"/>
                <a:cs typeface="Calibri" panose="020F0502020204030204" pitchFamily="34" charset="0"/>
              </a:rPr>
              <a:t>2. Deadlock Recovery</a:t>
            </a:r>
          </a:p>
          <a:p>
            <a:pPr marL="0" indent="0" algn="just">
              <a:buNone/>
            </a:pPr>
            <a:r>
              <a:rPr lang="en-US" dirty="0">
                <a:solidFill>
                  <a:schemeClr val="tx1"/>
                </a:solidFill>
                <a:latin typeface="Calibri" panose="020F0502020204030204" pitchFamily="34" charset="0"/>
                <a:cs typeface="Calibri" panose="020F0502020204030204" pitchFamily="34" charset="0"/>
              </a:rPr>
              <a:t>Once a deadlock is detected, the system must </a:t>
            </a:r>
            <a:r>
              <a:rPr lang="en-US" b="1" dirty="0">
                <a:solidFill>
                  <a:schemeClr val="tx1"/>
                </a:solidFill>
                <a:latin typeface="Calibri" panose="020F0502020204030204" pitchFamily="34" charset="0"/>
                <a:cs typeface="Calibri" panose="020F0502020204030204" pitchFamily="34" charset="0"/>
              </a:rPr>
              <a:t>recover</a:t>
            </a:r>
            <a:r>
              <a:rPr lang="en-US" dirty="0">
                <a:solidFill>
                  <a:schemeClr val="tx1"/>
                </a:solidFill>
                <a:latin typeface="Calibri" panose="020F0502020204030204" pitchFamily="34" charset="0"/>
                <a:cs typeface="Calibri" panose="020F0502020204030204" pitchFamily="34" charset="0"/>
              </a:rPr>
              <a:t> to get things back on track. There are two main ways to recover:</a:t>
            </a:r>
          </a:p>
          <a:p>
            <a:pPr algn="just"/>
            <a:r>
              <a:rPr lang="en-US" b="1" dirty="0">
                <a:solidFill>
                  <a:schemeClr val="tx1"/>
                </a:solidFill>
                <a:latin typeface="Calibri" panose="020F0502020204030204" pitchFamily="34" charset="0"/>
                <a:cs typeface="Calibri" panose="020F0502020204030204" pitchFamily="34" charset="0"/>
              </a:rPr>
              <a:t>a. Process Termination: </a:t>
            </a:r>
            <a:r>
              <a:rPr lang="en-US" dirty="0">
                <a:solidFill>
                  <a:schemeClr val="tx1"/>
                </a:solidFill>
                <a:latin typeface="Calibri" panose="020F0502020204030204" pitchFamily="34" charset="0"/>
                <a:cs typeface="Calibri" panose="020F0502020204030204" pitchFamily="34" charset="0"/>
              </a:rPr>
              <a:t>The system ends one or more processes involved in the deadlock to break the cycle. This frees up resources so other processes can continue.</a:t>
            </a:r>
          </a:p>
          <a:p>
            <a:pPr algn="just"/>
            <a:r>
              <a:rPr lang="en-US" b="1" dirty="0">
                <a:solidFill>
                  <a:schemeClr val="tx1"/>
                </a:solidFill>
                <a:latin typeface="Calibri" panose="020F0502020204030204" pitchFamily="34" charset="0"/>
                <a:cs typeface="Calibri" panose="020F0502020204030204" pitchFamily="34" charset="0"/>
              </a:rPr>
              <a:t>b. Resource Preemption: </a:t>
            </a:r>
            <a:r>
              <a:rPr lang="en-US" dirty="0">
                <a:solidFill>
                  <a:schemeClr val="tx1"/>
                </a:solidFill>
                <a:latin typeface="Calibri" panose="020F0502020204030204" pitchFamily="34" charset="0"/>
                <a:cs typeface="Calibri" panose="020F0502020204030204" pitchFamily="34" charset="0"/>
              </a:rPr>
              <a:t>The system temporarily takes resources away from processes (called </a:t>
            </a:r>
            <a:r>
              <a:rPr lang="en-US" b="1" dirty="0">
                <a:solidFill>
                  <a:schemeClr val="tx1"/>
                </a:solidFill>
                <a:latin typeface="Calibri" panose="020F0502020204030204" pitchFamily="34" charset="0"/>
                <a:cs typeface="Calibri" panose="020F0502020204030204" pitchFamily="34" charset="0"/>
              </a:rPr>
              <a:t>preemption</a:t>
            </a:r>
            <a:r>
              <a:rPr lang="en-US" dirty="0">
                <a:solidFill>
                  <a:schemeClr val="tx1"/>
                </a:solidFill>
                <a:latin typeface="Calibri" panose="020F0502020204030204" pitchFamily="34" charset="0"/>
                <a:cs typeface="Calibri" panose="020F0502020204030204" pitchFamily="34" charset="0"/>
              </a:rPr>
              <a:t>) and gives them to other processes to break the deadlock.</a:t>
            </a:r>
          </a:p>
          <a:p>
            <a:pPr marL="0" indent="0" algn="just">
              <a:buNone/>
            </a:pPr>
            <a:r>
              <a:rPr lang="en-US" b="1" dirty="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623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DA20-473C-43D4-9CA1-EF77B6697792}"/>
              </a:ext>
            </a:extLst>
          </p:cNvPr>
          <p:cNvSpPr>
            <a:spLocks noGrp="1"/>
          </p:cNvSpPr>
          <p:nvPr>
            <p:ph type="title"/>
          </p:nvPr>
        </p:nvSpPr>
        <p:spPr/>
        <p:txBody>
          <a:bodyPr/>
          <a:lstStyle/>
          <a:p>
            <a:r>
              <a:rPr lang="en-US" b="1" dirty="0"/>
              <a:t>Introduction to Deadlock</a:t>
            </a:r>
            <a:endParaRPr lang="en-IN" b="1" dirty="0"/>
          </a:p>
        </p:txBody>
      </p:sp>
      <p:sp>
        <p:nvSpPr>
          <p:cNvPr id="3" name="Content Placeholder 2">
            <a:extLst>
              <a:ext uri="{FF2B5EF4-FFF2-40B4-BE49-F238E27FC236}">
                <a16:creationId xmlns:a16="http://schemas.microsoft.com/office/drawing/2014/main" id="{7AFCD58E-8339-4C29-B58B-BB285D1D494F}"/>
              </a:ext>
            </a:extLst>
          </p:cNvPr>
          <p:cNvSpPr>
            <a:spLocks noGrp="1"/>
          </p:cNvSpPr>
          <p:nvPr>
            <p:ph idx="1"/>
          </p:nvPr>
        </p:nvSpPr>
        <p:spPr>
          <a:xfrm>
            <a:off x="896112" y="2423160"/>
            <a:ext cx="10387584" cy="4069080"/>
          </a:xfrm>
        </p:spPr>
        <p:txBody>
          <a:bodyPr/>
          <a:lstStyle/>
          <a:p>
            <a:pPr algn="just"/>
            <a:r>
              <a:rPr lang="en-US" dirty="0">
                <a:solidFill>
                  <a:schemeClr val="tx1"/>
                </a:solidFill>
                <a:latin typeface="Calibri" panose="020F0502020204030204" pitchFamily="34" charset="0"/>
                <a:cs typeface="Calibri" panose="020F0502020204030204" pitchFamily="34" charset="0"/>
              </a:rPr>
              <a:t>A deadlock is a situation in an operating system (OS) where two or more processes are unable to proceed because they are each waiting for a resource that another process is holding. This can cause the system to become unresponsive until one of the processes is killed.</a:t>
            </a:r>
            <a:endParaRPr lang="en-IN"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7908D7D-47A4-45EC-AB53-2E44CDBEA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 y="3543300"/>
            <a:ext cx="3251200" cy="1828800"/>
          </a:xfrm>
          <a:prstGeom prst="rect">
            <a:avLst/>
          </a:prstGeom>
        </p:spPr>
      </p:pic>
      <p:sp>
        <p:nvSpPr>
          <p:cNvPr id="6" name="TextBox 5">
            <a:extLst>
              <a:ext uri="{FF2B5EF4-FFF2-40B4-BE49-F238E27FC236}">
                <a16:creationId xmlns:a16="http://schemas.microsoft.com/office/drawing/2014/main" id="{A837D7EF-09CB-4C93-8FB0-BB6F7AC82712}"/>
              </a:ext>
            </a:extLst>
          </p:cNvPr>
          <p:cNvSpPr txBox="1"/>
          <p:nvPr/>
        </p:nvSpPr>
        <p:spPr>
          <a:xfrm>
            <a:off x="4483261" y="3719036"/>
            <a:ext cx="5433106" cy="1477328"/>
          </a:xfrm>
          <a:prstGeom prst="rect">
            <a:avLst/>
          </a:prstGeom>
          <a:noFill/>
        </p:spPr>
        <p:txBody>
          <a:bodyPr wrap="square" rtlCol="0">
            <a:spAutoFit/>
          </a:bodyPr>
          <a:lstStyle/>
          <a:p>
            <a:pPr algn="ctr"/>
            <a:r>
              <a:rPr lang="en-US" b="1" dirty="0">
                <a:latin typeface="+mj-lt"/>
              </a:rPr>
              <a:t>Realtime Example</a:t>
            </a:r>
          </a:p>
          <a:p>
            <a:pPr algn="just"/>
            <a:r>
              <a:rPr lang="en-US" dirty="0">
                <a:solidFill>
                  <a:schemeClr val="accent1">
                    <a:lumMod val="50000"/>
                  </a:schemeClr>
                </a:solidFill>
                <a:latin typeface="Calibri" panose="020F0502020204030204" pitchFamily="34" charset="0"/>
                <a:cs typeface="Calibri" panose="020F0502020204030204" pitchFamily="34" charset="0"/>
              </a:rPr>
              <a:t>Two trains are travelling on different tracks. If a crossing come, A train must hold or wait for other train to continue the journey. That waiting situation is referred as Deadlock situation.</a:t>
            </a:r>
            <a:endParaRPr lang="en-IN"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2497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ABC7-803B-4961-B2B8-A335E32B7A41}"/>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BB442E1F-8007-4367-9909-2BC89706EF74}"/>
              </a:ext>
            </a:extLst>
          </p:cNvPr>
          <p:cNvSpPr>
            <a:spLocks noGrp="1"/>
          </p:cNvSpPr>
          <p:nvPr>
            <p:ph idx="1"/>
          </p:nvPr>
        </p:nvSpPr>
        <p:spPr/>
        <p:txBody>
          <a:bodyPr>
            <a:normAutofit/>
          </a:bodyPr>
          <a:lstStyle/>
          <a:p>
            <a:pPr algn="just"/>
            <a:r>
              <a:rPr lang="en-US" dirty="0">
                <a:solidFill>
                  <a:schemeClr val="tx1"/>
                </a:solidFill>
                <a:latin typeface="Calibri" panose="020F0502020204030204" pitchFamily="34" charset="0"/>
                <a:cs typeface="Calibri" panose="020F0502020204030204" pitchFamily="34" charset="0"/>
              </a:rPr>
              <a:t>In conclusion, deadlocks are a critical challenge in resource management systems, where processes become trapped waiting for resources held by each other. To address this issue, we have explored three main strategies: prevention, avoidance, and detection with recovery. Prevention involves implementing strict rules to eliminate deadlock conditions, while avoidance dynamically checks resource requests to ensure the system remains in a safe state. Detection allows deadlocks to occur but uses algorithms to identify and recover from them. Each strategy has its advantages and disadvantages, and the choice of approach depends on the specific system requirements. By understanding and effectively implementing these strategies, we can design systems that optimize resource usage and maintain operational efficiency, ultimately minimizing the risk of deadlocks.</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647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7571-9A1E-44E1-8814-001EF0DD63EA}"/>
              </a:ext>
            </a:extLst>
          </p:cNvPr>
          <p:cNvSpPr>
            <a:spLocks noGrp="1"/>
          </p:cNvSpPr>
          <p:nvPr>
            <p:ph type="title"/>
          </p:nvPr>
        </p:nvSpPr>
        <p:spPr/>
        <p:txBody>
          <a:bodyPr/>
          <a:lstStyle/>
          <a:p>
            <a:r>
              <a:rPr lang="en-IN" b="1" dirty="0"/>
              <a:t>Conditions for Deadlock</a:t>
            </a:r>
          </a:p>
        </p:txBody>
      </p:sp>
      <p:sp>
        <p:nvSpPr>
          <p:cNvPr id="3" name="Content Placeholder 2">
            <a:extLst>
              <a:ext uri="{FF2B5EF4-FFF2-40B4-BE49-F238E27FC236}">
                <a16:creationId xmlns:a16="http://schemas.microsoft.com/office/drawing/2014/main" id="{97FAC3E3-1B2C-4C9B-A052-A9647D93655D}"/>
              </a:ext>
            </a:extLst>
          </p:cNvPr>
          <p:cNvSpPr>
            <a:spLocks noGrp="1"/>
          </p:cNvSpPr>
          <p:nvPr>
            <p:ph idx="1"/>
          </p:nvPr>
        </p:nvSpPr>
        <p:spPr>
          <a:xfrm>
            <a:off x="978408" y="2331720"/>
            <a:ext cx="10341864" cy="4215384"/>
          </a:xfrm>
        </p:spPr>
        <p:txBody>
          <a:bodyPr/>
          <a:lstStyle/>
          <a:p>
            <a:pPr algn="just"/>
            <a:r>
              <a:rPr lang="en-US" dirty="0">
                <a:solidFill>
                  <a:schemeClr val="tx1"/>
                </a:solidFill>
                <a:latin typeface="Calibri" panose="020F0502020204030204" pitchFamily="34" charset="0"/>
                <a:cs typeface="Calibri" panose="020F0502020204030204" pitchFamily="34" charset="0"/>
              </a:rPr>
              <a:t>For a deadlock to occur, four conditions must be present </a:t>
            </a:r>
            <a:r>
              <a:rPr lang="en-US" b="1" dirty="0">
                <a:solidFill>
                  <a:schemeClr val="tx1"/>
                </a:solidFill>
                <a:latin typeface="Calibri" panose="020F0502020204030204" pitchFamily="34" charset="0"/>
                <a:cs typeface="Calibri" panose="020F0502020204030204" pitchFamily="34" charset="0"/>
              </a:rPr>
              <a:t>simultaneously</a:t>
            </a:r>
            <a:r>
              <a:rPr lang="en-US" dirty="0">
                <a:solidFill>
                  <a:schemeClr val="tx1"/>
                </a:solidFill>
                <a:latin typeface="Calibri" panose="020F0502020204030204" pitchFamily="34" charset="0"/>
                <a:cs typeface="Calibri" panose="020F0502020204030204" pitchFamily="34" charset="0"/>
              </a:rPr>
              <a:t>. These conditions are known as the </a:t>
            </a:r>
            <a:r>
              <a:rPr lang="en-US" b="1" dirty="0">
                <a:solidFill>
                  <a:schemeClr val="tx1"/>
                </a:solidFill>
                <a:latin typeface="Calibri" panose="020F0502020204030204" pitchFamily="34" charset="0"/>
                <a:cs typeface="Calibri" panose="020F0502020204030204" pitchFamily="34" charset="0"/>
              </a:rPr>
              <a:t>Coffman conditions</a:t>
            </a:r>
            <a:r>
              <a:rPr lang="en-US" dirty="0">
                <a:solidFill>
                  <a:schemeClr val="tx1"/>
                </a:solidFill>
                <a:latin typeface="Calibri" panose="020F0502020204030204" pitchFamily="34" charset="0"/>
                <a:cs typeface="Calibri" panose="020F0502020204030204" pitchFamily="34" charset="0"/>
              </a:rPr>
              <a:t>, and they describe how processes can become stuck waiting for resources. If even one of these conditions is not met, a deadlock cannot happen.</a:t>
            </a:r>
          </a:p>
          <a:p>
            <a:pPr marL="0" indent="0">
              <a:buNone/>
            </a:pPr>
            <a:r>
              <a:rPr lang="en-US" b="1" dirty="0">
                <a:solidFill>
                  <a:schemeClr val="tx1"/>
                </a:solidFill>
                <a:latin typeface="Calibri" panose="020F0502020204030204" pitchFamily="34" charset="0"/>
                <a:cs typeface="Calibri" panose="020F0502020204030204" pitchFamily="34" charset="0"/>
              </a:rPr>
              <a:t>1. Mutual Exclusion</a:t>
            </a:r>
          </a:p>
          <a:p>
            <a:pP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At least one resource must be in a non-shareable mode, meaning only one process can use it at a time. If another process requests that resource, it must wait until the resource is released.</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Example</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A printer can only be used by one process at a time. If Process A is using the printer, Process B must wait.</a:t>
            </a:r>
          </a:p>
          <a:p>
            <a:pPr algn="just"/>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416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7571-9A1E-44E1-8814-001EF0DD63EA}"/>
              </a:ext>
            </a:extLst>
          </p:cNvPr>
          <p:cNvSpPr>
            <a:spLocks noGrp="1"/>
          </p:cNvSpPr>
          <p:nvPr>
            <p:ph type="title"/>
          </p:nvPr>
        </p:nvSpPr>
        <p:spPr/>
        <p:txBody>
          <a:bodyPr/>
          <a:lstStyle/>
          <a:p>
            <a:r>
              <a:rPr lang="en-IN" b="1" dirty="0"/>
              <a:t>Conditions for Deadlock</a:t>
            </a:r>
          </a:p>
        </p:txBody>
      </p:sp>
      <p:sp>
        <p:nvSpPr>
          <p:cNvPr id="3" name="Content Placeholder 2">
            <a:extLst>
              <a:ext uri="{FF2B5EF4-FFF2-40B4-BE49-F238E27FC236}">
                <a16:creationId xmlns:a16="http://schemas.microsoft.com/office/drawing/2014/main" id="{97FAC3E3-1B2C-4C9B-A052-A9647D93655D}"/>
              </a:ext>
            </a:extLst>
          </p:cNvPr>
          <p:cNvSpPr>
            <a:spLocks noGrp="1"/>
          </p:cNvSpPr>
          <p:nvPr>
            <p:ph idx="1"/>
          </p:nvPr>
        </p:nvSpPr>
        <p:spPr>
          <a:xfrm>
            <a:off x="978408" y="2331720"/>
            <a:ext cx="10341864" cy="4215384"/>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2. Hold and Wait</a:t>
            </a:r>
          </a:p>
          <a:p>
            <a:pP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 process is holding at least one resource and waiting to acquire additional resources that are currently held by other processes.</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Example</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Process A holds a printer and waits for a scanner, while Process B holds the scanner and waits for the printer.</a:t>
            </a:r>
          </a:p>
          <a:p>
            <a:pPr marL="0" indent="0">
              <a:buNone/>
            </a:pPr>
            <a:r>
              <a:rPr lang="en-US" b="1" dirty="0">
                <a:solidFill>
                  <a:schemeClr val="tx1"/>
                </a:solidFill>
                <a:latin typeface="Calibri" panose="020F0502020204030204" pitchFamily="34" charset="0"/>
                <a:cs typeface="Calibri" panose="020F0502020204030204" pitchFamily="34" charset="0"/>
              </a:rPr>
              <a:t>3. No Preemption</a:t>
            </a:r>
          </a:p>
          <a:p>
            <a:pP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Resources cannot be forcibly taken away from a process. Once a process has acquired a resource, it can only release it voluntarily, meaning other processes have to wait until the resource is released.</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Example</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If Process A is using the printer, the system can’t take it away from A and give it to B. Process B must wait until A finishes.</a:t>
            </a:r>
          </a:p>
          <a:p>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413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7571-9A1E-44E1-8814-001EF0DD63EA}"/>
              </a:ext>
            </a:extLst>
          </p:cNvPr>
          <p:cNvSpPr>
            <a:spLocks noGrp="1"/>
          </p:cNvSpPr>
          <p:nvPr>
            <p:ph type="title"/>
          </p:nvPr>
        </p:nvSpPr>
        <p:spPr/>
        <p:txBody>
          <a:bodyPr/>
          <a:lstStyle/>
          <a:p>
            <a:r>
              <a:rPr lang="en-IN" b="1" dirty="0"/>
              <a:t>Conditions for Deadlock</a:t>
            </a:r>
          </a:p>
        </p:txBody>
      </p:sp>
      <p:sp>
        <p:nvSpPr>
          <p:cNvPr id="3" name="Content Placeholder 2">
            <a:extLst>
              <a:ext uri="{FF2B5EF4-FFF2-40B4-BE49-F238E27FC236}">
                <a16:creationId xmlns:a16="http://schemas.microsoft.com/office/drawing/2014/main" id="{97FAC3E3-1B2C-4C9B-A052-A9647D93655D}"/>
              </a:ext>
            </a:extLst>
          </p:cNvPr>
          <p:cNvSpPr>
            <a:spLocks noGrp="1"/>
          </p:cNvSpPr>
          <p:nvPr>
            <p:ph idx="1"/>
          </p:nvPr>
        </p:nvSpPr>
        <p:spPr>
          <a:xfrm>
            <a:off x="978408" y="2331720"/>
            <a:ext cx="10341864" cy="4215384"/>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4. Circular Wait</a:t>
            </a:r>
          </a:p>
          <a:p>
            <a:pP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 set of processes are waiting for each other in a circular chain, where each process is waiting for a resource held by the next process in the chain.</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Example</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Process A is waiting for a resource held by Process B, Process B is waiting for a resource held by Process C, and Process C is waiting for a resource held by Process A. This forms a circular wait.</a:t>
            </a:r>
          </a:p>
          <a:p>
            <a:pPr marL="0" indent="0">
              <a:buNone/>
            </a:pPr>
            <a:endParaRPr lang="en-IN"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CD0845D-E573-4C15-ADD8-BA42567AC930}"/>
              </a:ext>
            </a:extLst>
          </p:cNvPr>
          <p:cNvPicPr>
            <a:picLocks noChangeAspect="1"/>
          </p:cNvPicPr>
          <p:nvPr/>
        </p:nvPicPr>
        <p:blipFill rotWithShape="1">
          <a:blip r:embed="rId2">
            <a:extLst>
              <a:ext uri="{28A0092B-C50C-407E-A947-70E740481C1C}">
                <a14:useLocalDpi xmlns:a14="http://schemas.microsoft.com/office/drawing/2010/main" val="0"/>
              </a:ext>
            </a:extLst>
          </a:blip>
          <a:srcRect r="11514" b="21914"/>
          <a:stretch/>
        </p:blipFill>
        <p:spPr>
          <a:xfrm>
            <a:off x="3362036" y="4502727"/>
            <a:ext cx="4744847" cy="2355273"/>
          </a:xfrm>
          <a:prstGeom prst="rect">
            <a:avLst/>
          </a:prstGeom>
        </p:spPr>
      </p:pic>
    </p:spTree>
    <p:extLst>
      <p:ext uri="{BB962C8B-B14F-4D97-AF65-F5344CB8AC3E}">
        <p14:creationId xmlns:p14="http://schemas.microsoft.com/office/powerpoint/2010/main" val="311398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C95D-0A69-4C1E-A19F-99B4FDAD275C}"/>
              </a:ext>
            </a:extLst>
          </p:cNvPr>
          <p:cNvSpPr>
            <a:spLocks noGrp="1"/>
          </p:cNvSpPr>
          <p:nvPr>
            <p:ph type="title"/>
          </p:nvPr>
        </p:nvSpPr>
        <p:spPr/>
        <p:txBody>
          <a:bodyPr/>
          <a:lstStyle/>
          <a:p>
            <a:r>
              <a:rPr lang="en-IN" b="1" dirty="0"/>
              <a:t>Deadlock Detection</a:t>
            </a:r>
          </a:p>
        </p:txBody>
      </p:sp>
      <p:sp>
        <p:nvSpPr>
          <p:cNvPr id="3" name="Content Placeholder 2">
            <a:extLst>
              <a:ext uri="{FF2B5EF4-FFF2-40B4-BE49-F238E27FC236}">
                <a16:creationId xmlns:a16="http://schemas.microsoft.com/office/drawing/2014/main" id="{C82A73BC-D5D5-4E87-848C-293904DB315D}"/>
              </a:ext>
            </a:extLst>
          </p:cNvPr>
          <p:cNvSpPr>
            <a:spLocks noGrp="1"/>
          </p:cNvSpPr>
          <p:nvPr>
            <p:ph idx="1"/>
          </p:nvPr>
        </p:nvSpPr>
        <p:spPr>
          <a:xfrm>
            <a:off x="987552" y="2331720"/>
            <a:ext cx="10305288" cy="4325112"/>
          </a:xfrm>
        </p:spPr>
        <p:txBody>
          <a:bodyPr>
            <a:normAutofit lnSpcReduction="10000"/>
          </a:bodyPr>
          <a:lstStyle/>
          <a:p>
            <a:pPr algn="just"/>
            <a:r>
              <a:rPr lang="en-US" dirty="0">
                <a:solidFill>
                  <a:schemeClr val="tx1"/>
                </a:solidFill>
                <a:latin typeface="Calibri" panose="020F0502020204030204" pitchFamily="34" charset="0"/>
                <a:cs typeface="Calibri" panose="020F0502020204030204" pitchFamily="34" charset="0"/>
              </a:rPr>
              <a:t>Deadlock detection is a method used when a system allows deadlocks to occur but periodically checks for them. The system uses algorithms to identify if processes are stuck waiting for each other in a way that no one can proceed, known as a deadlock. Once detected, the system can then take steps to recover from it.</a:t>
            </a:r>
          </a:p>
          <a:p>
            <a:pPr marL="0" indent="0" algn="ctr">
              <a:buNone/>
            </a:pPr>
            <a:r>
              <a:rPr lang="en-US" b="1" u="sng" dirty="0">
                <a:solidFill>
                  <a:schemeClr val="tx1"/>
                </a:solidFill>
                <a:latin typeface="Calibri" panose="020F0502020204030204" pitchFamily="34" charset="0"/>
                <a:cs typeface="Calibri" panose="020F0502020204030204" pitchFamily="34" charset="0"/>
              </a:rPr>
              <a:t>How Deadlock Detection Works</a:t>
            </a:r>
          </a:p>
          <a:p>
            <a:pPr marL="0" indent="0" algn="just">
              <a:buNone/>
            </a:pPr>
            <a:r>
              <a:rPr lang="en-US" dirty="0">
                <a:solidFill>
                  <a:schemeClr val="tx1"/>
                </a:solidFill>
                <a:latin typeface="Calibri" panose="020F0502020204030204" pitchFamily="34" charset="0"/>
                <a:cs typeface="Calibri" panose="020F0502020204030204" pitchFamily="34" charset="0"/>
              </a:rPr>
              <a:t>A system checks for deadlocks by examining resource usage and process behavior. It looks for cycles in resource allocation where each process is waiting for a resource held by another process. If such a cycle is found, the system declares that a deadlock has occurred.</a:t>
            </a:r>
          </a:p>
          <a:p>
            <a:pPr marL="0" indent="0">
              <a:buNone/>
            </a:pPr>
            <a:r>
              <a:rPr lang="en-US" b="1" dirty="0">
                <a:solidFill>
                  <a:schemeClr val="tx1"/>
                </a:solidFill>
                <a:latin typeface="Calibri" panose="020F0502020204030204" pitchFamily="34" charset="0"/>
                <a:cs typeface="Calibri" panose="020F0502020204030204" pitchFamily="34" charset="0"/>
              </a:rPr>
              <a:t>Conditions for Deadlock Detection:</a:t>
            </a:r>
          </a:p>
          <a:p>
            <a:pPr>
              <a:buFont typeface="+mj-lt"/>
              <a:buAutoNum type="arabicPeriod"/>
            </a:pPr>
            <a:r>
              <a:rPr lang="en-US" b="1" dirty="0">
                <a:solidFill>
                  <a:schemeClr val="tx1"/>
                </a:solidFill>
                <a:latin typeface="Calibri" panose="020F0502020204030204" pitchFamily="34" charset="0"/>
                <a:cs typeface="Calibri" panose="020F0502020204030204" pitchFamily="34" charset="0"/>
              </a:rPr>
              <a:t>Multiple Processes Competing for Resources</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Processes are competing for limited resources like memory, CPU, files, or devices.</a:t>
            </a:r>
          </a:p>
          <a:p>
            <a:pPr>
              <a:buFont typeface="+mj-lt"/>
              <a:buAutoNum type="arabicPeriod"/>
            </a:pPr>
            <a:r>
              <a:rPr lang="en-US" b="1" dirty="0">
                <a:solidFill>
                  <a:schemeClr val="tx1"/>
                </a:solidFill>
                <a:latin typeface="Calibri" panose="020F0502020204030204" pitchFamily="34" charset="0"/>
                <a:cs typeface="Calibri" panose="020F0502020204030204" pitchFamily="34" charset="0"/>
              </a:rPr>
              <a:t>Processes are Waiting Indefinitely</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A process is waiting for a resource that will never be freed because another process in the system is holding it, creating a circular wait.</a:t>
            </a:r>
          </a:p>
          <a:p>
            <a:pPr algn="just"/>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440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C95D-0A69-4C1E-A19F-99B4FDAD275C}"/>
              </a:ext>
            </a:extLst>
          </p:cNvPr>
          <p:cNvSpPr>
            <a:spLocks noGrp="1"/>
          </p:cNvSpPr>
          <p:nvPr>
            <p:ph type="title"/>
          </p:nvPr>
        </p:nvSpPr>
        <p:spPr/>
        <p:txBody>
          <a:bodyPr/>
          <a:lstStyle/>
          <a:p>
            <a:r>
              <a:rPr lang="en-IN" b="1" dirty="0"/>
              <a:t>Deadlock Detection</a:t>
            </a:r>
          </a:p>
        </p:txBody>
      </p:sp>
      <p:sp>
        <p:nvSpPr>
          <p:cNvPr id="3" name="Content Placeholder 2">
            <a:extLst>
              <a:ext uri="{FF2B5EF4-FFF2-40B4-BE49-F238E27FC236}">
                <a16:creationId xmlns:a16="http://schemas.microsoft.com/office/drawing/2014/main" id="{C82A73BC-D5D5-4E87-848C-293904DB315D}"/>
              </a:ext>
            </a:extLst>
          </p:cNvPr>
          <p:cNvSpPr>
            <a:spLocks noGrp="1"/>
          </p:cNvSpPr>
          <p:nvPr>
            <p:ph idx="1"/>
          </p:nvPr>
        </p:nvSpPr>
        <p:spPr>
          <a:xfrm>
            <a:off x="987552" y="2331720"/>
            <a:ext cx="10305288" cy="4325112"/>
          </a:xfrm>
        </p:spPr>
        <p:txBody>
          <a:bodyPr>
            <a:normAutofit/>
          </a:bodyPr>
          <a:lstStyle/>
          <a:p>
            <a:pPr marL="0" indent="0" algn="just">
              <a:buNone/>
            </a:pPr>
            <a:r>
              <a:rPr lang="en-US" b="1" dirty="0">
                <a:solidFill>
                  <a:schemeClr val="tx1"/>
                </a:solidFill>
                <a:latin typeface="Calibri" panose="020F0502020204030204" pitchFamily="34" charset="0"/>
                <a:cs typeface="Calibri" panose="020F0502020204030204" pitchFamily="34" charset="0"/>
              </a:rPr>
              <a:t>Resource Allocation Graph (RAG)</a:t>
            </a:r>
          </a:p>
          <a:p>
            <a:pPr algn="just">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 </a:t>
            </a:r>
            <a:r>
              <a:rPr lang="en-US" b="1" dirty="0">
                <a:solidFill>
                  <a:schemeClr val="tx1"/>
                </a:solidFill>
                <a:latin typeface="Calibri" panose="020F0502020204030204" pitchFamily="34" charset="0"/>
                <a:cs typeface="Calibri" panose="020F0502020204030204" pitchFamily="34" charset="0"/>
              </a:rPr>
              <a:t>Resource Allocation Graph</a:t>
            </a:r>
            <a:r>
              <a:rPr lang="en-US" dirty="0">
                <a:solidFill>
                  <a:schemeClr val="tx1"/>
                </a:solidFill>
                <a:latin typeface="Calibri" panose="020F0502020204030204" pitchFamily="34" charset="0"/>
                <a:cs typeface="Calibri" panose="020F0502020204030204" pitchFamily="34" charset="0"/>
              </a:rPr>
              <a:t> is used to detect deadlocks visually.</a:t>
            </a:r>
          </a:p>
          <a:p>
            <a:pPr marL="742950" lvl="1" indent="-285750" algn="just">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An arrow from a process to a resource means the process is requesting that resource.</a:t>
            </a:r>
          </a:p>
          <a:p>
            <a:pPr marL="742950" lvl="1" indent="-285750" algn="just">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An arrow from a resource to a process means the resource is allocated to that process.</a:t>
            </a:r>
          </a:p>
          <a:p>
            <a:pPr marL="0" indent="0" algn="just">
              <a:buNone/>
            </a:pPr>
            <a:r>
              <a:rPr lang="en-US" b="1" dirty="0">
                <a:solidFill>
                  <a:schemeClr val="tx1"/>
                </a:solidFill>
                <a:latin typeface="Calibri" panose="020F0502020204030204" pitchFamily="34" charset="0"/>
                <a:cs typeface="Calibri" panose="020F0502020204030204" pitchFamily="34" charset="0"/>
              </a:rPr>
              <a:t>Cycle in RAG:</a:t>
            </a:r>
          </a:p>
          <a:p>
            <a:pPr marL="0" indent="0" algn="just">
              <a:buNone/>
            </a:pPr>
            <a:r>
              <a:rPr lang="en-US" dirty="0">
                <a:solidFill>
                  <a:schemeClr val="tx1"/>
                </a:solidFill>
                <a:latin typeface="Calibri" panose="020F0502020204030204" pitchFamily="34" charset="0"/>
                <a:cs typeface="Calibri" panose="020F0502020204030204" pitchFamily="34" charset="0"/>
              </a:rPr>
              <a:t>If a cycle is found in the graph, it indicates a potential deadlock, because it means the processes are waiting for resources in a loop. In simpler cases, a cycle guarantees a deadlock, but for more complex systems (with multiple instances of resources), this may need further checking.</a:t>
            </a:r>
          </a:p>
        </p:txBody>
      </p:sp>
      <p:pic>
        <p:nvPicPr>
          <p:cNvPr id="5" name="Picture 4">
            <a:extLst>
              <a:ext uri="{FF2B5EF4-FFF2-40B4-BE49-F238E27FC236}">
                <a16:creationId xmlns:a16="http://schemas.microsoft.com/office/drawing/2014/main" id="{864D7FE8-57AC-46E6-ADBE-97B9DDEF3E12}"/>
              </a:ext>
            </a:extLst>
          </p:cNvPr>
          <p:cNvPicPr>
            <a:picLocks noChangeAspect="1"/>
          </p:cNvPicPr>
          <p:nvPr/>
        </p:nvPicPr>
        <p:blipFill rotWithShape="1">
          <a:blip r:embed="rId2">
            <a:extLst>
              <a:ext uri="{28A0092B-C50C-407E-A947-70E740481C1C}">
                <a14:useLocalDpi xmlns:a14="http://schemas.microsoft.com/office/drawing/2010/main" val="0"/>
              </a:ext>
            </a:extLst>
          </a:blip>
          <a:srcRect l="14250" t="1200" r="26200" b="21734"/>
          <a:stretch/>
        </p:blipFill>
        <p:spPr>
          <a:xfrm>
            <a:off x="8147304" y="795528"/>
            <a:ext cx="3229055" cy="23506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2984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C95D-0A69-4C1E-A19F-99B4FDAD275C}"/>
              </a:ext>
            </a:extLst>
          </p:cNvPr>
          <p:cNvSpPr>
            <a:spLocks noGrp="1"/>
          </p:cNvSpPr>
          <p:nvPr>
            <p:ph type="title"/>
          </p:nvPr>
        </p:nvSpPr>
        <p:spPr/>
        <p:txBody>
          <a:bodyPr/>
          <a:lstStyle/>
          <a:p>
            <a:r>
              <a:rPr lang="en-IN" b="1" dirty="0"/>
              <a:t>Deadlock Detection</a:t>
            </a:r>
          </a:p>
        </p:txBody>
      </p:sp>
      <p:sp>
        <p:nvSpPr>
          <p:cNvPr id="3" name="Content Placeholder 2">
            <a:extLst>
              <a:ext uri="{FF2B5EF4-FFF2-40B4-BE49-F238E27FC236}">
                <a16:creationId xmlns:a16="http://schemas.microsoft.com/office/drawing/2014/main" id="{C82A73BC-D5D5-4E87-848C-293904DB315D}"/>
              </a:ext>
            </a:extLst>
          </p:cNvPr>
          <p:cNvSpPr>
            <a:spLocks noGrp="1"/>
          </p:cNvSpPr>
          <p:nvPr>
            <p:ph idx="1"/>
          </p:nvPr>
        </p:nvSpPr>
        <p:spPr>
          <a:xfrm>
            <a:off x="987552" y="2331720"/>
            <a:ext cx="10305288" cy="4325112"/>
          </a:xfrm>
        </p:spPr>
        <p:txBody>
          <a:bodyPr>
            <a:normAutofit fontScale="77500" lnSpcReduction="20000"/>
          </a:bodyPr>
          <a:lstStyle/>
          <a:p>
            <a:pPr marL="0" indent="0">
              <a:buNone/>
            </a:pPr>
            <a:r>
              <a:rPr lang="en-US" b="1" dirty="0">
                <a:solidFill>
                  <a:schemeClr val="tx1"/>
                </a:solidFill>
                <a:latin typeface="Calibri" panose="020F0502020204030204" pitchFamily="34" charset="0"/>
                <a:cs typeface="Calibri" panose="020F0502020204030204" pitchFamily="34" charset="0"/>
              </a:rPr>
              <a:t>Deadlock Detection Algorithms</a:t>
            </a:r>
          </a:p>
          <a:p>
            <a:pPr marL="0" indent="0">
              <a:buNone/>
            </a:pPr>
            <a:r>
              <a:rPr lang="en-US" b="1" dirty="0">
                <a:solidFill>
                  <a:schemeClr val="tx1"/>
                </a:solidFill>
                <a:latin typeface="Calibri" panose="020F0502020204030204" pitchFamily="34" charset="0"/>
                <a:cs typeface="Calibri" panose="020F0502020204030204" pitchFamily="34" charset="0"/>
              </a:rPr>
              <a:t>1. Single Instance of Each Resource Type:</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Wait-for Graph</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In this simplified approach, each resource is assigned to only one process at a time. The system creates a </a:t>
            </a:r>
            <a:r>
              <a:rPr lang="en-US" b="1" dirty="0">
                <a:solidFill>
                  <a:schemeClr val="tx1"/>
                </a:solidFill>
                <a:latin typeface="Calibri" panose="020F0502020204030204" pitchFamily="34" charset="0"/>
                <a:cs typeface="Calibri" panose="020F0502020204030204" pitchFamily="34" charset="0"/>
              </a:rPr>
              <a:t>wait-for graph</a:t>
            </a:r>
            <a:r>
              <a:rPr lang="en-US" dirty="0">
                <a:solidFill>
                  <a:schemeClr val="tx1"/>
                </a:solidFill>
                <a:latin typeface="Calibri" panose="020F0502020204030204" pitchFamily="34" charset="0"/>
                <a:cs typeface="Calibri" panose="020F0502020204030204" pitchFamily="34" charset="0"/>
              </a:rPr>
              <a:t> by simplifying the Resource Allocation Graph, focusing only on processes waiting for each other.</a:t>
            </a:r>
          </a:p>
          <a:p>
            <a:pPr marL="742950" lvl="1" indent="-28575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If a cycle exists in the wait-for graph, deadlock is detected.</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Example</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Process P1 is waiting for a resource held by P2, and P2 is waiting for a resource held by P1. This creates a cycle, and the system detects the deadlock.</a:t>
            </a:r>
          </a:p>
          <a:p>
            <a:pPr marL="0" indent="0">
              <a:buNone/>
            </a:pPr>
            <a:r>
              <a:rPr lang="en-US" b="1" dirty="0">
                <a:solidFill>
                  <a:schemeClr val="tx1"/>
                </a:solidFill>
                <a:latin typeface="Calibri" panose="020F0502020204030204" pitchFamily="34" charset="0"/>
                <a:cs typeface="Calibri" panose="020F0502020204030204" pitchFamily="34" charset="0"/>
              </a:rPr>
              <a:t>2. Multiple Instances of Resources (Banker’s Algorithm):</a:t>
            </a:r>
          </a:p>
          <a:p>
            <a:pP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When multiple instances of the same resource type are available (e.g., several printers), deadlock detection becomes more complicated. The system tracks which resources are allocated and which are requested by processes, checking if there’s a way to fulfill all requests.</a:t>
            </a:r>
          </a:p>
          <a:p>
            <a:pPr marL="742950" lvl="1" indent="-28575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The system uses algorithms similar to the </a:t>
            </a:r>
            <a:r>
              <a:rPr lang="en-US" b="1" dirty="0">
                <a:solidFill>
                  <a:schemeClr val="tx1"/>
                </a:solidFill>
                <a:latin typeface="Calibri" panose="020F0502020204030204" pitchFamily="34" charset="0"/>
                <a:cs typeface="Calibri" panose="020F0502020204030204" pitchFamily="34" charset="0"/>
              </a:rPr>
              <a:t>Banker’s Algorithm</a:t>
            </a:r>
            <a:r>
              <a:rPr lang="en-US" dirty="0">
                <a:solidFill>
                  <a:schemeClr val="tx1"/>
                </a:solidFill>
                <a:latin typeface="Calibri" panose="020F0502020204030204" pitchFamily="34" charset="0"/>
                <a:cs typeface="Calibri" panose="020F0502020204030204" pitchFamily="34" charset="0"/>
              </a:rPr>
              <a:t> to check if a sequence of resource allocation could lead to a deadlock.</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Example</a:t>
            </a:r>
            <a:r>
              <a:rPr lang="en-US" dirty="0">
                <a:solidFill>
                  <a:schemeClr val="tx1"/>
                </a:solidFill>
                <a:latin typeface="Calibri" panose="020F0502020204030204" pitchFamily="34" charset="0"/>
                <a:cs typeface="Calibri" panose="020F0502020204030204" pitchFamily="34" charset="0"/>
              </a:rPr>
              <a:t>:</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P1 holds one printer and needs one more, while P2 holds the other printer. If both are waiting for each other to release a printer, the system detects this situation as a deadlock.</a:t>
            </a:r>
          </a:p>
          <a:p>
            <a:pPr algn="just"/>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196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C95D-0A69-4C1E-A19F-99B4FDAD275C}"/>
              </a:ext>
            </a:extLst>
          </p:cNvPr>
          <p:cNvSpPr>
            <a:spLocks noGrp="1"/>
          </p:cNvSpPr>
          <p:nvPr>
            <p:ph type="title"/>
          </p:nvPr>
        </p:nvSpPr>
        <p:spPr/>
        <p:txBody>
          <a:bodyPr/>
          <a:lstStyle/>
          <a:p>
            <a:r>
              <a:rPr lang="en-IN" b="1" dirty="0"/>
              <a:t>Deadlock Detection</a:t>
            </a:r>
          </a:p>
        </p:txBody>
      </p:sp>
      <p:pic>
        <p:nvPicPr>
          <p:cNvPr id="5" name="Content Placeholder 4">
            <a:extLst>
              <a:ext uri="{FF2B5EF4-FFF2-40B4-BE49-F238E27FC236}">
                <a16:creationId xmlns:a16="http://schemas.microsoft.com/office/drawing/2014/main" id="{1DBAD9FB-C6FC-4F9D-8B04-71D16217DE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178" y="2478024"/>
            <a:ext cx="7379434" cy="4150932"/>
          </a:xfrm>
        </p:spPr>
      </p:pic>
    </p:spTree>
    <p:extLst>
      <p:ext uri="{BB962C8B-B14F-4D97-AF65-F5344CB8AC3E}">
        <p14:creationId xmlns:p14="http://schemas.microsoft.com/office/powerpoint/2010/main" val="3834221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165</TotalTime>
  <Words>1877</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Berlin Sans FB Demi</vt:lpstr>
      <vt:lpstr>Calibri</vt:lpstr>
      <vt:lpstr>Century Gothic</vt:lpstr>
      <vt:lpstr>Nunito</vt:lpstr>
      <vt:lpstr>Wingdings 3</vt:lpstr>
      <vt:lpstr>Ion Boardroom</vt:lpstr>
      <vt:lpstr>Deadlock Detection &amp; Handling Methods</vt:lpstr>
      <vt:lpstr>Introduction to Deadlock</vt:lpstr>
      <vt:lpstr>Conditions for Deadlock</vt:lpstr>
      <vt:lpstr>Conditions for Deadlock</vt:lpstr>
      <vt:lpstr>Conditions for Deadlock</vt:lpstr>
      <vt:lpstr>Deadlock Detection</vt:lpstr>
      <vt:lpstr>Deadlock Detection</vt:lpstr>
      <vt:lpstr>Deadlock Detection</vt:lpstr>
      <vt:lpstr>Deadlock Detection</vt:lpstr>
      <vt:lpstr>Deadlock Detection</vt:lpstr>
      <vt:lpstr>Deadlock Detection</vt:lpstr>
      <vt:lpstr>Deadlock Handling Techniques</vt:lpstr>
      <vt:lpstr>Deadlock Ignorance (Ostrich Algorithm)</vt:lpstr>
      <vt:lpstr>Deadlock Ignorance (Ostrich Algorithm)</vt:lpstr>
      <vt:lpstr>Deadlock Prevention</vt:lpstr>
      <vt:lpstr>Deadlock Avoidance</vt:lpstr>
      <vt:lpstr>Banker’s Algorithm (Most Common Deadlock Avoidance Algorithm)</vt:lpstr>
      <vt:lpstr>Deadlock Detection and Recovery</vt:lpstr>
      <vt:lpstr>Deadlock Detection and Recovery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Rupak Das</dc:creator>
  <cp:lastModifiedBy>Rupak Das</cp:lastModifiedBy>
  <cp:revision>16</cp:revision>
  <dcterms:created xsi:type="dcterms:W3CDTF">2024-09-22T14:23:11Z</dcterms:created>
  <dcterms:modified xsi:type="dcterms:W3CDTF">2024-09-23T02:45:29Z</dcterms:modified>
</cp:coreProperties>
</file>