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70" r:id="rId4"/>
    <p:sldId id="286" r:id="rId5"/>
    <p:sldId id="271" r:id="rId6"/>
    <p:sldId id="272" r:id="rId7"/>
    <p:sldId id="28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628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A0A8295-ADAC-4EBE-A7F6-5A4E53F0009B}"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1680027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2883392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51714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2379909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30688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1808199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793950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386220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81565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A8295-ADAC-4EBE-A7F6-5A4E53F0009B}"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227157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0A8295-ADAC-4EBE-A7F6-5A4E53F0009B}"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125082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0A8295-ADAC-4EBE-A7F6-5A4E53F0009B}"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326590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0A8295-ADAC-4EBE-A7F6-5A4E53F0009B}"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164489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A8295-ADAC-4EBE-A7F6-5A4E53F0009B}" type="datetimeFigureOut">
              <a:rPr lang="en-IN" smtClean="0"/>
              <a:t>17-03-2023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352831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0A8295-ADAC-4EBE-A7F6-5A4E53F0009B}"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291611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0A8295-ADAC-4EBE-A7F6-5A4E53F0009B}"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0FD43-C5B0-4220-8A1B-84C80A4E9CE4}" type="slidenum">
              <a:rPr lang="en-IN" smtClean="0"/>
              <a:t>‹#›</a:t>
            </a:fld>
            <a:endParaRPr lang="en-IN"/>
          </a:p>
        </p:txBody>
      </p:sp>
    </p:spTree>
    <p:extLst>
      <p:ext uri="{BB962C8B-B14F-4D97-AF65-F5344CB8AC3E}">
        <p14:creationId xmlns:p14="http://schemas.microsoft.com/office/powerpoint/2010/main" val="79110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0A8295-ADAC-4EBE-A7F6-5A4E53F0009B}" type="datetimeFigureOut">
              <a:rPr lang="en-IN" smtClean="0"/>
              <a:t>17-03-2023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0C0FD43-C5B0-4220-8A1B-84C80A4E9CE4}" type="slidenum">
              <a:rPr lang="en-IN" smtClean="0"/>
              <a:t>‹#›</a:t>
            </a:fld>
            <a:endParaRPr lang="en-IN"/>
          </a:p>
        </p:txBody>
      </p:sp>
    </p:spTree>
    <p:extLst>
      <p:ext uri="{BB962C8B-B14F-4D97-AF65-F5344CB8AC3E}">
        <p14:creationId xmlns:p14="http://schemas.microsoft.com/office/powerpoint/2010/main" val="41810368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PlaceHolder 1"/>
          <p:cNvSpPr>
            <a:spLocks noGrp="1"/>
          </p:cNvSpPr>
          <p:nvPr>
            <p:ph type="title" idx="4294967295"/>
          </p:nvPr>
        </p:nvSpPr>
        <p:spPr>
          <a:xfrm>
            <a:off x="2579716" y="832120"/>
            <a:ext cx="6797675" cy="754062"/>
          </a:xfrm>
          <a:prstGeom prst="rect">
            <a:avLst/>
          </a:prstGeom>
          <a:noFill/>
          <a:ln w="0">
            <a:noFill/>
          </a:ln>
        </p:spPr>
        <p:txBody>
          <a:bodyPr lIns="90000" tIns="45000" rIns="90000" bIns="45000" anchor="ctr">
            <a:normAutofit/>
          </a:bodyPr>
          <a:lstStyle/>
          <a:p>
            <a:pPr algn="ctr">
              <a:lnSpc>
                <a:spcPct val="100000"/>
              </a:lnSpc>
              <a:tabLst>
                <a:tab pos="0" algn="l"/>
              </a:tabLst>
            </a:pPr>
            <a:r>
              <a:rPr lang="en-US" sz="4000" b="1" spc="-1" dirty="0">
                <a:solidFill>
                  <a:srgbClr val="000000"/>
                </a:solidFill>
                <a:latin typeface="Times New Roman" panose="02020603050405020304"/>
              </a:rPr>
              <a:t> Arduino</a:t>
            </a:r>
            <a:endParaRPr lang="en-IN" sz="4000" spc="-1" dirty="0">
              <a:latin typeface="Arial" panose="020B0604020202020204"/>
            </a:endParaRPr>
          </a:p>
        </p:txBody>
      </p:sp>
      <p:sp>
        <p:nvSpPr>
          <p:cNvPr id="636" name="PlaceHolder 2"/>
          <p:cNvSpPr>
            <a:spLocks noGrp="1"/>
          </p:cNvSpPr>
          <p:nvPr>
            <p:ph idx="4294967295"/>
          </p:nvPr>
        </p:nvSpPr>
        <p:spPr>
          <a:xfrm>
            <a:off x="2172749" y="2114026"/>
            <a:ext cx="7611611" cy="3534823"/>
          </a:xfrm>
          <a:prstGeom prst="rect">
            <a:avLst/>
          </a:prstGeom>
          <a:noFill/>
          <a:ln w="0">
            <a:noFill/>
          </a:ln>
        </p:spPr>
        <p:txBody>
          <a:bodyPr lIns="90000" tIns="45000" rIns="90000" bIns="45000" anchor="t">
            <a:normAutofit/>
          </a:bodyPr>
          <a:lstStyle/>
          <a:p>
            <a:pPr marL="285750" indent="-285750" algn="just">
              <a:lnSpc>
                <a:spcPct val="100000"/>
              </a:lnSpc>
              <a:spcBef>
                <a:spcPts val="400"/>
              </a:spcBef>
              <a:spcAft>
                <a:spcPts val="600"/>
              </a:spcAft>
              <a:buClr>
                <a:srgbClr val="83992A"/>
              </a:buClr>
              <a:buSzPct val="115000"/>
              <a:buFont typeface="Arial" panose="020B0604020202020204"/>
              <a:buChar char="•"/>
            </a:pPr>
            <a:r>
              <a:rPr lang="en-US" sz="2000" spc="-1" dirty="0">
                <a:solidFill>
                  <a:srgbClr val="000000"/>
                </a:solidFill>
                <a:latin typeface="Times New Roman" panose="02020603050405020304"/>
              </a:rPr>
              <a:t>Arduino is an open-source electronics platform based on easy-to-use hardware and software. </a:t>
            </a:r>
            <a:endParaRPr lang="en-IN" sz="2000" spc="-1" dirty="0">
              <a:latin typeface="Arial" panose="020B0604020202020204"/>
            </a:endParaRPr>
          </a:p>
          <a:p>
            <a:pPr marL="285750" indent="-285750" algn="just">
              <a:lnSpc>
                <a:spcPct val="100000"/>
              </a:lnSpc>
              <a:spcBef>
                <a:spcPts val="400"/>
              </a:spcBef>
              <a:spcAft>
                <a:spcPts val="600"/>
              </a:spcAft>
              <a:buClr>
                <a:srgbClr val="83992A"/>
              </a:buClr>
              <a:buSzPct val="115000"/>
              <a:buFont typeface="Arial" panose="020B0604020202020204"/>
              <a:buChar char="•"/>
            </a:pPr>
            <a:r>
              <a:rPr lang="en-US" sz="2000" spc="-1" dirty="0">
                <a:solidFill>
                  <a:srgbClr val="000000"/>
                </a:solidFill>
                <a:latin typeface="Times New Roman" panose="02020603050405020304"/>
              </a:rPr>
              <a:t>Arduino boards are able to </a:t>
            </a:r>
            <a:r>
              <a:rPr lang="en-US" sz="2000" b="1" spc="-1" dirty="0">
                <a:solidFill>
                  <a:srgbClr val="000000"/>
                </a:solidFill>
                <a:latin typeface="Times New Roman" panose="02020603050405020304"/>
              </a:rPr>
              <a:t>read inputs </a:t>
            </a:r>
            <a:r>
              <a:rPr lang="en-US" sz="2000" spc="-1" dirty="0">
                <a:solidFill>
                  <a:srgbClr val="000000"/>
                </a:solidFill>
                <a:latin typeface="Times New Roman" panose="02020603050405020304"/>
              </a:rPr>
              <a:t>- light on a sensor, a finger on a button, or a Twitter message - and turn it into an </a:t>
            </a:r>
            <a:r>
              <a:rPr lang="en-US" sz="2000" b="1" spc="-1" dirty="0">
                <a:solidFill>
                  <a:srgbClr val="000000"/>
                </a:solidFill>
                <a:latin typeface="Times New Roman" panose="02020603050405020304"/>
              </a:rPr>
              <a:t>output</a:t>
            </a:r>
            <a:r>
              <a:rPr lang="en-US" sz="2000" spc="-1" dirty="0">
                <a:solidFill>
                  <a:srgbClr val="000000"/>
                </a:solidFill>
                <a:latin typeface="Times New Roman" panose="02020603050405020304"/>
              </a:rPr>
              <a:t> - activating a motor, turning on an LED, publishing something online. </a:t>
            </a:r>
            <a:endParaRPr lang="en-IN" sz="2000" spc="-1" dirty="0">
              <a:latin typeface="Arial" panose="020B0604020202020204"/>
            </a:endParaRPr>
          </a:p>
          <a:p>
            <a:pPr marL="285750" indent="-285750" algn="just">
              <a:lnSpc>
                <a:spcPct val="100000"/>
              </a:lnSpc>
              <a:spcBef>
                <a:spcPts val="400"/>
              </a:spcBef>
              <a:spcAft>
                <a:spcPts val="600"/>
              </a:spcAft>
              <a:buClr>
                <a:srgbClr val="83992A"/>
              </a:buClr>
              <a:buSzPct val="115000"/>
              <a:buFont typeface="Arial" panose="020B0604020202020204"/>
              <a:buChar char="•"/>
            </a:pPr>
            <a:r>
              <a:rPr lang="en-US" sz="2000" spc="-1" dirty="0">
                <a:solidFill>
                  <a:srgbClr val="000000"/>
                </a:solidFill>
                <a:latin typeface="Times New Roman" panose="02020603050405020304"/>
              </a:rPr>
              <a:t>You can tell your board what to do by sending a set of instructions to the microcontroller on the board. </a:t>
            </a:r>
            <a:endParaRPr lang="en-IN" sz="2000" spc="-1" dirty="0">
              <a:latin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a:prstGeom prst="rect">
            <a:avLst/>
          </a:prstGeom>
          <a:noFill/>
          <a:ln w="0">
            <a:noFill/>
          </a:ln>
        </p:spPr>
        <p:txBody>
          <a:bodyPr lIns="90000" tIns="45000" rIns="90000" bIns="45000" anchor="ctr">
            <a:noAutofit/>
          </a:bodyPr>
          <a:lstStyle>
            <a:lvl1pPr marL="0" indent="0" algn="r" defTabSz="914400" rtl="0" eaLnBrk="1" latinLnBrk="0" hangingPunct="1">
              <a:lnSpc>
                <a:spcPct val="100000"/>
              </a:lnSpc>
              <a:buNone/>
              <a:tabLst>
                <a:tab pos="0" algn="l"/>
              </a:tabLst>
              <a:defRPr lang="en-US" sz="2000" b="0" strike="noStrike" kern="1200" spc="-1">
                <a:solidFill>
                  <a:srgbClr val="FEFFFF"/>
                </a:solidFill>
                <a:latin typeface="Century Gothic" panose="020B0502020202020204"/>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8E0E807-3AD9-46C3-9C22-27202F004D19}" type="slidenum">
              <a:rPr lang="en-IN" smtClean="0"/>
              <a:pPr/>
              <a:t>2</a:t>
            </a:fld>
            <a:endParaRPr/>
          </a:p>
        </p:txBody>
      </p:sp>
      <p:sp>
        <p:nvSpPr>
          <p:cNvPr id="639" name="PlaceHolder 1"/>
          <p:cNvSpPr>
            <a:spLocks noGrp="1"/>
          </p:cNvSpPr>
          <p:nvPr>
            <p:ph type="title" idx="4294967295"/>
          </p:nvPr>
        </p:nvSpPr>
        <p:spPr>
          <a:xfrm>
            <a:off x="1744910" y="373048"/>
            <a:ext cx="7772400" cy="750888"/>
          </a:xfrm>
          <a:prstGeom prst="rect">
            <a:avLst/>
          </a:prstGeom>
          <a:noFill/>
          <a:ln w="0">
            <a:noFill/>
          </a:ln>
        </p:spPr>
        <p:txBody>
          <a:bodyPr lIns="90000" tIns="45000" rIns="90000" bIns="45000" anchor="t">
            <a:noAutofit/>
          </a:bodyPr>
          <a:lstStyle/>
          <a:p>
            <a:pPr algn="ctr">
              <a:lnSpc>
                <a:spcPct val="100000"/>
              </a:lnSpc>
              <a:tabLst>
                <a:tab pos="0" algn="l"/>
              </a:tabLst>
            </a:pPr>
            <a:r>
              <a:rPr lang="en-US" sz="3600" b="1" spc="-1" dirty="0">
                <a:solidFill>
                  <a:srgbClr val="000000"/>
                </a:solidFill>
                <a:latin typeface="Times New Roman" panose="02020603050405020304"/>
              </a:rPr>
              <a:t>Arduino Features</a:t>
            </a:r>
            <a:endParaRPr lang="en-IN" sz="3600" spc="-1" dirty="0">
              <a:latin typeface="Arial" panose="020B0604020202020204"/>
            </a:endParaRPr>
          </a:p>
        </p:txBody>
      </p:sp>
      <p:sp>
        <p:nvSpPr>
          <p:cNvPr id="640" name="PlaceHolder 2"/>
          <p:cNvSpPr>
            <a:spLocks noGrp="1"/>
          </p:cNvSpPr>
          <p:nvPr>
            <p:ph idx="4294967295"/>
          </p:nvPr>
        </p:nvSpPr>
        <p:spPr>
          <a:xfrm>
            <a:off x="1809037" y="1341437"/>
            <a:ext cx="7773987" cy="4572000"/>
          </a:xfrm>
          <a:prstGeom prst="rect">
            <a:avLst/>
          </a:prstGeom>
          <a:noFill/>
          <a:ln w="0">
            <a:noFill/>
          </a:ln>
        </p:spPr>
        <p:txBody>
          <a:bodyPr lIns="90000" tIns="45000" rIns="90000" bIns="45000" anchor="t">
            <a:normAutofit/>
          </a:bodyPr>
          <a:lstStyle/>
          <a:p>
            <a:pPr marL="342900" indent="-342900" algn="just">
              <a:lnSpc>
                <a:spcPct val="100000"/>
              </a:lnSpc>
              <a:buClr>
                <a:srgbClr val="A53010"/>
              </a:buClr>
              <a:buFont typeface="Wingdings 3" panose="05040102010807070707" charset="2"/>
              <a:buChar char=""/>
            </a:pPr>
            <a:r>
              <a:rPr lang="en-US" sz="2000" spc="-1" dirty="0">
                <a:solidFill>
                  <a:srgbClr val="000000"/>
                </a:solidFill>
                <a:latin typeface="Times New Roman" panose="02020603050405020304"/>
              </a:rPr>
              <a:t>Open Source Hardware Platform</a:t>
            </a:r>
            <a:endParaRPr lang="en-IN" sz="2000" spc="-1" dirty="0">
              <a:latin typeface="Arial" panose="020B0604020202020204"/>
            </a:endParaRPr>
          </a:p>
          <a:p>
            <a:pPr marL="342900" indent="-342900" algn="just">
              <a:lnSpc>
                <a:spcPct val="100000"/>
              </a:lnSpc>
              <a:buClr>
                <a:srgbClr val="A53010"/>
              </a:buClr>
              <a:buFont typeface="Wingdings 3" panose="05040102010807070707" charset="2"/>
              <a:buChar char=""/>
            </a:pPr>
            <a:r>
              <a:rPr lang="en-US" sz="2000" spc="-1" dirty="0">
                <a:solidFill>
                  <a:srgbClr val="000000"/>
                </a:solidFill>
                <a:latin typeface="Times New Roman" panose="02020603050405020304"/>
              </a:rPr>
              <a:t>Open Source Development Environment/IDE</a:t>
            </a:r>
            <a:endParaRPr lang="en-IN" sz="2000" spc="-1" dirty="0">
              <a:latin typeface="Arial" panose="020B0604020202020204"/>
            </a:endParaRPr>
          </a:p>
          <a:p>
            <a:pPr marL="342900" indent="-342900" algn="just">
              <a:lnSpc>
                <a:spcPct val="100000"/>
              </a:lnSpc>
              <a:buClr>
                <a:srgbClr val="A53010"/>
              </a:buClr>
              <a:buFont typeface="Wingdings 3" panose="05040102010807070707" charset="2"/>
              <a:buChar char=""/>
            </a:pPr>
            <a:r>
              <a:rPr lang="en-US" sz="2000" spc="-1" dirty="0">
                <a:solidFill>
                  <a:srgbClr val="000000"/>
                </a:solidFill>
                <a:latin typeface="Times New Roman" panose="02020603050405020304"/>
              </a:rPr>
              <a:t>Arduino platform is based on easy to use hardware and software</a:t>
            </a:r>
            <a:endParaRPr lang="en-IN" sz="2000" spc="-1" dirty="0">
              <a:latin typeface="Arial" panose="020B0604020202020204"/>
            </a:endParaRPr>
          </a:p>
          <a:p>
            <a:pPr marL="342900" indent="-342900" algn="just">
              <a:lnSpc>
                <a:spcPct val="100000"/>
              </a:lnSpc>
              <a:buClr>
                <a:srgbClr val="A53010"/>
              </a:buClr>
              <a:buFont typeface="Wingdings 3" panose="05040102010807070707" charset="2"/>
              <a:buChar char=""/>
            </a:pPr>
            <a:r>
              <a:rPr lang="en-US" sz="2000" spc="-1" dirty="0">
                <a:solidFill>
                  <a:srgbClr val="000000"/>
                </a:solidFill>
                <a:latin typeface="Times New Roman" panose="02020603050405020304"/>
              </a:rPr>
              <a:t>Arduino boards can read inputs </a:t>
            </a:r>
            <a:r>
              <a:rPr lang="en-US" sz="2000" spc="-1" dirty="0" err="1">
                <a:solidFill>
                  <a:srgbClr val="000000"/>
                </a:solidFill>
                <a:latin typeface="Times New Roman" panose="02020603050405020304"/>
              </a:rPr>
              <a:t>i.e</a:t>
            </a:r>
            <a:r>
              <a:rPr lang="en-US" sz="2000" spc="-1" dirty="0">
                <a:solidFill>
                  <a:srgbClr val="000000"/>
                </a:solidFill>
                <a:latin typeface="Times New Roman" panose="02020603050405020304"/>
              </a:rPr>
              <a:t> light on a sensor, a finger on a button, or a Twitter message</a:t>
            </a:r>
            <a:endParaRPr lang="en-IN" sz="2000" spc="-1" dirty="0">
              <a:latin typeface="Arial" panose="020B0604020202020204"/>
            </a:endParaRPr>
          </a:p>
          <a:p>
            <a:pPr marL="342900" indent="-342900" algn="just">
              <a:lnSpc>
                <a:spcPct val="100000"/>
              </a:lnSpc>
              <a:buClr>
                <a:srgbClr val="A53010"/>
              </a:buClr>
              <a:buFont typeface="Wingdings 3" panose="05040102010807070707" charset="2"/>
              <a:buChar char=""/>
            </a:pPr>
            <a:r>
              <a:rPr lang="en-US" sz="2000" spc="-1" dirty="0">
                <a:solidFill>
                  <a:srgbClr val="000000"/>
                </a:solidFill>
                <a:latin typeface="Times New Roman" panose="02020603050405020304"/>
              </a:rPr>
              <a:t>Arduino boards can convert input response into an output </a:t>
            </a:r>
            <a:r>
              <a:rPr lang="en-US" sz="2000" spc="-1" dirty="0" err="1">
                <a:solidFill>
                  <a:srgbClr val="000000"/>
                </a:solidFill>
                <a:latin typeface="Times New Roman" panose="02020603050405020304"/>
              </a:rPr>
              <a:t>i.e</a:t>
            </a:r>
            <a:r>
              <a:rPr lang="en-US" sz="2000" spc="-1" dirty="0">
                <a:solidFill>
                  <a:srgbClr val="000000"/>
                </a:solidFill>
                <a:latin typeface="Times New Roman" panose="02020603050405020304"/>
              </a:rPr>
              <a:t> activating a motor, turning on an LED, publishing something online. </a:t>
            </a:r>
            <a:endParaRPr lang="en-IN" sz="2000" spc="-1" dirty="0">
              <a:latin typeface="Arial" panose="020B0604020202020204"/>
            </a:endParaRPr>
          </a:p>
          <a:p>
            <a:pPr marL="342900" indent="-342900" algn="just">
              <a:lnSpc>
                <a:spcPct val="100000"/>
              </a:lnSpc>
              <a:buClr>
                <a:srgbClr val="A53010"/>
              </a:buClr>
              <a:buFont typeface="Wingdings 3" panose="05040102010807070707" charset="2"/>
              <a:buChar char=""/>
            </a:pPr>
            <a:r>
              <a:rPr lang="en-US" sz="2000" spc="-1" dirty="0">
                <a:solidFill>
                  <a:srgbClr val="000000"/>
                </a:solidFill>
                <a:latin typeface="Times New Roman" panose="02020603050405020304"/>
              </a:rPr>
              <a:t>It can be trained with set of instructions to the microcontroller on the board to perform specific task.</a:t>
            </a:r>
            <a:endParaRPr lang="en-IN" sz="2000" spc="-1" dirty="0">
              <a:latin typeface="Arial" panose="020B0604020202020204"/>
            </a:endParaRPr>
          </a:p>
          <a:p>
            <a:pPr marL="342900" indent="-342900" algn="just">
              <a:lnSpc>
                <a:spcPct val="100000"/>
              </a:lnSpc>
              <a:buClr>
                <a:srgbClr val="A53010"/>
              </a:buClr>
              <a:buFont typeface="Wingdings 3" panose="05040102010807070707" charset="2"/>
              <a:buChar char=""/>
            </a:pPr>
            <a:r>
              <a:rPr lang="en-US" sz="2000" spc="-1" dirty="0">
                <a:solidFill>
                  <a:srgbClr val="000000"/>
                </a:solidFill>
                <a:latin typeface="Times New Roman" panose="02020603050405020304"/>
              </a:rPr>
              <a:t>To do so you use the Arduino programming language (based on Wiring), and the Arduino Software (IDE), based on Processing.</a:t>
            </a:r>
            <a:endParaRPr lang="en-IN" sz="2000" spc="-1" dirty="0">
              <a:latin typeface="Arial" panose="020B0604020202020204"/>
            </a:endParaRPr>
          </a:p>
          <a:p>
            <a:pPr indent="0">
              <a:lnSpc>
                <a:spcPct val="100000"/>
              </a:lnSpc>
              <a:buNone/>
              <a:tabLst>
                <a:tab pos="0" algn="l"/>
              </a:tabLst>
            </a:pPr>
            <a:endParaRPr lang="en-IN" sz="1800" spc="-1" dirty="0">
              <a:latin typeface="Arial" panose="020B0604020202020204"/>
            </a:endParaRPr>
          </a:p>
          <a:p>
            <a:pPr indent="0">
              <a:lnSpc>
                <a:spcPct val="100000"/>
              </a:lnSpc>
              <a:buNone/>
              <a:tabLst>
                <a:tab pos="0" algn="l"/>
              </a:tabLst>
            </a:pPr>
            <a:endParaRPr lang="en-IN" sz="1800" spc="-1" dirty="0">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ceHolder 2"/>
          <p:cNvSpPr>
            <a:spLocks noGrp="1"/>
          </p:cNvSpPr>
          <p:nvPr>
            <p:ph type="sldNum" sz="quarter" idx="12"/>
          </p:nvPr>
        </p:nvSpPr>
        <p:spPr>
          <a:prstGeom prst="rect">
            <a:avLst/>
          </a:prstGeom>
          <a:noFill/>
          <a:ln w="0">
            <a:noFill/>
          </a:ln>
        </p:spPr>
        <p:txBody>
          <a:bodyPr lIns="90000" tIns="45000" rIns="90000" bIns="45000" anchor="ctr">
            <a:noAutofit/>
          </a:bodyPr>
          <a:lstStyle>
            <a:lvl1pPr marL="0" indent="0" algn="r" defTabSz="914400" rtl="0" eaLnBrk="1" latinLnBrk="0" hangingPunct="1">
              <a:lnSpc>
                <a:spcPct val="100000"/>
              </a:lnSpc>
              <a:buNone/>
              <a:tabLst>
                <a:tab pos="0" algn="l"/>
              </a:tabLst>
              <a:defRPr lang="en-US" sz="1050" b="0" strike="noStrike" kern="1200" spc="-1">
                <a:solidFill>
                  <a:srgbClr val="FFFFFF"/>
                </a:solidFill>
                <a:latin typeface="Calibri" panose="020F0502020204030204"/>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70E25A0-4CE9-4BF3-89FB-D15AADF704E0}" type="slidenum">
              <a:rPr lang="en-IN" smtClean="0"/>
              <a:pPr/>
              <a:t>3</a:t>
            </a:fld>
            <a:endParaRPr/>
          </a:p>
        </p:txBody>
      </p:sp>
      <p:sp>
        <p:nvSpPr>
          <p:cNvPr id="664" name="PlaceHolder 1"/>
          <p:cNvSpPr>
            <a:spLocks noGrp="1"/>
          </p:cNvSpPr>
          <p:nvPr>
            <p:ph type="title" idx="4294967295"/>
          </p:nvPr>
        </p:nvSpPr>
        <p:spPr>
          <a:xfrm>
            <a:off x="0" y="365125"/>
            <a:ext cx="7886700" cy="754063"/>
          </a:xfrm>
          <a:prstGeom prst="rect">
            <a:avLst/>
          </a:prstGeom>
          <a:noFill/>
          <a:ln w="0">
            <a:noFill/>
          </a:ln>
        </p:spPr>
        <p:txBody>
          <a:bodyPr lIns="90000" tIns="45000" rIns="90000" bIns="45000" anchor="b">
            <a:normAutofit fontScale="90000"/>
          </a:bodyPr>
          <a:lstStyle/>
          <a:p>
            <a:pPr algn="ctr">
              <a:tabLst>
                <a:tab pos="0" algn="l"/>
              </a:tabLst>
            </a:pPr>
            <a:r>
              <a:rPr lang="en-US" b="1" spc="-1" dirty="0">
                <a:solidFill>
                  <a:srgbClr val="000000"/>
                </a:solidFill>
                <a:latin typeface="Times New Roman" panose="02020603050405020304"/>
              </a:rPr>
              <a:t>Components of Arduino Board</a:t>
            </a:r>
            <a:endParaRPr lang="en-IN" b="1" spc="-1" dirty="0">
              <a:solidFill>
                <a:srgbClr val="000000"/>
              </a:solidFill>
              <a:latin typeface="Times New Roman" panose="02020603050405020304"/>
            </a:endParaRPr>
          </a:p>
        </p:txBody>
      </p:sp>
      <p:pic>
        <p:nvPicPr>
          <p:cNvPr id="665" name="Picture 2" descr="Arduino Uno Board - Full Description - EEE PROJECTS"/>
          <p:cNvPicPr/>
          <p:nvPr/>
        </p:nvPicPr>
        <p:blipFill>
          <a:blip r:embed="rId2"/>
          <a:stretch>
            <a:fillRect/>
          </a:stretch>
        </p:blipFill>
        <p:spPr>
          <a:xfrm>
            <a:off x="5190808" y="1418477"/>
            <a:ext cx="5990400" cy="4494960"/>
          </a:xfrm>
          <a:prstGeom prst="rect">
            <a:avLst/>
          </a:prstGeom>
          <a:ln w="0">
            <a:noFill/>
          </a:ln>
        </p:spPr>
      </p:pic>
      <p:sp>
        <p:nvSpPr>
          <p:cNvPr id="2" name="TextBox 1">
            <a:extLst>
              <a:ext uri="{FF2B5EF4-FFF2-40B4-BE49-F238E27FC236}">
                <a16:creationId xmlns:a16="http://schemas.microsoft.com/office/drawing/2014/main" id="{61AA39A5-41E6-875F-93AE-86274B4F85FE}"/>
              </a:ext>
            </a:extLst>
          </p:cNvPr>
          <p:cNvSpPr txBox="1"/>
          <p:nvPr/>
        </p:nvSpPr>
        <p:spPr>
          <a:xfrm>
            <a:off x="1010792" y="1593908"/>
            <a:ext cx="2932034" cy="3785652"/>
          </a:xfrm>
          <a:prstGeom prst="rect">
            <a:avLst/>
          </a:prstGeom>
          <a:noFill/>
        </p:spPr>
        <p:txBody>
          <a:bodyPr wrap="square" rtlCol="0">
            <a:spAutoFit/>
          </a:bodyPr>
          <a:lstStyle/>
          <a:p>
            <a:pPr marL="285750" indent="-432000">
              <a:buFont typeface="Arial" panose="020B0604020202020204" pitchFamily="34" charset="0"/>
              <a:buChar char="•"/>
            </a:pPr>
            <a:r>
              <a:rPr lang="en-US" sz="2000" spc="-1" dirty="0">
                <a:solidFill>
                  <a:srgbClr val="000000"/>
                </a:solidFill>
                <a:latin typeface="Times New Roman" panose="02020603050405020304"/>
              </a:rPr>
              <a:t>USB Connector</a:t>
            </a:r>
          </a:p>
          <a:p>
            <a:pPr marL="285750" indent="-432000">
              <a:buFont typeface="Arial" panose="020B0604020202020204" pitchFamily="34" charset="0"/>
              <a:buChar char="•"/>
            </a:pPr>
            <a:r>
              <a:rPr lang="en-US" sz="2000" spc="-1" dirty="0">
                <a:solidFill>
                  <a:srgbClr val="000000"/>
                </a:solidFill>
                <a:latin typeface="Times New Roman" panose="02020603050405020304"/>
              </a:rPr>
              <a:t>Power Port</a:t>
            </a:r>
          </a:p>
          <a:p>
            <a:pPr marL="285750" indent="-432000">
              <a:buFont typeface="Arial" panose="020B0604020202020204" pitchFamily="34" charset="0"/>
              <a:buChar char="•"/>
            </a:pPr>
            <a:r>
              <a:rPr lang="en-US" sz="2000" spc="-1" dirty="0">
                <a:solidFill>
                  <a:srgbClr val="000000"/>
                </a:solidFill>
                <a:latin typeface="Times New Roman" panose="02020603050405020304"/>
              </a:rPr>
              <a:t>Voltage Regulator</a:t>
            </a:r>
          </a:p>
          <a:p>
            <a:pPr marL="285750" indent="-432000">
              <a:buFont typeface="Arial" panose="020B0604020202020204" pitchFamily="34" charset="0"/>
              <a:buChar char="•"/>
            </a:pPr>
            <a:r>
              <a:rPr lang="en-US" sz="2000" spc="-1" dirty="0">
                <a:solidFill>
                  <a:srgbClr val="000000"/>
                </a:solidFill>
                <a:latin typeface="Times New Roman" panose="02020603050405020304"/>
              </a:rPr>
              <a:t>Power LED Indicator</a:t>
            </a:r>
          </a:p>
          <a:p>
            <a:pPr marL="285750" indent="-432000">
              <a:buFont typeface="Arial" panose="020B0604020202020204" pitchFamily="34" charset="0"/>
              <a:buChar char="•"/>
            </a:pPr>
            <a:r>
              <a:rPr lang="en-US" sz="2000" spc="-1" dirty="0">
                <a:solidFill>
                  <a:srgbClr val="000000"/>
                </a:solidFill>
                <a:latin typeface="Times New Roman" panose="02020603050405020304"/>
              </a:rPr>
              <a:t>Microcontroller</a:t>
            </a:r>
          </a:p>
          <a:p>
            <a:pPr marL="285750" indent="-432000">
              <a:buFont typeface="Arial" panose="020B0604020202020204" pitchFamily="34" charset="0"/>
              <a:buChar char="•"/>
            </a:pPr>
            <a:r>
              <a:rPr lang="en-US" sz="2000" spc="-1" dirty="0">
                <a:solidFill>
                  <a:srgbClr val="000000"/>
                </a:solidFill>
                <a:latin typeface="Times New Roman" panose="02020603050405020304"/>
              </a:rPr>
              <a:t>Analog Pins</a:t>
            </a:r>
          </a:p>
          <a:p>
            <a:pPr marL="285750" indent="-432000">
              <a:buFont typeface="Arial" panose="020B0604020202020204" pitchFamily="34" charset="0"/>
              <a:buChar char="•"/>
            </a:pPr>
            <a:r>
              <a:rPr lang="en-US" sz="2000" spc="-1" dirty="0">
                <a:solidFill>
                  <a:srgbClr val="000000"/>
                </a:solidFill>
                <a:latin typeface="Times New Roman" panose="02020603050405020304"/>
              </a:rPr>
              <a:t>Digital Pins</a:t>
            </a:r>
          </a:p>
          <a:p>
            <a:pPr marL="285750" indent="-432000">
              <a:buFont typeface="Arial" panose="020B0604020202020204" pitchFamily="34" charset="0"/>
              <a:buChar char="•"/>
            </a:pPr>
            <a:r>
              <a:rPr lang="en-US" sz="2000" spc="-1" dirty="0">
                <a:solidFill>
                  <a:srgbClr val="000000"/>
                </a:solidFill>
                <a:latin typeface="Times New Roman" panose="02020603050405020304"/>
              </a:rPr>
              <a:t>Reset Switch</a:t>
            </a:r>
          </a:p>
          <a:p>
            <a:pPr marL="285750" indent="-432000">
              <a:buFont typeface="Arial" panose="020B0604020202020204" pitchFamily="34" charset="0"/>
              <a:buChar char="•"/>
            </a:pPr>
            <a:r>
              <a:rPr lang="en-US" sz="2000" spc="-1" dirty="0">
                <a:solidFill>
                  <a:srgbClr val="000000"/>
                </a:solidFill>
                <a:latin typeface="Times New Roman" panose="02020603050405020304"/>
              </a:rPr>
              <a:t>Crystal Oscillator</a:t>
            </a:r>
          </a:p>
          <a:p>
            <a:pPr marL="285750" indent="-432000">
              <a:buFont typeface="Arial" panose="020B0604020202020204" pitchFamily="34" charset="0"/>
              <a:buChar char="•"/>
            </a:pPr>
            <a:r>
              <a:rPr lang="en-US" sz="2000" spc="-1" dirty="0">
                <a:solidFill>
                  <a:srgbClr val="000000"/>
                </a:solidFill>
                <a:latin typeface="Times New Roman" panose="02020603050405020304"/>
              </a:rPr>
              <a:t>TX RX LEDs</a:t>
            </a:r>
          </a:p>
          <a:p>
            <a:pPr marL="285750" indent="-432000">
              <a:buFont typeface="Arial" panose="020B0604020202020204" pitchFamily="34" charset="0"/>
              <a:buChar char="•"/>
            </a:pPr>
            <a:r>
              <a:rPr lang="en-US" sz="2000" spc="-1" dirty="0">
                <a:solidFill>
                  <a:srgbClr val="000000"/>
                </a:solidFill>
                <a:latin typeface="Times New Roman" panose="02020603050405020304"/>
              </a:rPr>
              <a:t>Power Pins: Pins(</a:t>
            </a:r>
          </a:p>
          <a:p>
            <a:r>
              <a:rPr lang="en-US" sz="2000" spc="-1" dirty="0">
                <a:solidFill>
                  <a:srgbClr val="000000"/>
                </a:solidFill>
                <a:latin typeface="Times New Roman" panose="02020603050405020304"/>
              </a:rPr>
              <a:t>       3.3V, 5V, GND, Vin)</a:t>
            </a:r>
            <a:endParaRPr lang="en-IN" sz="2000" spc="-1" dirty="0">
              <a:solidFill>
                <a:srgbClr val="000000"/>
              </a:solidFill>
              <a:latin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2182800" y="457200"/>
            <a:ext cx="7886160" cy="700920"/>
          </a:xfrm>
          <a:prstGeom prst="rect">
            <a:avLst/>
          </a:prstGeom>
          <a:noFill/>
          <a:ln w="0">
            <a:noFill/>
          </a:ln>
        </p:spPr>
        <p:txBody>
          <a:bodyPr lIns="90000" tIns="45000" rIns="90000" bIns="45000" anchor="ctr">
            <a:noAutofit/>
          </a:bodyPr>
          <a:lstStyle/>
          <a:p>
            <a:pPr algn="ctr">
              <a:tabLst>
                <a:tab pos="0" algn="l"/>
              </a:tabLst>
            </a:pPr>
            <a:r>
              <a:rPr lang="en-US" sz="3200" b="1" spc="-1" dirty="0">
                <a:solidFill>
                  <a:srgbClr val="000000"/>
                </a:solidFill>
                <a:latin typeface="Times New Roman" panose="02020603050405020304"/>
              </a:rPr>
              <a:t>What is Arduino IDE</a:t>
            </a:r>
            <a:endParaRPr lang="en-IN" sz="3200" b="1" spc="-1" dirty="0">
              <a:solidFill>
                <a:srgbClr val="000000"/>
              </a:solidFill>
              <a:latin typeface="Times New Roman" panose="02020603050405020304"/>
            </a:endParaRPr>
          </a:p>
        </p:txBody>
      </p:sp>
      <p:sp>
        <p:nvSpPr>
          <p:cNvPr id="698" name="PlaceHolder 2"/>
          <p:cNvSpPr>
            <a:spLocks noGrp="1"/>
          </p:cNvSpPr>
          <p:nvPr>
            <p:ph/>
          </p:nvPr>
        </p:nvSpPr>
        <p:spPr>
          <a:xfrm>
            <a:off x="2210520" y="1447920"/>
            <a:ext cx="7886160" cy="5109480"/>
          </a:xfrm>
          <a:prstGeom prst="rect">
            <a:avLst/>
          </a:prstGeom>
          <a:noFill/>
          <a:ln w="0">
            <a:noFill/>
          </a:ln>
        </p:spPr>
        <p:txBody>
          <a:bodyPr lIns="90000" tIns="45000" rIns="90000" bIns="45000" anchor="t">
            <a:normAutofit/>
          </a:bodyPr>
          <a:lstStyle/>
          <a:p>
            <a:pPr>
              <a:spcBef>
                <a:spcPts val="400"/>
              </a:spcBef>
              <a:buClr>
                <a:srgbClr val="83992A"/>
              </a:buClr>
              <a:buSzPct val="115000"/>
              <a:buFont typeface="Arial" panose="020B0604020202020204"/>
              <a:buChar char="•"/>
            </a:pPr>
            <a:r>
              <a:rPr lang="en-US" spc="-1" dirty="0">
                <a:solidFill>
                  <a:srgbClr val="000000"/>
                </a:solidFill>
                <a:latin typeface="Times New Roman" panose="02020603050405020304"/>
              </a:rPr>
              <a:t>IDE stands for Integrated Development Environment</a:t>
            </a:r>
            <a:endParaRPr lang="en-IN" spc="-1" dirty="0">
              <a:solidFill>
                <a:srgbClr val="000000"/>
              </a:solidFill>
              <a:latin typeface="Times New Roman" panose="02020603050405020304"/>
            </a:endParaRPr>
          </a:p>
          <a:p>
            <a:pPr>
              <a:spcBef>
                <a:spcPts val="400"/>
              </a:spcBef>
              <a:buClr>
                <a:srgbClr val="83992A"/>
              </a:buClr>
              <a:buSzPct val="115000"/>
              <a:buFont typeface="Arial" panose="020B0604020202020204"/>
              <a:buChar char="•"/>
            </a:pPr>
            <a:r>
              <a:rPr lang="en-US" spc="-1" dirty="0">
                <a:solidFill>
                  <a:srgbClr val="000000"/>
                </a:solidFill>
                <a:latin typeface="Times New Roman" panose="02020603050405020304"/>
              </a:rPr>
              <a:t>It is a text editor and used to upload code on to the Arduino board</a:t>
            </a:r>
            <a:endParaRPr lang="en-IN" spc="-1" dirty="0">
              <a:solidFill>
                <a:srgbClr val="000000"/>
              </a:solidFill>
              <a:latin typeface="Times New Roman" panose="02020603050405020304"/>
            </a:endParaRPr>
          </a:p>
          <a:p>
            <a:pPr>
              <a:spcBef>
                <a:spcPts val="400"/>
              </a:spcBef>
              <a:buClr>
                <a:srgbClr val="83992A"/>
              </a:buClr>
              <a:buSzPct val="115000"/>
              <a:buFont typeface="Arial" panose="020B0604020202020204"/>
              <a:buChar char="•"/>
            </a:pPr>
            <a:r>
              <a:rPr lang="en-US" spc="-1" dirty="0">
                <a:solidFill>
                  <a:srgbClr val="000000"/>
                </a:solidFill>
                <a:latin typeface="Times New Roman" panose="02020603050405020304"/>
              </a:rPr>
              <a:t>Program files in IDE is called Sketch</a:t>
            </a:r>
            <a:endParaRPr lang="en-IN" spc="-1" dirty="0">
              <a:solidFill>
                <a:srgbClr val="000000"/>
              </a:solidFill>
              <a:latin typeface="Times New Roman" panose="02020603050405020304"/>
            </a:endParaRPr>
          </a:p>
          <a:p>
            <a:pPr>
              <a:spcBef>
                <a:spcPts val="400"/>
              </a:spcBef>
              <a:buClr>
                <a:srgbClr val="83992A"/>
              </a:buClr>
              <a:buSzPct val="115000"/>
              <a:buFont typeface="Arial" panose="020B0604020202020204"/>
              <a:buChar char="•"/>
            </a:pPr>
            <a:r>
              <a:rPr lang="en-US" spc="-1" dirty="0">
                <a:solidFill>
                  <a:srgbClr val="000000"/>
                </a:solidFill>
                <a:latin typeface="Times New Roman" panose="02020603050405020304"/>
              </a:rPr>
              <a:t>A sketch contain all the code that you write for your projects</a:t>
            </a:r>
            <a:endParaRPr lang="en-IN" spc="-1" dirty="0">
              <a:solidFill>
                <a:srgbClr val="000000"/>
              </a:solidFill>
              <a:latin typeface="Times New Roman" panose="02020603050405020304"/>
            </a:endParaRPr>
          </a:p>
          <a:p>
            <a:pPr>
              <a:spcBef>
                <a:spcPts val="400"/>
              </a:spcBef>
              <a:buClr>
                <a:srgbClr val="83992A"/>
              </a:buClr>
              <a:buSzPct val="115000"/>
              <a:buFont typeface="Arial" panose="020B0604020202020204"/>
              <a:buChar char="•"/>
            </a:pPr>
            <a:r>
              <a:rPr lang="en-US" spc="-1" dirty="0">
                <a:solidFill>
                  <a:srgbClr val="000000"/>
                </a:solidFill>
                <a:latin typeface="Times New Roman" panose="02020603050405020304"/>
              </a:rPr>
              <a:t>File is saved with the extension of .</a:t>
            </a:r>
            <a:r>
              <a:rPr lang="en-US" spc="-1" dirty="0" err="1">
                <a:solidFill>
                  <a:srgbClr val="000000"/>
                </a:solidFill>
                <a:latin typeface="Times New Roman" panose="02020603050405020304"/>
              </a:rPr>
              <a:t>ino</a:t>
            </a:r>
            <a:endParaRPr lang="en-IN" spc="-1" dirty="0">
              <a:solidFill>
                <a:srgbClr val="000000"/>
              </a:solidFill>
              <a:latin typeface="Times New Roman" panose="02020603050405020304"/>
            </a:endParaRPr>
          </a:p>
          <a:p>
            <a:pPr>
              <a:spcBef>
                <a:spcPts val="400"/>
              </a:spcBef>
              <a:buClr>
                <a:srgbClr val="83992A"/>
              </a:buClr>
              <a:buSzPct val="115000"/>
              <a:buFont typeface="Arial" panose="020B0604020202020204"/>
              <a:buChar char="•"/>
            </a:pPr>
            <a:r>
              <a:rPr lang="en-US" spc="-1" dirty="0">
                <a:solidFill>
                  <a:srgbClr val="000000"/>
                </a:solidFill>
                <a:latin typeface="Times New Roman" panose="02020603050405020304"/>
              </a:rPr>
              <a:t>The code is written in Arduino IDE as that of C++ format and it is human readable</a:t>
            </a:r>
            <a:endParaRPr lang="en-IN" spc="-1" dirty="0">
              <a:solidFill>
                <a:srgbClr val="000000"/>
              </a:solidFill>
              <a:latin typeface="Times New Roman" panose="02020603050405020304"/>
            </a:endParaRPr>
          </a:p>
          <a:p>
            <a:pPr>
              <a:spcBef>
                <a:spcPts val="400"/>
              </a:spcBef>
              <a:buClr>
                <a:srgbClr val="83992A"/>
              </a:buClr>
              <a:buSzPct val="115000"/>
              <a:buFont typeface="Arial" panose="020B0604020202020204"/>
              <a:buChar char="•"/>
            </a:pPr>
            <a:r>
              <a:rPr lang="en-US" spc="-1" dirty="0">
                <a:solidFill>
                  <a:srgbClr val="000000"/>
                </a:solidFill>
                <a:latin typeface="Times New Roman" panose="02020603050405020304"/>
              </a:rPr>
              <a:t>Arduino IDE is responsible to convert the code written  (in C++) to machine language compatible with microcontroller</a:t>
            </a:r>
            <a:endParaRPr lang="en-IN" spc="-1" dirty="0">
              <a:solidFill>
                <a:srgbClr val="000000"/>
              </a:solidFill>
              <a:latin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D8385F-4194-5D3E-7EC6-4C5E026B19C0}"/>
              </a:ext>
            </a:extLst>
          </p:cNvPr>
          <p:cNvSpPr txBox="1"/>
          <p:nvPr/>
        </p:nvSpPr>
        <p:spPr>
          <a:xfrm>
            <a:off x="3615656" y="759603"/>
            <a:ext cx="3823808" cy="1354217"/>
          </a:xfrm>
          <a:prstGeom prst="rect">
            <a:avLst/>
          </a:prstGeom>
          <a:noFill/>
        </p:spPr>
        <p:txBody>
          <a:bodyPr wrap="square" rtlCol="0">
            <a:spAutoFit/>
          </a:bodyPr>
          <a:lstStyle/>
          <a:p>
            <a:pPr algn="ctr"/>
            <a:r>
              <a:rPr lang="en-IN" sz="3200" b="1" cap="all" spc="-1" dirty="0">
                <a:ln w="3175" cmpd="sng">
                  <a:noFill/>
                </a:ln>
                <a:solidFill>
                  <a:srgbClr val="000000"/>
                </a:solidFill>
                <a:latin typeface="Times New Roman" panose="02020603050405020304"/>
                <a:ea typeface="+mj-ea"/>
                <a:cs typeface="+mj-cs"/>
              </a:rPr>
              <a:t>L298N Motor Driver</a:t>
            </a:r>
          </a:p>
          <a:p>
            <a:pPr algn="ct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D17D5EA-813D-D6DD-441D-6FF1ABBC29B2}"/>
              </a:ext>
            </a:extLst>
          </p:cNvPr>
          <p:cNvSpPr txBox="1"/>
          <p:nvPr/>
        </p:nvSpPr>
        <p:spPr>
          <a:xfrm>
            <a:off x="1644242" y="2004969"/>
            <a:ext cx="5276676" cy="4093428"/>
          </a:xfrm>
          <a:prstGeom prst="rect">
            <a:avLst/>
          </a:prstGeom>
          <a:noFill/>
        </p:spPr>
        <p:txBody>
          <a:bodyPr wrap="square" rtlCol="0">
            <a:spAutoFit/>
          </a:bodyPr>
          <a:lstStyle/>
          <a:p>
            <a:r>
              <a:rPr lang="en-US" sz="2000" b="1" spc="-1" dirty="0">
                <a:solidFill>
                  <a:srgbClr val="000000"/>
                </a:solidFill>
                <a:latin typeface="Times New Roman" panose="02020603050405020304"/>
              </a:rPr>
              <a:t>Introduction:</a:t>
            </a:r>
          </a:p>
          <a:p>
            <a:r>
              <a:rPr lang="en-US" sz="2000" spc="-1" dirty="0">
                <a:solidFill>
                  <a:srgbClr val="000000"/>
                </a:solidFill>
                <a:latin typeface="Times New Roman" panose="02020603050405020304"/>
              </a:rPr>
              <a:t>L298N module is a high voltage, high current dual full-bridge motor driver module for controlling DC motor and stepper motor. It can control both the speed and rotation direction of two DC motors. This module consists of an L298 dual-channel H-Bridge motor driver IC. This module uses two techniques for the control speed and rotation direction of the DC motors. These are PWM – For controlling the speed and H-Bridge – For controlling rotation direction. These modules can control two DC motor or one stepper motor at the same time.</a:t>
            </a:r>
            <a:endParaRPr lang="en-IN" sz="2000" spc="-1" dirty="0">
              <a:solidFill>
                <a:srgbClr val="000000"/>
              </a:solidFill>
              <a:latin typeface="Times New Roman" panose="02020603050405020304"/>
            </a:endParaRPr>
          </a:p>
        </p:txBody>
      </p:sp>
      <p:pic>
        <p:nvPicPr>
          <p:cNvPr id="4" name="Picture 3">
            <a:extLst>
              <a:ext uri="{FF2B5EF4-FFF2-40B4-BE49-F238E27FC236}">
                <a16:creationId xmlns:a16="http://schemas.microsoft.com/office/drawing/2014/main" id="{B490DDEC-30FA-5661-0C34-DB242BD80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237" y="2120550"/>
            <a:ext cx="4762500" cy="2857500"/>
          </a:xfrm>
          <a:prstGeom prst="rect">
            <a:avLst/>
          </a:prstGeom>
        </p:spPr>
      </p:pic>
    </p:spTree>
    <p:extLst>
      <p:ext uri="{BB962C8B-B14F-4D97-AF65-F5344CB8AC3E}">
        <p14:creationId xmlns:p14="http://schemas.microsoft.com/office/powerpoint/2010/main" val="186910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EBE31F-9CA4-5EA5-7850-601ED0CEA7A9}"/>
              </a:ext>
            </a:extLst>
          </p:cNvPr>
          <p:cNvSpPr txBox="1"/>
          <p:nvPr/>
        </p:nvSpPr>
        <p:spPr>
          <a:xfrm>
            <a:off x="1031846" y="637562"/>
            <a:ext cx="9924176" cy="5632311"/>
          </a:xfrm>
          <a:prstGeom prst="rect">
            <a:avLst/>
          </a:prstGeom>
          <a:noFill/>
        </p:spPr>
        <p:txBody>
          <a:bodyPr wrap="square">
            <a:spAutoFit/>
          </a:bodyPr>
          <a:lstStyle/>
          <a:p>
            <a:pPr algn="l" fontAlgn="base"/>
            <a:r>
              <a:rPr lang="en-US" sz="2000" b="1" spc="-1" dirty="0">
                <a:solidFill>
                  <a:srgbClr val="000000"/>
                </a:solidFill>
                <a:latin typeface="Times New Roman" panose="02020603050405020304"/>
              </a:rPr>
              <a:t>L298 motor driver IC:</a:t>
            </a:r>
          </a:p>
          <a:p>
            <a:pPr algn="l" fontAlgn="base"/>
            <a:r>
              <a:rPr lang="en-US" sz="2000" spc="-1" dirty="0">
                <a:solidFill>
                  <a:srgbClr val="000000"/>
                </a:solidFill>
                <a:latin typeface="Times New Roman" panose="02020603050405020304"/>
              </a:rPr>
              <a:t>L298 is a high voltage, high current dual full-bridge motor driver IC. It accepts standard TTL logic levels (Control Logic) and controls inductive loads such as relays, solenoids, DC and Stepper motors. This is a 15 pin IC. According to the L298 datasheet, its operating voltage is +5 to +46V, and the maximum current allowed to draw through each output 3A. This IC has two enable inputs, these are provided to enable or disable the device independently of the input signals. </a:t>
            </a:r>
          </a:p>
          <a:p>
            <a:pPr algn="l" fontAlgn="base"/>
            <a:r>
              <a:rPr lang="en-US" sz="2000" spc="-1" dirty="0">
                <a:solidFill>
                  <a:srgbClr val="000000"/>
                </a:solidFill>
                <a:latin typeface="Times New Roman" panose="02020603050405020304"/>
              </a:rPr>
              <a:t>A black color heat sink is attached to the L298 IC of the module. A heat sink is a passive heat exchanger that transfers the heat generated by an electronic or a mechanical device to a fluid medium, often air or a liquid coolant.</a:t>
            </a:r>
            <a:br>
              <a:rPr lang="en-US" sz="2000" spc="-1" dirty="0">
                <a:solidFill>
                  <a:srgbClr val="000000"/>
                </a:solidFill>
                <a:latin typeface="Times New Roman" panose="02020603050405020304"/>
              </a:rPr>
            </a:br>
            <a:endParaRPr lang="en-US" sz="2000" spc="-1" dirty="0">
              <a:solidFill>
                <a:srgbClr val="000000"/>
              </a:solidFill>
              <a:latin typeface="Times New Roman" panose="02020603050405020304"/>
            </a:endParaRPr>
          </a:p>
          <a:p>
            <a:pPr fontAlgn="base"/>
            <a:r>
              <a:rPr lang="en-US" sz="2000" b="1" spc="-1" dirty="0">
                <a:solidFill>
                  <a:srgbClr val="000000"/>
                </a:solidFill>
                <a:latin typeface="Times New Roman" panose="02020603050405020304"/>
              </a:rPr>
              <a:t>78M05 5V Regulator:</a:t>
            </a:r>
          </a:p>
          <a:p>
            <a:pPr algn="l" fontAlgn="base"/>
            <a:r>
              <a:rPr lang="en-US" sz="2000" spc="-1" dirty="0">
                <a:solidFill>
                  <a:srgbClr val="000000"/>
                </a:solidFill>
                <a:latin typeface="Times New Roman" panose="02020603050405020304"/>
              </a:rPr>
              <a:t>The module has an on-board 78M05 5V Voltage regulator. This Voltage regulator will be performed only when the 5V Enable jumper is placed. When the power supply is less than or equal to 12V, then the internal circuitry will be powered by the voltage regulator, and the 5V pin can be used as an output pin to power the microcontroller or other circuitry (sensor).</a:t>
            </a:r>
          </a:p>
          <a:p>
            <a:pPr algn="l" fontAlgn="base"/>
            <a:r>
              <a:rPr lang="en-US" sz="2000" spc="-1" dirty="0">
                <a:solidFill>
                  <a:srgbClr val="000000"/>
                </a:solidFill>
                <a:latin typeface="Times New Roman" panose="02020603050405020304"/>
              </a:rPr>
              <a:t>The jumper should not be placed when the power supply is greater than 12V and separate 5V should be given through 5V terminal to power the internal circuitry.</a:t>
            </a:r>
          </a:p>
        </p:txBody>
      </p:sp>
    </p:spTree>
    <p:extLst>
      <p:ext uri="{BB962C8B-B14F-4D97-AF65-F5344CB8AC3E}">
        <p14:creationId xmlns:p14="http://schemas.microsoft.com/office/powerpoint/2010/main" val="334051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FC9A3C-9C5D-2485-D8BB-1AD064B3BF79}"/>
              </a:ext>
            </a:extLst>
          </p:cNvPr>
          <p:cNvSpPr txBox="1"/>
          <p:nvPr/>
        </p:nvSpPr>
        <p:spPr>
          <a:xfrm>
            <a:off x="4697834" y="721453"/>
            <a:ext cx="4261607" cy="584775"/>
          </a:xfrm>
          <a:prstGeom prst="rect">
            <a:avLst/>
          </a:prstGeom>
          <a:noFill/>
        </p:spPr>
        <p:txBody>
          <a:bodyPr wrap="square" rtlCol="0">
            <a:spAutoFit/>
          </a:bodyPr>
          <a:lstStyle/>
          <a:p>
            <a:r>
              <a:rPr lang="en-US" sz="3200" b="1" cap="all" spc="-1" dirty="0">
                <a:ln w="3175" cmpd="sng">
                  <a:noFill/>
                </a:ln>
                <a:solidFill>
                  <a:srgbClr val="000000"/>
                </a:solidFill>
                <a:latin typeface="Times New Roman" panose="02020603050405020304"/>
                <a:ea typeface="+mj-ea"/>
                <a:cs typeface="+mj-cs"/>
              </a:rPr>
              <a:t>HC-05 Bluetooth</a:t>
            </a:r>
            <a:endParaRPr lang="en-IN" sz="3200" b="1" cap="all" spc="-1" dirty="0">
              <a:ln w="3175" cmpd="sng">
                <a:noFill/>
              </a:ln>
              <a:solidFill>
                <a:srgbClr val="000000"/>
              </a:solidFill>
              <a:latin typeface="Times New Roman" panose="02020603050405020304"/>
              <a:ea typeface="+mj-ea"/>
              <a:cs typeface="+mj-cs"/>
            </a:endParaRPr>
          </a:p>
        </p:txBody>
      </p:sp>
      <p:sp>
        <p:nvSpPr>
          <p:cNvPr id="4" name="TextBox 3">
            <a:extLst>
              <a:ext uri="{FF2B5EF4-FFF2-40B4-BE49-F238E27FC236}">
                <a16:creationId xmlns:a16="http://schemas.microsoft.com/office/drawing/2014/main" id="{6174A088-59A6-19AA-0053-F126CFAB3CE9}"/>
              </a:ext>
            </a:extLst>
          </p:cNvPr>
          <p:cNvSpPr txBox="1"/>
          <p:nvPr/>
        </p:nvSpPr>
        <p:spPr>
          <a:xfrm>
            <a:off x="662730" y="1859338"/>
            <a:ext cx="6137052" cy="3477875"/>
          </a:xfrm>
          <a:prstGeom prst="rect">
            <a:avLst/>
          </a:prstGeom>
          <a:noFill/>
        </p:spPr>
        <p:txBody>
          <a:bodyPr wrap="square">
            <a:spAutoFit/>
          </a:bodyPr>
          <a:lstStyle/>
          <a:p>
            <a:r>
              <a:rPr lang="en-US" sz="2000" spc="-1" dirty="0">
                <a:solidFill>
                  <a:srgbClr val="000000"/>
                </a:solidFill>
                <a:latin typeface="Times New Roman" panose="02020603050405020304"/>
              </a:rPr>
              <a:t>The HC-05 is a class 2 Bluetooth module designed for transparent wireless serial communication. It is pre-configured as a slave Bluetooth device. Once it is paired to a master Bluetooth device such as PC, smart phones and tablet, its operation becomes transparent to the user. All data received through the serial input is immediately transmitted over the air. When the module receives wireless data, it is sent out through the serial interface exactly at it is received. No user code specific to the Bluetooth module is needed at all in the user microcontroller program.</a:t>
            </a:r>
            <a:endParaRPr lang="en-IN" sz="2000" spc="-1" dirty="0">
              <a:solidFill>
                <a:srgbClr val="000000"/>
              </a:solidFill>
              <a:latin typeface="Times New Roman" panose="02020603050405020304"/>
            </a:endParaRPr>
          </a:p>
        </p:txBody>
      </p:sp>
      <p:pic>
        <p:nvPicPr>
          <p:cNvPr id="6" name="Picture 5">
            <a:extLst>
              <a:ext uri="{FF2B5EF4-FFF2-40B4-BE49-F238E27FC236}">
                <a16:creationId xmlns:a16="http://schemas.microsoft.com/office/drawing/2014/main" id="{3D2DA614-29A4-C17C-2397-13EE8DA47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7503" y="1944714"/>
            <a:ext cx="4953194" cy="2968567"/>
          </a:xfrm>
          <a:prstGeom prst="rect">
            <a:avLst/>
          </a:prstGeom>
        </p:spPr>
      </p:pic>
    </p:spTree>
    <p:extLst>
      <p:ext uri="{BB962C8B-B14F-4D97-AF65-F5344CB8AC3E}">
        <p14:creationId xmlns:p14="http://schemas.microsoft.com/office/powerpoint/2010/main" val="204311733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64</TotalTime>
  <Words>785</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Times New Roman</vt:lpstr>
      <vt:lpstr>Wingdings 3</vt:lpstr>
      <vt:lpstr>Slice</vt:lpstr>
      <vt:lpstr> Arduino</vt:lpstr>
      <vt:lpstr>Arduino Features</vt:lpstr>
      <vt:lpstr>Components of Arduino Board</vt:lpstr>
      <vt:lpstr>What is Arduino IDE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Arduino?</dc:title>
  <dc:creator>Rohit Lakhera</dc:creator>
  <cp:lastModifiedBy>Rohit Lakhera</cp:lastModifiedBy>
  <cp:revision>5</cp:revision>
  <dcterms:created xsi:type="dcterms:W3CDTF">2023-03-17T07:16:56Z</dcterms:created>
  <dcterms:modified xsi:type="dcterms:W3CDTF">2023-03-17T13:02:45Z</dcterms:modified>
</cp:coreProperties>
</file>