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90C784-8A83-4E92-B29A-7F66E29A6C56}"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171780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0C784-8A83-4E92-B29A-7F66E29A6C56}"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360585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0C784-8A83-4E92-B29A-7F66E29A6C56}"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308362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0C784-8A83-4E92-B29A-7F66E29A6C56}"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219458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0C784-8A83-4E92-B29A-7F66E29A6C56}"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38335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90C784-8A83-4E92-B29A-7F66E29A6C56}"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105518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90C784-8A83-4E92-B29A-7F66E29A6C56}"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201493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90C784-8A83-4E92-B29A-7F66E29A6C56}"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322393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0C784-8A83-4E92-B29A-7F66E29A6C56}"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121966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0C784-8A83-4E92-B29A-7F66E29A6C56}"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211392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0C784-8A83-4E92-B29A-7F66E29A6C56}"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F91ED-398F-4B4A-A698-232AF38EEF4E}" type="slidenum">
              <a:rPr lang="en-US" smtClean="0"/>
              <a:t>‹#›</a:t>
            </a:fld>
            <a:endParaRPr lang="en-US"/>
          </a:p>
        </p:txBody>
      </p:sp>
    </p:spTree>
    <p:extLst>
      <p:ext uri="{BB962C8B-B14F-4D97-AF65-F5344CB8AC3E}">
        <p14:creationId xmlns:p14="http://schemas.microsoft.com/office/powerpoint/2010/main" val="102712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0C784-8A83-4E92-B29A-7F66E29A6C56}" type="datetimeFigureOut">
              <a:rPr lang="en-US" smtClean="0"/>
              <a:t>10/30/2020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F91ED-398F-4B4A-A698-232AF38EEF4E}" type="slidenum">
              <a:rPr lang="en-US" smtClean="0"/>
              <a:t>‹#›</a:t>
            </a:fld>
            <a:endParaRPr lang="en-US"/>
          </a:p>
        </p:txBody>
      </p:sp>
    </p:spTree>
    <p:extLst>
      <p:ext uri="{BB962C8B-B14F-4D97-AF65-F5344CB8AC3E}">
        <p14:creationId xmlns:p14="http://schemas.microsoft.com/office/powerpoint/2010/main" val="261382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FLIGHT PRICE PREDICTION</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Manpreet</a:t>
            </a:r>
            <a:r>
              <a:rPr lang="en-US" dirty="0" smtClean="0"/>
              <a:t> </a:t>
            </a:r>
            <a:r>
              <a:rPr lang="en-US" dirty="0" err="1" smtClean="0"/>
              <a:t>Kaur</a:t>
            </a:r>
            <a:r>
              <a:rPr lang="en-US" dirty="0" smtClean="0"/>
              <a:t> </a:t>
            </a:r>
            <a:r>
              <a:rPr lang="en-US" dirty="0" err="1" smtClean="0"/>
              <a:t>Arora</a:t>
            </a:r>
            <a:endParaRPr lang="en-US" dirty="0"/>
          </a:p>
        </p:txBody>
      </p:sp>
    </p:spTree>
    <p:extLst>
      <p:ext uri="{BB962C8B-B14F-4D97-AF65-F5344CB8AC3E}">
        <p14:creationId xmlns:p14="http://schemas.microsoft.com/office/powerpoint/2010/main" val="230682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1752600"/>
          </a:xfrm>
        </p:spPr>
        <p:txBody>
          <a:bodyPr/>
          <a:lstStyle/>
          <a:p>
            <a:pPr marL="0" indent="0" algn="ctr">
              <a:buNone/>
            </a:pPr>
            <a:r>
              <a:rPr lang="en-US" dirty="0" err="1" smtClean="0"/>
              <a:t>XGBoost</a:t>
            </a:r>
            <a:r>
              <a:rPr lang="en-US" dirty="0" smtClean="0"/>
              <a:t> model was finally used to predict the Prices of the test dataset and the values were stored in a CSV file.</a:t>
            </a:r>
            <a:endParaRPr lang="en-US" dirty="0"/>
          </a:p>
        </p:txBody>
      </p:sp>
      <p:sp>
        <p:nvSpPr>
          <p:cNvPr id="4" name="TextBox 3"/>
          <p:cNvSpPr txBox="1"/>
          <p:nvPr/>
        </p:nvSpPr>
        <p:spPr>
          <a:xfrm>
            <a:off x="2514600" y="3877270"/>
            <a:ext cx="4191000" cy="923330"/>
          </a:xfrm>
          <a:prstGeom prst="rect">
            <a:avLst/>
          </a:prstGeom>
          <a:noFill/>
        </p:spPr>
        <p:txBody>
          <a:bodyPr wrap="square" rtlCol="0">
            <a:spAutoFit/>
          </a:bodyPr>
          <a:lstStyle/>
          <a:p>
            <a:pPr algn="ctr"/>
            <a:r>
              <a:rPr lang="en-US" sz="5400" b="1" dirty="0" smtClean="0"/>
              <a:t>THANK YOU</a:t>
            </a:r>
            <a:endParaRPr lang="en-US" sz="5400" b="1" dirty="0"/>
          </a:p>
        </p:txBody>
      </p:sp>
    </p:spTree>
    <p:extLst>
      <p:ext uri="{BB962C8B-B14F-4D97-AF65-F5344CB8AC3E}">
        <p14:creationId xmlns:p14="http://schemas.microsoft.com/office/powerpoint/2010/main" val="121207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The flight prices keep changing on a daily basis.</a:t>
            </a:r>
          </a:p>
          <a:p>
            <a:r>
              <a:rPr lang="en-US" dirty="0" smtClean="0"/>
              <a:t>The flight prices are unpredictable but there are chances we can predict the same given a few past </a:t>
            </a:r>
            <a:r>
              <a:rPr lang="en-US" dirty="0" err="1" smtClean="0"/>
              <a:t>datapoints</a:t>
            </a:r>
            <a:r>
              <a:rPr lang="en-US" dirty="0" smtClean="0"/>
              <a:t>.</a:t>
            </a:r>
          </a:p>
          <a:p>
            <a:r>
              <a:rPr lang="en-US" dirty="0" smtClean="0"/>
              <a:t>We have a 2019 dataset spanning across the months March to June.</a:t>
            </a:r>
          </a:p>
        </p:txBody>
      </p:sp>
    </p:spTree>
    <p:extLst>
      <p:ext uri="{BB962C8B-B14F-4D97-AF65-F5344CB8AC3E}">
        <p14:creationId xmlns:p14="http://schemas.microsoft.com/office/powerpoint/2010/main" val="389445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Airlines</a:t>
            </a:r>
            <a:endParaRPr lang="en-US" dirty="0"/>
          </a:p>
        </p:txBody>
      </p:sp>
      <p:sp>
        <p:nvSpPr>
          <p:cNvPr id="3" name="Content Placeholder 2"/>
          <p:cNvSpPr>
            <a:spLocks noGrp="1"/>
          </p:cNvSpPr>
          <p:nvPr>
            <p:ph idx="1"/>
          </p:nvPr>
        </p:nvSpPr>
        <p:spPr>
          <a:xfrm>
            <a:off x="0" y="1600200"/>
            <a:ext cx="9144000" cy="4525963"/>
          </a:xfrm>
        </p:spPr>
        <p:txBody>
          <a:bodyPr/>
          <a:lstStyle/>
          <a:p>
            <a:pPr marL="0" indent="0" algn="ctr">
              <a:buNone/>
            </a:pPr>
            <a:r>
              <a:rPr lang="en-US" dirty="0" smtClean="0"/>
              <a:t>The dataset contains data from 12 different Airlines.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61309"/>
            <a:ext cx="5246543" cy="449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31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Additional_Info</a:t>
            </a:r>
            <a:endParaRPr lang="en-US" dirty="0"/>
          </a:p>
        </p:txBody>
      </p:sp>
      <p:sp>
        <p:nvSpPr>
          <p:cNvPr id="3" name="Content Placeholder 2"/>
          <p:cNvSpPr>
            <a:spLocks noGrp="1"/>
          </p:cNvSpPr>
          <p:nvPr>
            <p:ph idx="1"/>
          </p:nvPr>
        </p:nvSpPr>
        <p:spPr/>
        <p:txBody>
          <a:bodyPr>
            <a:normAutofit/>
          </a:bodyPr>
          <a:lstStyle/>
          <a:p>
            <a:pPr marL="0" indent="0" algn="ctr">
              <a:buNone/>
            </a:pPr>
            <a:r>
              <a:rPr lang="en-US" sz="2000" dirty="0" smtClean="0"/>
              <a:t>The </a:t>
            </a:r>
            <a:r>
              <a:rPr lang="en-US" sz="2000" dirty="0" err="1" smtClean="0"/>
              <a:t>Additional_Info</a:t>
            </a:r>
            <a:r>
              <a:rPr lang="en-US" sz="2000" dirty="0" smtClean="0"/>
              <a:t> column has extra details about the flight. Observing closely we realize that a few </a:t>
            </a:r>
            <a:r>
              <a:rPr lang="en-US" sz="2000" dirty="0" err="1" smtClean="0"/>
              <a:t>datapoints</a:t>
            </a:r>
            <a:r>
              <a:rPr lang="en-US" sz="2000" dirty="0" smtClean="0"/>
              <a:t> belong to the same date. So, we merge them with ‘No Info’ and we are left with only 3 unique values. </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19400"/>
            <a:ext cx="35814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37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VS Month</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lgn="ctr">
              <a:buNone/>
            </a:pPr>
            <a:r>
              <a:rPr lang="en-US" sz="2400" dirty="0" smtClean="0"/>
              <a:t>May has the highest sales of flight tickets and April has the lowest.</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382" y="2590800"/>
            <a:ext cx="3886200" cy="283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19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Total_Stops</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pPr marL="0" indent="0">
              <a:buNone/>
            </a:pPr>
            <a:r>
              <a:rPr lang="en-US" sz="2800" dirty="0" smtClean="0"/>
              <a:t>We observe that maximum flights have only one stop during the entire journey.</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514600"/>
            <a:ext cx="3733800" cy="3517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1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‘Route’ columns mainly tell us that how many cities they have taken to reach from source to destination .This column is very important because based on the route they took will directly effect the price of the flight So We split the Route column to extract the information .Regarding the ‘Nan’ values we replace those ‘Nan’ values with ‘None’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164" y="4024745"/>
            <a:ext cx="609600" cy="238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08" y="4024745"/>
            <a:ext cx="269393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3048000" y="4953000"/>
            <a:ext cx="1295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45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columns Airline, Source, Destination, Info, </a:t>
            </a:r>
            <a:r>
              <a:rPr lang="en-US" dirty="0" err="1" smtClean="0"/>
              <a:t>Total_Stops</a:t>
            </a:r>
            <a:r>
              <a:rPr lang="en-US" dirty="0" smtClean="0"/>
              <a:t>, Airports are encoded to be fit for the ML model.</a:t>
            </a:r>
          </a:p>
          <a:p>
            <a:r>
              <a:rPr lang="en-US" dirty="0" smtClean="0"/>
              <a:t>The dataset has been split into train data and test data in the ratio 80:20</a:t>
            </a:r>
          </a:p>
          <a:p>
            <a:r>
              <a:rPr lang="en-US" dirty="0" smtClean="0"/>
              <a:t>4 different Models were fit to the final dataset and it was concluded that </a:t>
            </a:r>
            <a:r>
              <a:rPr lang="en-US" dirty="0" err="1" smtClean="0"/>
              <a:t>XGBoost</a:t>
            </a:r>
            <a:r>
              <a:rPr lang="en-US" dirty="0" smtClean="0"/>
              <a:t> model gave the lowest RMSE Score.</a:t>
            </a:r>
          </a:p>
          <a:p>
            <a:r>
              <a:rPr lang="en-US" dirty="0" smtClean="0"/>
              <a:t>The parameters of the </a:t>
            </a:r>
            <a:r>
              <a:rPr lang="en-US" dirty="0" err="1" smtClean="0"/>
              <a:t>XGBoost</a:t>
            </a:r>
            <a:r>
              <a:rPr lang="en-US" dirty="0" smtClean="0"/>
              <a:t> model were changed and experimented upon to conclude the best fitting model.</a:t>
            </a:r>
            <a:endParaRPr lang="en-US" dirty="0"/>
          </a:p>
        </p:txBody>
      </p:sp>
    </p:spTree>
    <p:extLst>
      <p:ext uri="{BB962C8B-B14F-4D97-AF65-F5344CB8AC3E}">
        <p14:creationId xmlns:p14="http://schemas.microsoft.com/office/powerpoint/2010/main" val="312981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SCORES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47075"/>
              </p:ext>
            </p:extLst>
          </p:nvPr>
        </p:nvGraphicFramePr>
        <p:xfrm>
          <a:off x="533400" y="2438400"/>
          <a:ext cx="8153400" cy="2743200"/>
        </p:xfrm>
        <a:graphic>
          <a:graphicData uri="http://schemas.openxmlformats.org/drawingml/2006/table">
            <a:tbl>
              <a:tblPr firstRow="1" bandRow="1">
                <a:tableStyleId>{9D7B26C5-4107-4FEC-AEDC-1716B250A1EF}</a:tableStyleId>
              </a:tblPr>
              <a:tblGrid>
                <a:gridCol w="4076700"/>
                <a:gridCol w="4076700"/>
              </a:tblGrid>
              <a:tr h="533400">
                <a:tc>
                  <a:txBody>
                    <a:bodyPr/>
                    <a:lstStyle/>
                    <a:p>
                      <a:pPr algn="ctr"/>
                      <a:r>
                        <a:rPr lang="en-US" dirty="0" smtClean="0"/>
                        <a:t>ML</a:t>
                      </a:r>
                      <a:r>
                        <a:rPr lang="en-US" baseline="0" dirty="0" smtClean="0"/>
                        <a:t> MODEL</a:t>
                      </a:r>
                      <a:endParaRPr lang="en-US" b="1" dirty="0"/>
                    </a:p>
                  </a:txBody>
                  <a:tcPr/>
                </a:tc>
                <a:tc>
                  <a:txBody>
                    <a:bodyPr/>
                    <a:lstStyle/>
                    <a:p>
                      <a:pPr algn="ctr"/>
                      <a:r>
                        <a:rPr lang="en-US" dirty="0" smtClean="0"/>
                        <a:t>RMSE</a:t>
                      </a:r>
                      <a:r>
                        <a:rPr lang="en-US" baseline="0" dirty="0" smtClean="0"/>
                        <a:t> SCORE</a:t>
                      </a:r>
                      <a:endParaRPr lang="en-US" b="1" dirty="0"/>
                    </a:p>
                  </a:txBody>
                  <a:tcPr/>
                </a:tc>
              </a:tr>
              <a:tr h="533400">
                <a:tc>
                  <a:txBody>
                    <a:bodyPr/>
                    <a:lstStyle/>
                    <a:p>
                      <a:pPr algn="ctr"/>
                      <a:r>
                        <a:rPr lang="en-US" dirty="0" smtClean="0"/>
                        <a:t>Linear Regression</a:t>
                      </a:r>
                      <a:endParaRPr lang="en-US" dirty="0"/>
                    </a:p>
                  </a:txBody>
                  <a:tcPr/>
                </a:tc>
                <a:tc>
                  <a:txBody>
                    <a:bodyPr/>
                    <a:lstStyle/>
                    <a:p>
                      <a:pPr algn="ctr"/>
                      <a:r>
                        <a:rPr lang="en-US" dirty="0" smtClean="0"/>
                        <a:t>2479.294</a:t>
                      </a:r>
                      <a:endParaRPr lang="en-US" dirty="0"/>
                    </a:p>
                  </a:txBody>
                  <a:tcPr/>
                </a:tc>
              </a:tr>
              <a:tr h="533400">
                <a:tc>
                  <a:txBody>
                    <a:bodyPr/>
                    <a:lstStyle/>
                    <a:p>
                      <a:pPr algn="ctr"/>
                      <a:r>
                        <a:rPr lang="en-US" dirty="0" smtClean="0"/>
                        <a:t>Random Forest</a:t>
                      </a:r>
                      <a:endParaRPr lang="en-US" dirty="0"/>
                    </a:p>
                  </a:txBody>
                  <a:tcPr/>
                </a:tc>
                <a:tc>
                  <a:txBody>
                    <a:bodyPr/>
                    <a:lstStyle/>
                    <a:p>
                      <a:pPr algn="ctr"/>
                      <a:r>
                        <a:rPr lang="en-US" dirty="0" smtClean="0"/>
                        <a:t>2057.045</a:t>
                      </a:r>
                      <a:endParaRPr lang="en-US" dirty="0"/>
                    </a:p>
                  </a:txBody>
                  <a:tcPr/>
                </a:tc>
              </a:tr>
              <a:tr h="609600">
                <a:tc>
                  <a:txBody>
                    <a:bodyPr/>
                    <a:lstStyle/>
                    <a:p>
                      <a:pPr algn="ctr"/>
                      <a:r>
                        <a:rPr lang="en-US" dirty="0" smtClean="0"/>
                        <a:t>Decision Tree</a:t>
                      </a:r>
                      <a:endParaRPr lang="en-US" dirty="0"/>
                    </a:p>
                  </a:txBody>
                  <a:tcPr/>
                </a:tc>
                <a:tc>
                  <a:txBody>
                    <a:bodyPr/>
                    <a:lstStyle/>
                    <a:p>
                      <a:pPr algn="ctr"/>
                      <a:r>
                        <a:rPr lang="en-US" dirty="0" smtClean="0"/>
                        <a:t>2218.049</a:t>
                      </a:r>
                      <a:endParaRPr lang="en-US" dirty="0"/>
                    </a:p>
                  </a:txBody>
                  <a:tcPr/>
                </a:tc>
              </a:tr>
              <a:tr h="533400">
                <a:tc>
                  <a:txBody>
                    <a:bodyPr/>
                    <a:lstStyle/>
                    <a:p>
                      <a:pPr algn="ctr"/>
                      <a:r>
                        <a:rPr lang="en-US" dirty="0" err="1" smtClean="0"/>
                        <a:t>XGBoost</a:t>
                      </a:r>
                      <a:endParaRPr lang="en-US" dirty="0"/>
                    </a:p>
                  </a:txBody>
                  <a:tcPr/>
                </a:tc>
                <a:tc>
                  <a:txBody>
                    <a:bodyPr/>
                    <a:lstStyle/>
                    <a:p>
                      <a:pPr algn="ctr"/>
                      <a:r>
                        <a:rPr lang="en-US" dirty="0" smtClean="0"/>
                        <a:t>1349.200</a:t>
                      </a:r>
                      <a:endParaRPr lang="en-US" dirty="0"/>
                    </a:p>
                  </a:txBody>
                  <a:tcPr/>
                </a:tc>
              </a:tr>
            </a:tbl>
          </a:graphicData>
        </a:graphic>
      </p:graphicFrame>
    </p:spTree>
    <p:extLst>
      <p:ext uri="{BB962C8B-B14F-4D97-AF65-F5344CB8AC3E}">
        <p14:creationId xmlns:p14="http://schemas.microsoft.com/office/powerpoint/2010/main" val="449626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332</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FLIGHT PRICE PREDICTION</vt:lpstr>
      <vt:lpstr>PROBLEM STATEMENT</vt:lpstr>
      <vt:lpstr>Airlines</vt:lpstr>
      <vt:lpstr>Additional_Info</vt:lpstr>
      <vt:lpstr>Price VS Month</vt:lpstr>
      <vt:lpstr>Total_Stops</vt:lpstr>
      <vt:lpstr>Route</vt:lpstr>
      <vt:lpstr>PIPELINE</vt:lpstr>
      <vt:lpstr>RMSE SCORES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EMKAY</dc:creator>
  <cp:lastModifiedBy>EMKAY</cp:lastModifiedBy>
  <cp:revision>4</cp:revision>
  <dcterms:created xsi:type="dcterms:W3CDTF">2020-10-30T16:50:19Z</dcterms:created>
  <dcterms:modified xsi:type="dcterms:W3CDTF">2020-10-30T17:24:36Z</dcterms:modified>
</cp:coreProperties>
</file>