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6F8DF93-C5D5-4252-A9A5-394F96E3D7A3}">
  <a:tblStyle styleId="{66F8DF93-C5D5-4252-A9A5-394F96E3D7A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Book recommendation engine for new users.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f9c19bfa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f9c19bfa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f9c19bfa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f9c19bfa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Pair wise scatter plot - reveal </a:t>
            </a:r>
            <a:endParaRPr/>
          </a:p>
          <a:p>
            <a:pPr indent="0" lvl="0" marL="0" rtl="0" algn="l">
              <a:spcBef>
                <a:spcPts val="0"/>
              </a:spcBef>
              <a:spcAft>
                <a:spcPts val="0"/>
              </a:spcAft>
              <a:buNone/>
            </a:pPr>
            <a:r>
              <a:rPr lang="en-GB"/>
              <a:t>No pattern for most</a:t>
            </a:r>
            <a:endParaRPr/>
          </a:p>
          <a:p>
            <a:pPr indent="0" lvl="0" marL="0" rtl="0" algn="l">
              <a:spcBef>
                <a:spcPts val="0"/>
              </a:spcBef>
              <a:spcAft>
                <a:spcPts val="0"/>
              </a:spcAft>
              <a:buNone/>
            </a:pPr>
            <a:r>
              <a:rPr lang="en-GB"/>
              <a:t>Slight relationship between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fb062462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fb062462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distribution </a:t>
            </a:r>
            <a:endParaRPr/>
          </a:p>
          <a:p>
            <a:pPr indent="0" lvl="0" marL="0" rtl="0" algn="l">
              <a:spcBef>
                <a:spcPts val="0"/>
              </a:spcBef>
              <a:spcAft>
                <a:spcPts val="0"/>
              </a:spcAft>
              <a:buNone/>
            </a:pPr>
            <a:r>
              <a:rPr lang="en-GB"/>
              <a:t>Anova - search it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f960e344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f960e344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f9c19bfa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f9c19bfa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f9c19bfa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f9c19bfa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f9c19bfa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f9c19bfa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Normalize data, </a:t>
            </a:r>
            <a:endParaRPr/>
          </a:p>
          <a:p>
            <a:pPr indent="-298450" lvl="0" marL="457200" rtl="0" algn="l">
              <a:spcBef>
                <a:spcPts val="0"/>
              </a:spcBef>
              <a:spcAft>
                <a:spcPts val="0"/>
              </a:spcAft>
              <a:buSzPts val="1100"/>
              <a:buChar char="+"/>
            </a:pPr>
            <a:r>
              <a:rPr lang="en-GB"/>
              <a:t>Pca, pipeline</a:t>
            </a:r>
            <a:endParaRPr/>
          </a:p>
          <a:p>
            <a:pPr indent="-298450" lvl="0" marL="457200" rtl="0" algn="l">
              <a:spcBef>
                <a:spcPts val="0"/>
              </a:spcBef>
              <a:spcAft>
                <a:spcPts val="0"/>
              </a:spcAft>
              <a:buSzPts val="1100"/>
              <a:buChar char="+"/>
            </a:pPr>
            <a:r>
              <a:rPr lang="en-GB"/>
              <a:t>Remove voting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f9c19bfa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f9c19bfa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fb062462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fb062462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fb062462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fb062462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f960e3440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f960e3440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 are so many Ecommerce or </a:t>
            </a:r>
            <a:r>
              <a:rPr lang="en-GB" sz="1050">
                <a:solidFill>
                  <a:srgbClr val="222222"/>
                </a:solidFill>
                <a:highlight>
                  <a:srgbClr val="FFFFFF"/>
                </a:highlight>
              </a:rPr>
              <a:t>cataloging </a:t>
            </a:r>
            <a:r>
              <a:rPr lang="en-GB"/>
              <a:t>platform. Goodreads is one of them. It helps the book lovers to find their favorite books.</a:t>
            </a:r>
            <a:endParaRPr/>
          </a:p>
          <a:p>
            <a:pPr indent="0" lvl="0" marL="0" rtl="0" algn="l">
              <a:spcBef>
                <a:spcPts val="0"/>
              </a:spcBef>
              <a:spcAft>
                <a:spcPts val="0"/>
              </a:spcAft>
              <a:buNone/>
            </a:pPr>
            <a:r>
              <a:rPr lang="en-GB"/>
              <a:t>Once user start viewing content there, goodreads will be able to suggest future content Based on the users taste and trait.</a:t>
            </a:r>
            <a:endParaRPr/>
          </a:p>
          <a:p>
            <a:pPr indent="0" lvl="0" marL="0" rtl="0" algn="l">
              <a:spcBef>
                <a:spcPts val="0"/>
              </a:spcBef>
              <a:spcAft>
                <a:spcPts val="0"/>
              </a:spcAft>
              <a:buNone/>
            </a:pPr>
            <a:r>
              <a:rPr lang="en-GB"/>
              <a:t>But how about if we dont have enough user historial data? How do we suggest content if,  the user comes for the first time and have made its first click, how do we suggest more content based on this single click?   </a:t>
            </a:r>
            <a:endParaRPr/>
          </a:p>
          <a:p>
            <a:pPr indent="0" lvl="0" marL="0" rtl="0" algn="l">
              <a:spcBef>
                <a:spcPts val="0"/>
              </a:spcBef>
              <a:spcAft>
                <a:spcPts val="0"/>
              </a:spcAft>
              <a:buNone/>
            </a:pPr>
            <a:r>
              <a:rPr lang="en-GB"/>
              <a:t>Find the users favorite book without much user historical data. </a:t>
            </a:r>
            <a:endParaRPr/>
          </a:p>
          <a:p>
            <a:pPr indent="0" lvl="0" marL="0" rtl="0" algn="l">
              <a:spcBef>
                <a:spcPts val="0"/>
              </a:spcBef>
              <a:spcAft>
                <a:spcPts val="0"/>
              </a:spcAft>
              <a:buNone/>
            </a:pPr>
            <a:r>
              <a:rPr lang="en-GB"/>
              <a:t>How do you give book recommendation to users without any historical data.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Mimic the process </a:t>
            </a:r>
            <a:endParaRPr/>
          </a:p>
          <a:p>
            <a:pPr indent="0" lvl="0" marL="0" rtl="0" algn="l">
              <a:spcBef>
                <a:spcPts val="0"/>
              </a:spcBef>
              <a:spcAft>
                <a:spcPts val="0"/>
              </a:spcAft>
              <a:buNone/>
            </a:pPr>
            <a:r>
              <a:rPr lang="en-GB"/>
              <a:t>With very limit information </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Story - </a:t>
            </a:r>
            <a:endParaRPr/>
          </a:p>
          <a:p>
            <a:pPr indent="0" lvl="0" marL="0" rtl="0" algn="l">
              <a:spcBef>
                <a:spcPts val="0"/>
              </a:spcBef>
              <a:spcAft>
                <a:spcPts val="0"/>
              </a:spcAft>
              <a:buNone/>
            </a:pPr>
            <a:r>
              <a:rPr lang="en-GB" sz="1000">
                <a:solidFill>
                  <a:srgbClr val="1C1E29"/>
                </a:solidFill>
              </a:rPr>
              <a:t>A recommendation system recommends books to customers best suited to their tastes and traits — method to increase company sales.</a:t>
            </a:r>
            <a:endParaRPr sz="1000">
              <a:solidFill>
                <a:srgbClr val="1C1E29"/>
              </a:solidFill>
            </a:endParaRPr>
          </a:p>
          <a:p>
            <a:pPr indent="0" lvl="0" marL="0" rtl="0" algn="l">
              <a:spcBef>
                <a:spcPts val="0"/>
              </a:spcBef>
              <a:spcAft>
                <a:spcPts val="0"/>
              </a:spcAft>
              <a:buNone/>
            </a:pPr>
            <a:r>
              <a:t/>
            </a:r>
            <a:endParaRPr sz="1000">
              <a:solidFill>
                <a:srgbClr val="1C1E29"/>
              </a:solidFill>
            </a:endParaRPr>
          </a:p>
          <a:p>
            <a:pPr indent="0" lvl="0" marL="0" rtl="0" algn="l">
              <a:spcBef>
                <a:spcPts val="0"/>
              </a:spcBef>
              <a:spcAft>
                <a:spcPts val="0"/>
              </a:spcAft>
              <a:buNone/>
            </a:pPr>
            <a:r>
              <a:rPr lang="en-GB" sz="1000">
                <a:solidFill>
                  <a:srgbClr val="1C1E29"/>
                </a:solidFill>
              </a:rPr>
              <a:t>We know that, based on user historical data, we can pred</a:t>
            </a:r>
            <a:endParaRPr sz="1000">
              <a:solidFill>
                <a:srgbClr val="1C1E29"/>
              </a:solidFill>
            </a:endParaRPr>
          </a:p>
          <a:p>
            <a:pPr indent="0" lvl="0" marL="0" rtl="0" algn="l">
              <a:spcBef>
                <a:spcPts val="0"/>
              </a:spcBef>
              <a:spcAft>
                <a:spcPts val="0"/>
              </a:spcAft>
              <a:buNone/>
            </a:pPr>
            <a:r>
              <a:rPr lang="en-GB" sz="1000">
                <a:solidFill>
                  <a:srgbClr val="1C1E29"/>
                </a:solidFill>
              </a:rPr>
              <a:t>User histriacal data can help us precidat what the user wan in the future </a:t>
            </a:r>
            <a:endParaRPr sz="1000">
              <a:solidFill>
                <a:srgbClr val="1C1E29"/>
              </a:solidFill>
            </a:endParaRPr>
          </a:p>
          <a:p>
            <a:pPr indent="0" lvl="0" marL="0" rtl="0" algn="l">
              <a:spcBef>
                <a:spcPts val="0"/>
              </a:spcBef>
              <a:spcAft>
                <a:spcPts val="0"/>
              </a:spcAft>
              <a:buNone/>
            </a:pPr>
            <a:r>
              <a:rPr lang="en-GB" sz="1000">
                <a:solidFill>
                  <a:srgbClr val="1C1E29"/>
                </a:solidFill>
              </a:rPr>
              <a:t>However, how about if we dont</a:t>
            </a:r>
            <a:endParaRPr sz="1000">
              <a:solidFill>
                <a:srgbClr val="1C1E29"/>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f9c19bfa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f9c19bfa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f9c19bfa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f9c19bfa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download data from kaggle. Which is originally from goodreads api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Many columns in this csv file, authors, language, average rating, rating count, text review count, those could be relavanta to our project </a:t>
            </a:r>
            <a:endParaRPr/>
          </a:p>
          <a:p>
            <a:pPr indent="0" lvl="0" marL="0" rtl="0" algn="l">
              <a:spcBef>
                <a:spcPts val="0"/>
              </a:spcBef>
              <a:spcAft>
                <a:spcPts val="0"/>
              </a:spcAft>
              <a:buNone/>
            </a:pPr>
            <a:r>
              <a:rPr lang="en-GB"/>
              <a:t>Book id numbers, isbn number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total there are more than 12 thousands unique records of books.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f9c19bfa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f9c19bfa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encounter some problem when trying to import the file. Then it came out that, for some of the lines, there are extra commas, there are 20ish those kind of lines .very few comparing the total number of 12 thousand lines.   so we simply drop them, and continue to the next step - identify and remove outliers.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fbb2332a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fbb2332a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f9c19bfa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f9c19bfa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way we use is a very common approach - interquatile range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Box plots , see out liers , and we use this method indentify and remove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f9c19bfab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f9c19bfab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Populate 0 to mean</a:t>
            </a:r>
            <a:endParaRPr/>
          </a:p>
          <a:p>
            <a:pPr indent="0" lvl="0" marL="0" rtl="0" algn="l">
              <a:spcBef>
                <a:spcPts val="0"/>
              </a:spcBef>
              <a:spcAft>
                <a:spcPts val="0"/>
              </a:spcAft>
              <a:buNone/>
            </a:pPr>
            <a:r>
              <a:rPr lang="en-GB"/>
              <a:t>Summry of this data, minimal is 0, suppose to be 0, we consider it as missing data, we replace it to mean</a:t>
            </a:r>
            <a:endParaRPr/>
          </a:p>
          <a:p>
            <a:pPr indent="0" lvl="0" marL="0" rtl="0" algn="l">
              <a:spcBef>
                <a:spcPts val="0"/>
              </a:spcBef>
              <a:spcAft>
                <a:spcPts val="0"/>
              </a:spcAft>
              <a:buNone/>
            </a:pPr>
            <a:r>
              <a:rPr lang="en-GB"/>
              <a:t>You can mean the mean is … name the columns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f9c19bfa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f9c19bfa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Apply some basisc statistic and plot graph to reveal potential corelation of the varviables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f9c19bfa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f9c19bfa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Histograms </a:t>
            </a:r>
            <a:endParaRPr/>
          </a:p>
          <a:p>
            <a:pPr indent="0" lvl="0" marL="0" rtl="0" algn="l">
              <a:spcBef>
                <a:spcPts val="0"/>
              </a:spcBef>
              <a:spcAft>
                <a:spcPts val="0"/>
              </a:spcAft>
              <a:buNone/>
            </a:pPr>
            <a:r>
              <a:rPr lang="en-GB"/>
              <a:t>p</a:t>
            </a:r>
            <a:r>
              <a:rPr lang="en-GB"/>
              <a:t>ages “ scale to right</a:t>
            </a:r>
            <a:endParaRPr/>
          </a:p>
          <a:p>
            <a:pPr indent="0" lvl="0" marL="0" rtl="0" algn="l">
              <a:spcBef>
                <a:spcPts val="0"/>
              </a:spcBef>
              <a:spcAft>
                <a:spcPts val="0"/>
              </a:spcAft>
              <a:buNone/>
            </a:pPr>
            <a:r>
              <a:rPr lang="en-GB"/>
              <a:t>S</a:t>
            </a:r>
            <a:r>
              <a:rPr lang="en-GB"/>
              <a:t>ymmetric</a:t>
            </a:r>
            <a:endParaRPr/>
          </a:p>
          <a:p>
            <a:pPr indent="0" lvl="0" marL="0" rtl="0" algn="l">
              <a:spcBef>
                <a:spcPts val="0"/>
              </a:spcBef>
              <a:spcAft>
                <a:spcPts val="0"/>
              </a:spcAft>
              <a:buNone/>
            </a:pPr>
            <a:r>
              <a:rPr lang="en-GB"/>
              <a:t>Scale to right - long tails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 Id="rId4"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9.png"/><Relationship Id="rId5" Type="http://schemas.openxmlformats.org/officeDocument/2006/relationships/image" Target="../media/image31.png"/><Relationship Id="rId6"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26.png"/><Relationship Id="rId5"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1.jpg"/><Relationship Id="rId4"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github.com/Manqiong/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hyperlink" Target="https://www.kaggle.com/jealousleopard/goodreadsbooks" TargetMode="External"/><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blip>
          <a:stretch>
            <a:fillRect/>
          </a:stretch>
        </p:blipFill>
        <p:spPr>
          <a:xfrm>
            <a:off x="4188826" y="2187375"/>
            <a:ext cx="2495831" cy="1664700"/>
          </a:xfrm>
          <a:prstGeom prst="rect">
            <a:avLst/>
          </a:prstGeom>
          <a:noFill/>
          <a:ln>
            <a:noFill/>
          </a:ln>
        </p:spPr>
      </p:pic>
      <p:sp>
        <p:nvSpPr>
          <p:cNvPr id="87" name="Google Shape;87;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Book </a:t>
            </a:r>
            <a:r>
              <a:rPr lang="en-GB" sz="3600"/>
              <a:t>Recommendation</a:t>
            </a:r>
            <a:r>
              <a:rPr lang="en-GB" sz="3600"/>
              <a:t> Engine </a:t>
            </a:r>
            <a:endParaRPr sz="3600"/>
          </a:p>
          <a:p>
            <a:pPr indent="0" lvl="0" marL="0" rtl="0" algn="l">
              <a:spcBef>
                <a:spcPts val="0"/>
              </a:spcBef>
              <a:spcAft>
                <a:spcPts val="0"/>
              </a:spcAft>
              <a:buNone/>
            </a:pPr>
            <a:r>
              <a:rPr lang="en-GB" sz="3600"/>
              <a:t>for New Users </a:t>
            </a:r>
            <a:endParaRPr sz="3600"/>
          </a:p>
        </p:txBody>
      </p:sp>
      <p:pic>
        <p:nvPicPr>
          <p:cNvPr id="88" name="Google Shape;88;p13"/>
          <p:cNvPicPr preferRelativeResize="0"/>
          <p:nvPr/>
        </p:nvPicPr>
        <p:blipFill>
          <a:blip r:embed="rId4">
            <a:alphaModFix/>
          </a:blip>
          <a:stretch>
            <a:fillRect/>
          </a:stretch>
        </p:blipFill>
        <p:spPr>
          <a:xfrm>
            <a:off x="6182675" y="3232094"/>
            <a:ext cx="2627125" cy="1476450"/>
          </a:xfrm>
          <a:prstGeom prst="rect">
            <a:avLst/>
          </a:prstGeom>
          <a:noFill/>
          <a:ln>
            <a:noFill/>
          </a:ln>
        </p:spPr>
      </p:pic>
      <p:sp>
        <p:nvSpPr>
          <p:cNvPr id="89" name="Google Shape;89;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Manqiong Chen &amp; Yifei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2"/>
          <p:cNvSpPr txBox="1"/>
          <p:nvPr/>
        </p:nvSpPr>
        <p:spPr>
          <a:xfrm>
            <a:off x="710475" y="377425"/>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Barcharts for text counts</a:t>
            </a:r>
            <a:endParaRPr>
              <a:latin typeface="Lato"/>
              <a:ea typeface="Lato"/>
              <a:cs typeface="Lato"/>
              <a:sym typeface="Lato"/>
            </a:endParaRPr>
          </a:p>
        </p:txBody>
      </p:sp>
      <p:pic>
        <p:nvPicPr>
          <p:cNvPr id="158" name="Google Shape;158;p22"/>
          <p:cNvPicPr preferRelativeResize="0"/>
          <p:nvPr/>
        </p:nvPicPr>
        <p:blipFill>
          <a:blip r:embed="rId3">
            <a:alphaModFix/>
          </a:blip>
          <a:stretch>
            <a:fillRect/>
          </a:stretch>
        </p:blipFill>
        <p:spPr>
          <a:xfrm>
            <a:off x="4474300" y="1879300"/>
            <a:ext cx="3138253" cy="2133700"/>
          </a:xfrm>
          <a:prstGeom prst="rect">
            <a:avLst/>
          </a:prstGeom>
          <a:noFill/>
          <a:ln>
            <a:noFill/>
          </a:ln>
        </p:spPr>
      </p:pic>
      <p:pic>
        <p:nvPicPr>
          <p:cNvPr id="159" name="Google Shape;159;p22"/>
          <p:cNvPicPr preferRelativeResize="0"/>
          <p:nvPr/>
        </p:nvPicPr>
        <p:blipFill>
          <a:blip r:embed="rId4">
            <a:alphaModFix/>
          </a:blip>
          <a:stretch>
            <a:fillRect/>
          </a:stretch>
        </p:blipFill>
        <p:spPr>
          <a:xfrm>
            <a:off x="330000" y="1879300"/>
            <a:ext cx="3774425" cy="213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566450" y="818350"/>
            <a:ext cx="3809100" cy="3689575"/>
          </a:xfrm>
          <a:prstGeom prst="rect">
            <a:avLst/>
          </a:prstGeom>
          <a:noFill/>
          <a:ln>
            <a:noFill/>
          </a:ln>
        </p:spPr>
      </p:pic>
      <p:sp>
        <p:nvSpPr>
          <p:cNvPr id="165" name="Google Shape;165;p23"/>
          <p:cNvSpPr txBox="1"/>
          <p:nvPr/>
        </p:nvSpPr>
        <p:spPr>
          <a:xfrm>
            <a:off x="182000" y="184550"/>
            <a:ext cx="4262700" cy="49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latin typeface="Lato"/>
              <a:ea typeface="Lato"/>
              <a:cs typeface="Lato"/>
              <a:sym typeface="Lato"/>
            </a:endParaRPr>
          </a:p>
        </p:txBody>
      </p:sp>
      <p:cxnSp>
        <p:nvCxnSpPr>
          <p:cNvPr id="166" name="Google Shape;166;p23"/>
          <p:cNvCxnSpPr/>
          <p:nvPr/>
        </p:nvCxnSpPr>
        <p:spPr>
          <a:xfrm rot="10800000">
            <a:off x="6107775" y="3166350"/>
            <a:ext cx="571500" cy="116100"/>
          </a:xfrm>
          <a:prstGeom prst="straightConnector1">
            <a:avLst/>
          </a:prstGeom>
          <a:noFill/>
          <a:ln cap="flat" cmpd="sng" w="28575">
            <a:solidFill>
              <a:schemeClr val="accent3"/>
            </a:solidFill>
            <a:prstDash val="solid"/>
            <a:round/>
            <a:headEnd len="med" w="med" type="none"/>
            <a:tailEnd len="med" w="med" type="stealth"/>
          </a:ln>
        </p:spPr>
      </p:cxnSp>
      <p:cxnSp>
        <p:nvCxnSpPr>
          <p:cNvPr id="167" name="Google Shape;167;p23"/>
          <p:cNvCxnSpPr/>
          <p:nvPr/>
        </p:nvCxnSpPr>
        <p:spPr>
          <a:xfrm rot="10800000">
            <a:off x="4893925" y="3897400"/>
            <a:ext cx="571500" cy="116100"/>
          </a:xfrm>
          <a:prstGeom prst="straightConnector1">
            <a:avLst/>
          </a:prstGeom>
          <a:noFill/>
          <a:ln cap="flat" cmpd="sng" w="28575">
            <a:solidFill>
              <a:schemeClr val="accent3"/>
            </a:solidFill>
            <a:prstDash val="solid"/>
            <a:round/>
            <a:headEnd len="med" w="med" type="none"/>
            <a:tailEnd len="med" w="med" type="stealth"/>
          </a:ln>
        </p:spPr>
      </p:cxnSp>
      <p:pic>
        <p:nvPicPr>
          <p:cNvPr id="168" name="Google Shape;168;p23"/>
          <p:cNvPicPr preferRelativeResize="0"/>
          <p:nvPr/>
        </p:nvPicPr>
        <p:blipFill>
          <a:blip r:embed="rId4">
            <a:alphaModFix/>
          </a:blip>
          <a:stretch>
            <a:fillRect/>
          </a:stretch>
        </p:blipFill>
        <p:spPr>
          <a:xfrm>
            <a:off x="7200900" y="2656574"/>
            <a:ext cx="1462675" cy="1338300"/>
          </a:xfrm>
          <a:prstGeom prst="rect">
            <a:avLst/>
          </a:prstGeom>
          <a:noFill/>
          <a:ln>
            <a:noFill/>
          </a:ln>
        </p:spPr>
      </p:pic>
      <p:sp>
        <p:nvSpPr>
          <p:cNvPr id="169" name="Google Shape;169;p23"/>
          <p:cNvSpPr txBox="1"/>
          <p:nvPr>
            <p:ph idx="4294967295" type="title"/>
          </p:nvPr>
        </p:nvSpPr>
        <p:spPr>
          <a:xfrm>
            <a:off x="729450" y="23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Barcharts  </a:t>
            </a:r>
            <a:r>
              <a:rPr b="0" i="1" lang="en-GB" sz="1400"/>
              <a:t>variable distribution and relationship</a:t>
            </a:r>
            <a:endParaRPr b="0" i="1" sz="1400"/>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txBox="1"/>
          <p:nvPr>
            <p:ph idx="4294967295" type="title"/>
          </p:nvPr>
        </p:nvSpPr>
        <p:spPr>
          <a:xfrm>
            <a:off x="729450" y="23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Boxplots</a:t>
            </a:r>
            <a:endParaRPr/>
          </a:p>
        </p:txBody>
      </p:sp>
      <p:pic>
        <p:nvPicPr>
          <p:cNvPr id="175" name="Google Shape;175;p24"/>
          <p:cNvPicPr preferRelativeResize="0"/>
          <p:nvPr/>
        </p:nvPicPr>
        <p:blipFill>
          <a:blip r:embed="rId3">
            <a:alphaModFix/>
          </a:blip>
          <a:stretch>
            <a:fillRect/>
          </a:stretch>
        </p:blipFill>
        <p:spPr>
          <a:xfrm>
            <a:off x="781675" y="738900"/>
            <a:ext cx="2680225" cy="2068132"/>
          </a:xfrm>
          <a:prstGeom prst="rect">
            <a:avLst/>
          </a:prstGeom>
          <a:noFill/>
          <a:ln>
            <a:noFill/>
          </a:ln>
        </p:spPr>
      </p:pic>
      <p:pic>
        <p:nvPicPr>
          <p:cNvPr id="176" name="Google Shape;176;p24"/>
          <p:cNvPicPr preferRelativeResize="0"/>
          <p:nvPr/>
        </p:nvPicPr>
        <p:blipFill>
          <a:blip r:embed="rId4">
            <a:alphaModFix/>
          </a:blip>
          <a:stretch>
            <a:fillRect/>
          </a:stretch>
        </p:blipFill>
        <p:spPr>
          <a:xfrm>
            <a:off x="685800" y="2910050"/>
            <a:ext cx="2836072" cy="2081050"/>
          </a:xfrm>
          <a:prstGeom prst="rect">
            <a:avLst/>
          </a:prstGeom>
          <a:noFill/>
          <a:ln>
            <a:noFill/>
          </a:ln>
        </p:spPr>
      </p:pic>
      <p:pic>
        <p:nvPicPr>
          <p:cNvPr id="177" name="Google Shape;177;p24"/>
          <p:cNvPicPr preferRelativeResize="0"/>
          <p:nvPr/>
        </p:nvPicPr>
        <p:blipFill>
          <a:blip r:embed="rId5">
            <a:alphaModFix/>
          </a:blip>
          <a:stretch>
            <a:fillRect/>
          </a:stretch>
        </p:blipFill>
        <p:spPr>
          <a:xfrm>
            <a:off x="4118676" y="2922564"/>
            <a:ext cx="2680226" cy="2062085"/>
          </a:xfrm>
          <a:prstGeom prst="rect">
            <a:avLst/>
          </a:prstGeom>
          <a:noFill/>
          <a:ln>
            <a:noFill/>
          </a:ln>
        </p:spPr>
      </p:pic>
      <p:pic>
        <p:nvPicPr>
          <p:cNvPr id="178" name="Google Shape;178;p24"/>
          <p:cNvPicPr preferRelativeResize="0"/>
          <p:nvPr/>
        </p:nvPicPr>
        <p:blipFill>
          <a:blip r:embed="rId6">
            <a:alphaModFix/>
          </a:blip>
          <a:stretch>
            <a:fillRect/>
          </a:stretch>
        </p:blipFill>
        <p:spPr>
          <a:xfrm>
            <a:off x="4198050" y="719297"/>
            <a:ext cx="2680225" cy="20810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Clustering</a:t>
            </a:r>
            <a:endParaRPr/>
          </a:p>
        </p:txBody>
      </p:sp>
      <p:sp>
        <p:nvSpPr>
          <p:cNvPr id="184" name="Google Shape;184;p25"/>
          <p:cNvSpPr txBox="1"/>
          <p:nvPr/>
        </p:nvSpPr>
        <p:spPr>
          <a:xfrm>
            <a:off x="729450" y="1932000"/>
            <a:ext cx="5824200" cy="1279500"/>
          </a:xfrm>
          <a:prstGeom prst="rect">
            <a:avLst/>
          </a:prstGeom>
          <a:noFill/>
          <a:ln>
            <a:noFill/>
          </a:ln>
        </p:spPr>
        <p:txBody>
          <a:bodyPr anchorCtr="0" anchor="t" bIns="91425" lIns="91425" spcFirstLastPara="1" rIns="91425" wrap="square" tIns="91425">
            <a:noAutofit/>
          </a:bodyPr>
          <a:lstStyle/>
          <a:p>
            <a:pPr indent="-295275" lvl="0" marL="457200" rtl="0" algn="l">
              <a:spcBef>
                <a:spcPts val="0"/>
              </a:spcBef>
              <a:spcAft>
                <a:spcPts val="0"/>
              </a:spcAft>
              <a:buClr>
                <a:srgbClr val="212121"/>
              </a:buClr>
              <a:buSzPts val="1050"/>
              <a:buFont typeface="Roboto"/>
              <a:buChar char="●"/>
            </a:pPr>
            <a:r>
              <a:rPr lang="en-GB" sz="1050">
                <a:solidFill>
                  <a:srgbClr val="212121"/>
                </a:solidFill>
                <a:highlight>
                  <a:srgbClr val="FFFFFF"/>
                </a:highlight>
                <a:latin typeface="Roboto"/>
                <a:ea typeface="Roboto"/>
                <a:cs typeface="Roboto"/>
                <a:sym typeface="Roboto"/>
              </a:rPr>
              <a:t>Feature Engineering</a:t>
            </a:r>
            <a:endParaRPr sz="1050">
              <a:solidFill>
                <a:srgbClr val="212121"/>
              </a:solidFill>
              <a:highlight>
                <a:srgbClr val="FFFFFF"/>
              </a:highlight>
              <a:latin typeface="Roboto"/>
              <a:ea typeface="Roboto"/>
              <a:cs typeface="Roboto"/>
              <a:sym typeface="Roboto"/>
            </a:endParaRPr>
          </a:p>
          <a:p>
            <a:pPr indent="-295275" lvl="1" marL="914400" rtl="0" algn="l">
              <a:spcBef>
                <a:spcPts val="0"/>
              </a:spcBef>
              <a:spcAft>
                <a:spcPts val="0"/>
              </a:spcAft>
              <a:buClr>
                <a:srgbClr val="212121"/>
              </a:buClr>
              <a:buSzPts val="1050"/>
              <a:buFont typeface="Roboto"/>
              <a:buChar char="○"/>
            </a:pPr>
            <a:r>
              <a:rPr lang="en-GB" sz="1050">
                <a:solidFill>
                  <a:srgbClr val="212121"/>
                </a:solidFill>
                <a:highlight>
                  <a:srgbClr val="FFFFFF"/>
                </a:highlight>
                <a:latin typeface="Roboto"/>
                <a:ea typeface="Roboto"/>
                <a:cs typeface="Roboto"/>
                <a:sym typeface="Roboto"/>
              </a:rPr>
              <a:t>Before do any clustering, we need to do some </a:t>
            </a:r>
            <a:r>
              <a:rPr lang="en-GB" sz="1050">
                <a:solidFill>
                  <a:srgbClr val="212121"/>
                </a:solidFill>
                <a:highlight>
                  <a:srgbClr val="FFFFFF"/>
                </a:highlight>
                <a:latin typeface="Roboto"/>
                <a:ea typeface="Roboto"/>
                <a:cs typeface="Roboto"/>
                <a:sym typeface="Roboto"/>
              </a:rPr>
              <a:t>feature</a:t>
            </a:r>
            <a:r>
              <a:rPr lang="en-GB" sz="1050">
                <a:solidFill>
                  <a:srgbClr val="212121"/>
                </a:solidFill>
                <a:highlight>
                  <a:srgbClr val="FFFFFF"/>
                </a:highlight>
                <a:latin typeface="Roboto"/>
                <a:ea typeface="Roboto"/>
                <a:cs typeface="Roboto"/>
                <a:sym typeface="Roboto"/>
              </a:rPr>
              <a:t> engineering. </a:t>
            </a:r>
            <a:endParaRPr sz="1050">
              <a:solidFill>
                <a:srgbClr val="212121"/>
              </a:solidFill>
              <a:highlight>
                <a:srgbClr val="FFFFFF"/>
              </a:highlight>
              <a:latin typeface="Roboto"/>
              <a:ea typeface="Roboto"/>
              <a:cs typeface="Roboto"/>
              <a:sym typeface="Roboto"/>
            </a:endParaRPr>
          </a:p>
          <a:p>
            <a:pPr indent="-295275" lvl="1" marL="914400" rtl="0" algn="l">
              <a:spcBef>
                <a:spcPts val="0"/>
              </a:spcBef>
              <a:spcAft>
                <a:spcPts val="0"/>
              </a:spcAft>
              <a:buClr>
                <a:srgbClr val="212121"/>
              </a:buClr>
              <a:buSzPts val="1050"/>
              <a:buFont typeface="Roboto"/>
              <a:buChar char="○"/>
            </a:pPr>
            <a:r>
              <a:rPr lang="en-GB" sz="1050">
                <a:solidFill>
                  <a:srgbClr val="212121"/>
                </a:solidFill>
                <a:highlight>
                  <a:srgbClr val="FFFFFF"/>
                </a:highlight>
                <a:latin typeface="Roboto"/>
                <a:ea typeface="Roboto"/>
                <a:cs typeface="Roboto"/>
                <a:sym typeface="Roboto"/>
              </a:rPr>
              <a:t>To do this we need change authors and language code into integiner, so that we can plug data into clustering model.</a:t>
            </a:r>
            <a:endParaRPr/>
          </a:p>
        </p:txBody>
      </p:sp>
      <p:pic>
        <p:nvPicPr>
          <p:cNvPr id="185" name="Google Shape;185;p25"/>
          <p:cNvPicPr preferRelativeResize="0"/>
          <p:nvPr/>
        </p:nvPicPr>
        <p:blipFill rotWithShape="1">
          <a:blip r:embed="rId3">
            <a:alphaModFix/>
          </a:blip>
          <a:srcRect b="0" l="3232" r="0" t="6994"/>
          <a:stretch/>
        </p:blipFill>
        <p:spPr>
          <a:xfrm>
            <a:off x="5678625" y="1725487"/>
            <a:ext cx="1527725" cy="1054600"/>
          </a:xfrm>
          <a:prstGeom prst="rect">
            <a:avLst/>
          </a:prstGeom>
          <a:noFill/>
          <a:ln>
            <a:noFill/>
          </a:ln>
        </p:spPr>
      </p:pic>
      <p:pic>
        <p:nvPicPr>
          <p:cNvPr id="186" name="Google Shape;186;p25"/>
          <p:cNvPicPr preferRelativeResize="0"/>
          <p:nvPr/>
        </p:nvPicPr>
        <p:blipFill>
          <a:blip r:embed="rId4">
            <a:alphaModFix/>
          </a:blip>
          <a:stretch>
            <a:fillRect/>
          </a:stretch>
        </p:blipFill>
        <p:spPr>
          <a:xfrm>
            <a:off x="7400725" y="1725474"/>
            <a:ext cx="1649425" cy="990675"/>
          </a:xfrm>
          <a:prstGeom prst="rect">
            <a:avLst/>
          </a:prstGeom>
          <a:noFill/>
          <a:ln>
            <a:noFill/>
          </a:ln>
        </p:spPr>
      </p:pic>
      <p:pic>
        <p:nvPicPr>
          <p:cNvPr id="187" name="Google Shape;187;p25"/>
          <p:cNvPicPr preferRelativeResize="0"/>
          <p:nvPr/>
        </p:nvPicPr>
        <p:blipFill>
          <a:blip r:embed="rId5">
            <a:alphaModFix/>
          </a:blip>
          <a:stretch>
            <a:fillRect/>
          </a:stretch>
        </p:blipFill>
        <p:spPr>
          <a:xfrm>
            <a:off x="1276873" y="3074573"/>
            <a:ext cx="6474992" cy="1596900"/>
          </a:xfrm>
          <a:prstGeom prst="rect">
            <a:avLst/>
          </a:prstGeom>
          <a:noFill/>
          <a:ln>
            <a:noFill/>
          </a:ln>
        </p:spPr>
      </p:pic>
      <p:cxnSp>
        <p:nvCxnSpPr>
          <p:cNvPr id="188" name="Google Shape;188;p25"/>
          <p:cNvCxnSpPr/>
          <p:nvPr/>
        </p:nvCxnSpPr>
        <p:spPr>
          <a:xfrm>
            <a:off x="6690250" y="2571750"/>
            <a:ext cx="140700" cy="621600"/>
          </a:xfrm>
          <a:prstGeom prst="straightConnector1">
            <a:avLst/>
          </a:prstGeom>
          <a:noFill/>
          <a:ln cap="flat" cmpd="sng" w="38100">
            <a:solidFill>
              <a:schemeClr val="accent3"/>
            </a:solidFill>
            <a:prstDash val="solid"/>
            <a:round/>
            <a:headEnd len="med" w="med" type="none"/>
            <a:tailEnd len="med" w="med" type="triangle"/>
          </a:ln>
        </p:spPr>
      </p:cxnSp>
      <p:cxnSp>
        <p:nvCxnSpPr>
          <p:cNvPr id="189" name="Google Shape;189;p25"/>
          <p:cNvCxnSpPr/>
          <p:nvPr/>
        </p:nvCxnSpPr>
        <p:spPr>
          <a:xfrm flipH="1">
            <a:off x="8562750" y="2671650"/>
            <a:ext cx="125700" cy="399600"/>
          </a:xfrm>
          <a:prstGeom prst="straightConnector1">
            <a:avLst/>
          </a:prstGeom>
          <a:noFill/>
          <a:ln cap="flat" cmpd="sng" w="38100">
            <a:solidFill>
              <a:schemeClr val="accent3"/>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266425" y="0"/>
            <a:ext cx="3715200" cy="4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K-Means Clustering</a:t>
            </a:r>
            <a:endParaRPr sz="2400"/>
          </a:p>
        </p:txBody>
      </p:sp>
      <p:pic>
        <p:nvPicPr>
          <p:cNvPr id="195" name="Google Shape;195;p26"/>
          <p:cNvPicPr preferRelativeResize="0"/>
          <p:nvPr/>
        </p:nvPicPr>
        <p:blipFill rotWithShape="1">
          <a:blip r:embed="rId3">
            <a:alphaModFix/>
          </a:blip>
          <a:srcRect b="0" l="0" r="35379" t="0"/>
          <a:stretch/>
        </p:blipFill>
        <p:spPr>
          <a:xfrm>
            <a:off x="796225" y="2937575"/>
            <a:ext cx="3459149" cy="1631025"/>
          </a:xfrm>
          <a:prstGeom prst="rect">
            <a:avLst/>
          </a:prstGeom>
          <a:noFill/>
          <a:ln>
            <a:noFill/>
          </a:ln>
        </p:spPr>
      </p:pic>
      <p:pic>
        <p:nvPicPr>
          <p:cNvPr id="196" name="Google Shape;196;p26"/>
          <p:cNvPicPr preferRelativeResize="0"/>
          <p:nvPr/>
        </p:nvPicPr>
        <p:blipFill rotWithShape="1">
          <a:blip r:embed="rId3">
            <a:alphaModFix/>
          </a:blip>
          <a:srcRect b="0" l="65557" r="0" t="0"/>
          <a:stretch/>
        </p:blipFill>
        <p:spPr>
          <a:xfrm>
            <a:off x="4754138" y="1543600"/>
            <a:ext cx="3345126" cy="2959175"/>
          </a:xfrm>
          <a:prstGeom prst="rect">
            <a:avLst/>
          </a:prstGeom>
          <a:noFill/>
          <a:ln>
            <a:noFill/>
          </a:ln>
        </p:spPr>
      </p:pic>
      <p:sp>
        <p:nvSpPr>
          <p:cNvPr id="197" name="Google Shape;197;p26"/>
          <p:cNvSpPr txBox="1"/>
          <p:nvPr>
            <p:ph idx="1" type="body"/>
          </p:nvPr>
        </p:nvSpPr>
        <p:spPr>
          <a:xfrm>
            <a:off x="334150" y="671775"/>
            <a:ext cx="6607800" cy="768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I</a:t>
            </a:r>
            <a:r>
              <a:rPr lang="en-GB"/>
              <a:t>nertia</a:t>
            </a:r>
            <a:endParaRPr/>
          </a:p>
          <a:p>
            <a:pPr indent="-311150" lvl="0" marL="457200" rtl="0" algn="l">
              <a:spcBef>
                <a:spcPts val="0"/>
              </a:spcBef>
              <a:spcAft>
                <a:spcPts val="0"/>
              </a:spcAft>
              <a:buSzPts val="1300"/>
              <a:buChar char="●"/>
            </a:pPr>
            <a:r>
              <a:rPr lang="en-GB"/>
              <a:t>Authors and language_code have been converted to number counts</a:t>
            </a:r>
            <a:endParaRPr/>
          </a:p>
          <a:p>
            <a:pPr indent="-311150" lvl="0" marL="457200" rtl="0" algn="l">
              <a:spcBef>
                <a:spcPts val="0"/>
              </a:spcBef>
              <a:spcAft>
                <a:spcPts val="0"/>
              </a:spcAft>
              <a:buSzPts val="1300"/>
              <a:buChar char="●"/>
            </a:pPr>
            <a:r>
              <a:rPr lang="en-GB"/>
              <a:t>Elbow method to find K value</a:t>
            </a:r>
            <a:endParaRPr/>
          </a:p>
          <a:p>
            <a:pPr indent="-311150" lvl="0" marL="457200" rtl="0" algn="l">
              <a:spcBef>
                <a:spcPts val="0"/>
              </a:spcBef>
              <a:spcAft>
                <a:spcPts val="0"/>
              </a:spcAft>
              <a:buSzPts val="1300"/>
              <a:buChar char="●"/>
            </a:pPr>
            <a:r>
              <a:rPr lang="en-GB"/>
              <a:t>Divide into 3 categories</a:t>
            </a:r>
            <a:endParaRPr/>
          </a:p>
        </p:txBody>
      </p:sp>
      <p:pic>
        <p:nvPicPr>
          <p:cNvPr id="198" name="Google Shape;198;p26"/>
          <p:cNvPicPr preferRelativeResize="0"/>
          <p:nvPr/>
        </p:nvPicPr>
        <p:blipFill>
          <a:blip r:embed="rId4">
            <a:alphaModFix/>
          </a:blip>
          <a:stretch>
            <a:fillRect/>
          </a:stretch>
        </p:blipFill>
        <p:spPr>
          <a:xfrm flipH="1">
            <a:off x="7665300" y="3636450"/>
            <a:ext cx="1339450" cy="1339450"/>
          </a:xfrm>
          <a:prstGeom prst="rect">
            <a:avLst/>
          </a:prstGeom>
          <a:noFill/>
          <a:ln>
            <a:noFill/>
          </a:ln>
        </p:spPr>
      </p:pic>
      <p:cxnSp>
        <p:nvCxnSpPr>
          <p:cNvPr id="199" name="Google Shape;199;p26"/>
          <p:cNvCxnSpPr/>
          <p:nvPr/>
        </p:nvCxnSpPr>
        <p:spPr>
          <a:xfrm flipH="1">
            <a:off x="5609400" y="1285875"/>
            <a:ext cx="257400" cy="477000"/>
          </a:xfrm>
          <a:prstGeom prst="straightConnector1">
            <a:avLst/>
          </a:prstGeom>
          <a:noFill/>
          <a:ln cap="flat" cmpd="sng" w="38100">
            <a:solidFill>
              <a:schemeClr val="accent3"/>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Hierarchical</a:t>
            </a:r>
            <a:endParaRPr/>
          </a:p>
        </p:txBody>
      </p:sp>
      <p:pic>
        <p:nvPicPr>
          <p:cNvPr id="205" name="Google Shape;205;p27"/>
          <p:cNvPicPr preferRelativeResize="0"/>
          <p:nvPr/>
        </p:nvPicPr>
        <p:blipFill>
          <a:blip r:embed="rId3">
            <a:alphaModFix/>
          </a:blip>
          <a:stretch>
            <a:fillRect/>
          </a:stretch>
        </p:blipFill>
        <p:spPr>
          <a:xfrm>
            <a:off x="7416700" y="2418698"/>
            <a:ext cx="1176325" cy="1784101"/>
          </a:xfrm>
          <a:prstGeom prst="rect">
            <a:avLst/>
          </a:prstGeom>
          <a:noFill/>
          <a:ln>
            <a:noFill/>
          </a:ln>
        </p:spPr>
      </p:pic>
      <p:pic>
        <p:nvPicPr>
          <p:cNvPr id="206" name="Google Shape;206;p27"/>
          <p:cNvPicPr preferRelativeResize="0"/>
          <p:nvPr/>
        </p:nvPicPr>
        <p:blipFill>
          <a:blip r:embed="rId4">
            <a:alphaModFix/>
          </a:blip>
          <a:stretch>
            <a:fillRect/>
          </a:stretch>
        </p:blipFill>
        <p:spPr>
          <a:xfrm>
            <a:off x="729450" y="1976650"/>
            <a:ext cx="3352800" cy="2381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Classification</a:t>
            </a:r>
            <a:endParaRPr/>
          </a:p>
        </p:txBody>
      </p:sp>
      <p:pic>
        <p:nvPicPr>
          <p:cNvPr id="212" name="Google Shape;212;p28"/>
          <p:cNvPicPr preferRelativeResize="0"/>
          <p:nvPr/>
        </p:nvPicPr>
        <p:blipFill rotWithShape="1">
          <a:blip r:embed="rId3">
            <a:alphaModFix/>
          </a:blip>
          <a:srcRect b="13911" l="0" r="0" t="0"/>
          <a:stretch/>
        </p:blipFill>
        <p:spPr>
          <a:xfrm>
            <a:off x="1880600" y="2866450"/>
            <a:ext cx="6357100" cy="1414625"/>
          </a:xfrm>
          <a:prstGeom prst="rect">
            <a:avLst/>
          </a:prstGeom>
          <a:noFill/>
          <a:ln>
            <a:noFill/>
          </a:ln>
        </p:spPr>
      </p:pic>
      <p:sp>
        <p:nvSpPr>
          <p:cNvPr id="213" name="Google Shape;213;p28"/>
          <p:cNvSpPr/>
          <p:nvPr/>
        </p:nvSpPr>
        <p:spPr>
          <a:xfrm>
            <a:off x="385750" y="1853850"/>
            <a:ext cx="4870260" cy="1012608"/>
          </a:xfrm>
          <a:prstGeom prst="irregularSeal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t>Methods we tried</a:t>
            </a:r>
            <a:endParaRPr b="1"/>
          </a:p>
        </p:txBody>
      </p:sp>
      <p:pic>
        <p:nvPicPr>
          <p:cNvPr id="214" name="Google Shape;214;p28"/>
          <p:cNvPicPr preferRelativeResize="0"/>
          <p:nvPr/>
        </p:nvPicPr>
        <p:blipFill rotWithShape="1">
          <a:blip r:embed="rId3">
            <a:alphaModFix/>
          </a:blip>
          <a:srcRect b="0" l="0" r="0" t="48683"/>
          <a:stretch/>
        </p:blipFill>
        <p:spPr>
          <a:xfrm>
            <a:off x="1880600" y="3437825"/>
            <a:ext cx="6357100" cy="843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Steps</a:t>
            </a:r>
            <a:endParaRPr/>
          </a:p>
        </p:txBody>
      </p:sp>
      <p:sp>
        <p:nvSpPr>
          <p:cNvPr id="220" name="Google Shape;220;p29"/>
          <p:cNvSpPr txBox="1"/>
          <p:nvPr>
            <p:ph idx="1" type="body"/>
          </p:nvPr>
        </p:nvSpPr>
        <p:spPr>
          <a:xfrm>
            <a:off x="729450" y="206360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minimax scaler - normalize data</a:t>
            </a:r>
            <a:endParaRPr/>
          </a:p>
          <a:p>
            <a:pPr indent="-311150" lvl="0" marL="457200" rtl="0" algn="l">
              <a:spcBef>
                <a:spcPts val="0"/>
              </a:spcBef>
              <a:spcAft>
                <a:spcPts val="0"/>
              </a:spcAft>
              <a:buSzPts val="1300"/>
              <a:buChar char="●"/>
            </a:pPr>
            <a:r>
              <a:rPr lang="en-GB"/>
              <a:t>Put in model together . combine 1 and 2 in models with the pipeline </a:t>
            </a:r>
            <a:endParaRPr/>
          </a:p>
          <a:p>
            <a:pPr indent="-311150" lvl="0" marL="457200" rtl="0" algn="l">
              <a:spcBef>
                <a:spcPts val="0"/>
              </a:spcBef>
              <a:spcAft>
                <a:spcPts val="0"/>
              </a:spcAft>
              <a:buSzPts val="1300"/>
              <a:buChar char="●"/>
            </a:pPr>
            <a:r>
              <a:rPr lang="en-GB"/>
              <a:t>Cross validation run the model - find best parameter. </a:t>
            </a:r>
            <a:endParaRPr/>
          </a:p>
          <a:p>
            <a:pPr indent="-311150" lvl="0" marL="457200" rtl="0" algn="l">
              <a:spcBef>
                <a:spcPts val="0"/>
              </a:spcBef>
              <a:spcAft>
                <a:spcPts val="0"/>
              </a:spcAft>
              <a:buSzPts val="1300"/>
              <a:buChar char="●"/>
            </a:pPr>
            <a:r>
              <a:rPr lang="en-GB"/>
              <a:t>Evaluate model - accurate score and f1 score. </a:t>
            </a:r>
            <a:endParaRPr/>
          </a:p>
          <a:p>
            <a:pPr indent="-311150" lvl="0" marL="457200" rtl="0" algn="l">
              <a:spcBef>
                <a:spcPts val="0"/>
              </a:spcBef>
              <a:spcAft>
                <a:spcPts val="0"/>
              </a:spcAft>
              <a:buSzPts val="1300"/>
              <a:buChar char="●"/>
            </a:pPr>
            <a:r>
              <a:rPr lang="en-GB"/>
              <a:t>Find the best model - random forest and decide tree. Pipeline give best param for each model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727650" y="1380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 </a:t>
            </a:r>
            <a:endParaRPr/>
          </a:p>
        </p:txBody>
      </p:sp>
      <p:graphicFrame>
        <p:nvGraphicFramePr>
          <p:cNvPr id="226" name="Google Shape;226;p30"/>
          <p:cNvGraphicFramePr/>
          <p:nvPr/>
        </p:nvGraphicFramePr>
        <p:xfrm>
          <a:off x="422825" y="2381250"/>
          <a:ext cx="3000000" cy="3000000"/>
        </p:xfrm>
        <a:graphic>
          <a:graphicData uri="http://schemas.openxmlformats.org/drawingml/2006/table">
            <a:tbl>
              <a:tblPr>
                <a:noFill/>
                <a:tableStyleId>{66F8DF93-C5D5-4252-A9A5-394F96E3D7A3}</a:tableStyleId>
              </a:tblPr>
              <a:tblGrid>
                <a:gridCol w="758475"/>
                <a:gridCol w="1461400"/>
                <a:gridCol w="1544575"/>
                <a:gridCol w="1544575"/>
                <a:gridCol w="1544575"/>
                <a:gridCol w="1544575"/>
              </a:tblGrid>
              <a:tr h="381000">
                <a:tc gridSpan="2">
                  <a:txBody>
                    <a:bodyPr/>
                    <a:lstStyle/>
                    <a:p>
                      <a:pPr indent="0" lvl="0" marL="0" rtl="0" algn="l">
                        <a:spcBef>
                          <a:spcPts val="0"/>
                        </a:spcBef>
                        <a:spcAft>
                          <a:spcPts val="0"/>
                        </a:spcAft>
                        <a:buNone/>
                      </a:pPr>
                      <a:r>
                        <a:rPr lang="en-GB"/>
                        <a:t> </a:t>
                      </a:r>
                      <a:endParaRPr/>
                    </a:p>
                  </a:txBody>
                  <a:tcPr marT="91425" marB="91425" marR="91425" marL="91425"/>
                </a:tc>
                <a:tc hMerge="1"/>
                <a:tc>
                  <a:txBody>
                    <a:bodyPr/>
                    <a:lstStyle/>
                    <a:p>
                      <a:pPr indent="0" lvl="0" marL="0" rtl="0" algn="r">
                        <a:spcBef>
                          <a:spcPts val="0"/>
                        </a:spcBef>
                        <a:spcAft>
                          <a:spcPts val="0"/>
                        </a:spcAft>
                        <a:buNone/>
                      </a:pPr>
                      <a:r>
                        <a:rPr lang="en-GB"/>
                        <a:t>RandomForest</a:t>
                      </a:r>
                      <a:endParaRPr/>
                    </a:p>
                  </a:txBody>
                  <a:tcPr marT="91425" marB="91425" marR="91425" marL="91425"/>
                </a:tc>
                <a:tc>
                  <a:txBody>
                    <a:bodyPr/>
                    <a:lstStyle/>
                    <a:p>
                      <a:pPr indent="0" lvl="0" marL="0" rtl="0" algn="r">
                        <a:spcBef>
                          <a:spcPts val="0"/>
                        </a:spcBef>
                        <a:spcAft>
                          <a:spcPts val="0"/>
                        </a:spcAft>
                        <a:buNone/>
                      </a:pPr>
                      <a:r>
                        <a:rPr lang="en-GB"/>
                        <a:t>SVM</a:t>
                      </a:r>
                      <a:endParaRPr/>
                    </a:p>
                  </a:txBody>
                  <a:tcPr marT="91425" marB="91425" marR="91425" marL="91425"/>
                </a:tc>
                <a:tc>
                  <a:txBody>
                    <a:bodyPr/>
                    <a:lstStyle/>
                    <a:p>
                      <a:pPr indent="0" lvl="0" marL="0" rtl="0" algn="r">
                        <a:spcBef>
                          <a:spcPts val="0"/>
                        </a:spcBef>
                        <a:spcAft>
                          <a:spcPts val="0"/>
                        </a:spcAft>
                        <a:buNone/>
                      </a:pPr>
                      <a:r>
                        <a:rPr lang="en-GB"/>
                        <a:t>DecisionTree</a:t>
                      </a:r>
                      <a:endParaRPr/>
                    </a:p>
                  </a:txBody>
                  <a:tcPr marT="91425" marB="91425" marR="91425" marL="91425"/>
                </a:tc>
                <a:tc>
                  <a:txBody>
                    <a:bodyPr/>
                    <a:lstStyle/>
                    <a:p>
                      <a:pPr indent="0" lvl="0" marL="0" rtl="0" algn="r">
                        <a:spcBef>
                          <a:spcPts val="0"/>
                        </a:spcBef>
                        <a:spcAft>
                          <a:spcPts val="0"/>
                        </a:spcAft>
                        <a:buNone/>
                      </a:pPr>
                      <a:r>
                        <a:rPr lang="en-GB"/>
                        <a:t>AdaBoost</a:t>
                      </a:r>
                      <a:endParaRPr/>
                    </a:p>
                  </a:txBody>
                  <a:tcPr marT="91425" marB="91425" marR="91425" marL="91425"/>
                </a:tc>
              </a:tr>
              <a:tr h="381000">
                <a:tc>
                  <a:txBody>
                    <a:bodyPr/>
                    <a:lstStyle/>
                    <a:p>
                      <a:pPr indent="0" lvl="0" marL="0" rtl="0" algn="l">
                        <a:spcBef>
                          <a:spcPts val="0"/>
                        </a:spcBef>
                        <a:spcAft>
                          <a:spcPts val="0"/>
                        </a:spcAft>
                        <a:buNone/>
                      </a:pPr>
                      <a:r>
                        <a:rPr lang="en-GB"/>
                        <a:t>train</a:t>
                      </a:r>
                      <a:endParaRPr/>
                    </a:p>
                  </a:txBody>
                  <a:tcPr marT="91425" marB="91425" marR="91425" marL="91425"/>
                </a:tc>
                <a:tc>
                  <a:txBody>
                    <a:bodyPr/>
                    <a:lstStyle/>
                    <a:p>
                      <a:pPr indent="0" lvl="0" marL="0" rtl="0" algn="l">
                        <a:spcBef>
                          <a:spcPts val="0"/>
                        </a:spcBef>
                        <a:spcAft>
                          <a:spcPts val="0"/>
                        </a:spcAft>
                        <a:buNone/>
                      </a:pPr>
                      <a:r>
                        <a:rPr lang="en-GB"/>
                        <a:t>CV Score</a:t>
                      </a:r>
                      <a:endParaRPr/>
                    </a:p>
                  </a:txBody>
                  <a:tcPr marT="91425" marB="91425" marR="91425" marL="91425"/>
                </a:tc>
                <a:tc>
                  <a:txBody>
                    <a:bodyPr/>
                    <a:lstStyle/>
                    <a:p>
                      <a:pPr indent="0" lvl="0" marL="0" rtl="0" algn="r">
                        <a:lnSpc>
                          <a:spcPct val="115000"/>
                        </a:lnSpc>
                        <a:spcBef>
                          <a:spcPts val="0"/>
                        </a:spcBef>
                        <a:spcAft>
                          <a:spcPts val="0"/>
                        </a:spcAft>
                        <a:buNone/>
                      </a:pPr>
                      <a:r>
                        <a:rPr lang="en-GB" sz="1200"/>
                        <a:t>0.987</a:t>
                      </a:r>
                      <a:endParaRPr sz="1200"/>
                    </a:p>
                  </a:txBody>
                  <a:tcPr marT="91425" marB="91425" marR="91425" marL="91425"/>
                </a:tc>
                <a:tc>
                  <a:txBody>
                    <a:bodyPr/>
                    <a:lstStyle/>
                    <a:p>
                      <a:pPr indent="0" lvl="0" marL="0" rtl="0" algn="r">
                        <a:lnSpc>
                          <a:spcPct val="115000"/>
                        </a:lnSpc>
                        <a:spcBef>
                          <a:spcPts val="0"/>
                        </a:spcBef>
                        <a:spcAft>
                          <a:spcPts val="0"/>
                        </a:spcAft>
                        <a:buNone/>
                      </a:pPr>
                      <a:r>
                        <a:rPr lang="en-GB" sz="1200"/>
                        <a:t>0.972</a:t>
                      </a:r>
                      <a:endParaRPr sz="1200"/>
                    </a:p>
                  </a:txBody>
                  <a:tcPr marT="91425" marB="91425" marR="91425" marL="91425"/>
                </a:tc>
                <a:tc>
                  <a:txBody>
                    <a:bodyPr/>
                    <a:lstStyle/>
                    <a:p>
                      <a:pPr indent="0" lvl="0" marL="0" rtl="0" algn="r">
                        <a:lnSpc>
                          <a:spcPct val="115000"/>
                        </a:lnSpc>
                        <a:spcBef>
                          <a:spcPts val="0"/>
                        </a:spcBef>
                        <a:spcAft>
                          <a:spcPts val="0"/>
                        </a:spcAft>
                        <a:buNone/>
                      </a:pPr>
                      <a:r>
                        <a:rPr lang="en-GB" sz="1200"/>
                        <a:t>0.982</a:t>
                      </a:r>
                      <a:endParaRPr sz="1200"/>
                    </a:p>
                  </a:txBody>
                  <a:tcPr marT="91425" marB="91425" marR="91425" marL="91425"/>
                </a:tc>
                <a:tc>
                  <a:txBody>
                    <a:bodyPr/>
                    <a:lstStyle/>
                    <a:p>
                      <a:pPr indent="0" lvl="0" marL="0" rtl="0" algn="r">
                        <a:lnSpc>
                          <a:spcPct val="115000"/>
                        </a:lnSpc>
                        <a:spcBef>
                          <a:spcPts val="0"/>
                        </a:spcBef>
                        <a:spcAft>
                          <a:spcPts val="0"/>
                        </a:spcAft>
                        <a:buNone/>
                      </a:pPr>
                      <a:r>
                        <a:rPr lang="en-GB" sz="1200"/>
                        <a:t>0.977</a:t>
                      </a:r>
                      <a:endParaRPr sz="1200"/>
                    </a:p>
                  </a:txBody>
                  <a:tcPr marT="91425" marB="91425" marR="91425" marL="91425"/>
                </a:tc>
              </a:tr>
              <a:tr h="381000">
                <a:tc rowSpan="2">
                  <a:txBody>
                    <a:bodyPr/>
                    <a:lstStyle/>
                    <a:p>
                      <a:pPr indent="0" lvl="0" marL="0" rtl="0" algn="l">
                        <a:spcBef>
                          <a:spcPts val="0"/>
                        </a:spcBef>
                        <a:spcAft>
                          <a:spcPts val="0"/>
                        </a:spcAft>
                        <a:buNone/>
                      </a:pPr>
                      <a:r>
                        <a:rPr lang="en-GB"/>
                        <a:t>test</a:t>
                      </a:r>
                      <a:endParaRPr/>
                    </a:p>
                  </a:txBody>
                  <a:tcPr marT="91425" marB="91425" marR="91425" marL="91425" anchor="ctr"/>
                </a:tc>
                <a:tc>
                  <a:txBody>
                    <a:bodyPr/>
                    <a:lstStyle/>
                    <a:p>
                      <a:pPr indent="0" lvl="0" marL="0" rtl="0" algn="l">
                        <a:spcBef>
                          <a:spcPts val="0"/>
                        </a:spcBef>
                        <a:spcAft>
                          <a:spcPts val="0"/>
                        </a:spcAft>
                        <a:buNone/>
                      </a:pPr>
                      <a:r>
                        <a:rPr lang="en-GB"/>
                        <a:t>accuracy score</a:t>
                      </a:r>
                      <a:endParaRPr/>
                    </a:p>
                  </a:txBody>
                  <a:tcPr marT="91425" marB="91425" marR="91425" marL="91425"/>
                </a:tc>
                <a:tc>
                  <a:txBody>
                    <a:bodyPr/>
                    <a:lstStyle/>
                    <a:p>
                      <a:pPr indent="0" lvl="0" marL="0" rtl="0" algn="r">
                        <a:lnSpc>
                          <a:spcPct val="115000"/>
                        </a:lnSpc>
                        <a:spcBef>
                          <a:spcPts val="0"/>
                        </a:spcBef>
                        <a:spcAft>
                          <a:spcPts val="0"/>
                        </a:spcAft>
                        <a:buNone/>
                      </a:pPr>
                      <a:r>
                        <a:rPr lang="en-GB" sz="1200"/>
                        <a:t>0.986471251</a:t>
                      </a:r>
                      <a:endParaRPr sz="1200"/>
                    </a:p>
                  </a:txBody>
                  <a:tcPr marT="91425" marB="91425" marR="91425" marL="91425"/>
                </a:tc>
                <a:tc>
                  <a:txBody>
                    <a:bodyPr/>
                    <a:lstStyle/>
                    <a:p>
                      <a:pPr indent="0" lvl="0" marL="0" rtl="0" algn="r">
                        <a:lnSpc>
                          <a:spcPct val="115000"/>
                        </a:lnSpc>
                        <a:spcBef>
                          <a:spcPts val="0"/>
                        </a:spcBef>
                        <a:spcAft>
                          <a:spcPts val="0"/>
                        </a:spcAft>
                        <a:buNone/>
                      </a:pPr>
                      <a:r>
                        <a:rPr lang="en-GB" sz="1200"/>
                        <a:t>0.974821496</a:t>
                      </a:r>
                      <a:endParaRPr sz="1200"/>
                    </a:p>
                  </a:txBody>
                  <a:tcPr marT="91425" marB="91425" marR="91425" marL="91425"/>
                </a:tc>
                <a:tc>
                  <a:txBody>
                    <a:bodyPr/>
                    <a:lstStyle/>
                    <a:p>
                      <a:pPr indent="0" lvl="0" marL="0" rtl="0" algn="r">
                        <a:lnSpc>
                          <a:spcPct val="115000"/>
                        </a:lnSpc>
                        <a:spcBef>
                          <a:spcPts val="0"/>
                        </a:spcBef>
                        <a:spcAft>
                          <a:spcPts val="0"/>
                        </a:spcAft>
                        <a:buNone/>
                      </a:pPr>
                      <a:r>
                        <a:rPr lang="en-GB" sz="1200"/>
                        <a:t>0.985719654</a:t>
                      </a:r>
                      <a:endParaRPr sz="1200"/>
                    </a:p>
                  </a:txBody>
                  <a:tcPr marT="91425" marB="91425" marR="91425" marL="91425"/>
                </a:tc>
                <a:tc>
                  <a:txBody>
                    <a:bodyPr/>
                    <a:lstStyle/>
                    <a:p>
                      <a:pPr indent="0" lvl="0" marL="0" rtl="0" algn="r">
                        <a:lnSpc>
                          <a:spcPct val="115000"/>
                        </a:lnSpc>
                        <a:spcBef>
                          <a:spcPts val="0"/>
                        </a:spcBef>
                        <a:spcAft>
                          <a:spcPts val="0"/>
                        </a:spcAft>
                        <a:buNone/>
                      </a:pPr>
                      <a:r>
                        <a:rPr lang="en-GB" sz="1200"/>
                        <a:t>0.967305524</a:t>
                      </a:r>
                      <a:endParaRPr sz="1200"/>
                    </a:p>
                  </a:txBody>
                  <a:tcPr marT="91425" marB="91425" marR="91425" marL="91425"/>
                </a:tc>
              </a:tr>
              <a:tr h="381000">
                <a:tc vMerge="1"/>
                <a:tc>
                  <a:txBody>
                    <a:bodyPr/>
                    <a:lstStyle/>
                    <a:p>
                      <a:pPr indent="0" lvl="0" marL="0" rtl="0" algn="l">
                        <a:spcBef>
                          <a:spcPts val="0"/>
                        </a:spcBef>
                        <a:spcAft>
                          <a:spcPts val="0"/>
                        </a:spcAft>
                        <a:buNone/>
                      </a:pPr>
                      <a:r>
                        <a:rPr lang="en-GB"/>
                        <a:t>f1 score</a:t>
                      </a:r>
                      <a:endParaRPr/>
                    </a:p>
                  </a:txBody>
                  <a:tcPr marT="91425" marB="91425" marR="91425" marL="91425"/>
                </a:tc>
                <a:tc>
                  <a:txBody>
                    <a:bodyPr/>
                    <a:lstStyle/>
                    <a:p>
                      <a:pPr indent="0" lvl="0" marL="0" rtl="0" algn="r">
                        <a:lnSpc>
                          <a:spcPct val="115000"/>
                        </a:lnSpc>
                        <a:spcBef>
                          <a:spcPts val="0"/>
                        </a:spcBef>
                        <a:spcAft>
                          <a:spcPts val="0"/>
                        </a:spcAft>
                        <a:buNone/>
                      </a:pPr>
                      <a:r>
                        <a:rPr lang="en-GB" sz="1200"/>
                        <a:t>0.986471251</a:t>
                      </a:r>
                      <a:endParaRPr sz="1200"/>
                    </a:p>
                  </a:txBody>
                  <a:tcPr marT="91425" marB="91425" marR="91425" marL="91425"/>
                </a:tc>
                <a:tc>
                  <a:txBody>
                    <a:bodyPr/>
                    <a:lstStyle/>
                    <a:p>
                      <a:pPr indent="0" lvl="0" marL="0" rtl="0" algn="r">
                        <a:lnSpc>
                          <a:spcPct val="115000"/>
                        </a:lnSpc>
                        <a:spcBef>
                          <a:spcPts val="0"/>
                        </a:spcBef>
                        <a:spcAft>
                          <a:spcPts val="0"/>
                        </a:spcAft>
                        <a:buNone/>
                      </a:pPr>
                      <a:r>
                        <a:rPr lang="en-GB" sz="1200"/>
                        <a:t>0.974821496</a:t>
                      </a:r>
                      <a:endParaRPr sz="1200"/>
                    </a:p>
                  </a:txBody>
                  <a:tcPr marT="91425" marB="91425" marR="91425" marL="91425"/>
                </a:tc>
                <a:tc>
                  <a:txBody>
                    <a:bodyPr/>
                    <a:lstStyle/>
                    <a:p>
                      <a:pPr indent="0" lvl="0" marL="0" rtl="0" algn="r">
                        <a:lnSpc>
                          <a:spcPct val="115000"/>
                        </a:lnSpc>
                        <a:spcBef>
                          <a:spcPts val="0"/>
                        </a:spcBef>
                        <a:spcAft>
                          <a:spcPts val="0"/>
                        </a:spcAft>
                        <a:buNone/>
                      </a:pPr>
                      <a:r>
                        <a:rPr lang="en-GB" sz="1200"/>
                        <a:t>0.985719654</a:t>
                      </a:r>
                      <a:endParaRPr sz="1200"/>
                    </a:p>
                  </a:txBody>
                  <a:tcPr marT="91425" marB="91425" marR="91425" marL="91425"/>
                </a:tc>
                <a:tc>
                  <a:txBody>
                    <a:bodyPr/>
                    <a:lstStyle/>
                    <a:p>
                      <a:pPr indent="0" lvl="0" marL="0" rtl="0" algn="r">
                        <a:lnSpc>
                          <a:spcPct val="115000"/>
                        </a:lnSpc>
                        <a:spcBef>
                          <a:spcPts val="0"/>
                        </a:spcBef>
                        <a:spcAft>
                          <a:spcPts val="0"/>
                        </a:spcAft>
                        <a:buNone/>
                      </a:pPr>
                      <a:r>
                        <a:rPr lang="en-GB" sz="1200"/>
                        <a:t>0.967305524</a:t>
                      </a:r>
                      <a:endParaRPr sz="1200"/>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a:t>
            </a:r>
            <a:r>
              <a:rPr lang="en-GB"/>
              <a:t>do we recommend the best books for a new user?</a:t>
            </a:r>
            <a:endParaRPr/>
          </a:p>
          <a:p>
            <a:pPr indent="0" lvl="0" marL="0" rtl="0" algn="l">
              <a:spcBef>
                <a:spcPts val="0"/>
              </a:spcBef>
              <a:spcAft>
                <a:spcPts val="0"/>
              </a:spcAft>
              <a:buNone/>
            </a:pPr>
            <a:r>
              <a:t/>
            </a:r>
            <a:endParaRPr/>
          </a:p>
        </p:txBody>
      </p:sp>
      <p:sp>
        <p:nvSpPr>
          <p:cNvPr id="232" name="Google Shape;232;p31"/>
          <p:cNvSpPr txBox="1"/>
          <p:nvPr>
            <p:ph idx="1" type="body"/>
          </p:nvPr>
        </p:nvSpPr>
        <p:spPr>
          <a:xfrm>
            <a:off x="729450" y="2307475"/>
            <a:ext cx="7688700" cy="61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800"/>
              <a:t>Top 10 books with the highest average rating in the specific category.</a:t>
            </a:r>
            <a:endParaRPr sz="1800"/>
          </a:p>
        </p:txBody>
      </p:sp>
      <p:pic>
        <p:nvPicPr>
          <p:cNvPr id="233" name="Google Shape;233;p31"/>
          <p:cNvPicPr preferRelativeResize="0"/>
          <p:nvPr/>
        </p:nvPicPr>
        <p:blipFill>
          <a:blip r:embed="rId3">
            <a:alphaModFix/>
          </a:blip>
          <a:stretch>
            <a:fillRect/>
          </a:stretch>
        </p:blipFill>
        <p:spPr>
          <a:xfrm>
            <a:off x="4317175" y="3018400"/>
            <a:ext cx="3183125" cy="1788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p:nvPr/>
        </p:nvSpPr>
        <p:spPr>
          <a:xfrm>
            <a:off x="0" y="152400"/>
            <a:ext cx="8599284" cy="3439692"/>
          </a:xfrm>
          <a:prstGeom prst="cloud">
            <a:avLst/>
          </a:prstGeom>
          <a:solidFill>
            <a:srgbClr val="FFFFFF"/>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 name="Google Shape;95;p14"/>
          <p:cNvPicPr preferRelativeResize="0"/>
          <p:nvPr/>
        </p:nvPicPr>
        <p:blipFill>
          <a:blip r:embed="rId3">
            <a:alphaModFix/>
          </a:blip>
          <a:stretch>
            <a:fillRect/>
          </a:stretch>
        </p:blipFill>
        <p:spPr>
          <a:xfrm>
            <a:off x="6033800" y="2047550"/>
            <a:ext cx="2858350" cy="1906501"/>
          </a:xfrm>
          <a:prstGeom prst="rect">
            <a:avLst/>
          </a:prstGeom>
          <a:noFill/>
          <a:ln>
            <a:noFill/>
          </a:ln>
        </p:spPr>
      </p:pic>
      <p:sp>
        <p:nvSpPr>
          <p:cNvPr id="96" name="Google Shape;96;p14"/>
          <p:cNvSpPr txBox="1"/>
          <p:nvPr>
            <p:ph type="title"/>
          </p:nvPr>
        </p:nvSpPr>
        <p:spPr>
          <a:xfrm>
            <a:off x="727800" y="9811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6000"/>
              <a:t>How</a:t>
            </a:r>
            <a:r>
              <a:rPr lang="en-GB"/>
              <a:t> does Goodreads suggest books to </a:t>
            </a:r>
            <a:endParaRPr/>
          </a:p>
          <a:p>
            <a:pPr indent="0" lvl="0" marL="0" rtl="0" algn="l">
              <a:spcBef>
                <a:spcPts val="0"/>
              </a:spcBef>
              <a:spcAft>
                <a:spcPts val="0"/>
              </a:spcAft>
              <a:buNone/>
            </a:pPr>
            <a:r>
              <a:rPr lang="en-GB"/>
              <a:t>new users </a:t>
            </a:r>
            <a:endParaRPr/>
          </a:p>
          <a:p>
            <a:pPr indent="0" lvl="0" marL="0" rtl="0" algn="l">
              <a:spcBef>
                <a:spcPts val="0"/>
              </a:spcBef>
              <a:spcAft>
                <a:spcPts val="0"/>
              </a:spcAft>
              <a:buNone/>
            </a:pPr>
            <a:r>
              <a:rPr i="1" lang="en-GB"/>
              <a:t>without</a:t>
            </a:r>
            <a:r>
              <a:rPr lang="en-GB"/>
              <a:t> historical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7" name="Google Shape;97;p14"/>
          <p:cNvPicPr preferRelativeResize="0"/>
          <p:nvPr/>
        </p:nvPicPr>
        <p:blipFill>
          <a:blip r:embed="rId4">
            <a:alphaModFix/>
          </a:blip>
          <a:stretch>
            <a:fillRect/>
          </a:stretch>
        </p:blipFill>
        <p:spPr>
          <a:xfrm>
            <a:off x="3117650" y="3056900"/>
            <a:ext cx="3183125" cy="1788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729450" y="1322450"/>
            <a:ext cx="7688400" cy="27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GB" sz="2400"/>
              <a:t>Code: </a:t>
            </a:r>
            <a:r>
              <a:rPr b="0" lang="en-GB" sz="2400" u="sng">
                <a:solidFill>
                  <a:schemeClr val="hlink"/>
                </a:solidFill>
                <a:hlinkClick r:id="rId3"/>
              </a:rPr>
              <a:t>https://github.com/Manqiong/Project</a:t>
            </a:r>
            <a:r>
              <a:rPr b="0" lang="en-GB" sz="2400"/>
              <a:t> </a:t>
            </a:r>
            <a:endParaRPr b="0"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15"/>
          <p:cNvPicPr preferRelativeResize="0"/>
          <p:nvPr/>
        </p:nvPicPr>
        <p:blipFill rotWithShape="1">
          <a:blip r:embed="rId3">
            <a:alphaModFix/>
          </a:blip>
          <a:srcRect b="0" l="0" r="69529" t="0"/>
          <a:stretch/>
        </p:blipFill>
        <p:spPr>
          <a:xfrm>
            <a:off x="7776539" y="1318650"/>
            <a:ext cx="912010" cy="2012550"/>
          </a:xfrm>
          <a:prstGeom prst="rect">
            <a:avLst/>
          </a:prstGeom>
          <a:noFill/>
          <a:ln>
            <a:noFill/>
          </a:ln>
        </p:spPr>
      </p:pic>
      <p:sp>
        <p:nvSpPr>
          <p:cNvPr id="103" name="Google Shape;103;p1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source </a:t>
            </a:r>
            <a:endParaRPr/>
          </a:p>
        </p:txBody>
      </p:sp>
      <p:sp>
        <p:nvSpPr>
          <p:cNvPr id="104" name="Google Shape;104;p15"/>
          <p:cNvSpPr txBox="1"/>
          <p:nvPr>
            <p:ph idx="1" type="body"/>
          </p:nvPr>
        </p:nvSpPr>
        <p:spPr>
          <a:xfrm>
            <a:off x="729325" y="2078875"/>
            <a:ext cx="6101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GB" sz="1400">
                <a:solidFill>
                  <a:schemeClr val="dk2"/>
                </a:solidFill>
                <a:latin typeface="Raleway"/>
                <a:ea typeface="Raleway"/>
                <a:cs typeface="Raleway"/>
                <a:sym typeface="Raleway"/>
              </a:rPr>
              <a:t>S</a:t>
            </a:r>
            <a:r>
              <a:rPr b="1" lang="en-GB" sz="1400">
                <a:solidFill>
                  <a:schemeClr val="dk2"/>
                </a:solidFill>
                <a:latin typeface="Raleway"/>
                <a:ea typeface="Raleway"/>
                <a:cs typeface="Raleway"/>
                <a:sym typeface="Raleway"/>
              </a:rPr>
              <a:t>ource </a:t>
            </a:r>
            <a:r>
              <a:rPr lang="en-GB" sz="1400">
                <a:solidFill>
                  <a:schemeClr val="dk2"/>
                </a:solidFill>
                <a:latin typeface="Raleway"/>
                <a:ea typeface="Raleway"/>
                <a:cs typeface="Raleway"/>
                <a:sym typeface="Raleway"/>
              </a:rPr>
              <a:t>: kaggle </a:t>
            </a:r>
            <a:r>
              <a:rPr lang="en-GB" u="sng">
                <a:solidFill>
                  <a:srgbClr val="1155CC"/>
                </a:solidFill>
                <a:latin typeface="Arial"/>
                <a:ea typeface="Arial"/>
                <a:cs typeface="Arial"/>
                <a:sym typeface="Arial"/>
                <a:hlinkClick r:id="rId4"/>
              </a:rPr>
              <a:t>https://www.kaggle.com/jealousleopard/goodreadsbooks</a:t>
            </a:r>
            <a:r>
              <a:rPr lang="en-GB" sz="1400">
                <a:solidFill>
                  <a:schemeClr val="dk2"/>
                </a:solidFill>
                <a:latin typeface="Raleway"/>
                <a:ea typeface="Raleway"/>
                <a:cs typeface="Raleway"/>
                <a:sym typeface="Raleway"/>
              </a:rPr>
              <a:t> - collect from Goodreads API</a:t>
            </a:r>
            <a:endParaRPr sz="1400">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Char char="●"/>
            </a:pPr>
            <a:r>
              <a:rPr b="1" lang="en-GB" sz="1400">
                <a:solidFill>
                  <a:schemeClr val="dk2"/>
                </a:solidFill>
                <a:latin typeface="Raleway"/>
                <a:ea typeface="Raleway"/>
                <a:cs typeface="Raleway"/>
                <a:sym typeface="Raleway"/>
              </a:rPr>
              <a:t>Columns </a:t>
            </a:r>
            <a:r>
              <a:rPr lang="en-GB" sz="1400">
                <a:solidFill>
                  <a:schemeClr val="dk2"/>
                </a:solidFill>
                <a:latin typeface="Raleway"/>
                <a:ea typeface="Raleway"/>
                <a:cs typeface="Raleway"/>
                <a:sym typeface="Raleway"/>
              </a:rPr>
              <a:t>: authors, average_rating, langauge_code, rating_count, text_reviews_count</a:t>
            </a:r>
            <a:endParaRPr sz="1400">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Char char="●"/>
            </a:pPr>
            <a:r>
              <a:rPr b="1" lang="en-GB" sz="1400">
                <a:solidFill>
                  <a:schemeClr val="dk2"/>
                </a:solidFill>
                <a:latin typeface="Raleway"/>
                <a:ea typeface="Raleway"/>
                <a:cs typeface="Raleway"/>
                <a:sym typeface="Raleway"/>
              </a:rPr>
              <a:t>Unique values</a:t>
            </a:r>
            <a:r>
              <a:rPr lang="en-GB" sz="1400">
                <a:solidFill>
                  <a:schemeClr val="dk2"/>
                </a:solidFill>
                <a:latin typeface="Raleway"/>
                <a:ea typeface="Raleway"/>
                <a:cs typeface="Raleway"/>
                <a:sym typeface="Raleway"/>
              </a:rPr>
              <a:t>: 12000+</a:t>
            </a:r>
            <a:endParaRPr sz="1400">
              <a:solidFill>
                <a:schemeClr val="dk2"/>
              </a:solidFill>
              <a:latin typeface="Raleway"/>
              <a:ea typeface="Raleway"/>
              <a:cs typeface="Raleway"/>
              <a:sym typeface="Raleway"/>
            </a:endParaRPr>
          </a:p>
          <a:p>
            <a:pPr indent="0" lvl="0" marL="0" rtl="0" algn="l">
              <a:spcBef>
                <a:spcPts val="1600"/>
              </a:spcBef>
              <a:spcAft>
                <a:spcPts val="0"/>
              </a:spcAft>
              <a:buNone/>
            </a:pPr>
            <a:r>
              <a:t/>
            </a:r>
            <a:endParaRPr sz="1400">
              <a:solidFill>
                <a:schemeClr val="dk2"/>
              </a:solidFill>
              <a:latin typeface="Raleway"/>
              <a:ea typeface="Raleway"/>
              <a:cs typeface="Raleway"/>
              <a:sym typeface="Raleway"/>
            </a:endParaRPr>
          </a:p>
          <a:p>
            <a:pPr indent="0" lvl="0" marL="0" rtl="0" algn="l">
              <a:spcBef>
                <a:spcPts val="1600"/>
              </a:spcBef>
              <a:spcAft>
                <a:spcPts val="1600"/>
              </a:spcAft>
              <a:buNone/>
            </a:pPr>
            <a:r>
              <a:t/>
            </a:r>
            <a:endParaRPr/>
          </a:p>
        </p:txBody>
      </p:sp>
      <p:pic>
        <p:nvPicPr>
          <p:cNvPr id="105" name="Google Shape;105;p15"/>
          <p:cNvPicPr preferRelativeResize="0"/>
          <p:nvPr/>
        </p:nvPicPr>
        <p:blipFill rotWithShape="1">
          <a:blip r:embed="rId5">
            <a:alphaModFix/>
          </a:blip>
          <a:srcRect b="0" l="0" r="0" t="6542"/>
          <a:stretch/>
        </p:blipFill>
        <p:spPr>
          <a:xfrm>
            <a:off x="925075" y="3655950"/>
            <a:ext cx="7363725" cy="1078525"/>
          </a:xfrm>
          <a:prstGeom prst="rect">
            <a:avLst/>
          </a:prstGeom>
          <a:noFill/>
          <a:ln>
            <a:noFill/>
          </a:ln>
        </p:spPr>
      </p:pic>
      <p:sp>
        <p:nvSpPr>
          <p:cNvPr id="106" name="Google Shape;106;p15"/>
          <p:cNvSpPr/>
          <p:nvPr/>
        </p:nvSpPr>
        <p:spPr>
          <a:xfrm>
            <a:off x="7747750" y="1095300"/>
            <a:ext cx="969600" cy="369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Columns</a:t>
            </a:r>
            <a:endParaRPr/>
          </a:p>
        </p:txBody>
      </p:sp>
      <p:sp>
        <p:nvSpPr>
          <p:cNvPr id="107" name="Google Shape;107;p15"/>
          <p:cNvSpPr/>
          <p:nvPr/>
        </p:nvSpPr>
        <p:spPr>
          <a:xfrm>
            <a:off x="6890075" y="3453100"/>
            <a:ext cx="1379700" cy="369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Unique </a:t>
            </a:r>
            <a:r>
              <a:rPr lang="en-GB"/>
              <a:t>v</a:t>
            </a:r>
            <a:r>
              <a:rPr lang="en-GB"/>
              <a:t>alues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Cleansing</a:t>
            </a:r>
            <a:endParaRPr/>
          </a:p>
        </p:txBody>
      </p:sp>
      <p:sp>
        <p:nvSpPr>
          <p:cNvPr id="113" name="Google Shape;113;p16"/>
          <p:cNvSpPr txBox="1"/>
          <p:nvPr>
            <p:ph type="title"/>
          </p:nvPr>
        </p:nvSpPr>
        <p:spPr>
          <a:xfrm>
            <a:off x="729450" y="2571750"/>
            <a:ext cx="7688400" cy="151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0" lang="en-GB" sz="1800"/>
              <a:t>Drop bad lines</a:t>
            </a:r>
            <a:endParaRPr b="0" sz="1800"/>
          </a:p>
          <a:p>
            <a:pPr indent="-342900" lvl="0" marL="457200" rtl="0" algn="l">
              <a:spcBef>
                <a:spcPts val="0"/>
              </a:spcBef>
              <a:spcAft>
                <a:spcPts val="0"/>
              </a:spcAft>
              <a:buSzPts val="1800"/>
              <a:buChar char="●"/>
            </a:pPr>
            <a:r>
              <a:rPr b="0" lang="en-GB" sz="1800"/>
              <a:t>Remove outliers</a:t>
            </a:r>
            <a:endParaRPr b="0" sz="1800"/>
          </a:p>
          <a:p>
            <a:pPr indent="-342900" lvl="0" marL="457200" rtl="0" algn="l">
              <a:spcBef>
                <a:spcPts val="0"/>
              </a:spcBef>
              <a:spcAft>
                <a:spcPts val="0"/>
              </a:spcAft>
              <a:buSzPts val="1800"/>
              <a:buChar char="●"/>
            </a:pPr>
            <a:r>
              <a:rPr b="0" lang="en-GB" sz="1800"/>
              <a:t>Replace missing data with means</a:t>
            </a:r>
            <a:endParaRPr b="0"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Badlines</a:t>
            </a:r>
            <a:endParaRPr/>
          </a:p>
        </p:txBody>
      </p:sp>
      <p:sp>
        <p:nvSpPr>
          <p:cNvPr id="119" name="Google Shape;119;p17"/>
          <p:cNvSpPr txBox="1"/>
          <p:nvPr>
            <p:ph idx="2" type="body"/>
          </p:nvPr>
        </p:nvSpPr>
        <p:spPr>
          <a:xfrm>
            <a:off x="693250" y="2571750"/>
            <a:ext cx="3374400" cy="149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Lack fields, extra commas ...</a:t>
            </a:r>
            <a:endParaRPr/>
          </a:p>
        </p:txBody>
      </p:sp>
      <p:pic>
        <p:nvPicPr>
          <p:cNvPr id="120" name="Google Shape;120;p17"/>
          <p:cNvPicPr preferRelativeResize="0"/>
          <p:nvPr/>
        </p:nvPicPr>
        <p:blipFill>
          <a:blip r:embed="rId3">
            <a:alphaModFix/>
          </a:blip>
          <a:stretch>
            <a:fillRect/>
          </a:stretch>
        </p:blipFill>
        <p:spPr>
          <a:xfrm>
            <a:off x="728663" y="1995563"/>
            <a:ext cx="7686675" cy="333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Remove Outliers</a:t>
            </a:r>
            <a:endParaRPr/>
          </a:p>
        </p:txBody>
      </p:sp>
      <p:sp>
        <p:nvSpPr>
          <p:cNvPr id="126" name="Google Shape;126;p18"/>
          <p:cNvSpPr txBox="1"/>
          <p:nvPr>
            <p:ph idx="1" type="subTitle"/>
          </p:nvPr>
        </p:nvSpPr>
        <p:spPr>
          <a:xfrm>
            <a:off x="627850" y="2111700"/>
            <a:ext cx="3300900" cy="9201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GB" sz="1100"/>
              <a:t>Identify method - interquartile range (IQR)</a:t>
            </a:r>
            <a:endParaRPr sz="1100"/>
          </a:p>
          <a:p>
            <a:pPr indent="-298450" lvl="0" marL="457200" rtl="0" algn="l">
              <a:lnSpc>
                <a:spcPct val="115000"/>
              </a:lnSpc>
              <a:spcBef>
                <a:spcPts val="0"/>
              </a:spcBef>
              <a:spcAft>
                <a:spcPts val="0"/>
              </a:spcAft>
              <a:buSzPts val="1100"/>
              <a:buChar char="●"/>
            </a:pPr>
            <a:r>
              <a:rPr lang="en-GB" sz="1100"/>
              <a:t>Remove from data frame</a:t>
            </a:r>
            <a:endParaRPr/>
          </a:p>
        </p:txBody>
      </p:sp>
      <p:pic>
        <p:nvPicPr>
          <p:cNvPr id="127" name="Google Shape;127;p18"/>
          <p:cNvPicPr preferRelativeResize="0"/>
          <p:nvPr/>
        </p:nvPicPr>
        <p:blipFill>
          <a:blip r:embed="rId3">
            <a:alphaModFix/>
          </a:blip>
          <a:stretch>
            <a:fillRect/>
          </a:stretch>
        </p:blipFill>
        <p:spPr>
          <a:xfrm>
            <a:off x="5046950" y="1361325"/>
            <a:ext cx="3481025" cy="1601850"/>
          </a:xfrm>
          <a:prstGeom prst="rect">
            <a:avLst/>
          </a:prstGeom>
          <a:noFill/>
          <a:ln>
            <a:noFill/>
          </a:ln>
        </p:spPr>
      </p:pic>
      <p:pic>
        <p:nvPicPr>
          <p:cNvPr id="128" name="Google Shape;128;p18"/>
          <p:cNvPicPr preferRelativeResize="0"/>
          <p:nvPr/>
        </p:nvPicPr>
        <p:blipFill>
          <a:blip r:embed="rId4">
            <a:alphaModFix/>
          </a:blip>
          <a:stretch>
            <a:fillRect/>
          </a:stretch>
        </p:blipFill>
        <p:spPr>
          <a:xfrm>
            <a:off x="1314650" y="3031788"/>
            <a:ext cx="3505200" cy="1343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Missing data -&gt; Mean values</a:t>
            </a:r>
            <a:endParaRPr/>
          </a:p>
        </p:txBody>
      </p:sp>
      <p:sp>
        <p:nvSpPr>
          <p:cNvPr id="134" name="Google Shape;134;p19"/>
          <p:cNvSpPr txBox="1"/>
          <p:nvPr>
            <p:ph idx="1" type="subTitle"/>
          </p:nvPr>
        </p:nvSpPr>
        <p:spPr>
          <a:xfrm>
            <a:off x="730000" y="2571750"/>
            <a:ext cx="3300900" cy="75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300"/>
              <a:t>Find missing data and replace with mean values</a:t>
            </a:r>
            <a:endParaRPr/>
          </a:p>
        </p:txBody>
      </p:sp>
      <p:pic>
        <p:nvPicPr>
          <p:cNvPr id="135" name="Google Shape;135;p19"/>
          <p:cNvPicPr preferRelativeResize="0"/>
          <p:nvPr/>
        </p:nvPicPr>
        <p:blipFill>
          <a:blip r:embed="rId3">
            <a:alphaModFix/>
          </a:blip>
          <a:stretch>
            <a:fillRect/>
          </a:stretch>
        </p:blipFill>
        <p:spPr>
          <a:xfrm>
            <a:off x="4400825" y="2277100"/>
            <a:ext cx="4335574" cy="22640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Basic Statistics</a:t>
            </a:r>
            <a:endParaRPr/>
          </a:p>
        </p:txBody>
      </p:sp>
      <p:sp>
        <p:nvSpPr>
          <p:cNvPr id="141" name="Google Shape;141;p20"/>
          <p:cNvSpPr txBox="1"/>
          <p:nvPr>
            <p:ph type="title"/>
          </p:nvPr>
        </p:nvSpPr>
        <p:spPr>
          <a:xfrm>
            <a:off x="530475" y="2014400"/>
            <a:ext cx="7688400" cy="2655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0" lang="en-GB" sz="2400"/>
              <a:t>Histogram</a:t>
            </a:r>
            <a:endParaRPr b="0" sz="2400"/>
          </a:p>
          <a:p>
            <a:pPr indent="-381000" lvl="0" marL="457200" rtl="0" algn="l">
              <a:spcBef>
                <a:spcPts val="0"/>
              </a:spcBef>
              <a:spcAft>
                <a:spcPts val="0"/>
              </a:spcAft>
              <a:buSzPts val="2400"/>
              <a:buChar char="●"/>
            </a:pPr>
            <a:r>
              <a:rPr b="0" lang="en-GB" sz="2400"/>
              <a:t>Barcharts</a:t>
            </a:r>
            <a:endParaRPr b="0" sz="2400"/>
          </a:p>
          <a:p>
            <a:pPr indent="-381000" lvl="0" marL="457200" rtl="0" algn="l">
              <a:spcBef>
                <a:spcPts val="0"/>
              </a:spcBef>
              <a:spcAft>
                <a:spcPts val="0"/>
              </a:spcAft>
              <a:buSzPts val="2400"/>
              <a:buChar char="●"/>
            </a:pPr>
            <a:r>
              <a:rPr b="0" lang="en-GB" sz="2400"/>
              <a:t>Boxplots</a:t>
            </a:r>
            <a:endParaRPr b="0" sz="2400"/>
          </a:p>
          <a:p>
            <a:pPr indent="-381000" lvl="0" marL="457200" rtl="0" algn="l">
              <a:spcBef>
                <a:spcPts val="0"/>
              </a:spcBef>
              <a:spcAft>
                <a:spcPts val="0"/>
              </a:spcAft>
              <a:buSzPts val="2400"/>
              <a:buChar char="●"/>
            </a:pPr>
            <a:r>
              <a:rPr b="0" lang="en-GB" sz="2400"/>
              <a:t>Scatter plots</a:t>
            </a:r>
            <a:endParaRPr b="0"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1"/>
          <p:cNvPicPr preferRelativeResize="0"/>
          <p:nvPr/>
        </p:nvPicPr>
        <p:blipFill>
          <a:blip r:embed="rId3">
            <a:alphaModFix/>
          </a:blip>
          <a:stretch>
            <a:fillRect/>
          </a:stretch>
        </p:blipFill>
        <p:spPr>
          <a:xfrm>
            <a:off x="1619185" y="2352038"/>
            <a:ext cx="2902615" cy="1962925"/>
          </a:xfrm>
          <a:prstGeom prst="rect">
            <a:avLst/>
          </a:prstGeom>
          <a:noFill/>
          <a:ln>
            <a:noFill/>
          </a:ln>
        </p:spPr>
      </p:pic>
      <p:pic>
        <p:nvPicPr>
          <p:cNvPr id="147" name="Google Shape;147;p21"/>
          <p:cNvPicPr preferRelativeResize="0"/>
          <p:nvPr/>
        </p:nvPicPr>
        <p:blipFill>
          <a:blip r:embed="rId4">
            <a:alphaModFix/>
          </a:blip>
          <a:stretch>
            <a:fillRect/>
          </a:stretch>
        </p:blipFill>
        <p:spPr>
          <a:xfrm>
            <a:off x="4718625" y="2445325"/>
            <a:ext cx="2908851" cy="1962925"/>
          </a:xfrm>
          <a:prstGeom prst="rect">
            <a:avLst/>
          </a:prstGeom>
          <a:noFill/>
          <a:ln>
            <a:noFill/>
          </a:ln>
        </p:spPr>
      </p:pic>
      <p:pic>
        <p:nvPicPr>
          <p:cNvPr id="148" name="Google Shape;148;p21"/>
          <p:cNvPicPr preferRelativeResize="0"/>
          <p:nvPr/>
        </p:nvPicPr>
        <p:blipFill>
          <a:blip r:embed="rId5">
            <a:alphaModFix/>
          </a:blip>
          <a:stretch>
            <a:fillRect/>
          </a:stretch>
        </p:blipFill>
        <p:spPr>
          <a:xfrm>
            <a:off x="4666850" y="394200"/>
            <a:ext cx="2543168" cy="1864550"/>
          </a:xfrm>
          <a:prstGeom prst="rect">
            <a:avLst/>
          </a:prstGeom>
          <a:noFill/>
          <a:ln>
            <a:noFill/>
          </a:ln>
        </p:spPr>
      </p:pic>
      <p:pic>
        <p:nvPicPr>
          <p:cNvPr id="149" name="Google Shape;149;p21"/>
          <p:cNvPicPr preferRelativeResize="0"/>
          <p:nvPr/>
        </p:nvPicPr>
        <p:blipFill>
          <a:blip r:embed="rId6">
            <a:alphaModFix/>
          </a:blip>
          <a:stretch>
            <a:fillRect/>
          </a:stretch>
        </p:blipFill>
        <p:spPr>
          <a:xfrm>
            <a:off x="1751413" y="394200"/>
            <a:ext cx="2638140" cy="1864550"/>
          </a:xfrm>
          <a:prstGeom prst="rect">
            <a:avLst/>
          </a:prstGeom>
          <a:noFill/>
          <a:ln>
            <a:noFill/>
          </a:ln>
        </p:spPr>
      </p:pic>
      <p:sp>
        <p:nvSpPr>
          <p:cNvPr id="150" name="Google Shape;150;p21"/>
          <p:cNvSpPr txBox="1"/>
          <p:nvPr/>
        </p:nvSpPr>
        <p:spPr>
          <a:xfrm>
            <a:off x="56725" y="0"/>
            <a:ext cx="16947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444444"/>
                </a:solidFill>
                <a:highlight>
                  <a:srgbClr val="FFFFFF"/>
                </a:highlight>
                <a:latin typeface="Roboto"/>
                <a:ea typeface="Roboto"/>
                <a:cs typeface="Roboto"/>
                <a:sym typeface="Roboto"/>
              </a:rPr>
              <a:t>distribution </a:t>
            </a:r>
            <a:endParaRPr/>
          </a:p>
        </p:txBody>
      </p:sp>
      <p:pic>
        <p:nvPicPr>
          <p:cNvPr id="151" name="Google Shape;151;p21"/>
          <p:cNvPicPr preferRelativeResize="0"/>
          <p:nvPr/>
        </p:nvPicPr>
        <p:blipFill>
          <a:blip r:embed="rId7">
            <a:alphaModFix/>
          </a:blip>
          <a:stretch>
            <a:fillRect/>
          </a:stretch>
        </p:blipFill>
        <p:spPr>
          <a:xfrm>
            <a:off x="7627475" y="707200"/>
            <a:ext cx="1316839" cy="1864550"/>
          </a:xfrm>
          <a:prstGeom prst="rect">
            <a:avLst/>
          </a:prstGeom>
          <a:noFill/>
          <a:ln>
            <a:noFill/>
          </a:ln>
        </p:spPr>
      </p:pic>
      <p:sp>
        <p:nvSpPr>
          <p:cNvPr id="152" name="Google Shape;152;p21"/>
          <p:cNvSpPr txBox="1"/>
          <p:nvPr/>
        </p:nvSpPr>
        <p:spPr>
          <a:xfrm>
            <a:off x="382700" y="863800"/>
            <a:ext cx="73356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name</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