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56" r:id="rId3"/>
    <p:sldId id="257" r:id="rId4"/>
    <p:sldId id="258" r:id="rId5"/>
    <p:sldId id="259" r:id="rId6"/>
    <p:sldId id="269" r:id="rId7"/>
    <p:sldId id="260" r:id="rId8"/>
    <p:sldId id="268" r:id="rId9"/>
    <p:sldId id="261" r:id="rId10"/>
    <p:sldId id="262" r:id="rId11"/>
    <p:sldId id="263" r:id="rId12"/>
    <p:sldId id="264" r:id="rId13"/>
    <p:sldId id="266" r:id="rId14"/>
  </p:sldIdLst>
  <p:sldSz cx="9144000" cy="5143500" type="screen16x9"/>
  <p:notesSz cx="6858000" cy="9144000"/>
  <p:embeddedFontLst>
    <p:embeddedFont>
      <p:font typeface="Play"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7EBFA3-0E55-4D1B-AF12-4369525B31BE}">
  <a:tblStyle styleId="{BE7EBFA3-0E55-4D1B-AF12-4369525B31BE}" styleName="Table_0">
    <a:wholeTbl>
      <a:tcTxStyle b="off" i="off">
        <a:font>
          <a:latin typeface="Aptos"/>
          <a:ea typeface="Aptos"/>
          <a:cs typeface="Apto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Aptos"/>
          <a:ea typeface="Aptos"/>
          <a:cs typeface="Aptos"/>
        </a:font>
        <a:schemeClr val="lt1"/>
      </a:tcTxStyle>
      <a:tcStyle>
        <a:tcBdr/>
        <a:fill>
          <a:solidFill>
            <a:schemeClr val="accent1"/>
          </a:solidFill>
        </a:fill>
      </a:tcStyle>
    </a:lastCol>
    <a:firstCol>
      <a:tcTxStyle b="on" i="off">
        <a:font>
          <a:latin typeface="Aptos"/>
          <a:ea typeface="Aptos"/>
          <a:cs typeface="Aptos"/>
        </a:font>
        <a:schemeClr val="lt1"/>
      </a:tcTxStyle>
      <a:tcStyle>
        <a:tcBdr/>
        <a:fill>
          <a:solidFill>
            <a:schemeClr val="accent1"/>
          </a:solidFill>
        </a:fill>
      </a:tcStyle>
    </a:firstCol>
    <a:lastRow>
      <a:tcTxStyle b="on" i="off">
        <a:font>
          <a:latin typeface="Aptos"/>
          <a:ea typeface="Aptos"/>
          <a:cs typeface="Apto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ptos"/>
          <a:ea typeface="Aptos"/>
          <a:cs typeface="Apto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139741f056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3139741f056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139741f056_2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3139741f056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139741f056_2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3139741f056_2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139741f056_2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g3139741f056_2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39741f056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3139741f056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139741f056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3139741f056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139741f056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3139741f056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139741f056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3139741f056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57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39741f056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3139741f056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23E41C11-9A26-E6FA-759C-8A7A9EE9EEAA}"/>
            </a:ext>
          </a:extLst>
        </p:cNvPr>
        <p:cNvGrpSpPr/>
        <p:nvPr/>
      </p:nvGrpSpPr>
      <p:grpSpPr>
        <a:xfrm>
          <a:off x="0" y="0"/>
          <a:ext cx="0" cy="0"/>
          <a:chOff x="0" y="0"/>
          <a:chExt cx="0" cy="0"/>
        </a:xfrm>
      </p:grpSpPr>
      <p:sp>
        <p:nvSpPr>
          <p:cNvPr id="176" name="Google Shape;176;g3139741f056_2_122:notes">
            <a:extLst>
              <a:ext uri="{FF2B5EF4-FFF2-40B4-BE49-F238E27FC236}">
                <a16:creationId xmlns:a16="http://schemas.microsoft.com/office/drawing/2014/main" id="{B426D0D5-2217-5D6F-026D-3494BA0325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3139741f056_2_122:notes">
            <a:extLst>
              <a:ext uri="{FF2B5EF4-FFF2-40B4-BE49-F238E27FC236}">
                <a16:creationId xmlns:a16="http://schemas.microsoft.com/office/drawing/2014/main" id="{7C2E2D6C-E8F9-787A-9374-C8BE4FA0FA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7161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139741f056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3139741f056_2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139741f056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3139741f056_2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0" name="Google Shape;60;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575"/>
              </a:buClr>
              <a:buSzPts val="1800"/>
              <a:buNone/>
              <a:defRPr sz="1800">
                <a:solidFill>
                  <a:srgbClr val="757575"/>
                </a:solidFill>
              </a:defRPr>
            </a:lvl1pPr>
            <a:lvl2pPr marL="914400" lvl="1" indent="-228600" algn="l">
              <a:lnSpc>
                <a:spcPct val="90000"/>
              </a:lnSpc>
              <a:spcBef>
                <a:spcPts val="400"/>
              </a:spcBef>
              <a:spcAft>
                <a:spcPts val="0"/>
              </a:spcAft>
              <a:buClr>
                <a:srgbClr val="757575"/>
              </a:buClr>
              <a:buSzPts val="1500"/>
              <a:buNone/>
              <a:defRPr sz="1500">
                <a:solidFill>
                  <a:srgbClr val="757575"/>
                </a:solidFill>
              </a:defRPr>
            </a:lvl2pPr>
            <a:lvl3pPr marL="1371600" lvl="2" indent="-228600" algn="l">
              <a:lnSpc>
                <a:spcPct val="90000"/>
              </a:lnSpc>
              <a:spcBef>
                <a:spcPts val="400"/>
              </a:spcBef>
              <a:spcAft>
                <a:spcPts val="0"/>
              </a:spcAft>
              <a:buClr>
                <a:srgbClr val="757575"/>
              </a:buClr>
              <a:buSzPts val="1400"/>
              <a:buNone/>
              <a:defRPr sz="1400">
                <a:solidFill>
                  <a:srgbClr val="757575"/>
                </a:solidFill>
              </a:defRPr>
            </a:lvl3pPr>
            <a:lvl4pPr marL="1828800" lvl="3" indent="-228600" algn="l">
              <a:lnSpc>
                <a:spcPct val="90000"/>
              </a:lnSpc>
              <a:spcBef>
                <a:spcPts val="400"/>
              </a:spcBef>
              <a:spcAft>
                <a:spcPts val="0"/>
              </a:spcAft>
              <a:buClr>
                <a:srgbClr val="757575"/>
              </a:buClr>
              <a:buSzPts val="1200"/>
              <a:buNone/>
              <a:defRPr sz="1200">
                <a:solidFill>
                  <a:srgbClr val="757575"/>
                </a:solidFill>
              </a:defRPr>
            </a:lvl4pPr>
            <a:lvl5pPr marL="2286000" lvl="4" indent="-228600" algn="l">
              <a:lnSpc>
                <a:spcPct val="90000"/>
              </a:lnSpc>
              <a:spcBef>
                <a:spcPts val="400"/>
              </a:spcBef>
              <a:spcAft>
                <a:spcPts val="0"/>
              </a:spcAft>
              <a:buClr>
                <a:srgbClr val="757575"/>
              </a:buClr>
              <a:buSzPts val="1200"/>
              <a:buNone/>
              <a:defRPr sz="1200">
                <a:solidFill>
                  <a:srgbClr val="757575"/>
                </a:solidFill>
              </a:defRPr>
            </a:lvl5pPr>
            <a:lvl6pPr marL="2743200" lvl="5" indent="-228600" algn="l">
              <a:lnSpc>
                <a:spcPct val="90000"/>
              </a:lnSpc>
              <a:spcBef>
                <a:spcPts val="400"/>
              </a:spcBef>
              <a:spcAft>
                <a:spcPts val="0"/>
              </a:spcAft>
              <a:buClr>
                <a:srgbClr val="757575"/>
              </a:buClr>
              <a:buSzPts val="1200"/>
              <a:buNone/>
              <a:defRPr sz="1200">
                <a:solidFill>
                  <a:srgbClr val="757575"/>
                </a:solidFill>
              </a:defRPr>
            </a:lvl6pPr>
            <a:lvl7pPr marL="3200400" lvl="6" indent="-228600" algn="l">
              <a:lnSpc>
                <a:spcPct val="90000"/>
              </a:lnSpc>
              <a:spcBef>
                <a:spcPts val="400"/>
              </a:spcBef>
              <a:spcAft>
                <a:spcPts val="0"/>
              </a:spcAft>
              <a:buClr>
                <a:srgbClr val="757575"/>
              </a:buClr>
              <a:buSzPts val="1200"/>
              <a:buNone/>
              <a:defRPr sz="1200">
                <a:solidFill>
                  <a:srgbClr val="757575"/>
                </a:solidFill>
              </a:defRPr>
            </a:lvl7pPr>
            <a:lvl8pPr marL="3657600" lvl="7" indent="-228600" algn="l">
              <a:lnSpc>
                <a:spcPct val="90000"/>
              </a:lnSpc>
              <a:spcBef>
                <a:spcPts val="400"/>
              </a:spcBef>
              <a:spcAft>
                <a:spcPts val="0"/>
              </a:spcAft>
              <a:buClr>
                <a:srgbClr val="757575"/>
              </a:buClr>
              <a:buSzPts val="1200"/>
              <a:buNone/>
              <a:defRPr sz="1200">
                <a:solidFill>
                  <a:srgbClr val="757575"/>
                </a:solidFill>
              </a:defRPr>
            </a:lvl8pPr>
            <a:lvl9pPr marL="4114800" lvl="8" indent="-228600" algn="l">
              <a:lnSpc>
                <a:spcPct val="90000"/>
              </a:lnSpc>
              <a:spcBef>
                <a:spcPts val="400"/>
              </a:spcBef>
              <a:spcAft>
                <a:spcPts val="0"/>
              </a:spcAft>
              <a:buClr>
                <a:srgbClr val="757575"/>
              </a:buClr>
              <a:buSzPts val="1200"/>
              <a:buNone/>
              <a:defRPr sz="1200">
                <a:solidFill>
                  <a:srgbClr val="757575"/>
                </a:solidFill>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9" name="Google Shape;79;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5" name="Google Shape;85;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6" name="Google Shape;86;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7" name="Google Shape;87;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2" name="Google Shape;102;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3" name="Google Shape;103;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4" name="Google Shape;104;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9" name="Google Shape;109;p22"/>
          <p:cNvSpPr>
            <a:spLocks noGrp="1"/>
          </p:cNvSpPr>
          <p:nvPr>
            <p:ph type="pic" idx="2"/>
          </p:nvPr>
        </p:nvSpPr>
        <p:spPr>
          <a:xfrm>
            <a:off x="3887391" y="740569"/>
            <a:ext cx="4629150" cy="3655219"/>
          </a:xfrm>
          <a:prstGeom prst="rect">
            <a:avLst/>
          </a:prstGeom>
          <a:noFill/>
          <a:ln>
            <a:noFill/>
          </a:ln>
        </p:spPr>
      </p:sp>
      <p:sp>
        <p:nvSpPr>
          <p:cNvPr id="110" name="Google Shape;110;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1" name="Google Shape;111;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2" name="Google Shape;122;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317675DC-FAAB-2069-C559-A4E39C97642B}"/>
              </a:ext>
            </a:extLst>
          </p:cNvPr>
          <p:cNvSpPr txBox="1"/>
          <p:nvPr userDrawn="1">
            <p:extLst>
              <p:ext uri="{1162E1C5-73C7-4A58-AE30-91384D911F3F}">
                <p184:classification xmlns:p184="http://schemas.microsoft.com/office/powerpoint/2018/4/main" val="ftr"/>
              </p:ext>
            </p:extLst>
          </p:nvPr>
        </p:nvSpPr>
        <p:spPr>
          <a:xfrm>
            <a:off x="190500" y="4846320"/>
            <a:ext cx="419100" cy="106680"/>
          </a:xfrm>
          <a:prstGeom prst="rect">
            <a:avLst/>
          </a:prstGeom>
        </p:spPr>
        <p:txBody>
          <a:bodyPr horzOverflow="overflow" lIns="0" tIns="0" rIns="0" bIns="0">
            <a:spAutoFit/>
          </a:bodyPr>
          <a:lstStyle/>
          <a:p>
            <a:pPr algn="l"/>
            <a:r>
              <a:rPr lang="en-ZA" sz="700">
                <a:solidFill>
                  <a:srgbClr val="000000"/>
                </a:solidFill>
                <a:latin typeface="Calibri" panose="020F0502020204030204" pitchFamily="34" charset="0"/>
                <a:ea typeface="Calibri" panose="020F0502020204030204" pitchFamily="34" charset="0"/>
                <a:cs typeface="Calibri" panose="020F0502020204030204" pitchFamily="34" charset="0"/>
              </a:rPr>
              <a:t>C2 General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757575"/>
                </a:solidFill>
                <a:latin typeface="Arial"/>
                <a:ea typeface="Arial"/>
                <a:cs typeface="Arial"/>
                <a:sym typeface="Arial"/>
              </a:defRPr>
            </a:lvl1pPr>
            <a:lvl2pPr marL="0" marR="0" lvl="1" indent="0" algn="r" rtl="0">
              <a:spcBef>
                <a:spcPts val="0"/>
              </a:spcBef>
              <a:buNone/>
              <a:defRPr sz="900" b="0" i="0" u="none" strike="noStrike" cap="none">
                <a:solidFill>
                  <a:srgbClr val="757575"/>
                </a:solidFill>
                <a:latin typeface="Arial"/>
                <a:ea typeface="Arial"/>
                <a:cs typeface="Arial"/>
                <a:sym typeface="Arial"/>
              </a:defRPr>
            </a:lvl2pPr>
            <a:lvl3pPr marL="0" marR="0" lvl="2" indent="0" algn="r" rtl="0">
              <a:spcBef>
                <a:spcPts val="0"/>
              </a:spcBef>
              <a:buNone/>
              <a:defRPr sz="900" b="0" i="0" u="none" strike="noStrike" cap="none">
                <a:solidFill>
                  <a:srgbClr val="757575"/>
                </a:solidFill>
                <a:latin typeface="Arial"/>
                <a:ea typeface="Arial"/>
                <a:cs typeface="Arial"/>
                <a:sym typeface="Arial"/>
              </a:defRPr>
            </a:lvl3pPr>
            <a:lvl4pPr marL="0" marR="0" lvl="3" indent="0" algn="r" rtl="0">
              <a:spcBef>
                <a:spcPts val="0"/>
              </a:spcBef>
              <a:buNone/>
              <a:defRPr sz="900" b="0" i="0" u="none" strike="noStrike" cap="none">
                <a:solidFill>
                  <a:srgbClr val="757575"/>
                </a:solidFill>
                <a:latin typeface="Arial"/>
                <a:ea typeface="Arial"/>
                <a:cs typeface="Arial"/>
                <a:sym typeface="Arial"/>
              </a:defRPr>
            </a:lvl4pPr>
            <a:lvl5pPr marL="0" marR="0" lvl="4" indent="0" algn="r" rtl="0">
              <a:spcBef>
                <a:spcPts val="0"/>
              </a:spcBef>
              <a:buNone/>
              <a:defRPr sz="900" b="0" i="0" u="none" strike="noStrike" cap="none">
                <a:solidFill>
                  <a:srgbClr val="757575"/>
                </a:solidFill>
                <a:latin typeface="Arial"/>
                <a:ea typeface="Arial"/>
                <a:cs typeface="Arial"/>
                <a:sym typeface="Arial"/>
              </a:defRPr>
            </a:lvl5pPr>
            <a:lvl6pPr marL="0" marR="0" lvl="5" indent="0" algn="r" rtl="0">
              <a:spcBef>
                <a:spcPts val="0"/>
              </a:spcBef>
              <a:buNone/>
              <a:defRPr sz="900" b="0" i="0" u="none" strike="noStrike" cap="none">
                <a:solidFill>
                  <a:srgbClr val="757575"/>
                </a:solidFill>
                <a:latin typeface="Arial"/>
                <a:ea typeface="Arial"/>
                <a:cs typeface="Arial"/>
                <a:sym typeface="Arial"/>
              </a:defRPr>
            </a:lvl6pPr>
            <a:lvl7pPr marL="0" marR="0" lvl="6" indent="0" algn="r" rtl="0">
              <a:spcBef>
                <a:spcPts val="0"/>
              </a:spcBef>
              <a:buNone/>
              <a:defRPr sz="900" b="0" i="0" u="none" strike="noStrike" cap="none">
                <a:solidFill>
                  <a:srgbClr val="757575"/>
                </a:solidFill>
                <a:latin typeface="Arial"/>
                <a:ea typeface="Arial"/>
                <a:cs typeface="Arial"/>
                <a:sym typeface="Arial"/>
              </a:defRPr>
            </a:lvl7pPr>
            <a:lvl8pPr marL="0" marR="0" lvl="7" indent="0" algn="r" rtl="0">
              <a:spcBef>
                <a:spcPts val="0"/>
              </a:spcBef>
              <a:buNone/>
              <a:defRPr sz="900" b="0" i="0" u="none" strike="noStrike" cap="none">
                <a:solidFill>
                  <a:srgbClr val="757575"/>
                </a:solidFill>
                <a:latin typeface="Arial"/>
                <a:ea typeface="Arial"/>
                <a:cs typeface="Arial"/>
                <a:sym typeface="Arial"/>
              </a:defRPr>
            </a:lvl8pPr>
            <a:lvl9pPr marL="0" marR="0" lvl="8" indent="0" algn="r" rtl="0">
              <a:spcBef>
                <a:spcPts val="0"/>
              </a:spcBef>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3"/>
          <p:cNvSpPr txBox="1"/>
          <p:nvPr/>
        </p:nvSpPr>
        <p:spPr>
          <a:xfrm>
            <a:off x="142875" y="4920615"/>
            <a:ext cx="314325" cy="800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 sz="500" b="0" i="0" u="none" strike="noStrike" cap="none">
                <a:solidFill>
                  <a:srgbClr val="000000"/>
                </a:solidFill>
                <a:latin typeface="Calibri"/>
                <a:ea typeface="Calibri"/>
                <a:cs typeface="Calibri"/>
                <a:sym typeface="Calibri"/>
              </a:rPr>
              <a:t>C2 General</a:t>
            </a:r>
            <a:endParaRPr sz="1100"/>
          </a:p>
        </p:txBody>
      </p:sp>
      <p:sp>
        <p:nvSpPr>
          <p:cNvPr id="3" name="TextBox 2">
            <a:extLst>
              <a:ext uri="{FF2B5EF4-FFF2-40B4-BE49-F238E27FC236}">
                <a16:creationId xmlns:a16="http://schemas.microsoft.com/office/drawing/2014/main" id="{FEB1706A-BBB3-8E0D-DD0C-778C73C4DFF4}"/>
              </a:ext>
            </a:extLst>
          </p:cNvPr>
          <p:cNvSpPr txBox="1"/>
          <p:nvPr userDrawn="1">
            <p:extLst>
              <p:ext uri="{1162E1C5-73C7-4A58-AE30-91384D911F3F}">
                <p184:classification xmlns:p184="http://schemas.microsoft.com/office/powerpoint/2018/4/main" val="ftr"/>
              </p:ext>
            </p:extLst>
          </p:nvPr>
        </p:nvSpPr>
        <p:spPr>
          <a:xfrm>
            <a:off x="190500" y="4846320"/>
            <a:ext cx="419100" cy="106680"/>
          </a:xfrm>
          <a:prstGeom prst="rect">
            <a:avLst/>
          </a:prstGeom>
        </p:spPr>
        <p:txBody>
          <a:bodyPr horzOverflow="overflow" lIns="0" tIns="0" rIns="0" bIns="0">
            <a:spAutoFit/>
          </a:bodyPr>
          <a:lstStyle/>
          <a:p>
            <a:pPr algn="l"/>
            <a:r>
              <a:rPr lang="en-ZA" sz="700">
                <a:solidFill>
                  <a:srgbClr val="000000"/>
                </a:solidFill>
                <a:latin typeface="Calibri" panose="020F0502020204030204" pitchFamily="34" charset="0"/>
                <a:ea typeface="Calibri" panose="020F0502020204030204" pitchFamily="34" charset="0"/>
                <a:cs typeface="Calibri" panose="020F0502020204030204" pitchFamily="34" charset="0"/>
              </a:rPr>
              <a:t>C2 General</a:t>
            </a: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2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1" name="Google Shape;131;p25"/>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32" name="Google Shape;132;p25"/>
          <p:cNvSpPr/>
          <p:nvPr/>
        </p:nvSpPr>
        <p:spPr>
          <a:xfrm>
            <a:off x="841248" y="0"/>
            <a:ext cx="7461504"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33" name="Google Shape;133;p25"/>
          <p:cNvSpPr txBox="1">
            <a:spLocks noGrp="1"/>
          </p:cNvSpPr>
          <p:nvPr>
            <p:ph type="ctrTitle"/>
          </p:nvPr>
        </p:nvSpPr>
        <p:spPr>
          <a:xfrm>
            <a:off x="1253492" y="250031"/>
            <a:ext cx="6911338" cy="620935"/>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chemeClr val="dk1"/>
              </a:buClr>
              <a:buSzPct val="100000"/>
              <a:buFont typeface="Play"/>
              <a:buNone/>
            </a:pPr>
            <a:r>
              <a:rPr lang="en" sz="5400"/>
              <a:t>Regression Project</a:t>
            </a:r>
            <a:endParaRPr/>
          </a:p>
        </p:txBody>
      </p:sp>
      <p:sp>
        <p:nvSpPr>
          <p:cNvPr id="134" name="Google Shape;134;p25"/>
          <p:cNvSpPr txBox="1">
            <a:spLocks noGrp="1"/>
          </p:cNvSpPr>
          <p:nvPr>
            <p:ph type="subTitle" idx="1"/>
          </p:nvPr>
        </p:nvSpPr>
        <p:spPr>
          <a:xfrm>
            <a:off x="1475184" y="1051560"/>
            <a:ext cx="6236256" cy="620935"/>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2100"/>
              <a:buNone/>
            </a:pPr>
            <a:r>
              <a:rPr lang="en" sz="2100"/>
              <a:t>Regression Project FM2 2024</a:t>
            </a:r>
            <a:endParaRPr/>
          </a:p>
        </p:txBody>
      </p:sp>
      <p:sp>
        <p:nvSpPr>
          <p:cNvPr id="135" name="Google Shape;135;p25"/>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36" name="Google Shape;136;p25"/>
          <p:cNvSpPr txBox="1"/>
          <p:nvPr/>
        </p:nvSpPr>
        <p:spPr>
          <a:xfrm>
            <a:off x="3101340" y="1853089"/>
            <a:ext cx="2941320"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highlight>
                <a:srgbClr val="156082"/>
              </a:highlight>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aphicFrame>
        <p:nvGraphicFramePr>
          <p:cNvPr id="137" name="Google Shape;137;p25"/>
          <p:cNvGraphicFramePr/>
          <p:nvPr/>
        </p:nvGraphicFramePr>
        <p:xfrm>
          <a:off x="1545312" y="1983299"/>
          <a:ext cx="6096000" cy="1971450"/>
        </p:xfrm>
        <a:graphic>
          <a:graphicData uri="http://schemas.openxmlformats.org/drawingml/2006/table">
            <a:tbl>
              <a:tblPr firstRow="1" bandRow="1">
                <a:noFill/>
                <a:tableStyleId>{BE7EBFA3-0E55-4D1B-AF12-4369525B31BE}</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89950">
                <a:tc>
                  <a:txBody>
                    <a:bodyPr/>
                    <a:lstStyle/>
                    <a:p>
                      <a:pPr marL="0" marR="0" lvl="0" indent="0" algn="l" rtl="0">
                        <a:spcBef>
                          <a:spcPts val="0"/>
                        </a:spcBef>
                        <a:spcAft>
                          <a:spcPts val="0"/>
                        </a:spcAft>
                        <a:buNone/>
                      </a:pPr>
                      <a:r>
                        <a:rPr lang="en" sz="1400" u="none" strike="noStrike" cap="none"/>
                        <a:t>Full Name</a:t>
                      </a:r>
                      <a:endParaRPr sz="1100"/>
                    </a:p>
                  </a:txBody>
                  <a:tcPr marL="68600" marR="68600" marT="34300" marB="34300"/>
                </a:tc>
                <a:tc>
                  <a:txBody>
                    <a:bodyPr/>
                    <a:lstStyle/>
                    <a:p>
                      <a:pPr marL="0" marR="0" lvl="0" indent="0" algn="l" rtl="0">
                        <a:spcBef>
                          <a:spcPts val="0"/>
                        </a:spcBef>
                        <a:spcAft>
                          <a:spcPts val="0"/>
                        </a:spcAft>
                        <a:buNone/>
                      </a:pPr>
                      <a:r>
                        <a:rPr lang="en" sz="1400"/>
                        <a:t>Email Address</a:t>
                      </a:r>
                      <a:endParaRPr sz="1100"/>
                    </a:p>
                  </a:txBody>
                  <a:tcPr marL="68600" marR="68600" marT="34300" marB="34300"/>
                </a:tc>
                <a:extLst>
                  <a:ext uri="{0D108BD9-81ED-4DB2-BD59-A6C34878D82A}">
                    <a16:rowId xmlns:a16="http://schemas.microsoft.com/office/drawing/2014/main" val="10000"/>
                  </a:ext>
                </a:extLst>
              </a:tr>
              <a:tr h="395375">
                <a:tc>
                  <a:txBody>
                    <a:bodyPr/>
                    <a:lstStyle/>
                    <a:p>
                      <a:pPr marL="0" marR="0" lvl="0" indent="0" algn="l" rtl="0">
                        <a:spcBef>
                          <a:spcPts val="0"/>
                        </a:spcBef>
                        <a:spcAft>
                          <a:spcPts val="0"/>
                        </a:spcAft>
                        <a:buNone/>
                      </a:pPr>
                      <a:r>
                        <a:rPr lang="en" sz="1400"/>
                        <a:t>Mfana Nkabinde</a:t>
                      </a:r>
                      <a:endParaRPr sz="1100"/>
                    </a:p>
                  </a:txBody>
                  <a:tcPr marL="68600" marR="68600" marT="34300" marB="34300"/>
                </a:tc>
                <a:tc>
                  <a:txBody>
                    <a:bodyPr/>
                    <a:lstStyle/>
                    <a:p>
                      <a:pPr marL="0" marR="0" lvl="0" indent="0" algn="l" rtl="0">
                        <a:spcBef>
                          <a:spcPts val="0"/>
                        </a:spcBef>
                        <a:spcAft>
                          <a:spcPts val="0"/>
                        </a:spcAft>
                        <a:buNone/>
                      </a:pPr>
                      <a:r>
                        <a:rPr lang="en" sz="1400"/>
                        <a:t>mfana.nkabinde@vodacom.co.za</a:t>
                      </a:r>
                      <a:endParaRPr sz="1100"/>
                    </a:p>
                  </a:txBody>
                  <a:tcPr marL="68600" marR="68600" marT="34300" marB="34300"/>
                </a:tc>
                <a:extLst>
                  <a:ext uri="{0D108BD9-81ED-4DB2-BD59-A6C34878D82A}">
                    <a16:rowId xmlns:a16="http://schemas.microsoft.com/office/drawing/2014/main" val="10001"/>
                  </a:ext>
                </a:extLst>
              </a:tr>
              <a:tr h="395375">
                <a:tc>
                  <a:txBody>
                    <a:bodyPr/>
                    <a:lstStyle/>
                    <a:p>
                      <a:pPr marL="0" marR="0" lvl="0" indent="0" algn="l" rtl="0">
                        <a:spcBef>
                          <a:spcPts val="0"/>
                        </a:spcBef>
                        <a:spcAft>
                          <a:spcPts val="0"/>
                        </a:spcAft>
                        <a:buNone/>
                      </a:pPr>
                      <a:r>
                        <a:rPr lang="en" sz="1400"/>
                        <a:t>Theo Tsinyane</a:t>
                      </a:r>
                      <a:endParaRPr sz="1100"/>
                    </a:p>
                  </a:txBody>
                  <a:tcPr marL="68600" marR="68600" marT="34300" marB="34300"/>
                </a:tc>
                <a:tc>
                  <a:txBody>
                    <a:bodyPr/>
                    <a:lstStyle/>
                    <a:p>
                      <a:pPr marL="0" marR="0" lvl="0" indent="0" algn="l" rtl="0">
                        <a:spcBef>
                          <a:spcPts val="0"/>
                        </a:spcBef>
                        <a:spcAft>
                          <a:spcPts val="0"/>
                        </a:spcAft>
                        <a:buNone/>
                      </a:pPr>
                      <a:r>
                        <a:rPr lang="en" sz="1400"/>
                        <a:t>theo.tsinyane@vodacom.co.za</a:t>
                      </a:r>
                      <a:endParaRPr sz="1100"/>
                    </a:p>
                  </a:txBody>
                  <a:tcPr marL="68600" marR="68600" marT="34300" marB="34300"/>
                </a:tc>
                <a:extLst>
                  <a:ext uri="{0D108BD9-81ED-4DB2-BD59-A6C34878D82A}">
                    <a16:rowId xmlns:a16="http://schemas.microsoft.com/office/drawing/2014/main" val="10002"/>
                  </a:ext>
                </a:extLst>
              </a:tr>
              <a:tr h="395375">
                <a:tc>
                  <a:txBody>
                    <a:bodyPr/>
                    <a:lstStyle/>
                    <a:p>
                      <a:pPr marL="0" marR="0" lvl="0" indent="0" algn="l" rtl="0">
                        <a:spcBef>
                          <a:spcPts val="0"/>
                        </a:spcBef>
                        <a:spcAft>
                          <a:spcPts val="0"/>
                        </a:spcAft>
                        <a:buNone/>
                      </a:pPr>
                      <a:r>
                        <a:rPr lang="en" sz="1400"/>
                        <a:t>Marcus Van Staden</a:t>
                      </a:r>
                      <a:endParaRPr sz="1100"/>
                    </a:p>
                  </a:txBody>
                  <a:tcPr marL="68600" marR="68600" marT="34300" marB="34300"/>
                </a:tc>
                <a:tc>
                  <a:txBody>
                    <a:bodyPr/>
                    <a:lstStyle/>
                    <a:p>
                      <a:pPr marL="0" marR="0" lvl="0" indent="0" algn="l" rtl="0">
                        <a:spcBef>
                          <a:spcPts val="0"/>
                        </a:spcBef>
                        <a:spcAft>
                          <a:spcPts val="0"/>
                        </a:spcAft>
                        <a:buNone/>
                      </a:pPr>
                      <a:r>
                        <a:rPr lang="en" sz="1400"/>
                        <a:t>marcus.vanstaden@vodacom.co.za</a:t>
                      </a:r>
                      <a:endParaRPr sz="1100"/>
                    </a:p>
                  </a:txBody>
                  <a:tcPr marL="68600" marR="68600" marT="34300" marB="34300"/>
                </a:tc>
                <a:extLst>
                  <a:ext uri="{0D108BD9-81ED-4DB2-BD59-A6C34878D82A}">
                    <a16:rowId xmlns:a16="http://schemas.microsoft.com/office/drawing/2014/main" val="10003"/>
                  </a:ext>
                </a:extLst>
              </a:tr>
              <a:tr h="395375">
                <a:tc>
                  <a:txBody>
                    <a:bodyPr/>
                    <a:lstStyle/>
                    <a:p>
                      <a:pPr marL="0" marR="0" lvl="0" indent="0" algn="l" rtl="0">
                        <a:spcBef>
                          <a:spcPts val="0"/>
                        </a:spcBef>
                        <a:spcAft>
                          <a:spcPts val="0"/>
                        </a:spcAft>
                        <a:buNone/>
                      </a:pPr>
                      <a:r>
                        <a:rPr lang="en" sz="1400"/>
                        <a:t>Manqoba Mnguni</a:t>
                      </a:r>
                      <a:endParaRPr sz="1100"/>
                    </a:p>
                  </a:txBody>
                  <a:tcPr marL="68600" marR="68600" marT="34300" marB="34300"/>
                </a:tc>
                <a:tc>
                  <a:txBody>
                    <a:bodyPr/>
                    <a:lstStyle/>
                    <a:p>
                      <a:pPr marL="0" marR="0" lvl="0" indent="0" algn="l" rtl="0">
                        <a:spcBef>
                          <a:spcPts val="0"/>
                        </a:spcBef>
                        <a:spcAft>
                          <a:spcPts val="0"/>
                        </a:spcAft>
                        <a:buNone/>
                      </a:pPr>
                      <a:r>
                        <a:rPr lang="en" sz="1400"/>
                        <a:t>manqoba.mnguni@vodacom.co.za</a:t>
                      </a:r>
                      <a:endParaRPr sz="1100"/>
                    </a:p>
                  </a:txBody>
                  <a:tcPr marL="68600" marR="68600" marT="34300" marB="34300"/>
                </a:tc>
                <a:extLst>
                  <a:ext uri="{0D108BD9-81ED-4DB2-BD59-A6C34878D82A}">
                    <a16:rowId xmlns:a16="http://schemas.microsoft.com/office/drawing/2014/main" val="10004"/>
                  </a:ext>
                </a:extLst>
              </a:tr>
            </a:tbl>
          </a:graphicData>
        </a:graphic>
      </p:graphicFrame>
      <p:sp>
        <p:nvSpPr>
          <p:cNvPr id="138" name="Google Shape;138;p25"/>
          <p:cNvSpPr txBox="1"/>
          <p:nvPr/>
        </p:nvSpPr>
        <p:spPr>
          <a:xfrm>
            <a:off x="2335786" y="4350686"/>
            <a:ext cx="5219638" cy="28466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dirty="0">
                <a:solidFill>
                  <a:schemeClr val="dk1"/>
                </a:solidFill>
                <a:latin typeface="Arial"/>
                <a:ea typeface="Arial"/>
                <a:cs typeface="Arial"/>
                <a:sym typeface="Arial"/>
              </a:rPr>
              <a:t>“</a:t>
            </a:r>
            <a:r>
              <a:rPr lang="en" sz="1400" i="1" dirty="0">
                <a:solidFill>
                  <a:schemeClr val="dk1"/>
                </a:solidFill>
                <a:latin typeface="Arial"/>
                <a:ea typeface="Arial"/>
                <a:cs typeface="Arial"/>
                <a:sym typeface="Arial"/>
              </a:rPr>
              <a:t>All models are wrong, </a:t>
            </a:r>
            <a:r>
              <a:rPr lang="en" sz="1400" b="1" i="1" dirty="0">
                <a:solidFill>
                  <a:schemeClr val="dk1"/>
                </a:solidFill>
                <a:latin typeface="Arial"/>
                <a:ea typeface="Arial"/>
                <a:cs typeface="Arial"/>
                <a:sym typeface="Arial"/>
              </a:rPr>
              <a:t>but some are useful</a:t>
            </a:r>
            <a:r>
              <a:rPr lang="en" sz="1400" i="1" dirty="0">
                <a:solidFill>
                  <a:schemeClr val="dk1"/>
                </a:solidFill>
                <a:latin typeface="Arial"/>
                <a:ea typeface="Arial"/>
                <a:cs typeface="Arial"/>
                <a:sym typeface="Arial"/>
              </a:rPr>
              <a:t>” – George Box</a:t>
            </a:r>
            <a:endParaRPr sz="1400"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32"/>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6" name="Google Shape;216;p32"/>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17" name="Google Shape;217;p32"/>
          <p:cNvSpPr/>
          <p:nvPr/>
        </p:nvSpPr>
        <p:spPr>
          <a:xfrm>
            <a:off x="4909242" y="0"/>
            <a:ext cx="3393509" cy="3278046"/>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18" name="Google Shape;218;p32"/>
          <p:cNvSpPr txBox="1">
            <a:spLocks noGrp="1"/>
          </p:cNvSpPr>
          <p:nvPr>
            <p:ph type="ctrTitle"/>
          </p:nvPr>
        </p:nvSpPr>
        <p:spPr>
          <a:xfrm>
            <a:off x="1215392" y="270605"/>
            <a:ext cx="6911338" cy="62093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600"/>
              <a:buFont typeface="Play"/>
              <a:buNone/>
            </a:pPr>
            <a:r>
              <a:rPr lang="en" sz="3600"/>
              <a:t>Model 2 | Random Forest </a:t>
            </a:r>
            <a:endParaRPr sz="3600">
              <a:solidFill>
                <a:srgbClr val="0070C0"/>
              </a:solidFill>
            </a:endParaRPr>
          </a:p>
        </p:txBody>
      </p:sp>
      <p:sp>
        <p:nvSpPr>
          <p:cNvPr id="219" name="Google Shape;219;p32"/>
          <p:cNvSpPr txBox="1">
            <a:spLocks noGrp="1"/>
          </p:cNvSpPr>
          <p:nvPr>
            <p:ph type="subTitle" idx="1"/>
          </p:nvPr>
        </p:nvSpPr>
        <p:spPr>
          <a:xfrm>
            <a:off x="243839" y="777240"/>
            <a:ext cx="4684621" cy="3939540"/>
          </a:xfrm>
          <a:prstGeom prst="rect">
            <a:avLst/>
          </a:prstGeom>
          <a:noFill/>
          <a:ln>
            <a:noFill/>
          </a:ln>
        </p:spPr>
        <p:txBody>
          <a:bodyPr spcFirstLastPara="1" wrap="square" lIns="68575" tIns="34275" rIns="68575" bIns="34275" anchor="ctr" anchorCtr="0">
            <a:normAutofit/>
          </a:bodyPr>
          <a:lstStyle/>
          <a:p>
            <a:pPr marL="139700" lvl="0" indent="-139700" algn="l" rtl="0">
              <a:lnSpc>
                <a:spcPct val="150000"/>
              </a:lnSpc>
              <a:spcBef>
                <a:spcPts val="800"/>
              </a:spcBef>
              <a:spcAft>
                <a:spcPts val="0"/>
              </a:spcAft>
              <a:buClr>
                <a:schemeClr val="dk1"/>
              </a:buClr>
              <a:buSzPts val="1800"/>
              <a:buFont typeface="Arial"/>
              <a:buChar char="•"/>
            </a:pPr>
            <a:r>
              <a:rPr lang="en-ZA" dirty="0"/>
              <a:t>The Root Mean Squared Error (RMSE) is </a:t>
            </a:r>
            <a:r>
              <a:rPr lang="en-ZA" b="1" dirty="0"/>
              <a:t>0,4022</a:t>
            </a:r>
            <a:r>
              <a:rPr lang="en-ZA" dirty="0"/>
              <a:t>.</a:t>
            </a:r>
          </a:p>
          <a:p>
            <a:pPr marL="139700" indent="-139700" algn="l">
              <a:lnSpc>
                <a:spcPct val="150000"/>
              </a:lnSpc>
              <a:buFont typeface="Arial"/>
              <a:buChar char="•"/>
            </a:pPr>
            <a:r>
              <a:rPr lang="en-ZA" sz="1800" dirty="0"/>
              <a:t>The R^2 Squared Error is </a:t>
            </a:r>
            <a:r>
              <a:rPr lang="en-ZA" sz="1800" b="1" dirty="0"/>
              <a:t>0.4634</a:t>
            </a:r>
            <a:endParaRPr lang="en-ZA" b="1" dirty="0"/>
          </a:p>
          <a:p>
            <a:pPr marL="139700" lvl="0" indent="-139700" algn="l" rtl="0">
              <a:lnSpc>
                <a:spcPct val="150000"/>
              </a:lnSpc>
              <a:spcBef>
                <a:spcPts val="800"/>
              </a:spcBef>
              <a:spcAft>
                <a:spcPts val="0"/>
              </a:spcAft>
              <a:buClr>
                <a:schemeClr val="dk1"/>
              </a:buClr>
              <a:buSzPts val="1800"/>
              <a:buFont typeface="Arial"/>
              <a:buChar char="•"/>
            </a:pPr>
            <a:r>
              <a:rPr lang="en-ZA" dirty="0"/>
              <a:t>The Model can predict </a:t>
            </a:r>
            <a:r>
              <a:rPr lang="en-ZA" dirty="0" err="1"/>
              <a:t>Avg</a:t>
            </a:r>
            <a:r>
              <a:rPr lang="en-ZA" dirty="0"/>
              <a:t> Temp with  margin of Error</a:t>
            </a:r>
          </a:p>
          <a:p>
            <a:pPr marL="139700" lvl="0" indent="-139700" algn="l" rtl="0">
              <a:lnSpc>
                <a:spcPct val="150000"/>
              </a:lnSpc>
              <a:spcBef>
                <a:spcPts val="800"/>
              </a:spcBef>
              <a:spcAft>
                <a:spcPts val="0"/>
              </a:spcAft>
              <a:buClr>
                <a:schemeClr val="dk1"/>
              </a:buClr>
              <a:buSzPts val="1800"/>
              <a:buFont typeface="Arial"/>
              <a:buChar char="•"/>
            </a:pPr>
            <a:r>
              <a:rPr lang="en-ZA" dirty="0"/>
              <a:t>Thus, Model can be used by the Stakeholder for predictions</a:t>
            </a:r>
          </a:p>
          <a:p>
            <a:pPr marL="342900" lvl="0" indent="-203200" algn="l" rtl="0">
              <a:lnSpc>
                <a:spcPct val="90000"/>
              </a:lnSpc>
              <a:spcBef>
                <a:spcPts val="800"/>
              </a:spcBef>
              <a:spcAft>
                <a:spcPts val="0"/>
              </a:spcAft>
              <a:buClr>
                <a:schemeClr val="dk1"/>
              </a:buClr>
              <a:buSzPts val="2100"/>
              <a:buFont typeface="Arial"/>
              <a:buNone/>
            </a:pPr>
            <a:endParaRPr sz="2100" dirty="0"/>
          </a:p>
        </p:txBody>
      </p:sp>
      <p:sp>
        <p:nvSpPr>
          <p:cNvPr id="220" name="Google Shape;220;p32"/>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pic>
        <p:nvPicPr>
          <p:cNvPr id="3076" name="Picture 4">
            <a:extLst>
              <a:ext uri="{FF2B5EF4-FFF2-40B4-BE49-F238E27FC236}">
                <a16:creationId xmlns:a16="http://schemas.microsoft.com/office/drawing/2014/main" id="{EAC8B555-5C2C-613B-9449-4E775BC3C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6280" y="1089039"/>
            <a:ext cx="3393509" cy="30289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3"/>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9" name="Google Shape;229;p33"/>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30" name="Google Shape;230;p33"/>
          <p:cNvSpPr/>
          <p:nvPr/>
        </p:nvSpPr>
        <p:spPr>
          <a:xfrm>
            <a:off x="4388583" y="1020429"/>
            <a:ext cx="3944874" cy="2751603"/>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31" name="Google Shape;231;p33"/>
          <p:cNvSpPr txBox="1">
            <a:spLocks noGrp="1"/>
          </p:cNvSpPr>
          <p:nvPr>
            <p:ph type="ctrTitle"/>
          </p:nvPr>
        </p:nvSpPr>
        <p:spPr>
          <a:xfrm>
            <a:off x="365760" y="270605"/>
            <a:ext cx="8311136" cy="62093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600"/>
              <a:buFont typeface="Play"/>
              <a:buNone/>
            </a:pPr>
            <a:r>
              <a:rPr lang="en" sz="3600" dirty="0"/>
              <a:t>Model 3  |  Simple Linear Regression</a:t>
            </a:r>
            <a:endParaRPr sz="3600" dirty="0">
              <a:solidFill>
                <a:srgbClr val="0070C0"/>
              </a:solidFill>
            </a:endParaRPr>
          </a:p>
        </p:txBody>
      </p:sp>
      <p:sp>
        <p:nvSpPr>
          <p:cNvPr id="232" name="Google Shape;232;p33"/>
          <p:cNvSpPr txBox="1">
            <a:spLocks noGrp="1"/>
          </p:cNvSpPr>
          <p:nvPr>
            <p:ph type="subTitle" idx="1"/>
          </p:nvPr>
        </p:nvSpPr>
        <p:spPr>
          <a:xfrm>
            <a:off x="243841" y="777240"/>
            <a:ext cx="5265806" cy="3851949"/>
          </a:xfrm>
          <a:prstGeom prst="rect">
            <a:avLst/>
          </a:prstGeom>
          <a:noFill/>
          <a:ln>
            <a:noFill/>
          </a:ln>
        </p:spPr>
        <p:txBody>
          <a:bodyPr spcFirstLastPara="1" wrap="square" lIns="68575" tIns="34275" rIns="68575" bIns="34275" anchor="ctr" anchorCtr="0">
            <a:normAutofit/>
          </a:bodyPr>
          <a:lstStyle/>
          <a:p>
            <a:pPr marL="139700" lvl="0" indent="-139700" algn="l" rtl="0">
              <a:lnSpc>
                <a:spcPct val="110000"/>
              </a:lnSpc>
              <a:spcBef>
                <a:spcPts val="800"/>
              </a:spcBef>
              <a:spcAft>
                <a:spcPts val="0"/>
              </a:spcAft>
              <a:buClr>
                <a:schemeClr val="dk1"/>
              </a:buClr>
              <a:buSzPts val="1800"/>
              <a:buFont typeface="Arial"/>
              <a:buChar char="•"/>
            </a:pPr>
            <a:r>
              <a:rPr lang="en-ZA" sz="2400" dirty="0"/>
              <a:t>The Root Mean Squared Error (RMSE) is </a:t>
            </a:r>
            <a:r>
              <a:rPr lang="en-ZA" sz="2400" b="1" dirty="0"/>
              <a:t>0,4503.</a:t>
            </a:r>
          </a:p>
          <a:p>
            <a:pPr marL="139700" indent="-139700" algn="l">
              <a:lnSpc>
                <a:spcPct val="110000"/>
              </a:lnSpc>
              <a:buFont typeface="Arial"/>
              <a:buChar char="•"/>
            </a:pPr>
            <a:r>
              <a:rPr lang="en-ZA" sz="2400" dirty="0"/>
              <a:t>The R^2 Squared Error is </a:t>
            </a:r>
            <a:r>
              <a:rPr lang="en-ZA" sz="2400" b="1" dirty="0"/>
              <a:t>0,3275</a:t>
            </a:r>
          </a:p>
          <a:p>
            <a:pPr marL="139700" lvl="0" indent="-139700" algn="l" rtl="0">
              <a:lnSpc>
                <a:spcPct val="110000"/>
              </a:lnSpc>
              <a:spcBef>
                <a:spcPts val="800"/>
              </a:spcBef>
              <a:spcAft>
                <a:spcPts val="0"/>
              </a:spcAft>
              <a:buClr>
                <a:schemeClr val="dk1"/>
              </a:buClr>
              <a:buSzPts val="1800"/>
              <a:buFont typeface="Arial"/>
              <a:buChar char="•"/>
            </a:pPr>
            <a:r>
              <a:rPr lang="en-ZA" sz="2400" dirty="0"/>
              <a:t>The Model can predict </a:t>
            </a:r>
            <a:br>
              <a:rPr lang="en-ZA" sz="2400" dirty="0"/>
            </a:br>
            <a:r>
              <a:rPr lang="en-ZA" sz="2400" dirty="0" err="1"/>
              <a:t>avg</a:t>
            </a:r>
            <a:r>
              <a:rPr lang="en-ZA" sz="2400" dirty="0"/>
              <a:t> Temp with </a:t>
            </a:r>
            <a:r>
              <a:rPr lang="en-ZA" sz="2400" b="1" dirty="0"/>
              <a:t>0,45</a:t>
            </a:r>
            <a:r>
              <a:rPr lang="en-ZA" sz="2400" dirty="0"/>
              <a:t> degrees margin of Error</a:t>
            </a:r>
          </a:p>
          <a:p>
            <a:pPr marL="139700" lvl="0" indent="-139700" algn="l" rtl="0">
              <a:lnSpc>
                <a:spcPct val="110000"/>
              </a:lnSpc>
              <a:spcBef>
                <a:spcPts val="800"/>
              </a:spcBef>
              <a:spcAft>
                <a:spcPts val="0"/>
              </a:spcAft>
              <a:buClr>
                <a:schemeClr val="dk1"/>
              </a:buClr>
              <a:buSzPts val="1800"/>
              <a:buFont typeface="Arial"/>
              <a:buChar char="•"/>
            </a:pPr>
            <a:r>
              <a:rPr lang="en-ZA" sz="2400" dirty="0"/>
              <a:t>Thus, Model can be used by the Stakeholder for predictions</a:t>
            </a:r>
            <a:r>
              <a:rPr lang="en-ZA" sz="2100" dirty="0"/>
              <a:t>.</a:t>
            </a:r>
            <a:endParaRPr lang="en-ZA" sz="2400" dirty="0"/>
          </a:p>
        </p:txBody>
      </p:sp>
      <p:sp>
        <p:nvSpPr>
          <p:cNvPr id="233" name="Google Shape;233;p33"/>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pic>
        <p:nvPicPr>
          <p:cNvPr id="4098" name="Picture 2">
            <a:extLst>
              <a:ext uri="{FF2B5EF4-FFF2-40B4-BE49-F238E27FC236}">
                <a16:creationId xmlns:a16="http://schemas.microsoft.com/office/drawing/2014/main" id="{52C01820-2ADF-C178-41A8-449ADC68B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970" y="1075305"/>
            <a:ext cx="3866189" cy="3088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4" name="Google Shape;254;p35"/>
          <p:cNvSpPr/>
          <p:nvPr/>
        </p:nvSpPr>
        <p:spPr>
          <a:xfrm>
            <a:off x="841248" y="0"/>
            <a:ext cx="7461504" cy="3161654"/>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55" name="Google Shape;255;p35"/>
          <p:cNvSpPr txBox="1">
            <a:spLocks noGrp="1"/>
          </p:cNvSpPr>
          <p:nvPr>
            <p:ph type="ctrTitle"/>
          </p:nvPr>
        </p:nvSpPr>
        <p:spPr>
          <a:xfrm>
            <a:off x="365760" y="270605"/>
            <a:ext cx="8311136" cy="62093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600"/>
              <a:buFont typeface="Play"/>
              <a:buNone/>
            </a:pPr>
            <a:r>
              <a:rPr lang="en" sz="3600"/>
              <a:t>Model Selection</a:t>
            </a:r>
            <a:endParaRPr sz="3600">
              <a:solidFill>
                <a:srgbClr val="0070C0"/>
              </a:solidFill>
            </a:endParaRPr>
          </a:p>
        </p:txBody>
      </p:sp>
      <p:sp>
        <p:nvSpPr>
          <p:cNvPr id="256" name="Google Shape;256;p35"/>
          <p:cNvSpPr txBox="1">
            <a:spLocks noGrp="1"/>
          </p:cNvSpPr>
          <p:nvPr>
            <p:ph type="subTitle" idx="1"/>
          </p:nvPr>
        </p:nvSpPr>
        <p:spPr>
          <a:xfrm>
            <a:off x="243840" y="777240"/>
            <a:ext cx="8534400" cy="393954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100"/>
              <a:buNone/>
            </a:pPr>
            <a:endParaRPr sz="2100" dirty="0"/>
          </a:p>
          <a:p>
            <a:pPr marL="342900" lvl="0" indent="-203200" algn="l" rtl="0">
              <a:lnSpc>
                <a:spcPct val="90000"/>
              </a:lnSpc>
              <a:spcBef>
                <a:spcPts val="800"/>
              </a:spcBef>
              <a:spcAft>
                <a:spcPts val="0"/>
              </a:spcAft>
              <a:buClr>
                <a:schemeClr val="dk1"/>
              </a:buClr>
              <a:buSzPts val="2100"/>
              <a:buFont typeface="Arial"/>
              <a:buNone/>
            </a:pPr>
            <a:endParaRPr sz="2100" dirty="0"/>
          </a:p>
        </p:txBody>
      </p:sp>
      <p:sp>
        <p:nvSpPr>
          <p:cNvPr id="257" name="Google Shape;257;p35"/>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58" name="Google Shape;258;p35"/>
          <p:cNvSpPr txBox="1"/>
          <p:nvPr/>
        </p:nvSpPr>
        <p:spPr>
          <a:xfrm>
            <a:off x="3101340" y="1853089"/>
            <a:ext cx="2941320"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highlight>
                <a:srgbClr val="156082"/>
              </a:highlight>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aphicFrame>
        <p:nvGraphicFramePr>
          <p:cNvPr id="260" name="Google Shape;260;p35"/>
          <p:cNvGraphicFramePr/>
          <p:nvPr>
            <p:extLst>
              <p:ext uri="{D42A27DB-BD31-4B8C-83A1-F6EECF244321}">
                <p14:modId xmlns:p14="http://schemas.microsoft.com/office/powerpoint/2010/main" val="143762004"/>
              </p:ext>
            </p:extLst>
          </p:nvPr>
        </p:nvGraphicFramePr>
        <p:xfrm>
          <a:off x="488198" y="979336"/>
          <a:ext cx="8058395" cy="1438455"/>
        </p:xfrm>
        <a:graphic>
          <a:graphicData uri="http://schemas.openxmlformats.org/drawingml/2006/table">
            <a:tbl>
              <a:tblPr firstRow="1" bandRow="1">
                <a:noFill/>
                <a:tableStyleId>{BE7EBFA3-0E55-4D1B-AF12-4369525B31BE}</a:tableStyleId>
              </a:tblPr>
              <a:tblGrid>
                <a:gridCol w="2895985">
                  <a:extLst>
                    <a:ext uri="{9D8B030D-6E8A-4147-A177-3AD203B41FA5}">
                      <a16:colId xmlns:a16="http://schemas.microsoft.com/office/drawing/2014/main" val="20000"/>
                    </a:ext>
                  </a:extLst>
                </a:gridCol>
                <a:gridCol w="1193891">
                  <a:extLst>
                    <a:ext uri="{9D8B030D-6E8A-4147-A177-3AD203B41FA5}">
                      <a16:colId xmlns:a16="http://schemas.microsoft.com/office/drawing/2014/main" val="20002"/>
                    </a:ext>
                  </a:extLst>
                </a:gridCol>
                <a:gridCol w="840711">
                  <a:extLst>
                    <a:ext uri="{9D8B030D-6E8A-4147-A177-3AD203B41FA5}">
                      <a16:colId xmlns:a16="http://schemas.microsoft.com/office/drawing/2014/main" val="20003"/>
                    </a:ext>
                  </a:extLst>
                </a:gridCol>
                <a:gridCol w="3127808">
                  <a:extLst>
                    <a:ext uri="{9D8B030D-6E8A-4147-A177-3AD203B41FA5}">
                      <a16:colId xmlns:a16="http://schemas.microsoft.com/office/drawing/2014/main" val="20004"/>
                    </a:ext>
                  </a:extLst>
                </a:gridCol>
              </a:tblGrid>
              <a:tr h="225995">
                <a:tc>
                  <a:txBody>
                    <a:bodyPr/>
                    <a:lstStyle/>
                    <a:p>
                      <a:pPr marL="0" marR="0" lvl="0" indent="0" algn="l" rtl="0">
                        <a:spcBef>
                          <a:spcPts val="0"/>
                        </a:spcBef>
                        <a:spcAft>
                          <a:spcPts val="0"/>
                        </a:spcAft>
                        <a:buNone/>
                      </a:pPr>
                      <a:r>
                        <a:rPr lang="en" sz="1400" dirty="0"/>
                        <a:t>Model</a:t>
                      </a:r>
                      <a:endParaRPr sz="1100" dirty="0"/>
                    </a:p>
                  </a:txBody>
                  <a:tcPr marL="68600" marR="68600" marT="34300" marB="34300"/>
                </a:tc>
                <a:tc>
                  <a:txBody>
                    <a:bodyPr/>
                    <a:lstStyle/>
                    <a:p>
                      <a:pPr marL="0" marR="0" lvl="0" indent="0" algn="l" rtl="0">
                        <a:spcBef>
                          <a:spcPts val="0"/>
                        </a:spcBef>
                        <a:spcAft>
                          <a:spcPts val="0"/>
                        </a:spcAft>
                        <a:buNone/>
                      </a:pPr>
                      <a:r>
                        <a:rPr lang="en" sz="1400" dirty="0"/>
                        <a:t>RMSE</a:t>
                      </a:r>
                      <a:endParaRPr sz="1100" dirty="0"/>
                    </a:p>
                  </a:txBody>
                  <a:tcPr marL="68600" marR="68600" marT="34300" marB="34300"/>
                </a:tc>
                <a:tc>
                  <a:txBody>
                    <a:bodyPr/>
                    <a:lstStyle/>
                    <a:p>
                      <a:pPr marL="0" marR="0" lvl="0" indent="0" algn="l" rtl="0">
                        <a:spcBef>
                          <a:spcPts val="0"/>
                        </a:spcBef>
                        <a:spcAft>
                          <a:spcPts val="0"/>
                        </a:spcAft>
                        <a:buNone/>
                        <a:tabLst/>
                      </a:pPr>
                      <a:r>
                        <a:rPr lang="en" dirty="0"/>
                        <a:t>R^2</a:t>
                      </a:r>
                      <a:endParaRPr sz="1400" dirty="0"/>
                    </a:p>
                  </a:txBody>
                  <a:tcPr marL="68600" marR="68600" marT="34300" marB="34300"/>
                </a:tc>
                <a:tc>
                  <a:txBody>
                    <a:bodyPr/>
                    <a:lstStyle/>
                    <a:p>
                      <a:pPr marL="0" marR="0" lvl="0" indent="0" algn="l" rtl="0">
                        <a:spcBef>
                          <a:spcPts val="0"/>
                        </a:spcBef>
                        <a:spcAft>
                          <a:spcPts val="0"/>
                        </a:spcAft>
                        <a:buNone/>
                      </a:pPr>
                      <a:r>
                        <a:rPr lang="en" sz="1400" dirty="0"/>
                        <a:t>Comment</a:t>
                      </a:r>
                      <a:endParaRPr sz="1100" dirty="0"/>
                    </a:p>
                  </a:txBody>
                  <a:tcPr marL="68600" marR="68600" marT="34300" marB="34300"/>
                </a:tc>
                <a:extLst>
                  <a:ext uri="{0D108BD9-81ED-4DB2-BD59-A6C34878D82A}">
                    <a16:rowId xmlns:a16="http://schemas.microsoft.com/office/drawing/2014/main" val="10000"/>
                  </a:ext>
                </a:extLst>
              </a:tr>
              <a:tr h="225995">
                <a:tc>
                  <a:txBody>
                    <a:bodyPr/>
                    <a:lstStyle/>
                    <a:p>
                      <a:pPr marL="0" marR="0" lvl="0" indent="0" algn="l" rtl="0">
                        <a:spcBef>
                          <a:spcPts val="0"/>
                        </a:spcBef>
                        <a:spcAft>
                          <a:spcPts val="0"/>
                        </a:spcAft>
                        <a:buNone/>
                      </a:pPr>
                      <a:r>
                        <a:rPr lang="en" sz="1400" dirty="0"/>
                        <a:t>Model 1 – Decision Tree</a:t>
                      </a:r>
                      <a:endParaRPr sz="1100" dirty="0"/>
                    </a:p>
                  </a:txBody>
                  <a:tcPr marL="68600" marR="68600" marT="34300" marB="34300"/>
                </a:tc>
                <a:tc>
                  <a:txBody>
                    <a:bodyPr/>
                    <a:lstStyle/>
                    <a:p>
                      <a:pPr marL="0" marR="0" lvl="0" indent="0" algn="l" rtl="0">
                        <a:spcBef>
                          <a:spcPts val="0"/>
                        </a:spcBef>
                        <a:spcAft>
                          <a:spcPts val="0"/>
                        </a:spcAft>
                        <a:buNone/>
                      </a:pPr>
                      <a:r>
                        <a:rPr lang="en-ZA" sz="1400" b="1" dirty="0"/>
                        <a:t>0.4474</a:t>
                      </a:r>
                      <a:endParaRPr sz="1400" dirty="0"/>
                    </a:p>
                  </a:txBody>
                  <a:tcPr marL="68600" marR="68600" marT="34300" marB="34300"/>
                </a:tc>
                <a:tc>
                  <a:txBody>
                    <a:bodyPr/>
                    <a:lstStyle/>
                    <a:p>
                      <a:pPr marL="0" marR="0" lvl="0" indent="0" algn="l" rtl="0">
                        <a:spcBef>
                          <a:spcPts val="0"/>
                        </a:spcBef>
                        <a:spcAft>
                          <a:spcPts val="0"/>
                        </a:spcAft>
                        <a:buNone/>
                      </a:pPr>
                      <a:r>
                        <a:rPr lang="en-ZA" sz="1400" b="1" dirty="0"/>
                        <a:t>0.3300</a:t>
                      </a:r>
                      <a:endParaRPr sz="1400" dirty="0"/>
                    </a:p>
                  </a:txBody>
                  <a:tcPr marL="68600" marR="68600" marT="34300" marB="34300"/>
                </a:tc>
                <a:tc>
                  <a:txBody>
                    <a:bodyPr/>
                    <a:lstStyle/>
                    <a:p>
                      <a:pPr marL="0" marR="0" lvl="0" indent="0" algn="l" rtl="0">
                        <a:spcBef>
                          <a:spcPts val="0"/>
                        </a:spcBef>
                        <a:spcAft>
                          <a:spcPts val="0"/>
                        </a:spcAft>
                        <a:buNone/>
                      </a:pPr>
                      <a:endParaRPr sz="1400" dirty="0"/>
                    </a:p>
                  </a:txBody>
                  <a:tcPr marL="68600" marR="68600" marT="34300" marB="34300"/>
                </a:tc>
                <a:extLst>
                  <a:ext uri="{0D108BD9-81ED-4DB2-BD59-A6C34878D82A}">
                    <a16:rowId xmlns:a16="http://schemas.microsoft.com/office/drawing/2014/main" val="10001"/>
                  </a:ext>
                </a:extLst>
              </a:tr>
              <a:tr h="379215">
                <a:tc>
                  <a:txBody>
                    <a:bodyPr/>
                    <a:lstStyle/>
                    <a:p>
                      <a:pPr marL="0" marR="0" lvl="0" indent="0" algn="l" rtl="0">
                        <a:spcBef>
                          <a:spcPts val="0"/>
                        </a:spcBef>
                        <a:spcAft>
                          <a:spcPts val="0"/>
                        </a:spcAft>
                        <a:buNone/>
                      </a:pPr>
                      <a:r>
                        <a:rPr lang="en" sz="1400" dirty="0"/>
                        <a:t>Model 2 – Random Forest</a:t>
                      </a:r>
                      <a:endParaRPr sz="1100" dirty="0"/>
                    </a:p>
                  </a:txBody>
                  <a:tcPr marL="68600" marR="68600" marT="34300" marB="343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ZA" b="1" dirty="0"/>
                        <a:t>0.4022</a:t>
                      </a:r>
                      <a:endParaRPr sz="1400" dirty="0"/>
                    </a:p>
                  </a:txBody>
                  <a:tcPr marL="68600" marR="68600" marT="34300" marB="343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ZA" sz="1400" b="1" dirty="0"/>
                        <a:t>0.4634</a:t>
                      </a:r>
                      <a:endParaRPr lang="en-ZA" b="1" dirty="0"/>
                    </a:p>
                  </a:txBody>
                  <a:tcPr marL="68600" marR="68600" marT="34300" marB="34300"/>
                </a:tc>
                <a:tc>
                  <a:txBody>
                    <a:bodyPr/>
                    <a:lstStyle/>
                    <a:p>
                      <a:pPr marL="0" marR="0" lvl="0" indent="0" algn="l" rtl="0">
                        <a:spcBef>
                          <a:spcPts val="0"/>
                        </a:spcBef>
                        <a:spcAft>
                          <a:spcPts val="0"/>
                        </a:spcAft>
                        <a:buNone/>
                      </a:pPr>
                      <a:r>
                        <a:rPr lang="en-ZA" sz="1400" dirty="0"/>
                        <a:t>Highest R^2 and the lowest RMSE</a:t>
                      </a:r>
                      <a:endParaRPr sz="1400" dirty="0"/>
                    </a:p>
                  </a:txBody>
                  <a:tcPr marL="68600" marR="68600" marT="34300" marB="34300"/>
                </a:tc>
                <a:extLst>
                  <a:ext uri="{0D108BD9-81ED-4DB2-BD59-A6C34878D82A}">
                    <a16:rowId xmlns:a16="http://schemas.microsoft.com/office/drawing/2014/main" val="10002"/>
                  </a:ext>
                </a:extLst>
              </a:tr>
              <a:tr h="397006">
                <a:tc>
                  <a:txBody>
                    <a:bodyPr/>
                    <a:lstStyle/>
                    <a:p>
                      <a:pPr marL="0" marR="0" lvl="0" indent="0" algn="l" rtl="0">
                        <a:spcBef>
                          <a:spcPts val="0"/>
                        </a:spcBef>
                        <a:spcAft>
                          <a:spcPts val="0"/>
                        </a:spcAft>
                        <a:buNone/>
                      </a:pPr>
                      <a:r>
                        <a:rPr lang="en" sz="1400" dirty="0"/>
                        <a:t>Model 3 -</a:t>
                      </a:r>
                      <a:r>
                        <a:rPr lang="en" dirty="0"/>
                        <a:t> Simple Linear Model</a:t>
                      </a:r>
                      <a:endParaRPr sz="1100" dirty="0"/>
                    </a:p>
                  </a:txBody>
                  <a:tcPr marL="68600" marR="68600" marT="34300" marB="34300"/>
                </a:tc>
                <a:tc>
                  <a:txBody>
                    <a:bodyPr/>
                    <a:lstStyle/>
                    <a:p>
                      <a:pPr marL="0" marR="0" lvl="0" indent="0" algn="l" rtl="0">
                        <a:spcBef>
                          <a:spcPts val="0"/>
                        </a:spcBef>
                        <a:spcAft>
                          <a:spcPts val="0"/>
                        </a:spcAft>
                        <a:buNone/>
                      </a:pPr>
                      <a:r>
                        <a:rPr lang="en-ZA" sz="1400" b="1" dirty="0"/>
                        <a:t>0,4503</a:t>
                      </a:r>
                      <a:endParaRPr sz="1400" dirty="0"/>
                    </a:p>
                  </a:txBody>
                  <a:tcPr marL="68600" marR="68600" marT="34300" marB="343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ZA" sz="1400" b="1" dirty="0"/>
                        <a:t>0,3275</a:t>
                      </a:r>
                    </a:p>
                    <a:p>
                      <a:pPr marL="0" marR="0" lvl="0" indent="0" algn="l" rtl="0">
                        <a:spcBef>
                          <a:spcPts val="0"/>
                        </a:spcBef>
                        <a:spcAft>
                          <a:spcPts val="0"/>
                        </a:spcAft>
                        <a:buNone/>
                      </a:pPr>
                      <a:endParaRPr sz="1400" dirty="0"/>
                    </a:p>
                  </a:txBody>
                  <a:tcPr marL="68600" marR="68600" marT="34300" marB="34300"/>
                </a:tc>
                <a:tc>
                  <a:txBody>
                    <a:bodyPr/>
                    <a:lstStyle/>
                    <a:p>
                      <a:pPr marL="0" marR="0" lvl="0" indent="0" algn="l" rtl="0">
                        <a:spcBef>
                          <a:spcPts val="0"/>
                        </a:spcBef>
                        <a:spcAft>
                          <a:spcPts val="0"/>
                        </a:spcAft>
                        <a:buNone/>
                      </a:pPr>
                      <a:r>
                        <a:rPr lang="en-ZA" sz="1400" dirty="0"/>
                        <a:t>Highest RMSE and the lowest R^2</a:t>
                      </a:r>
                      <a:endParaRPr sz="1400" dirty="0"/>
                    </a:p>
                  </a:txBody>
                  <a:tcPr marL="68600" marR="68600" marT="34300" marB="34300"/>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67982BC3-2930-499D-EE67-674DF8F9473A}"/>
              </a:ext>
            </a:extLst>
          </p:cNvPr>
          <p:cNvSpPr txBox="1"/>
          <p:nvPr/>
        </p:nvSpPr>
        <p:spPr>
          <a:xfrm>
            <a:off x="467106" y="2526161"/>
            <a:ext cx="8209790" cy="738664"/>
          </a:xfrm>
          <a:prstGeom prst="rect">
            <a:avLst/>
          </a:prstGeom>
          <a:noFill/>
        </p:spPr>
        <p:txBody>
          <a:bodyPr wrap="square" rtlCol="0">
            <a:spAutoFit/>
          </a:bodyPr>
          <a:lstStyle/>
          <a:p>
            <a:r>
              <a:rPr lang="en-ZA" dirty="0"/>
              <a:t>The Random Forest is selected as it has the lowest RMSE, which suggests it makes the least prediction error on average. Also, it has the highest Coefficient of Determination (R^2) with indicates that the proportion of the variance in the target variable that is predictable from the features.</a:t>
            </a:r>
          </a:p>
        </p:txBody>
      </p:sp>
      <p:sp>
        <p:nvSpPr>
          <p:cNvPr id="3" name="TextBox 2">
            <a:extLst>
              <a:ext uri="{FF2B5EF4-FFF2-40B4-BE49-F238E27FC236}">
                <a16:creationId xmlns:a16="http://schemas.microsoft.com/office/drawing/2014/main" id="{F6F4C7DE-8010-5932-7F3C-E5DBB62CB89A}"/>
              </a:ext>
            </a:extLst>
          </p:cNvPr>
          <p:cNvSpPr txBox="1"/>
          <p:nvPr/>
        </p:nvSpPr>
        <p:spPr>
          <a:xfrm>
            <a:off x="467108" y="3432259"/>
            <a:ext cx="8079486" cy="738664"/>
          </a:xfrm>
          <a:prstGeom prst="rect">
            <a:avLst/>
          </a:prstGeom>
          <a:noFill/>
        </p:spPr>
        <p:txBody>
          <a:bodyPr wrap="square" rtlCol="0">
            <a:spAutoFit/>
          </a:bodyPr>
          <a:lstStyle/>
          <a:p>
            <a:r>
              <a:rPr lang="en-ZA" b="1" dirty="0"/>
              <a:t>Recommendations </a:t>
            </a:r>
            <a:r>
              <a:rPr lang="en-ZA" dirty="0"/>
              <a:t>– Using Random Forest for Average Temperature predictions is more appropriate since it balances between model accuracy and robustness, handling nonlinear relationships and interactions better than a simple decision tree or linear model.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26"/>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4" name="Google Shape;144;p26"/>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45" name="Google Shape;145;p26"/>
          <p:cNvSpPr/>
          <p:nvPr/>
        </p:nvSpPr>
        <p:spPr>
          <a:xfrm>
            <a:off x="841248" y="0"/>
            <a:ext cx="7461504"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46" name="Google Shape;146;p26"/>
          <p:cNvSpPr txBox="1">
            <a:spLocks noGrp="1"/>
          </p:cNvSpPr>
          <p:nvPr>
            <p:ph type="ctrTitle"/>
          </p:nvPr>
        </p:nvSpPr>
        <p:spPr>
          <a:xfrm>
            <a:off x="1215392" y="270605"/>
            <a:ext cx="6911338" cy="62093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600"/>
              <a:buFont typeface="Play"/>
              <a:buNone/>
            </a:pPr>
            <a:r>
              <a:rPr lang="en" sz="3600"/>
              <a:t>Project Overview</a:t>
            </a:r>
            <a:endParaRPr/>
          </a:p>
        </p:txBody>
      </p:sp>
      <p:sp>
        <p:nvSpPr>
          <p:cNvPr id="147" name="Google Shape;147;p26"/>
          <p:cNvSpPr txBox="1">
            <a:spLocks noGrp="1"/>
          </p:cNvSpPr>
          <p:nvPr>
            <p:ph type="subTitle" idx="1"/>
          </p:nvPr>
        </p:nvSpPr>
        <p:spPr>
          <a:xfrm>
            <a:off x="243840" y="777240"/>
            <a:ext cx="8534400" cy="3939540"/>
          </a:xfrm>
          <a:prstGeom prst="rect">
            <a:avLst/>
          </a:prstGeom>
          <a:noFill/>
          <a:ln>
            <a:noFill/>
          </a:ln>
        </p:spPr>
        <p:txBody>
          <a:bodyPr spcFirstLastPara="1" wrap="square" lIns="68575" tIns="34275" rIns="68575" bIns="34275" anchor="ctr" anchorCtr="0">
            <a:normAutofit/>
          </a:bodyPr>
          <a:lstStyle/>
          <a:p>
            <a:pPr marL="0" lvl="0" indent="-114300" algn="l" rtl="0">
              <a:lnSpc>
                <a:spcPct val="90000"/>
              </a:lnSpc>
              <a:spcBef>
                <a:spcPts val="0"/>
              </a:spcBef>
              <a:spcAft>
                <a:spcPts val="0"/>
              </a:spcAft>
              <a:buClr>
                <a:srgbClr val="111111"/>
              </a:buClr>
              <a:buSzPts val="1800"/>
              <a:buFont typeface="Arial"/>
              <a:buChar char="•"/>
            </a:pPr>
            <a:r>
              <a:rPr lang="en" b="1" i="0" dirty="0">
                <a:solidFill>
                  <a:srgbClr val="111111"/>
                </a:solidFill>
                <a:highlight>
                  <a:srgbClr val="FFFFFF"/>
                </a:highlight>
                <a:latin typeface="Arial"/>
                <a:ea typeface="Arial"/>
                <a:cs typeface="Arial"/>
                <a:sym typeface="Arial"/>
              </a:rPr>
              <a:t>  Objective:</a:t>
            </a:r>
            <a:r>
              <a:rPr lang="en" b="0" i="0" dirty="0">
                <a:solidFill>
                  <a:srgbClr val="111111"/>
                </a:solidFill>
                <a:highlight>
                  <a:srgbClr val="FFFFFF"/>
                </a:highlight>
                <a:latin typeface="Arial"/>
                <a:ea typeface="Arial"/>
                <a:cs typeface="Arial"/>
                <a:sym typeface="Arial"/>
              </a:rPr>
              <a:t>  	    Analyze and predict the impact of CO2 emissions from the agri-food sector on climate change.</a:t>
            </a:r>
            <a:endParaRPr dirty="0"/>
          </a:p>
          <a:p>
            <a:pPr marL="0" lvl="0" indent="0" algn="l" rtl="0">
              <a:lnSpc>
                <a:spcPct val="90000"/>
              </a:lnSpc>
              <a:spcBef>
                <a:spcPts val="800"/>
              </a:spcBef>
              <a:spcAft>
                <a:spcPts val="0"/>
              </a:spcAft>
              <a:buClr>
                <a:schemeClr val="dk1"/>
              </a:buClr>
              <a:buSzPts val="100"/>
              <a:buNone/>
            </a:pPr>
            <a:endParaRPr sz="100" b="0" i="0" dirty="0">
              <a:solidFill>
                <a:srgbClr val="111111"/>
              </a:solidFill>
              <a:highlight>
                <a:srgbClr val="FFFFFF"/>
              </a:highlight>
              <a:latin typeface="Arial"/>
              <a:ea typeface="Arial"/>
              <a:cs typeface="Arial"/>
              <a:sym typeface="Arial"/>
            </a:endParaRPr>
          </a:p>
          <a:p>
            <a:pPr marL="0" lvl="0" indent="-114300" algn="l" rtl="0">
              <a:lnSpc>
                <a:spcPct val="90000"/>
              </a:lnSpc>
              <a:spcBef>
                <a:spcPts val="800"/>
              </a:spcBef>
              <a:spcAft>
                <a:spcPts val="0"/>
              </a:spcAft>
              <a:buClr>
                <a:srgbClr val="111111"/>
              </a:buClr>
              <a:buSzPts val="1800"/>
              <a:buFont typeface="Arial"/>
              <a:buChar char="•"/>
            </a:pPr>
            <a:r>
              <a:rPr lang="en" b="1" i="0" dirty="0">
                <a:solidFill>
                  <a:srgbClr val="111111"/>
                </a:solidFill>
                <a:highlight>
                  <a:srgbClr val="FFFFFF"/>
                </a:highlight>
                <a:latin typeface="Arial"/>
                <a:ea typeface="Arial"/>
                <a:cs typeface="Arial"/>
                <a:sym typeface="Arial"/>
              </a:rPr>
              <a:t>  Stakeholders:</a:t>
            </a:r>
            <a:r>
              <a:rPr lang="en" b="0" i="0" dirty="0">
                <a:solidFill>
                  <a:srgbClr val="111111"/>
                </a:solidFill>
                <a:highlight>
                  <a:srgbClr val="FFFFFF"/>
                </a:highlight>
                <a:latin typeface="Arial"/>
                <a:ea typeface="Arial"/>
                <a:cs typeface="Arial"/>
                <a:sym typeface="Arial"/>
              </a:rPr>
              <a:t> Policymakers, agricultural businesses, and environmental organizations.</a:t>
            </a:r>
            <a:endParaRPr dirty="0"/>
          </a:p>
          <a:p>
            <a:pPr marL="0" lvl="0" indent="0" algn="l" rtl="0">
              <a:lnSpc>
                <a:spcPct val="90000"/>
              </a:lnSpc>
              <a:spcBef>
                <a:spcPts val="800"/>
              </a:spcBef>
              <a:spcAft>
                <a:spcPts val="0"/>
              </a:spcAft>
              <a:buClr>
                <a:schemeClr val="dk1"/>
              </a:buClr>
              <a:buSzPts val="100"/>
              <a:buNone/>
            </a:pPr>
            <a:endParaRPr sz="100" b="0" i="0" dirty="0">
              <a:solidFill>
                <a:srgbClr val="111111"/>
              </a:solidFill>
              <a:highlight>
                <a:srgbClr val="FFFFFF"/>
              </a:highlight>
              <a:latin typeface="Arial"/>
              <a:ea typeface="Arial"/>
              <a:cs typeface="Arial"/>
              <a:sym typeface="Arial"/>
            </a:endParaRPr>
          </a:p>
          <a:p>
            <a:pPr marL="0" lvl="0" indent="-114300" algn="l" rtl="0">
              <a:lnSpc>
                <a:spcPct val="90000"/>
              </a:lnSpc>
              <a:spcBef>
                <a:spcPts val="800"/>
              </a:spcBef>
              <a:spcAft>
                <a:spcPts val="0"/>
              </a:spcAft>
              <a:buClr>
                <a:srgbClr val="111111"/>
              </a:buClr>
              <a:buSzPts val="1800"/>
              <a:buFont typeface="Arial"/>
              <a:buChar char="•"/>
            </a:pPr>
            <a:r>
              <a:rPr lang="en" b="1" i="0" dirty="0">
                <a:solidFill>
                  <a:srgbClr val="111111"/>
                </a:solidFill>
                <a:highlight>
                  <a:srgbClr val="FFFFFF"/>
                </a:highlight>
                <a:latin typeface="Arial"/>
                <a:ea typeface="Arial"/>
                <a:cs typeface="Arial"/>
                <a:sym typeface="Arial"/>
              </a:rPr>
              <a:t>  Data Sources:</a:t>
            </a:r>
            <a:r>
              <a:rPr lang="en" b="0" i="0" dirty="0">
                <a:solidFill>
                  <a:srgbClr val="111111"/>
                </a:solidFill>
                <a:highlight>
                  <a:srgbClr val="FFFFFF"/>
                </a:highlight>
                <a:latin typeface="Arial"/>
                <a:ea typeface="Arial"/>
                <a:cs typeface="Arial"/>
                <a:sym typeface="Arial"/>
              </a:rPr>
              <a:t>  Food and Agriculture Organization (FAO) and Intergovernmental Panel on Climate Change (IPCC).</a:t>
            </a:r>
            <a:endParaRPr dirty="0"/>
          </a:p>
          <a:p>
            <a:pPr marL="0" lvl="0" indent="0" algn="l" rtl="0">
              <a:lnSpc>
                <a:spcPct val="90000"/>
              </a:lnSpc>
              <a:spcBef>
                <a:spcPts val="800"/>
              </a:spcBef>
              <a:spcAft>
                <a:spcPts val="0"/>
              </a:spcAft>
              <a:buClr>
                <a:schemeClr val="dk1"/>
              </a:buClr>
              <a:buSzPts val="500"/>
              <a:buNone/>
            </a:pPr>
            <a:endParaRPr sz="500" b="0" i="0" dirty="0">
              <a:solidFill>
                <a:srgbClr val="111111"/>
              </a:solidFill>
              <a:highlight>
                <a:srgbClr val="FFFFFF"/>
              </a:highlight>
              <a:latin typeface="Arial"/>
              <a:ea typeface="Arial"/>
              <a:cs typeface="Arial"/>
              <a:sym typeface="Arial"/>
            </a:endParaRPr>
          </a:p>
          <a:p>
            <a:pPr marL="0" lvl="0" indent="-114300" algn="l" rtl="0">
              <a:lnSpc>
                <a:spcPct val="90000"/>
              </a:lnSpc>
              <a:spcBef>
                <a:spcPts val="800"/>
              </a:spcBef>
              <a:spcAft>
                <a:spcPts val="0"/>
              </a:spcAft>
              <a:buClr>
                <a:srgbClr val="111111"/>
              </a:buClr>
              <a:buSzPts val="1800"/>
              <a:buFont typeface="Arial"/>
              <a:buChar char="•"/>
            </a:pPr>
            <a:r>
              <a:rPr lang="en" b="1" i="0" dirty="0">
                <a:solidFill>
                  <a:srgbClr val="111111"/>
                </a:solidFill>
                <a:highlight>
                  <a:srgbClr val="FFFFFF"/>
                </a:highlight>
                <a:latin typeface="Arial"/>
                <a:ea typeface="Arial"/>
                <a:cs typeface="Arial"/>
                <a:sym typeface="Arial"/>
              </a:rPr>
              <a:t>  Methods:</a:t>
            </a:r>
            <a:r>
              <a:rPr lang="en" b="0" i="0" dirty="0">
                <a:solidFill>
                  <a:srgbClr val="111111"/>
                </a:solidFill>
                <a:highlight>
                  <a:srgbClr val="FFFFFF"/>
                </a:highlight>
                <a:latin typeface="Arial"/>
                <a:ea typeface="Arial"/>
                <a:cs typeface="Arial"/>
                <a:sym typeface="Arial"/>
              </a:rPr>
              <a:t>         Explore emission sources, perform regression analysis to predict temperature variations.</a:t>
            </a:r>
            <a:endParaRPr dirty="0"/>
          </a:p>
          <a:p>
            <a:pPr marL="0" lvl="0" indent="0" algn="l" rtl="0">
              <a:lnSpc>
                <a:spcPct val="90000"/>
              </a:lnSpc>
              <a:spcBef>
                <a:spcPts val="800"/>
              </a:spcBef>
              <a:spcAft>
                <a:spcPts val="0"/>
              </a:spcAft>
              <a:buClr>
                <a:schemeClr val="dk1"/>
              </a:buClr>
              <a:buSzPts val="500"/>
              <a:buNone/>
            </a:pPr>
            <a:endParaRPr sz="500" b="0" i="0" dirty="0">
              <a:solidFill>
                <a:srgbClr val="111111"/>
              </a:solidFill>
              <a:highlight>
                <a:srgbClr val="FFFFFF"/>
              </a:highlight>
              <a:latin typeface="Arial"/>
              <a:ea typeface="Arial"/>
              <a:cs typeface="Arial"/>
              <a:sym typeface="Arial"/>
            </a:endParaRPr>
          </a:p>
          <a:p>
            <a:pPr marL="0" lvl="0" indent="-114300" algn="l" rtl="0">
              <a:lnSpc>
                <a:spcPct val="90000"/>
              </a:lnSpc>
              <a:spcBef>
                <a:spcPts val="800"/>
              </a:spcBef>
              <a:spcAft>
                <a:spcPts val="0"/>
              </a:spcAft>
              <a:buClr>
                <a:srgbClr val="111111"/>
              </a:buClr>
              <a:buSzPts val="1800"/>
              <a:buFont typeface="Arial"/>
              <a:buChar char="•"/>
            </a:pPr>
            <a:r>
              <a:rPr lang="en" b="1" i="0" dirty="0">
                <a:solidFill>
                  <a:srgbClr val="111111"/>
                </a:solidFill>
                <a:highlight>
                  <a:srgbClr val="FFFFFF"/>
                </a:highlight>
                <a:latin typeface="Arial"/>
                <a:ea typeface="Arial"/>
                <a:cs typeface="Arial"/>
                <a:sym typeface="Arial"/>
              </a:rPr>
              <a:t>  Outcome:</a:t>
            </a:r>
            <a:r>
              <a:rPr lang="en" b="0" i="0" dirty="0">
                <a:solidFill>
                  <a:srgbClr val="111111"/>
                </a:solidFill>
                <a:highlight>
                  <a:srgbClr val="FFFFFF"/>
                </a:highlight>
                <a:latin typeface="Arial"/>
                <a:ea typeface="Arial"/>
                <a:cs typeface="Arial"/>
                <a:sym typeface="Arial"/>
              </a:rPr>
              <a:t>        Develop strategies for sustainable practices and provide actionable insights.</a:t>
            </a:r>
            <a:endParaRPr dirty="0"/>
          </a:p>
          <a:p>
            <a:pPr marL="0" lvl="0" indent="0" algn="ctr" rtl="0">
              <a:lnSpc>
                <a:spcPct val="90000"/>
              </a:lnSpc>
              <a:spcBef>
                <a:spcPts val="800"/>
              </a:spcBef>
              <a:spcAft>
                <a:spcPts val="0"/>
              </a:spcAft>
              <a:buClr>
                <a:schemeClr val="dk1"/>
              </a:buClr>
              <a:buSzPts val="2100"/>
              <a:buNone/>
            </a:pPr>
            <a:endParaRPr sz="2100" dirty="0"/>
          </a:p>
        </p:txBody>
      </p:sp>
      <p:sp>
        <p:nvSpPr>
          <p:cNvPr id="148" name="Google Shape;148;p26"/>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49" name="Google Shape;149;p26"/>
          <p:cNvSpPr txBox="1"/>
          <p:nvPr/>
        </p:nvSpPr>
        <p:spPr>
          <a:xfrm>
            <a:off x="3101340" y="1853089"/>
            <a:ext cx="2941320"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highlight>
                <a:srgbClr val="156082"/>
              </a:highlight>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2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5" name="Google Shape;155;p27"/>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56" name="Google Shape;156;p27"/>
          <p:cNvSpPr/>
          <p:nvPr/>
        </p:nvSpPr>
        <p:spPr>
          <a:xfrm>
            <a:off x="841248" y="0"/>
            <a:ext cx="7461504"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57" name="Google Shape;157;p27"/>
          <p:cNvSpPr txBox="1">
            <a:spLocks noGrp="1"/>
          </p:cNvSpPr>
          <p:nvPr>
            <p:ph type="ctrTitle"/>
          </p:nvPr>
        </p:nvSpPr>
        <p:spPr>
          <a:xfrm>
            <a:off x="565688" y="270605"/>
            <a:ext cx="7561042" cy="62093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600"/>
              <a:buFont typeface="Play"/>
              <a:buNone/>
            </a:pPr>
            <a:r>
              <a:rPr lang="en" sz="3600" dirty="0"/>
              <a:t>Dataset | </a:t>
            </a:r>
            <a:r>
              <a:rPr lang="en" sz="3600" dirty="0">
                <a:solidFill>
                  <a:srgbClr val="0070C0"/>
                </a:solidFill>
              </a:rPr>
              <a:t>Raw dataset key points </a:t>
            </a:r>
            <a:endParaRPr dirty="0"/>
          </a:p>
        </p:txBody>
      </p:sp>
      <p:sp>
        <p:nvSpPr>
          <p:cNvPr id="158" name="Google Shape;158;p27"/>
          <p:cNvSpPr txBox="1">
            <a:spLocks noGrp="1"/>
          </p:cNvSpPr>
          <p:nvPr>
            <p:ph type="subTitle" idx="1"/>
          </p:nvPr>
        </p:nvSpPr>
        <p:spPr>
          <a:xfrm>
            <a:off x="243840" y="777240"/>
            <a:ext cx="8534400" cy="3939540"/>
          </a:xfrm>
          <a:prstGeom prst="rect">
            <a:avLst/>
          </a:prstGeom>
          <a:noFill/>
          <a:ln>
            <a:noFill/>
          </a:ln>
        </p:spPr>
        <p:txBody>
          <a:bodyPr spcFirstLastPara="1" wrap="square" lIns="68575" tIns="34275" rIns="68575" bIns="34275" anchor="ctr" anchorCtr="0">
            <a:normAutofit/>
          </a:bodyPr>
          <a:lstStyle/>
          <a:p>
            <a:pPr marL="342900" lvl="0" indent="-342900" algn="l" rtl="0">
              <a:lnSpc>
                <a:spcPct val="150000"/>
              </a:lnSpc>
              <a:spcBef>
                <a:spcPts val="0"/>
              </a:spcBef>
              <a:spcAft>
                <a:spcPts val="0"/>
              </a:spcAft>
              <a:buClr>
                <a:schemeClr val="dk1"/>
              </a:buClr>
              <a:buSzPts val="2400"/>
              <a:buFont typeface="Arial"/>
              <a:buChar char="•"/>
            </a:pPr>
            <a:r>
              <a:rPr lang="en" sz="2400"/>
              <a:t>31 Features (30 Predictors + 1 Target Features).</a:t>
            </a:r>
            <a:endParaRPr/>
          </a:p>
          <a:p>
            <a:pPr marL="342900" lvl="0" indent="-342900" algn="l" rtl="0">
              <a:lnSpc>
                <a:spcPct val="150000"/>
              </a:lnSpc>
              <a:spcBef>
                <a:spcPts val="800"/>
              </a:spcBef>
              <a:spcAft>
                <a:spcPts val="0"/>
              </a:spcAft>
              <a:buClr>
                <a:schemeClr val="dk1"/>
              </a:buClr>
              <a:buSzPts val="2400"/>
              <a:buFont typeface="Arial"/>
              <a:buChar char="•"/>
            </a:pPr>
            <a:r>
              <a:rPr lang="en" sz="2400"/>
              <a:t>6965 Records.</a:t>
            </a:r>
            <a:endParaRPr/>
          </a:p>
          <a:p>
            <a:pPr marL="342900" lvl="0" indent="-342900" algn="l" rtl="0">
              <a:lnSpc>
                <a:spcPct val="150000"/>
              </a:lnSpc>
              <a:spcBef>
                <a:spcPts val="800"/>
              </a:spcBef>
              <a:spcAft>
                <a:spcPts val="0"/>
              </a:spcAft>
              <a:buClr>
                <a:schemeClr val="dk1"/>
              </a:buClr>
              <a:buSzPts val="2400"/>
              <a:buFont typeface="Arial"/>
              <a:buChar char="•"/>
            </a:pPr>
            <a:r>
              <a:rPr lang="en" sz="2400"/>
              <a:t>The data is collected from 236 different areas.</a:t>
            </a:r>
            <a:endParaRPr/>
          </a:p>
          <a:p>
            <a:pPr marL="342900" lvl="0" indent="-342900" algn="l" rtl="0">
              <a:lnSpc>
                <a:spcPct val="150000"/>
              </a:lnSpc>
              <a:spcBef>
                <a:spcPts val="800"/>
              </a:spcBef>
              <a:spcAft>
                <a:spcPts val="0"/>
              </a:spcAft>
              <a:buClr>
                <a:schemeClr val="dk1"/>
              </a:buClr>
              <a:buSzPts val="2400"/>
              <a:buFont typeface="Arial"/>
              <a:buChar char="•"/>
            </a:pPr>
            <a:r>
              <a:rPr lang="en" sz="2400"/>
              <a:t>The data is collected from 1990 to 2020</a:t>
            </a:r>
            <a:endParaRPr/>
          </a:p>
          <a:p>
            <a:pPr marL="342900" lvl="0" indent="-342900" algn="l" rtl="0">
              <a:lnSpc>
                <a:spcPct val="150000"/>
              </a:lnSpc>
              <a:spcBef>
                <a:spcPts val="800"/>
              </a:spcBef>
              <a:spcAft>
                <a:spcPts val="0"/>
              </a:spcAft>
              <a:buClr>
                <a:schemeClr val="dk1"/>
              </a:buClr>
              <a:buSzPts val="2400"/>
              <a:buFont typeface="Arial"/>
              <a:buChar char="•"/>
            </a:pPr>
            <a:r>
              <a:rPr lang="en" sz="2400"/>
              <a:t>There are 23 Carbon dioxide emission sources</a:t>
            </a:r>
            <a:endParaRPr/>
          </a:p>
        </p:txBody>
      </p:sp>
      <p:sp>
        <p:nvSpPr>
          <p:cNvPr id="159" name="Google Shape;159;p27"/>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60" name="Google Shape;160;p27"/>
          <p:cNvSpPr txBox="1"/>
          <p:nvPr/>
        </p:nvSpPr>
        <p:spPr>
          <a:xfrm>
            <a:off x="3101340" y="1853089"/>
            <a:ext cx="2941320"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highlight>
                <a:srgbClr val="156082"/>
              </a:highlight>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 name="Google Shape;161;p27"/>
          <p:cNvSpPr/>
          <p:nvPr/>
        </p:nvSpPr>
        <p:spPr>
          <a:xfrm>
            <a:off x="0" y="0"/>
            <a:ext cx="9144000" cy="342900"/>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700"/>
              <a:buFont typeface="Arial"/>
              <a:buNone/>
            </a:pPr>
            <a:r>
              <a:rPr lang="en" sz="700" b="0" i="0" u="none" strike="noStrike" cap="none">
                <a:solidFill>
                  <a:schemeClr val="dk1"/>
                </a:solidFill>
                <a:latin typeface="Arial"/>
                <a:ea typeface="Arial"/>
                <a:cs typeface="Arial"/>
                <a:sym typeface="Arial"/>
              </a:rPr>
              <a:t>6965, 31</a:t>
            </a:r>
            <a:r>
              <a:rPr lang="en" sz="6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p:txBody>
      </p:sp>
      <p:pic>
        <p:nvPicPr>
          <p:cNvPr id="162" name="Google Shape;162;p27" descr="A computer with icons coming out of it&#10;&#10;Description automatically generated"/>
          <p:cNvPicPr preferRelativeResize="0"/>
          <p:nvPr/>
        </p:nvPicPr>
        <p:blipFill rotWithShape="1">
          <a:blip r:embed="rId3">
            <a:alphaModFix amt="20000"/>
          </a:blip>
          <a:srcRect l="1633" t="894" r="-1"/>
          <a:stretch/>
        </p:blipFill>
        <p:spPr>
          <a:xfrm>
            <a:off x="5090160" y="1066800"/>
            <a:ext cx="4053840" cy="40843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2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68" name="Google Shape;168;p28"/>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69" name="Google Shape;169;p28"/>
          <p:cNvSpPr/>
          <p:nvPr/>
        </p:nvSpPr>
        <p:spPr>
          <a:xfrm>
            <a:off x="841248" y="0"/>
            <a:ext cx="7461504"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70" name="Google Shape;170;p28"/>
          <p:cNvSpPr txBox="1">
            <a:spLocks noGrp="1"/>
          </p:cNvSpPr>
          <p:nvPr>
            <p:ph type="ctrTitle"/>
          </p:nvPr>
        </p:nvSpPr>
        <p:spPr>
          <a:xfrm>
            <a:off x="309966" y="270605"/>
            <a:ext cx="7816764" cy="62093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600"/>
              <a:buFont typeface="Play"/>
              <a:buNone/>
            </a:pPr>
            <a:r>
              <a:rPr lang="en" sz="3600" dirty="0"/>
              <a:t>Data Discovery</a:t>
            </a:r>
            <a:endParaRPr sz="3600" dirty="0">
              <a:solidFill>
                <a:srgbClr val="0070C0"/>
              </a:solidFill>
            </a:endParaRPr>
          </a:p>
        </p:txBody>
      </p:sp>
      <p:sp>
        <p:nvSpPr>
          <p:cNvPr id="171" name="Google Shape;171;p28"/>
          <p:cNvSpPr txBox="1">
            <a:spLocks noGrp="1"/>
          </p:cNvSpPr>
          <p:nvPr>
            <p:ph type="subTitle" idx="1"/>
          </p:nvPr>
        </p:nvSpPr>
        <p:spPr>
          <a:xfrm>
            <a:off x="243840" y="777240"/>
            <a:ext cx="8534400" cy="3939540"/>
          </a:xfrm>
          <a:prstGeom prst="rect">
            <a:avLst/>
          </a:prstGeom>
          <a:noFill/>
          <a:ln>
            <a:noFill/>
          </a:ln>
        </p:spPr>
        <p:txBody>
          <a:bodyPr spcFirstLastPara="1" wrap="square" lIns="68575" tIns="34275" rIns="68575" bIns="34275" anchor="ctr" anchorCtr="0">
            <a:normAutofit/>
          </a:bodyPr>
          <a:lstStyle/>
          <a:p>
            <a:pPr marL="342900" lvl="0" indent="-336550" algn="l" rtl="0">
              <a:lnSpc>
                <a:spcPct val="90000"/>
              </a:lnSpc>
              <a:spcBef>
                <a:spcPts val="0"/>
              </a:spcBef>
              <a:spcAft>
                <a:spcPts val="0"/>
              </a:spcAft>
              <a:buClr>
                <a:schemeClr val="dk1"/>
              </a:buClr>
              <a:buSzPts val="2100"/>
              <a:buFont typeface="Arial"/>
              <a:buChar char="•"/>
            </a:pPr>
            <a:r>
              <a:rPr lang="en" sz="2100"/>
              <a:t>31 Features (30 Predictors + 1 Target Features).</a:t>
            </a:r>
            <a:endParaRPr/>
          </a:p>
          <a:p>
            <a:pPr marL="342900" lvl="0" indent="-336550" algn="l" rtl="0">
              <a:lnSpc>
                <a:spcPct val="90000"/>
              </a:lnSpc>
              <a:spcBef>
                <a:spcPts val="800"/>
              </a:spcBef>
              <a:spcAft>
                <a:spcPts val="0"/>
              </a:spcAft>
              <a:buClr>
                <a:schemeClr val="dk1"/>
              </a:buClr>
              <a:buSzPts val="2100"/>
              <a:buFont typeface="Arial"/>
              <a:buChar char="•"/>
            </a:pPr>
            <a:r>
              <a:rPr lang="en" sz="2100"/>
              <a:t>6965 Records.</a:t>
            </a:r>
            <a:endParaRPr/>
          </a:p>
          <a:p>
            <a:pPr marL="342900" lvl="0" indent="-336550" algn="l" rtl="0">
              <a:lnSpc>
                <a:spcPct val="90000"/>
              </a:lnSpc>
              <a:spcBef>
                <a:spcPts val="800"/>
              </a:spcBef>
              <a:spcAft>
                <a:spcPts val="0"/>
              </a:spcAft>
              <a:buClr>
                <a:schemeClr val="dk1"/>
              </a:buClr>
              <a:buSzPts val="2100"/>
              <a:buFont typeface="Arial"/>
              <a:buChar char="•"/>
            </a:pPr>
            <a:r>
              <a:rPr lang="en" sz="2100"/>
              <a:t>The data is collected from 236 different areas.</a:t>
            </a:r>
            <a:endParaRPr/>
          </a:p>
          <a:p>
            <a:pPr marL="342900" lvl="0" indent="-336550" algn="l" rtl="0">
              <a:lnSpc>
                <a:spcPct val="90000"/>
              </a:lnSpc>
              <a:spcBef>
                <a:spcPts val="800"/>
              </a:spcBef>
              <a:spcAft>
                <a:spcPts val="0"/>
              </a:spcAft>
              <a:buClr>
                <a:schemeClr val="dk1"/>
              </a:buClr>
              <a:buSzPts val="2100"/>
              <a:buFont typeface="Arial"/>
              <a:buChar char="•"/>
            </a:pPr>
            <a:r>
              <a:rPr lang="en" sz="2100"/>
              <a:t>The data is collected from 1990 to 2020</a:t>
            </a:r>
            <a:endParaRPr/>
          </a:p>
          <a:p>
            <a:pPr marL="342900" lvl="0" indent="-336550" algn="l" rtl="0">
              <a:lnSpc>
                <a:spcPct val="90000"/>
              </a:lnSpc>
              <a:spcBef>
                <a:spcPts val="800"/>
              </a:spcBef>
              <a:spcAft>
                <a:spcPts val="0"/>
              </a:spcAft>
              <a:buClr>
                <a:schemeClr val="dk1"/>
              </a:buClr>
              <a:buSzPts val="2100"/>
              <a:buFont typeface="Arial"/>
              <a:buChar char="•"/>
            </a:pPr>
            <a:r>
              <a:rPr lang="en" sz="2100"/>
              <a:t>There are 23 Carbon dioxide emission sources</a:t>
            </a:r>
            <a:endParaRPr/>
          </a:p>
          <a:p>
            <a:pPr marL="342900" lvl="0" indent="-203200" algn="l" rtl="0">
              <a:lnSpc>
                <a:spcPct val="90000"/>
              </a:lnSpc>
              <a:spcBef>
                <a:spcPts val="800"/>
              </a:spcBef>
              <a:spcAft>
                <a:spcPts val="0"/>
              </a:spcAft>
              <a:buClr>
                <a:schemeClr val="dk1"/>
              </a:buClr>
              <a:buSzPts val="2100"/>
              <a:buFont typeface="Arial"/>
              <a:buNone/>
            </a:pPr>
            <a:endParaRPr sz="2100"/>
          </a:p>
          <a:p>
            <a:pPr marL="342900" lvl="0" indent="-203200" algn="l" rtl="0">
              <a:lnSpc>
                <a:spcPct val="90000"/>
              </a:lnSpc>
              <a:spcBef>
                <a:spcPts val="800"/>
              </a:spcBef>
              <a:spcAft>
                <a:spcPts val="0"/>
              </a:spcAft>
              <a:buClr>
                <a:schemeClr val="dk1"/>
              </a:buClr>
              <a:buSzPts val="2100"/>
              <a:buFont typeface="Arial"/>
              <a:buNone/>
            </a:pPr>
            <a:endParaRPr sz="2100"/>
          </a:p>
        </p:txBody>
      </p:sp>
      <p:sp>
        <p:nvSpPr>
          <p:cNvPr id="172" name="Google Shape;172;p28"/>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73" name="Google Shape;173;p28"/>
          <p:cNvSpPr txBox="1"/>
          <p:nvPr/>
        </p:nvSpPr>
        <p:spPr>
          <a:xfrm>
            <a:off x="3101340" y="1853089"/>
            <a:ext cx="2941320"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highlight>
                <a:srgbClr val="156082"/>
              </a:highlight>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2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68" name="Google Shape;168;p28"/>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dirty="0">
              <a:solidFill>
                <a:srgbClr val="FFFFFF"/>
              </a:solidFill>
              <a:latin typeface="Calibri"/>
              <a:ea typeface="Calibri"/>
              <a:cs typeface="Calibri"/>
              <a:sym typeface="Calibri"/>
            </a:endParaRPr>
          </a:p>
        </p:txBody>
      </p:sp>
      <p:sp>
        <p:nvSpPr>
          <p:cNvPr id="169" name="Google Shape;169;p28"/>
          <p:cNvSpPr/>
          <p:nvPr/>
        </p:nvSpPr>
        <p:spPr>
          <a:xfrm>
            <a:off x="4606767" y="1045390"/>
            <a:ext cx="3403745" cy="3377625"/>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dirty="0">
              <a:solidFill>
                <a:srgbClr val="FFFFFF"/>
              </a:solidFill>
              <a:latin typeface="Calibri"/>
              <a:ea typeface="Calibri"/>
              <a:cs typeface="Calibri"/>
              <a:sym typeface="Calibri"/>
            </a:endParaRPr>
          </a:p>
        </p:txBody>
      </p:sp>
      <p:sp>
        <p:nvSpPr>
          <p:cNvPr id="170" name="Google Shape;170;p28"/>
          <p:cNvSpPr txBox="1">
            <a:spLocks noGrp="1"/>
          </p:cNvSpPr>
          <p:nvPr>
            <p:ph type="ctrTitle"/>
          </p:nvPr>
        </p:nvSpPr>
        <p:spPr>
          <a:xfrm>
            <a:off x="309966" y="270605"/>
            <a:ext cx="7816764" cy="62093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600"/>
              <a:buFont typeface="Play"/>
              <a:buNone/>
            </a:pPr>
            <a:r>
              <a:rPr lang="en" sz="3600" dirty="0"/>
              <a:t>Data Cleaning</a:t>
            </a:r>
            <a:endParaRPr sz="3600" dirty="0">
              <a:solidFill>
                <a:srgbClr val="0070C0"/>
              </a:solidFill>
            </a:endParaRPr>
          </a:p>
        </p:txBody>
      </p:sp>
      <p:sp>
        <p:nvSpPr>
          <p:cNvPr id="171" name="Google Shape;171;p28"/>
          <p:cNvSpPr txBox="1">
            <a:spLocks noGrp="1"/>
          </p:cNvSpPr>
          <p:nvPr>
            <p:ph type="subTitle" idx="1"/>
          </p:nvPr>
        </p:nvSpPr>
        <p:spPr>
          <a:xfrm>
            <a:off x="243840" y="777240"/>
            <a:ext cx="4971340" cy="4169392"/>
          </a:xfrm>
          <a:prstGeom prst="rect">
            <a:avLst/>
          </a:prstGeom>
          <a:noFill/>
          <a:ln>
            <a:noFill/>
          </a:ln>
        </p:spPr>
        <p:txBody>
          <a:bodyPr spcFirstLastPara="1" wrap="square" lIns="68575" tIns="34275" rIns="68575" bIns="34275" anchor="ctr" anchorCtr="0">
            <a:normAutofit/>
          </a:bodyPr>
          <a:lstStyle/>
          <a:p>
            <a:pPr marL="342900" lvl="0" indent="-336550" algn="l" rtl="0">
              <a:lnSpc>
                <a:spcPct val="90000"/>
              </a:lnSpc>
              <a:spcBef>
                <a:spcPts val="0"/>
              </a:spcBef>
              <a:spcAft>
                <a:spcPts val="0"/>
              </a:spcAft>
              <a:buClr>
                <a:schemeClr val="dk1"/>
              </a:buClr>
              <a:buSzPts val="2100"/>
              <a:buFont typeface="Arial"/>
              <a:buChar char="•"/>
            </a:pPr>
            <a:r>
              <a:rPr lang="en-ZA" sz="2100" dirty="0"/>
              <a:t>11 features had nulls values</a:t>
            </a:r>
            <a:endParaRPr dirty="0"/>
          </a:p>
          <a:p>
            <a:pPr marL="342900" lvl="0" indent="-336550" algn="l" rtl="0">
              <a:lnSpc>
                <a:spcPct val="90000"/>
              </a:lnSpc>
              <a:spcBef>
                <a:spcPts val="800"/>
              </a:spcBef>
              <a:spcAft>
                <a:spcPts val="0"/>
              </a:spcAft>
              <a:buClr>
                <a:schemeClr val="dk1"/>
              </a:buClr>
              <a:buSzPts val="2100"/>
              <a:buFont typeface="Arial"/>
              <a:buChar char="•"/>
            </a:pPr>
            <a:r>
              <a:rPr lang="en-ZA" sz="2100" dirty="0"/>
              <a:t>4 methods were tested to fill the null values(filling with zeros, mean, median, or mode)</a:t>
            </a:r>
            <a:endParaRPr dirty="0"/>
          </a:p>
          <a:p>
            <a:pPr marL="342900" lvl="0" indent="-336550" algn="l" rtl="0">
              <a:lnSpc>
                <a:spcPct val="90000"/>
              </a:lnSpc>
              <a:spcBef>
                <a:spcPts val="800"/>
              </a:spcBef>
              <a:spcAft>
                <a:spcPts val="0"/>
              </a:spcAft>
              <a:buClr>
                <a:schemeClr val="dk1"/>
              </a:buClr>
              <a:buSzPts val="2100"/>
              <a:buFont typeface="Arial"/>
              <a:buChar char="•"/>
            </a:pPr>
            <a:r>
              <a:rPr lang="en-ZA" sz="2100" dirty="0"/>
              <a:t>The method that resulted in minimum difference in average skewness was selected to fill the nulls in order not to cause biasness, i.e. mean imputation.</a:t>
            </a:r>
            <a:endParaRPr dirty="0"/>
          </a:p>
          <a:p>
            <a:pPr marL="342900" lvl="0" indent="-203200" algn="l" rtl="0">
              <a:lnSpc>
                <a:spcPct val="90000"/>
              </a:lnSpc>
              <a:spcBef>
                <a:spcPts val="800"/>
              </a:spcBef>
              <a:spcAft>
                <a:spcPts val="0"/>
              </a:spcAft>
              <a:buClr>
                <a:schemeClr val="dk1"/>
              </a:buClr>
              <a:buSzPts val="2100"/>
              <a:buFont typeface="Arial"/>
              <a:buNone/>
            </a:pPr>
            <a:endParaRPr sz="2100" dirty="0"/>
          </a:p>
          <a:p>
            <a:pPr marL="342900" lvl="0" indent="-203200" algn="l" rtl="0">
              <a:lnSpc>
                <a:spcPct val="90000"/>
              </a:lnSpc>
              <a:spcBef>
                <a:spcPts val="800"/>
              </a:spcBef>
              <a:spcAft>
                <a:spcPts val="0"/>
              </a:spcAft>
              <a:buClr>
                <a:schemeClr val="dk1"/>
              </a:buClr>
              <a:buSzPts val="2100"/>
              <a:buFont typeface="Arial"/>
              <a:buNone/>
            </a:pPr>
            <a:endParaRPr sz="2100" dirty="0"/>
          </a:p>
        </p:txBody>
      </p:sp>
      <p:sp>
        <p:nvSpPr>
          <p:cNvPr id="172" name="Google Shape;172;p28"/>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73" name="Google Shape;173;p28"/>
          <p:cNvSpPr txBox="1"/>
          <p:nvPr/>
        </p:nvSpPr>
        <p:spPr>
          <a:xfrm>
            <a:off x="3101340" y="1853089"/>
            <a:ext cx="2941320"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highlight>
                <a:srgbClr val="156082"/>
              </a:highlight>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 name="Google Shape;174;p28"/>
          <p:cNvSpPr/>
          <p:nvPr/>
        </p:nvSpPr>
        <p:spPr>
          <a:xfrm>
            <a:off x="6471088" y="882743"/>
            <a:ext cx="2255003" cy="270605"/>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700"/>
              <a:buFont typeface="Arial"/>
              <a:buNone/>
            </a:pPr>
            <a:r>
              <a:rPr lang="en" sz="1050" b="1" dirty="0">
                <a:solidFill>
                  <a:schemeClr val="dk1"/>
                </a:solidFill>
              </a:rPr>
              <a:t>Features with NaN values</a:t>
            </a:r>
            <a:endParaRPr sz="2400" b="1" i="0" u="none" strike="noStrike" cap="none" dirty="0">
              <a:solidFill>
                <a:schemeClr val="dk1"/>
              </a:solidFill>
              <a:latin typeface="Arial"/>
              <a:ea typeface="Arial"/>
              <a:cs typeface="Arial"/>
              <a:sym typeface="Arial"/>
            </a:endParaRPr>
          </a:p>
        </p:txBody>
      </p:sp>
      <p:pic>
        <p:nvPicPr>
          <p:cNvPr id="1026" name="Picture 2">
            <a:extLst>
              <a:ext uri="{FF2B5EF4-FFF2-40B4-BE49-F238E27FC236}">
                <a16:creationId xmlns:a16="http://schemas.microsoft.com/office/drawing/2014/main" id="{4FAFEAB7-2712-6B76-D4CF-26A3333A0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063" y="1122298"/>
            <a:ext cx="2533827" cy="297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74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29"/>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0" name="Google Shape;180;p29"/>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81" name="Google Shape;181;p29"/>
          <p:cNvSpPr/>
          <p:nvPr/>
        </p:nvSpPr>
        <p:spPr>
          <a:xfrm>
            <a:off x="841248" y="0"/>
            <a:ext cx="7461504"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82" name="Google Shape;182;p29"/>
          <p:cNvSpPr txBox="1">
            <a:spLocks noGrp="1"/>
          </p:cNvSpPr>
          <p:nvPr>
            <p:ph type="ctrTitle"/>
          </p:nvPr>
        </p:nvSpPr>
        <p:spPr>
          <a:xfrm>
            <a:off x="1215392" y="270605"/>
            <a:ext cx="6911338" cy="62093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600"/>
              <a:buFont typeface="Play"/>
              <a:buNone/>
            </a:pPr>
            <a:r>
              <a:rPr lang="en" sz="3600" dirty="0"/>
              <a:t>Exploratory Data Analysis</a:t>
            </a:r>
            <a:endParaRPr sz="3600" dirty="0">
              <a:solidFill>
                <a:srgbClr val="0070C0"/>
              </a:solidFill>
            </a:endParaRPr>
          </a:p>
        </p:txBody>
      </p:sp>
      <p:sp>
        <p:nvSpPr>
          <p:cNvPr id="184" name="Google Shape;184;p29"/>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85" name="Google Shape;185;p29"/>
          <p:cNvSpPr txBox="1"/>
          <p:nvPr/>
        </p:nvSpPr>
        <p:spPr>
          <a:xfrm>
            <a:off x="3101340" y="1853089"/>
            <a:ext cx="2941320"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highlight>
                <a:srgbClr val="156082"/>
              </a:highlight>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7" name="Picture 6" descr="A screenshot of a graph&#10;&#10;Description automatically generated">
            <a:extLst>
              <a:ext uri="{FF2B5EF4-FFF2-40B4-BE49-F238E27FC236}">
                <a16:creationId xmlns:a16="http://schemas.microsoft.com/office/drawing/2014/main" id="{89C75300-F75F-B76D-BE11-6257C66FC538}"/>
              </a:ext>
            </a:extLst>
          </p:cNvPr>
          <p:cNvPicPr>
            <a:picLocks noChangeAspect="1"/>
          </p:cNvPicPr>
          <p:nvPr/>
        </p:nvPicPr>
        <p:blipFill>
          <a:blip r:embed="rId3"/>
          <a:stretch>
            <a:fillRect/>
          </a:stretch>
        </p:blipFill>
        <p:spPr>
          <a:xfrm>
            <a:off x="155690" y="848109"/>
            <a:ext cx="4219663" cy="4178445"/>
          </a:xfrm>
          <a:prstGeom prst="rect">
            <a:avLst/>
          </a:prstGeom>
        </p:spPr>
      </p:pic>
      <p:pic>
        <p:nvPicPr>
          <p:cNvPr id="9" name="Picture 8" descr="A graph of average temperature&#10;&#10;Description automatically generated with medium confidence">
            <a:extLst>
              <a:ext uri="{FF2B5EF4-FFF2-40B4-BE49-F238E27FC236}">
                <a16:creationId xmlns:a16="http://schemas.microsoft.com/office/drawing/2014/main" id="{7C97480C-AAE3-B1CF-51F0-A6D5C1D98BF7}"/>
              </a:ext>
            </a:extLst>
          </p:cNvPr>
          <p:cNvPicPr>
            <a:picLocks noChangeAspect="1"/>
          </p:cNvPicPr>
          <p:nvPr/>
        </p:nvPicPr>
        <p:blipFill>
          <a:blip r:embed="rId4"/>
          <a:stretch>
            <a:fillRect/>
          </a:stretch>
        </p:blipFill>
        <p:spPr>
          <a:xfrm>
            <a:off x="4336214" y="903225"/>
            <a:ext cx="4733413" cy="1967742"/>
          </a:xfrm>
          <a:prstGeom prst="rect">
            <a:avLst/>
          </a:prstGeom>
        </p:spPr>
      </p:pic>
      <p:pic>
        <p:nvPicPr>
          <p:cNvPr id="11" name="Picture 10" descr="A graph of a graph of a graph&#10;&#10;Description automatically generated with medium confidence">
            <a:extLst>
              <a:ext uri="{FF2B5EF4-FFF2-40B4-BE49-F238E27FC236}">
                <a16:creationId xmlns:a16="http://schemas.microsoft.com/office/drawing/2014/main" id="{87CC9D0C-4871-44C6-5C71-3769206ED22C}"/>
              </a:ext>
            </a:extLst>
          </p:cNvPr>
          <p:cNvPicPr>
            <a:picLocks noChangeAspect="1"/>
          </p:cNvPicPr>
          <p:nvPr/>
        </p:nvPicPr>
        <p:blipFill>
          <a:blip r:embed="rId5"/>
          <a:stretch>
            <a:fillRect/>
          </a:stretch>
        </p:blipFill>
        <p:spPr>
          <a:xfrm>
            <a:off x="4375353" y="2870263"/>
            <a:ext cx="4694274" cy="19063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a:extLst>
            <a:ext uri="{FF2B5EF4-FFF2-40B4-BE49-F238E27FC236}">
              <a16:creationId xmlns:a16="http://schemas.microsoft.com/office/drawing/2014/main" id="{23DEEA80-13C0-9DD8-2658-C033BAD36621}"/>
            </a:ext>
          </a:extLst>
        </p:cNvPr>
        <p:cNvGrpSpPr/>
        <p:nvPr/>
      </p:nvGrpSpPr>
      <p:grpSpPr>
        <a:xfrm>
          <a:off x="0" y="0"/>
          <a:ext cx="0" cy="0"/>
          <a:chOff x="0" y="0"/>
          <a:chExt cx="0" cy="0"/>
        </a:xfrm>
      </p:grpSpPr>
      <p:sp>
        <p:nvSpPr>
          <p:cNvPr id="179" name="Google Shape;179;p29">
            <a:extLst>
              <a:ext uri="{FF2B5EF4-FFF2-40B4-BE49-F238E27FC236}">
                <a16:creationId xmlns:a16="http://schemas.microsoft.com/office/drawing/2014/main" id="{373CDA9B-B7BA-301C-0E95-6A3BC92EB620}"/>
              </a:ext>
            </a:extLst>
          </p:cNvPr>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Arial"/>
              <a:ea typeface="Arial"/>
              <a:cs typeface="Arial"/>
              <a:sym typeface="Arial"/>
            </a:endParaRPr>
          </a:p>
        </p:txBody>
      </p:sp>
      <p:sp>
        <p:nvSpPr>
          <p:cNvPr id="180" name="Google Shape;180;p29">
            <a:extLst>
              <a:ext uri="{FF2B5EF4-FFF2-40B4-BE49-F238E27FC236}">
                <a16:creationId xmlns:a16="http://schemas.microsoft.com/office/drawing/2014/main" id="{A4018705-D2E2-8CC8-4046-83CEA9C10ECD}"/>
              </a:ext>
            </a:extLst>
          </p:cNvPr>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84" name="Google Shape;184;p29">
            <a:extLst>
              <a:ext uri="{FF2B5EF4-FFF2-40B4-BE49-F238E27FC236}">
                <a16:creationId xmlns:a16="http://schemas.microsoft.com/office/drawing/2014/main" id="{A718A37E-F080-CAF3-3D00-FE289690066B}"/>
              </a:ext>
            </a:extLst>
          </p:cNvPr>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85" name="Google Shape;185;p29">
            <a:extLst>
              <a:ext uri="{FF2B5EF4-FFF2-40B4-BE49-F238E27FC236}">
                <a16:creationId xmlns:a16="http://schemas.microsoft.com/office/drawing/2014/main" id="{FC1C7A68-7746-09CF-1564-60C101FD7C82}"/>
              </a:ext>
            </a:extLst>
          </p:cNvPr>
          <p:cNvSpPr txBox="1"/>
          <p:nvPr/>
        </p:nvSpPr>
        <p:spPr>
          <a:xfrm>
            <a:off x="3101340" y="1853089"/>
            <a:ext cx="2941320"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highlight>
                <a:srgbClr val="156082"/>
              </a:highlight>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5" name="Picture 4" descr="A screenshot of a graph&#10;&#10;Description automatically generated">
            <a:extLst>
              <a:ext uri="{FF2B5EF4-FFF2-40B4-BE49-F238E27FC236}">
                <a16:creationId xmlns:a16="http://schemas.microsoft.com/office/drawing/2014/main" id="{FDEEDB50-15FE-880A-0C0C-28DBB0FCE9DB}"/>
              </a:ext>
            </a:extLst>
          </p:cNvPr>
          <p:cNvPicPr>
            <a:picLocks noChangeAspect="1"/>
          </p:cNvPicPr>
          <p:nvPr/>
        </p:nvPicPr>
        <p:blipFill>
          <a:blip r:embed="rId3"/>
          <a:stretch>
            <a:fillRect/>
          </a:stretch>
        </p:blipFill>
        <p:spPr>
          <a:xfrm>
            <a:off x="123306" y="0"/>
            <a:ext cx="5663493" cy="5124986"/>
          </a:xfrm>
          <a:prstGeom prst="rect">
            <a:avLst/>
          </a:prstGeom>
        </p:spPr>
      </p:pic>
      <p:pic>
        <p:nvPicPr>
          <p:cNvPr id="6" name="Picture 5">
            <a:extLst>
              <a:ext uri="{FF2B5EF4-FFF2-40B4-BE49-F238E27FC236}">
                <a16:creationId xmlns:a16="http://schemas.microsoft.com/office/drawing/2014/main" id="{8DA97706-6788-CD90-4A32-8B6F8AFC8B5A}"/>
              </a:ext>
            </a:extLst>
          </p:cNvPr>
          <p:cNvPicPr>
            <a:picLocks noChangeAspect="1"/>
          </p:cNvPicPr>
          <p:nvPr/>
        </p:nvPicPr>
        <p:blipFill>
          <a:blip r:embed="rId4"/>
          <a:stretch>
            <a:fillRect/>
          </a:stretch>
        </p:blipFill>
        <p:spPr>
          <a:xfrm>
            <a:off x="6658062" y="325344"/>
            <a:ext cx="1394258" cy="2155163"/>
          </a:xfrm>
          <a:prstGeom prst="rect">
            <a:avLst/>
          </a:prstGeom>
        </p:spPr>
      </p:pic>
      <p:sp>
        <p:nvSpPr>
          <p:cNvPr id="7" name="Google Shape;182;p29">
            <a:extLst>
              <a:ext uri="{FF2B5EF4-FFF2-40B4-BE49-F238E27FC236}">
                <a16:creationId xmlns:a16="http://schemas.microsoft.com/office/drawing/2014/main" id="{63B669F3-90EA-01B1-77EA-82D7B1495C4C}"/>
              </a:ext>
            </a:extLst>
          </p:cNvPr>
          <p:cNvSpPr txBox="1">
            <a:spLocks noGrp="1"/>
          </p:cNvSpPr>
          <p:nvPr>
            <p:ph type="ctrTitle"/>
          </p:nvPr>
        </p:nvSpPr>
        <p:spPr>
          <a:xfrm>
            <a:off x="6302036" y="146537"/>
            <a:ext cx="2084070" cy="178807"/>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600"/>
              <a:buFont typeface="Play"/>
              <a:buNone/>
            </a:pPr>
            <a:r>
              <a:rPr lang="en" sz="1400" dirty="0"/>
              <a:t>Skewness</a:t>
            </a:r>
            <a:endParaRPr sz="1400" dirty="0">
              <a:solidFill>
                <a:srgbClr val="0070C0"/>
              </a:solidFill>
            </a:endParaRPr>
          </a:p>
        </p:txBody>
      </p:sp>
      <p:sp>
        <p:nvSpPr>
          <p:cNvPr id="8" name="Google Shape;182;p29">
            <a:extLst>
              <a:ext uri="{FF2B5EF4-FFF2-40B4-BE49-F238E27FC236}">
                <a16:creationId xmlns:a16="http://schemas.microsoft.com/office/drawing/2014/main" id="{941F64FE-6C11-EF74-3E7A-E6F84B3C5EB2}"/>
              </a:ext>
            </a:extLst>
          </p:cNvPr>
          <p:cNvSpPr txBox="1">
            <a:spLocks/>
          </p:cNvSpPr>
          <p:nvPr/>
        </p:nvSpPr>
        <p:spPr>
          <a:xfrm>
            <a:off x="6313156" y="2569243"/>
            <a:ext cx="2084070" cy="178807"/>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500"/>
              <a:buFont typeface="Play"/>
              <a:buNone/>
              <a:defRPr sz="45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3600"/>
            </a:pPr>
            <a:r>
              <a:rPr lang="en-US" sz="1400" dirty="0"/>
              <a:t>Kurtosis</a:t>
            </a:r>
            <a:endParaRPr lang="en-US" sz="1400" dirty="0">
              <a:solidFill>
                <a:srgbClr val="0070C0"/>
              </a:solidFill>
            </a:endParaRPr>
          </a:p>
        </p:txBody>
      </p:sp>
      <p:pic>
        <p:nvPicPr>
          <p:cNvPr id="10" name="Picture 9">
            <a:extLst>
              <a:ext uri="{FF2B5EF4-FFF2-40B4-BE49-F238E27FC236}">
                <a16:creationId xmlns:a16="http://schemas.microsoft.com/office/drawing/2014/main" id="{26B727E7-B6E4-3770-7804-A1002FE2E15F}"/>
              </a:ext>
            </a:extLst>
          </p:cNvPr>
          <p:cNvPicPr>
            <a:picLocks noChangeAspect="1"/>
          </p:cNvPicPr>
          <p:nvPr/>
        </p:nvPicPr>
        <p:blipFill>
          <a:blip r:embed="rId5"/>
          <a:stretch>
            <a:fillRect/>
          </a:stretch>
        </p:blipFill>
        <p:spPr>
          <a:xfrm>
            <a:off x="6658062" y="2748050"/>
            <a:ext cx="1489036" cy="2272738"/>
          </a:xfrm>
          <a:prstGeom prst="rect">
            <a:avLst/>
          </a:prstGeom>
        </p:spPr>
      </p:pic>
    </p:spTree>
    <p:extLst>
      <p:ext uri="{BB962C8B-B14F-4D97-AF65-F5344CB8AC3E}">
        <p14:creationId xmlns:p14="http://schemas.microsoft.com/office/powerpoint/2010/main" val="80360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30"/>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2" name="Google Shape;192;p30"/>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93" name="Google Shape;193;p30"/>
          <p:cNvSpPr/>
          <p:nvPr/>
        </p:nvSpPr>
        <p:spPr>
          <a:xfrm>
            <a:off x="841248" y="0"/>
            <a:ext cx="7461504"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dirty="0">
              <a:solidFill>
                <a:srgbClr val="FFFFFF"/>
              </a:solidFill>
              <a:latin typeface="Calibri"/>
              <a:ea typeface="Calibri"/>
              <a:cs typeface="Calibri"/>
              <a:sym typeface="Calibri"/>
            </a:endParaRPr>
          </a:p>
        </p:txBody>
      </p:sp>
      <p:sp>
        <p:nvSpPr>
          <p:cNvPr id="194" name="Google Shape;194;p30"/>
          <p:cNvSpPr txBox="1">
            <a:spLocks noGrp="1"/>
          </p:cNvSpPr>
          <p:nvPr>
            <p:ph type="ctrTitle"/>
          </p:nvPr>
        </p:nvSpPr>
        <p:spPr>
          <a:xfrm>
            <a:off x="1215392" y="270605"/>
            <a:ext cx="6911338" cy="62093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600"/>
              <a:buFont typeface="Play"/>
              <a:buNone/>
            </a:pPr>
            <a:r>
              <a:rPr lang="en" sz="3600"/>
              <a:t>Variable Selection</a:t>
            </a:r>
            <a:endParaRPr sz="3600">
              <a:solidFill>
                <a:srgbClr val="0070C0"/>
              </a:solidFill>
            </a:endParaRPr>
          </a:p>
        </p:txBody>
      </p:sp>
      <p:sp>
        <p:nvSpPr>
          <p:cNvPr id="195" name="Google Shape;195;p30"/>
          <p:cNvSpPr txBox="1">
            <a:spLocks noGrp="1"/>
          </p:cNvSpPr>
          <p:nvPr>
            <p:ph type="subTitle" idx="1"/>
          </p:nvPr>
        </p:nvSpPr>
        <p:spPr>
          <a:xfrm>
            <a:off x="243840" y="777240"/>
            <a:ext cx="8534400" cy="3939540"/>
          </a:xfrm>
          <a:prstGeom prst="rect">
            <a:avLst/>
          </a:prstGeom>
          <a:noFill/>
          <a:ln>
            <a:noFill/>
          </a:ln>
        </p:spPr>
        <p:txBody>
          <a:bodyPr spcFirstLastPara="1" wrap="square" lIns="68575" tIns="34275" rIns="68575" bIns="34275" anchor="ctr" anchorCtr="0">
            <a:normAutofit/>
          </a:bodyPr>
          <a:lstStyle/>
          <a:p>
            <a:pPr marL="342900" lvl="0" indent="-336550" algn="l" rtl="0">
              <a:lnSpc>
                <a:spcPct val="90000"/>
              </a:lnSpc>
              <a:spcBef>
                <a:spcPts val="0"/>
              </a:spcBef>
              <a:spcAft>
                <a:spcPts val="0"/>
              </a:spcAft>
              <a:buClr>
                <a:schemeClr val="dk1"/>
              </a:buClr>
              <a:buSzPts val="2100"/>
              <a:buFont typeface="Arial"/>
              <a:buChar char="•"/>
            </a:pPr>
            <a:endParaRPr dirty="0"/>
          </a:p>
          <a:p>
            <a:pPr marL="482600" lvl="0" indent="-342900" algn="l" rtl="0">
              <a:lnSpc>
                <a:spcPct val="90000"/>
              </a:lnSpc>
              <a:spcBef>
                <a:spcPts val="800"/>
              </a:spcBef>
              <a:spcAft>
                <a:spcPts val="0"/>
              </a:spcAft>
              <a:buClr>
                <a:schemeClr val="dk1"/>
              </a:buClr>
              <a:buSzPts val="2100"/>
              <a:buFont typeface="Arial" panose="020B0604020202020204" pitchFamily="34" charset="0"/>
              <a:buChar char="•"/>
            </a:pPr>
            <a:r>
              <a:rPr lang="en-ZA" sz="1600" dirty="0"/>
              <a:t>The dataset contains one categorial feature, which is Area, thus dummy variable encoding is needed. However, our original 31 variable columns are now 266 given the dummy variable encoding, This is due to the dataset having 236 unique Areas as seen above. </a:t>
            </a:r>
          </a:p>
          <a:p>
            <a:pPr marL="482600" lvl="0" indent="-342900" algn="l" rtl="0">
              <a:lnSpc>
                <a:spcPct val="90000"/>
              </a:lnSpc>
              <a:spcBef>
                <a:spcPts val="800"/>
              </a:spcBef>
              <a:spcAft>
                <a:spcPts val="0"/>
              </a:spcAft>
              <a:buClr>
                <a:schemeClr val="dk1"/>
              </a:buClr>
              <a:buSzPts val="2100"/>
              <a:buFont typeface="Arial" panose="020B0604020202020204" pitchFamily="34" charset="0"/>
              <a:buChar char="•"/>
            </a:pPr>
            <a:r>
              <a:rPr lang="en-ZA" sz="1600" dirty="0"/>
              <a:t>To avoid model overfitting, the Area feature is dropped.</a:t>
            </a:r>
          </a:p>
          <a:p>
            <a:pPr marL="482600" lvl="0" indent="-342900" algn="l" rtl="0">
              <a:lnSpc>
                <a:spcPct val="90000"/>
              </a:lnSpc>
              <a:spcBef>
                <a:spcPts val="800"/>
              </a:spcBef>
              <a:spcAft>
                <a:spcPts val="0"/>
              </a:spcAft>
              <a:buClr>
                <a:schemeClr val="dk1"/>
              </a:buClr>
              <a:buSzPts val="2100"/>
              <a:buFont typeface="Arial" panose="020B0604020202020204" pitchFamily="34" charset="0"/>
              <a:buChar char="•"/>
            </a:pPr>
            <a:r>
              <a:rPr lang="en-ZA" sz="1600" dirty="0"/>
              <a:t>4 Variables show very low correlation towards our dependent variable Average Temperature °C;  1.On-farm Electricity Use, 2.Agrifood Systems Waste Disposal, 3.Total Population - Female, 4.Total Population - Male; We dropping these variables.</a:t>
            </a:r>
          </a:p>
          <a:p>
            <a:pPr marL="482600" lvl="0" indent="-342900" algn="l" rtl="0">
              <a:lnSpc>
                <a:spcPct val="90000"/>
              </a:lnSpc>
              <a:spcBef>
                <a:spcPts val="800"/>
              </a:spcBef>
              <a:spcAft>
                <a:spcPts val="0"/>
              </a:spcAft>
              <a:buClr>
                <a:schemeClr val="dk1"/>
              </a:buClr>
              <a:buSzPts val="2100"/>
              <a:buFont typeface="Arial" panose="020B0604020202020204" pitchFamily="34" charset="0"/>
              <a:buChar char="•"/>
            </a:pPr>
            <a:r>
              <a:rPr lang="en-ZA" sz="1600" dirty="0"/>
              <a:t>Sorted list of the p-values for each of the features show the significant p-value positive relationship, to avoid overfitting we going to focus on the features with the lowest p-values</a:t>
            </a:r>
          </a:p>
          <a:p>
            <a:pPr marL="482600" lvl="0" indent="-342900" algn="l" rtl="0">
              <a:lnSpc>
                <a:spcPct val="90000"/>
              </a:lnSpc>
              <a:spcBef>
                <a:spcPts val="800"/>
              </a:spcBef>
              <a:spcAft>
                <a:spcPts val="0"/>
              </a:spcAft>
              <a:buClr>
                <a:schemeClr val="dk1"/>
              </a:buClr>
              <a:buSzPts val="2100"/>
              <a:buFont typeface="Arial" panose="020B0604020202020204" pitchFamily="34" charset="0"/>
              <a:buChar char="•"/>
            </a:pPr>
            <a:endParaRPr lang="en-ZA" sz="1600" dirty="0"/>
          </a:p>
          <a:p>
            <a:pPr marL="482600" lvl="0" indent="-342900" algn="l" rtl="0">
              <a:lnSpc>
                <a:spcPct val="90000"/>
              </a:lnSpc>
              <a:spcBef>
                <a:spcPts val="800"/>
              </a:spcBef>
              <a:spcAft>
                <a:spcPts val="0"/>
              </a:spcAft>
              <a:buClr>
                <a:schemeClr val="dk1"/>
              </a:buClr>
              <a:buSzPts val="2100"/>
              <a:buFont typeface="Arial" panose="020B0604020202020204" pitchFamily="34" charset="0"/>
              <a:buChar char="•"/>
            </a:pPr>
            <a:endParaRPr sz="1600" dirty="0"/>
          </a:p>
          <a:p>
            <a:pPr marL="342900" lvl="0" indent="-203200" algn="l" rtl="0">
              <a:lnSpc>
                <a:spcPct val="90000"/>
              </a:lnSpc>
              <a:spcBef>
                <a:spcPts val="800"/>
              </a:spcBef>
              <a:spcAft>
                <a:spcPts val="0"/>
              </a:spcAft>
              <a:buClr>
                <a:schemeClr val="dk1"/>
              </a:buClr>
              <a:buSzPts val="2100"/>
              <a:buFont typeface="Arial"/>
              <a:buNone/>
            </a:pPr>
            <a:endParaRPr sz="2100" dirty="0"/>
          </a:p>
        </p:txBody>
      </p:sp>
      <p:sp>
        <p:nvSpPr>
          <p:cNvPr id="196" name="Google Shape;196;p30"/>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97" name="Google Shape;197;p30"/>
          <p:cNvSpPr txBox="1"/>
          <p:nvPr/>
        </p:nvSpPr>
        <p:spPr>
          <a:xfrm>
            <a:off x="3101340" y="1853089"/>
            <a:ext cx="2941320"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highlight>
                <a:srgbClr val="156082"/>
              </a:highlight>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31"/>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04" name="Google Shape;204;p31"/>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647"/>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05" name="Google Shape;205;p31"/>
          <p:cNvSpPr/>
          <p:nvPr/>
        </p:nvSpPr>
        <p:spPr>
          <a:xfrm>
            <a:off x="6298990" y="408625"/>
            <a:ext cx="2333566" cy="3911912"/>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206" name="Google Shape;206;p31"/>
          <p:cNvSpPr txBox="1">
            <a:spLocks noGrp="1"/>
          </p:cNvSpPr>
          <p:nvPr>
            <p:ph type="ctrTitle"/>
          </p:nvPr>
        </p:nvSpPr>
        <p:spPr>
          <a:xfrm>
            <a:off x="1215392" y="270605"/>
            <a:ext cx="6911338" cy="62093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600"/>
              <a:buFont typeface="Play"/>
              <a:buNone/>
            </a:pPr>
            <a:r>
              <a:rPr lang="en" sz="3600"/>
              <a:t>Model 1 |  Decision Tree</a:t>
            </a:r>
            <a:endParaRPr/>
          </a:p>
        </p:txBody>
      </p:sp>
      <p:sp>
        <p:nvSpPr>
          <p:cNvPr id="207" name="Google Shape;207;p31"/>
          <p:cNvSpPr txBox="1">
            <a:spLocks noGrp="1"/>
          </p:cNvSpPr>
          <p:nvPr>
            <p:ph type="subTitle" idx="1"/>
          </p:nvPr>
        </p:nvSpPr>
        <p:spPr>
          <a:xfrm>
            <a:off x="259610" y="797814"/>
            <a:ext cx="4692369" cy="3647526"/>
          </a:xfrm>
          <a:prstGeom prst="rect">
            <a:avLst/>
          </a:prstGeom>
          <a:noFill/>
          <a:ln>
            <a:noFill/>
          </a:ln>
        </p:spPr>
        <p:txBody>
          <a:bodyPr spcFirstLastPara="1" wrap="square" lIns="68575" tIns="34275" rIns="68575" bIns="34275" anchor="ctr" anchorCtr="0">
            <a:normAutofit/>
          </a:bodyPr>
          <a:lstStyle/>
          <a:p>
            <a:pPr marL="139700" lvl="0" indent="-139700" algn="l" rtl="0">
              <a:lnSpc>
                <a:spcPct val="100000"/>
              </a:lnSpc>
              <a:spcBef>
                <a:spcPts val="800"/>
              </a:spcBef>
              <a:spcAft>
                <a:spcPts val="0"/>
              </a:spcAft>
              <a:buClr>
                <a:schemeClr val="dk1"/>
              </a:buClr>
              <a:buSzPts val="1800"/>
              <a:buFont typeface="Arial"/>
              <a:buChar char="•"/>
            </a:pPr>
            <a:r>
              <a:rPr lang="en-ZA" sz="2200" dirty="0"/>
              <a:t>The Root Mean Squared Error (RMSE) is </a:t>
            </a:r>
            <a:r>
              <a:rPr lang="en-ZA" sz="2200" b="1" dirty="0"/>
              <a:t>0.4474</a:t>
            </a:r>
            <a:r>
              <a:rPr lang="en-ZA" sz="2200" dirty="0"/>
              <a:t>.</a:t>
            </a:r>
          </a:p>
          <a:p>
            <a:pPr marL="139700" indent="-139700" algn="l">
              <a:lnSpc>
                <a:spcPct val="100000"/>
              </a:lnSpc>
              <a:buFont typeface="Arial"/>
              <a:buChar char="•"/>
            </a:pPr>
            <a:r>
              <a:rPr lang="en-ZA" sz="2200" dirty="0"/>
              <a:t>The R^2 Squared Error is </a:t>
            </a:r>
            <a:r>
              <a:rPr lang="en-ZA" sz="2200" b="1" dirty="0"/>
              <a:t>0.3300</a:t>
            </a:r>
            <a:r>
              <a:rPr lang="en-ZA" sz="2200" dirty="0"/>
              <a:t> The Model can predict </a:t>
            </a:r>
            <a:r>
              <a:rPr lang="en-ZA" sz="2200" dirty="0" err="1"/>
              <a:t>Avg</a:t>
            </a:r>
            <a:r>
              <a:rPr lang="en-ZA" sz="2200" dirty="0"/>
              <a:t> Temp with 0.4474 margin of Error</a:t>
            </a:r>
          </a:p>
          <a:p>
            <a:pPr marL="139700" lvl="0" indent="-139700" algn="l" rtl="0">
              <a:lnSpc>
                <a:spcPct val="100000"/>
              </a:lnSpc>
              <a:spcBef>
                <a:spcPts val="800"/>
              </a:spcBef>
              <a:spcAft>
                <a:spcPts val="0"/>
              </a:spcAft>
              <a:buClr>
                <a:schemeClr val="dk1"/>
              </a:buClr>
              <a:buSzPts val="1800"/>
              <a:buFont typeface="Arial"/>
              <a:buChar char="•"/>
            </a:pPr>
            <a:r>
              <a:rPr lang="en-ZA" sz="2200" dirty="0"/>
              <a:t>Thus, Model can be used by the Stakeholder for predictions</a:t>
            </a:r>
            <a:endParaRPr sz="2100" dirty="0"/>
          </a:p>
          <a:p>
            <a:pPr marL="342900" lvl="0" indent="-203200" algn="l" rtl="0">
              <a:lnSpc>
                <a:spcPct val="100000"/>
              </a:lnSpc>
              <a:spcBef>
                <a:spcPts val="800"/>
              </a:spcBef>
              <a:spcAft>
                <a:spcPts val="0"/>
              </a:spcAft>
              <a:buClr>
                <a:schemeClr val="dk1"/>
              </a:buClr>
              <a:buSzPts val="2100"/>
              <a:buFont typeface="Arial"/>
              <a:buNone/>
            </a:pPr>
            <a:endParaRPr sz="2100" dirty="0"/>
          </a:p>
        </p:txBody>
      </p:sp>
      <p:sp>
        <p:nvSpPr>
          <p:cNvPr id="208" name="Google Shape;208;p31"/>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pic>
        <p:nvPicPr>
          <p:cNvPr id="2050" name="Picture 2">
            <a:extLst>
              <a:ext uri="{FF2B5EF4-FFF2-40B4-BE49-F238E27FC236}">
                <a16:creationId xmlns:a16="http://schemas.microsoft.com/office/drawing/2014/main" id="{F015327C-CA09-149D-54DB-8AF9FDEC7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061" y="822963"/>
            <a:ext cx="4238550" cy="3386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On-screen Show (16:9)</PresentationFormat>
  <Paragraphs>83</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Play</vt:lpstr>
      <vt:lpstr>Simple Light</vt:lpstr>
      <vt:lpstr>Office Theme</vt:lpstr>
      <vt:lpstr>Regression Project</vt:lpstr>
      <vt:lpstr>Project Overview</vt:lpstr>
      <vt:lpstr>Dataset | Raw dataset key points </vt:lpstr>
      <vt:lpstr>Data Discovery</vt:lpstr>
      <vt:lpstr>Data Cleaning</vt:lpstr>
      <vt:lpstr>Exploratory Data Analysis</vt:lpstr>
      <vt:lpstr>Skewness</vt:lpstr>
      <vt:lpstr>Variable Selection</vt:lpstr>
      <vt:lpstr>Model 1 |  Decision Tree</vt:lpstr>
      <vt:lpstr>Model 2 | Random Forest </vt:lpstr>
      <vt:lpstr>Model 3  |  Simple Linear Regression</vt:lpstr>
      <vt:lpstr>Model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Manqoba Emmanuel Mnguni</cp:lastModifiedBy>
  <cp:revision>3</cp:revision>
  <dcterms:modified xsi:type="dcterms:W3CDTF">2024-11-11T20:02:34Z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etDate">
    <vt:lpwstr>2024-11-11T18:32:00Z</vt:lpwstr>
  </property>
  <property fmtid="{D5CDD505-2E9C-101B-9397-08002B2CF9AE}" pid="4" name="MSIP_Label_0359f705-2ba0-454b-9cfc-6ce5bcaac040_Method">
    <vt:lpwstr>Standard</vt:lpwstr>
  </property>
  <property fmtid="{D5CDD505-2E9C-101B-9397-08002B2CF9AE}" pid="5" name="MSIP_Label_0359f705-2ba0-454b-9cfc-6ce5bcaac040_Name">
    <vt:lpwstr>0359f705-2ba0-454b-9cfc-6ce5bcaac040</vt:lpwstr>
  </property>
  <property fmtid="{D5CDD505-2E9C-101B-9397-08002B2CF9AE}" pid="6" name="MSIP_Label_0359f705-2ba0-454b-9cfc-6ce5bcaac040_SiteId">
    <vt:lpwstr>68283f3b-8487-4c86-adb3-a5228f18b893</vt:lpwstr>
  </property>
  <property fmtid="{D5CDD505-2E9C-101B-9397-08002B2CF9AE}" pid="7" name="MSIP_Label_0359f705-2ba0-454b-9cfc-6ce5bcaac040_ActionId">
    <vt:lpwstr>6d73a034-fb6d-4b3f-aa91-6368bfa4ee1e</vt:lpwstr>
  </property>
  <property fmtid="{D5CDD505-2E9C-101B-9397-08002B2CF9AE}" pid="8" name="MSIP_Label_0359f705-2ba0-454b-9cfc-6ce5bcaac040_ContentBits">
    <vt:lpwstr>2</vt:lpwstr>
  </property>
  <property fmtid="{D5CDD505-2E9C-101B-9397-08002B2CF9AE}" pid="9" name="ClassificationContentMarkingFooterLocations">
    <vt:lpwstr>Simple Light:3\Office Theme:3</vt:lpwstr>
  </property>
  <property fmtid="{D5CDD505-2E9C-101B-9397-08002B2CF9AE}" pid="10" name="ClassificationContentMarkingFooterText">
    <vt:lpwstr>C2 General</vt:lpwstr>
  </property>
</Properties>
</file>