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10"/>
  </p:notes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272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CB043-774F-4A99-B0B2-47A69192A3EC}" v="211" dt="2025-06-20T05:53:46.032"/>
  </p1510:revLst>
</p1510:revInfo>
</file>

<file path=ppt/tableStyles.xml><?xml version="1.0" encoding="utf-8"?>
<a:tblStyleLst xmlns:a="http://schemas.openxmlformats.org/drawingml/2006/main" def="{7F616EE4-568C-4B05-8E61-68C05E9A6CAB}">
  <a:tblStyle styleId="{7F616EE4-568C-4B05-8E61-68C05E9A6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2173E8E7-CEDD-38FB-4535-24205247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>
            <a:extLst>
              <a:ext uri="{FF2B5EF4-FFF2-40B4-BE49-F238E27FC236}">
                <a16:creationId xmlns:a16="http://schemas.microsoft.com/office/drawing/2014/main" id="{5F349926-412B-C05E-2ED0-D363FEDD2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>
            <a:extLst>
              <a:ext uri="{FF2B5EF4-FFF2-40B4-BE49-F238E27FC236}">
                <a16:creationId xmlns:a16="http://schemas.microsoft.com/office/drawing/2014/main" id="{5AE8DAFA-9CC4-9DDF-A774-5E3389C7C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2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0CB2EE44-C071-99DC-0E9B-1D4992B1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>
            <a:extLst>
              <a:ext uri="{FF2B5EF4-FFF2-40B4-BE49-F238E27FC236}">
                <a16:creationId xmlns:a16="http://schemas.microsoft.com/office/drawing/2014/main" id="{353BAE19-2A79-CE99-4DA9-069F29CF84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>
            <a:extLst>
              <a:ext uri="{FF2B5EF4-FFF2-40B4-BE49-F238E27FC236}">
                <a16:creationId xmlns:a16="http://schemas.microsoft.com/office/drawing/2014/main" id="{C4D9EED1-183D-EF34-3ADC-FEE7F6978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94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FAA957C2-795C-EC9D-3842-B79F99F7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>
            <a:extLst>
              <a:ext uri="{FF2B5EF4-FFF2-40B4-BE49-F238E27FC236}">
                <a16:creationId xmlns:a16="http://schemas.microsoft.com/office/drawing/2014/main" id="{88C26145-DDA6-ACC2-84AF-43CA1BD50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>
            <a:extLst>
              <a:ext uri="{FF2B5EF4-FFF2-40B4-BE49-F238E27FC236}">
                <a16:creationId xmlns:a16="http://schemas.microsoft.com/office/drawing/2014/main" id="{B1247767-D142-60FC-3AE9-9A78018F6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1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2A7A529B-D2F0-6A60-4FF8-3EFFB6B0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>
            <a:extLst>
              <a:ext uri="{FF2B5EF4-FFF2-40B4-BE49-F238E27FC236}">
                <a16:creationId xmlns:a16="http://schemas.microsoft.com/office/drawing/2014/main" id="{0D41A356-AC01-3D80-107A-4373A86B3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>
            <a:extLst>
              <a:ext uri="{FF2B5EF4-FFF2-40B4-BE49-F238E27FC236}">
                <a16:creationId xmlns:a16="http://schemas.microsoft.com/office/drawing/2014/main" id="{A15DCF11-4B9B-F42F-E993-50DBEBCB8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0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>
          <a:extLst>
            <a:ext uri="{FF2B5EF4-FFF2-40B4-BE49-F238E27FC236}">
              <a16:creationId xmlns:a16="http://schemas.microsoft.com/office/drawing/2014/main" id="{CD539ABE-69B5-0976-4EFC-8C5B24CF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>
            <a:extLst>
              <a:ext uri="{FF2B5EF4-FFF2-40B4-BE49-F238E27FC236}">
                <a16:creationId xmlns:a16="http://schemas.microsoft.com/office/drawing/2014/main" id="{B67C70F9-A1D5-D068-A798-6982E36F3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>
            <a:extLst>
              <a:ext uri="{FF2B5EF4-FFF2-40B4-BE49-F238E27FC236}">
                <a16:creationId xmlns:a16="http://schemas.microsoft.com/office/drawing/2014/main" id="{7F9931EA-7FFB-2651-29FB-E65E77C72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8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6df5c0f9c_0_2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6df5c0f9c_0_2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0" y="1124700"/>
            <a:ext cx="9144000" cy="28941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71500" y="1516975"/>
            <a:ext cx="6801000" cy="14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Playfair Display"/>
              <a:buNone/>
              <a:defRPr sz="43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90650" y="2957225"/>
            <a:ext cx="636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Medium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 Medium"/>
              <a:buNone/>
              <a:defRPr sz="1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667200" y="3755238"/>
            <a:ext cx="20553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7092600" y="947875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_1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/>
          <p:nvPr/>
        </p:nvSpPr>
        <p:spPr>
          <a:xfrm rot="10800000">
            <a:off x="0" y="4422181"/>
            <a:ext cx="31896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1"/>
          <p:cNvSpPr/>
          <p:nvPr/>
        </p:nvSpPr>
        <p:spPr>
          <a:xfrm>
            <a:off x="7092600" y="0"/>
            <a:ext cx="20514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3900" y="95377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  <a:defRPr sz="1100">
                <a:solidFill>
                  <a:srgbClr val="000000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3975" y="361950"/>
            <a:ext cx="85206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8127000" y="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rot="5400000">
            <a:off x="8276850" y="4279050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6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>
            <a:spLocks noGrp="1"/>
          </p:cNvSpPr>
          <p:nvPr>
            <p:ph type="title" hasCustomPrompt="1"/>
          </p:nvPr>
        </p:nvSpPr>
        <p:spPr>
          <a:xfrm>
            <a:off x="866850" y="651688"/>
            <a:ext cx="4236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7" name="Google Shape;347;p49"/>
          <p:cNvSpPr txBox="1">
            <a:spLocks noGrp="1"/>
          </p:cNvSpPr>
          <p:nvPr>
            <p:ph type="subTitle" idx="1"/>
          </p:nvPr>
        </p:nvSpPr>
        <p:spPr>
          <a:xfrm>
            <a:off x="866850" y="1481077"/>
            <a:ext cx="4236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title" idx="2" hasCustomPrompt="1"/>
          </p:nvPr>
        </p:nvSpPr>
        <p:spPr>
          <a:xfrm>
            <a:off x="866850" y="1979793"/>
            <a:ext cx="4236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49"/>
          <p:cNvSpPr txBox="1">
            <a:spLocks noGrp="1"/>
          </p:cNvSpPr>
          <p:nvPr>
            <p:ph type="subTitle" idx="3"/>
          </p:nvPr>
        </p:nvSpPr>
        <p:spPr>
          <a:xfrm>
            <a:off x="866850" y="2808095"/>
            <a:ext cx="4236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 idx="4" hasCustomPrompt="1"/>
          </p:nvPr>
        </p:nvSpPr>
        <p:spPr>
          <a:xfrm>
            <a:off x="866850" y="3306810"/>
            <a:ext cx="42363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None/>
              <a:defRPr sz="5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200"/>
              <a:buFont typeface="Playfair Display"/>
              <a:buNone/>
              <a:defRPr sz="6200" b="1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5"/>
          </p:nvPr>
        </p:nvSpPr>
        <p:spPr>
          <a:xfrm>
            <a:off x="866850" y="4135112"/>
            <a:ext cx="4236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/>
          <p:nvPr/>
        </p:nvSpPr>
        <p:spPr>
          <a:xfrm rot="5400000">
            <a:off x="-332550" y="4459050"/>
            <a:ext cx="10170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8"/>
          <p:cNvSpPr/>
          <p:nvPr/>
        </p:nvSpPr>
        <p:spPr>
          <a:xfrm>
            <a:off x="8136300" y="442217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_1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/>
          <p:nvPr/>
        </p:nvSpPr>
        <p:spPr>
          <a:xfrm rot="10800000">
            <a:off x="-12" y="4791475"/>
            <a:ext cx="3183600" cy="3519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9"/>
          <p:cNvSpPr/>
          <p:nvPr/>
        </p:nvSpPr>
        <p:spPr>
          <a:xfrm rot="5400000">
            <a:off x="8276850" y="143125"/>
            <a:ext cx="1007700" cy="7212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0"/>
          <p:cNvSpPr/>
          <p:nvPr/>
        </p:nvSpPr>
        <p:spPr>
          <a:xfrm rot="10800000">
            <a:off x="7088700" y="-125"/>
            <a:ext cx="2055300" cy="7212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0"/>
          <p:cNvSpPr/>
          <p:nvPr/>
        </p:nvSpPr>
        <p:spPr>
          <a:xfrm rot="5400000">
            <a:off x="7942350" y="3941850"/>
            <a:ext cx="2051400" cy="351900"/>
          </a:xfrm>
          <a:prstGeom prst="rect">
            <a:avLst/>
          </a:prstGeom>
          <a:solidFill>
            <a:srgbClr val="7C8C03">
              <a:alpha val="5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95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>
            <a:spLocks noGrp="1"/>
          </p:cNvSpPr>
          <p:nvPr>
            <p:ph type="ctrTitle"/>
          </p:nvPr>
        </p:nvSpPr>
        <p:spPr>
          <a:xfrm>
            <a:off x="1604228" y="1427356"/>
            <a:ext cx="5935544" cy="63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RMCT Research Proposal</a:t>
            </a:r>
            <a:endParaRPr lang="en-MY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Google Shape;438;p67"/>
          <p:cNvSpPr txBox="1">
            <a:spLocks noGrp="1"/>
          </p:cNvSpPr>
          <p:nvPr>
            <p:ph type="subTitle" idx="1"/>
          </p:nvPr>
        </p:nvSpPr>
        <p:spPr>
          <a:xfrm>
            <a:off x="1754459" y="2161307"/>
            <a:ext cx="4876800" cy="1823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MANREEN KAUR A/P JAGJIT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TP071290</a:t>
            </a:r>
          </a:p>
          <a:p>
            <a:pPr marL="0" indent="0" algn="l"/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CT098-3-2-RMCT</a:t>
            </a:r>
          </a:p>
          <a:p>
            <a:pPr marL="0" indent="0" algn="l"/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MURUGANANTHAN VELAYUTHAM </a:t>
            </a:r>
            <a:endParaRPr lang="en-MY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sz="1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JUNE 2025</a:t>
            </a:r>
            <a:endParaRPr lang="en-MY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logo of a globe with yellow rings around it&#10;&#10;AI-generated content may be incorrect.">
            <a:extLst>
              <a:ext uri="{FF2B5EF4-FFF2-40B4-BE49-F238E27FC236}">
                <a16:creationId xmlns:a16="http://schemas.microsoft.com/office/drawing/2014/main" id="{51B1B085-2952-E3BD-05E5-88F72095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693" y="-1"/>
            <a:ext cx="981307" cy="94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TITLE &amp; ABSTRACT</a:t>
            </a:r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651168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Agri Crop Yield Prediction Model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pPr marL="0" lvl="0" indent="0"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proposes an intelligent crop yield prediction model that uses soil nutrients, environmental conditions, and crop features. The model integrates IoT and Machine Learning to provide precise, real-time yield forecasts, enabling farmers to optimize productivity and support sustainable agriculture through informed decision-making.</a:t>
            </a:r>
          </a:p>
        </p:txBody>
      </p:sp>
      <p:pic>
        <p:nvPicPr>
          <p:cNvPr id="1026" name="Picture 2" descr="Higher Yielding Crops ...">
            <a:extLst>
              <a:ext uri="{FF2B5EF4-FFF2-40B4-BE49-F238E27FC236}">
                <a16:creationId xmlns:a16="http://schemas.microsoft.com/office/drawing/2014/main" id="{2DBE1DA3-8501-43D8-9A48-BB3ED3A8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7" r="36307" b="-2"/>
          <a:stretch>
            <a:fillRect/>
          </a:stretch>
        </p:blipFill>
        <p:spPr bwMode="auto">
          <a:xfrm>
            <a:off x="7204380" y="1208225"/>
            <a:ext cx="1627919" cy="32644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4FACB934-E5FE-A1FF-693C-5231092F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>
            <a:extLst>
              <a:ext uri="{FF2B5EF4-FFF2-40B4-BE49-F238E27FC236}">
                <a16:creationId xmlns:a16="http://schemas.microsoft.com/office/drawing/2014/main" id="{9690438B-16B3-C2B4-6D76-CA1EEE4F5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STATEMENT</a:t>
            </a:r>
            <a:endParaRPr lang="en-IN" dirty="0"/>
          </a:p>
        </p:txBody>
      </p:sp>
      <p:sp>
        <p:nvSpPr>
          <p:cNvPr id="444" name="Google Shape;444;p68">
            <a:extLst>
              <a:ext uri="{FF2B5EF4-FFF2-40B4-BE49-F238E27FC236}">
                <a16:creationId xmlns:a16="http://schemas.microsoft.com/office/drawing/2014/main" id="{3C3BF7D2-98ED-0452-6DFB-16EB699E12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699" y="1208225"/>
            <a:ext cx="4795559" cy="381725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Issue: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crop yield forecasting methods often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to capture the complex interactions among 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soil, environment, and crop traits. 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700" b="0" i="0" u="none" strike="noStrike" cap="none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Identified: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of multiple data sources (soil NPK, weather, crop types).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lack adaptability to diverse regions.</a:t>
            </a:r>
          </a:p>
          <a:p>
            <a:pPr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7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 need accurate tools for sustainable and efficient crop management.</a:t>
            </a:r>
          </a:p>
          <a:p>
            <a:pPr marL="228600" indent="-22860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</a:pPr>
            <a:endParaRPr lang="en-US" sz="1100" b="0" i="0" u="none" strike="noStrike" cap="none" dirty="0">
              <a:solidFill>
                <a:schemeClr val="accent3"/>
              </a:solidFill>
            </a:endParaRPr>
          </a:p>
        </p:txBody>
      </p:sp>
      <p:pic>
        <p:nvPicPr>
          <p:cNvPr id="2052" name="Picture 4" descr="Smart Farming with IoT. Growing Corn Seedlings with Infographics. Smart Farming and Precision Agriculture 4. 0, farmer hand holding tablet in corn field. Smart farmer infographics illustrations">
            <a:extLst>
              <a:ext uri="{FF2B5EF4-FFF2-40B4-BE49-F238E27FC236}">
                <a16:creationId xmlns:a16="http://schemas.microsoft.com/office/drawing/2014/main" id="{1BD6E1CC-632B-B396-75D9-F9B999C8A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r="4808" b="-3"/>
          <a:stretch>
            <a:fillRect/>
          </a:stretch>
        </p:blipFill>
        <p:spPr bwMode="auto">
          <a:xfrm>
            <a:off x="5107258" y="1317324"/>
            <a:ext cx="3725042" cy="308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E82170D9-98B8-7E8E-6D15-1D280B81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>
            <a:extLst>
              <a:ext uri="{FF2B5EF4-FFF2-40B4-BE49-F238E27FC236}">
                <a16:creationId xmlns:a16="http://schemas.microsoft.com/office/drawing/2014/main" id="{E5288135-637C-BB4A-E048-740CEA0C2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RESEARCH AIM &amp; OBJECTIVES</a:t>
            </a:r>
          </a:p>
        </p:txBody>
      </p:sp>
      <p:sp>
        <p:nvSpPr>
          <p:cNvPr id="444" name="Google Shape;444;p68">
            <a:extLst>
              <a:ext uri="{FF2B5EF4-FFF2-40B4-BE49-F238E27FC236}">
                <a16:creationId xmlns:a16="http://schemas.microsoft.com/office/drawing/2014/main" id="{9551A1FC-D073-9CB2-DCEA-46ABC982E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699" y="1208224"/>
            <a:ext cx="4542799" cy="3683443"/>
          </a:xfrm>
        </p:spPr>
        <p:txBody>
          <a:bodyPr spcFirstLastPara="1" lIns="91425" tIns="91425" rIns="91425" bIns="91425" anchor="t" anchorCtr="0">
            <a:normAutofit fontScale="700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3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deep learning and IoT-based crop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yield prediction model using soil, environmental, 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crop data. 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2300" i="0" u="none" strike="noStrike" cap="none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3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ML model using NPK, temperature, humidity, and crop features.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and compare DT, RF, KNN, XGB, and SVM models.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user-friendly desktop GUI using Python (</a:t>
            </a:r>
            <a:r>
              <a:rPr lang="en-US" sz="2300" i="0" u="none" strike="noStrike" cap="none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30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model's accuracy, precision, and scalability.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000" b="0" i="0" u="none" strike="noStrike" cap="none" dirty="0">
              <a:solidFill>
                <a:schemeClr val="accent3"/>
              </a:solidFill>
            </a:endParaRPr>
          </a:p>
        </p:txBody>
      </p:sp>
      <p:pic>
        <p:nvPicPr>
          <p:cNvPr id="3076" name="Picture 4" descr="IoT-Driven Smart Farming System to ...">
            <a:extLst>
              <a:ext uri="{FF2B5EF4-FFF2-40B4-BE49-F238E27FC236}">
                <a16:creationId xmlns:a16="http://schemas.microsoft.com/office/drawing/2014/main" id="{62767320-AF7C-885B-AFD8-7C2867B4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" r="20335" b="-2"/>
          <a:stretch>
            <a:fillRect/>
          </a:stretch>
        </p:blipFill>
        <p:spPr bwMode="auto">
          <a:xfrm>
            <a:off x="5047784" y="1437053"/>
            <a:ext cx="3784515" cy="303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25995DB5-25EB-6E51-E70D-8B9AF145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>
            <a:extLst>
              <a:ext uri="{FF2B5EF4-FFF2-40B4-BE49-F238E27FC236}">
                <a16:creationId xmlns:a16="http://schemas.microsoft.com/office/drawing/2014/main" id="{625DE699-73B1-7863-820A-660977181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PROPOSED SYSTEM OVERVIEW</a:t>
            </a:r>
            <a:endParaRPr dirty="0"/>
          </a:p>
        </p:txBody>
      </p:sp>
      <p:sp>
        <p:nvSpPr>
          <p:cNvPr id="444" name="Google Shape;444;p68">
            <a:extLst>
              <a:ext uri="{FF2B5EF4-FFF2-40B4-BE49-F238E27FC236}">
                <a16:creationId xmlns:a16="http://schemas.microsoft.com/office/drawing/2014/main" id="{C33B6454-628B-2EC9-2048-11FE3CA28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900" y="864566"/>
            <a:ext cx="6724646" cy="4278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MY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Components:</a:t>
            </a:r>
            <a:endParaRPr lang="en-M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Layer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2400" indent="0" algn="just">
              <a:buNone/>
            </a:pP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Gathers soil (NPK), weather, and crop data.</a:t>
            </a:r>
          </a:p>
          <a:p>
            <a:pPr marL="152400" indent="0" algn="just">
              <a:buNone/>
            </a:pP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2"/>
            </a:pP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Layer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2400" indent="0" algn="just">
              <a:buNone/>
            </a:pP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Cleans, normalizes, and formats the dataset.</a:t>
            </a:r>
          </a:p>
          <a:p>
            <a:pPr marL="152400" indent="0" algn="just">
              <a:buNone/>
            </a:pP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3"/>
            </a:pP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Engine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2400" indent="0" algn="just">
              <a:buNone/>
            </a:pP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and compares multiple algorithms.</a:t>
            </a:r>
          </a:p>
          <a:p>
            <a:pPr marL="152400" indent="0" algn="just">
              <a:buNone/>
            </a:pP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4"/>
            </a:pP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  <a:p>
            <a:pPr marL="152400" indent="0" algn="just">
              <a:buNone/>
            </a:pP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 (</a:t>
            </a:r>
            <a:r>
              <a:rPr lang="en-MY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input/output visualization.</a:t>
            </a:r>
          </a:p>
          <a:p>
            <a:pPr marL="152400" indent="0" algn="just">
              <a:buNone/>
            </a:pPr>
            <a:endParaRPr lang="en-M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5"/>
            </a:pPr>
            <a:r>
              <a:rPr lang="en-MY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52400" indent="0" algn="just">
              <a:buNone/>
            </a:pPr>
            <a:r>
              <a:rPr lang="en-MY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offline-friendly desktop system with future web integration potential.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696B6-DC30-1A78-71EA-BB02FB1A6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49" y="0"/>
            <a:ext cx="21935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0F52064A-1726-91FB-071B-0B21EBF0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>
            <a:extLst>
              <a:ext uri="{FF2B5EF4-FFF2-40B4-BE49-F238E27FC236}">
                <a16:creationId xmlns:a16="http://schemas.microsoft.com/office/drawing/2014/main" id="{50C8B6DB-7E89-1A83-C3B8-81ABA9BEB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CONTRIBUTION</a:t>
            </a:r>
          </a:p>
        </p:txBody>
      </p:sp>
      <p:sp>
        <p:nvSpPr>
          <p:cNvPr id="444" name="Google Shape;444;p68">
            <a:extLst>
              <a:ext uri="{FF2B5EF4-FFF2-40B4-BE49-F238E27FC236}">
                <a16:creationId xmlns:a16="http://schemas.microsoft.com/office/drawing/2014/main" id="{CAA1910B-30DD-D6AD-6504-2C1EF7E554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699" y="1017725"/>
            <a:ext cx="5836339" cy="3846996"/>
          </a:xfrm>
        </p:spPr>
        <p:txBody>
          <a:bodyPr spcFirstLastPara="1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&amp; Impact: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Farmers: Provides data-driven crop management insights.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Security: Enhances yield prediction under variable climate conditions.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 Reduces overuse of resources like fertilizers and water.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Value: Demonstrates practical ML application in real-world agriculture and offers a foundation for future AI-based </a:t>
            </a:r>
            <a:r>
              <a:rPr lang="en-US" sz="1600" b="0" i="0" u="none" strike="noStrike" cap="none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</a:t>
            </a: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like disease detection and irrigation planning.</a:t>
            </a:r>
          </a:p>
          <a:p>
            <a:pPr marL="152400" indent="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b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Deliverable:</a:t>
            </a:r>
            <a:endParaRPr lang="en-US" sz="1600" b="0" i="0" u="none" strike="noStrike" cap="none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tangible, easy-to-use desktop software tool integrating smart farming and ML for real-time decision support.</a:t>
            </a:r>
          </a:p>
        </p:txBody>
      </p:sp>
      <p:pic>
        <p:nvPicPr>
          <p:cNvPr id="5126" name="Picture 6" descr="Leveraging AI and Agriculture">
            <a:extLst>
              <a:ext uri="{FF2B5EF4-FFF2-40B4-BE49-F238E27FC236}">
                <a16:creationId xmlns:a16="http://schemas.microsoft.com/office/drawing/2014/main" id="{11A288AB-505A-866D-2109-35D3082F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038" y="132378"/>
            <a:ext cx="2884412" cy="191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3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>
          <a:extLst>
            <a:ext uri="{FF2B5EF4-FFF2-40B4-BE49-F238E27FC236}">
              <a16:creationId xmlns:a16="http://schemas.microsoft.com/office/drawing/2014/main" id="{8F8D43B2-7BC7-B6EF-12A2-924CA828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>
            <a:extLst>
              <a:ext uri="{FF2B5EF4-FFF2-40B4-BE49-F238E27FC236}">
                <a16:creationId xmlns:a16="http://schemas.microsoft.com/office/drawing/2014/main" id="{9D95E88C-2A37-4279-AD7B-2CB75865B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ADDITIONAL INFORMATION</a:t>
            </a:r>
          </a:p>
        </p:txBody>
      </p:sp>
      <p:sp>
        <p:nvSpPr>
          <p:cNvPr id="444" name="Google Shape;444;p68">
            <a:extLst>
              <a:ext uri="{FF2B5EF4-FFF2-40B4-BE49-F238E27FC236}">
                <a16:creationId xmlns:a16="http://schemas.microsoft.com/office/drawing/2014/main" id="{2EE12999-D9D3-F7F9-D704-DDBE32120A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699" y="1208224"/>
            <a:ext cx="4773257" cy="3935275"/>
          </a:xfrm>
        </p:spPr>
        <p:txBody>
          <a:bodyPr spcFirstLastPara="1" lIns="91425" tIns="91425" rIns="91425" bIns="91425" anchor="t" anchorCtr="0">
            <a:normAutofit fontScale="85000" lnSpcReduction="20000"/>
          </a:bodyPr>
          <a:lstStyle/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DT, RF, KNN, XGB, SVM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Python (Pandas, scikit-learn, </a:t>
            </a:r>
            <a:r>
              <a:rPr lang="en-US" sz="1900" b="0" i="0" u="none" strike="noStrike" cap="none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IoT sensor data, public agricultural datasets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Desktop-based, with scalable architecture</a:t>
            </a:r>
          </a:p>
          <a:p>
            <a:pPr marL="152400" indent="0"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900" b="0" i="0" u="none" strike="noStrike" cap="none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version using Flask/Django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satellite or real-time sensor feeds</a:t>
            </a:r>
          </a:p>
          <a:p>
            <a:pPr algn="just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900" b="0" i="0" u="none" strike="noStrike" cap="none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include pest/disease prediction modules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000" b="0" i="0" u="none" strike="noStrike" cap="none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7 Ways Edge and Cloud Computing are ...">
            <a:extLst>
              <a:ext uri="{FF2B5EF4-FFF2-40B4-BE49-F238E27FC236}">
                <a16:creationId xmlns:a16="http://schemas.microsoft.com/office/drawing/2014/main" id="{CA0B0A7B-8981-8E34-50B3-28C6F26C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0" r="16238" b="1"/>
          <a:stretch>
            <a:fillRect/>
          </a:stretch>
        </p:blipFill>
        <p:spPr bwMode="auto">
          <a:xfrm>
            <a:off x="5195103" y="1431248"/>
            <a:ext cx="3785880" cy="303667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83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3"/>
          <p:cNvSpPr/>
          <p:nvPr/>
        </p:nvSpPr>
        <p:spPr>
          <a:xfrm>
            <a:off x="689400" y="0"/>
            <a:ext cx="4591200" cy="5143500"/>
          </a:xfrm>
          <a:prstGeom prst="rect">
            <a:avLst/>
          </a:prstGeom>
          <a:solidFill>
            <a:schemeClr val="accent3">
              <a:alpha val="763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3"/>
          <p:cNvSpPr txBox="1">
            <a:spLocks noGrp="1"/>
          </p:cNvSpPr>
          <p:nvPr>
            <p:ph type="title" idx="2"/>
          </p:nvPr>
        </p:nvSpPr>
        <p:spPr>
          <a:xfrm>
            <a:off x="866850" y="1691811"/>
            <a:ext cx="4236300" cy="1759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stainable Agriculture Project Proposa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4F7DA"/>
      </a:lt2>
      <a:accent1>
        <a:srgbClr val="B4BD6E"/>
      </a:accent1>
      <a:accent2>
        <a:srgbClr val="63753C"/>
      </a:accent2>
      <a:accent3>
        <a:srgbClr val="324A00"/>
      </a:accent3>
      <a:accent4>
        <a:srgbClr val="B45400"/>
      </a:accent4>
      <a:accent5>
        <a:srgbClr val="8C4303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441</Words>
  <Application>Microsoft Office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Playfair Display</vt:lpstr>
      <vt:lpstr>Montserrat</vt:lpstr>
      <vt:lpstr>Montserrat Medium</vt:lpstr>
      <vt:lpstr>Wingdings</vt:lpstr>
      <vt:lpstr>Times New Roman</vt:lpstr>
      <vt:lpstr>Arial</vt:lpstr>
      <vt:lpstr>Sustainable Agriculture Project Proposal by Slidesgo</vt:lpstr>
      <vt:lpstr>RMCT Research Proposal</vt:lpstr>
      <vt:lpstr>TITLE &amp; ABSTRACT</vt:lpstr>
      <vt:lpstr>PROBLEM STATEMENT</vt:lpstr>
      <vt:lpstr>RESEARCH AIM &amp; OBJECTIVES</vt:lpstr>
      <vt:lpstr>PROPOSED SYSTEM OVERVIEW</vt:lpstr>
      <vt:lpstr>CONTRIBUTION</vt:lpstr>
      <vt:lpstr>ADDITIONAL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SHAIK YASEEN</dc:creator>
  <cp:lastModifiedBy>MANREEN KAUR A/P JAGJIT SINGH</cp:lastModifiedBy>
  <cp:revision>3</cp:revision>
  <dcterms:modified xsi:type="dcterms:W3CDTF">2025-06-20T08:11:24Z</dcterms:modified>
</cp:coreProperties>
</file>