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8" r:id="rId1"/>
  </p:sldMasterIdLst>
  <p:notesMasterIdLst>
    <p:notesMasterId r:id="rId35"/>
  </p:notesMasterIdLst>
  <p:sldIdLst>
    <p:sldId id="256" r:id="rId2"/>
    <p:sldId id="257" r:id="rId3"/>
    <p:sldId id="259" r:id="rId4"/>
    <p:sldId id="258" r:id="rId5"/>
    <p:sldId id="291" r:id="rId6"/>
    <p:sldId id="260" r:id="rId7"/>
    <p:sldId id="292" r:id="rId8"/>
    <p:sldId id="293" r:id="rId9"/>
    <p:sldId id="319" r:id="rId10"/>
    <p:sldId id="289" r:id="rId11"/>
    <p:sldId id="315" r:id="rId12"/>
    <p:sldId id="316" r:id="rId13"/>
    <p:sldId id="317" r:id="rId14"/>
    <p:sldId id="318" r:id="rId15"/>
    <p:sldId id="261" r:id="rId16"/>
    <p:sldId id="295" r:id="rId17"/>
    <p:sldId id="294" r:id="rId18"/>
    <p:sldId id="309" r:id="rId19"/>
    <p:sldId id="297" r:id="rId20"/>
    <p:sldId id="310" r:id="rId21"/>
    <p:sldId id="298" r:id="rId22"/>
    <p:sldId id="299" r:id="rId23"/>
    <p:sldId id="300" r:id="rId24"/>
    <p:sldId id="302" r:id="rId25"/>
    <p:sldId id="301" r:id="rId26"/>
    <p:sldId id="303" r:id="rId27"/>
    <p:sldId id="304" r:id="rId28"/>
    <p:sldId id="305" r:id="rId29"/>
    <p:sldId id="311" r:id="rId30"/>
    <p:sldId id="312" r:id="rId31"/>
    <p:sldId id="314" r:id="rId32"/>
    <p:sldId id="306" r:id="rId33"/>
    <p:sldId id="288" r:id="rId34"/>
  </p:sldIdLst>
  <p:sldSz cx="9144000" cy="5143500" type="screen16x9"/>
  <p:notesSz cx="6858000" cy="9144000"/>
  <p:embeddedFontLst>
    <p:embeddedFont>
      <p:font typeface="Roboto Condensed" panose="020B0604020202020204" charset="0"/>
      <p:regular r:id="rId36"/>
      <p:bold r:id="rId37"/>
      <p:italic r:id="rId38"/>
      <p:boldItalic r:id="rId39"/>
    </p:embeddedFont>
    <p:embeddedFont>
      <p:font typeface="Roboto Slab Regular" panose="020B0604020202020204" charset="0"/>
      <p:regular r:id="rId40"/>
      <p:bold r:id="rId41"/>
    </p:embeddedFont>
    <p:embeddedFont>
      <p:font typeface="Bahiana" panose="020B0604020202020204" charset="0"/>
      <p:regular r:id="rId42"/>
    </p:embeddedFont>
    <p:embeddedFont>
      <p:font typeface="Fira Sans Extra Condensed Medium" panose="020B0604020202020204" charset="0"/>
      <p:regular r:id="rId43"/>
      <p:bold r:id="rId44"/>
      <p:italic r:id="rId45"/>
      <p:boldItalic r:id="rId46"/>
    </p:embeddedFont>
    <p:embeddedFont>
      <p:font typeface="Roboto Condensed Light" panose="020B0604020202020204" charset="0"/>
      <p:regular r:id="rId47"/>
      <p:bold r:id="rId48"/>
      <p:italic r:id="rId49"/>
      <p:boldItalic r:id="rId50"/>
    </p:embeddedFont>
    <p:embeddedFont>
      <p:font typeface="Barlow Semi Condensed SemiBold" panose="020B0604020202020204" charset="0"/>
      <p:regular r:id="rId51"/>
      <p:bold r:id="rId52"/>
      <p:italic r:id="rId53"/>
      <p:boldItalic r:id="rId54"/>
    </p:embeddedFont>
    <p:embeddedFont>
      <p:font typeface="Barlow Semi Condensed" panose="020B0604020202020204" charset="0"/>
      <p:regular r:id="rId55"/>
      <p:bold r:id="rId56"/>
      <p:italic r:id="rId57"/>
      <p:boldItalic r:id="rId58"/>
    </p:embeddedFont>
    <p:embeddedFont>
      <p:font typeface="Barlow Semi Condensed Medium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E78488-0C3D-48BA-BC0D-E65FF7EEB6F7}">
  <a:tblStyle styleId="{89E78488-0C3D-48BA-BC0D-E65FF7EEB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444" autoAdjust="0"/>
  </p:normalViewPr>
  <p:slideViewPr>
    <p:cSldViewPr snapToGrid="0">
      <p:cViewPr varScale="1">
        <p:scale>
          <a:sx n="154" d="100"/>
          <a:sy n="154" d="100"/>
        </p:scale>
        <p:origin x="2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61" Type="http://schemas.openxmlformats.org/officeDocument/2006/relationships/font" Target="fonts/font2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font" Target="fonts/font2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2605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bd56c906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bd56c906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595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0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07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718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018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19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6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557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83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276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72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411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79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929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685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073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134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0c1df8b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0c1df8b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83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6b20e2230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6b20e2230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22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57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43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6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8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3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42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60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28150" y="2671650"/>
            <a:ext cx="5687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28150" y="1894050"/>
            <a:ext cx="5687700" cy="9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43" y="-78921"/>
            <a:ext cx="2605500" cy="1446850"/>
            <a:chOff x="310975" y="334050"/>
            <a:chExt cx="2605500" cy="1446850"/>
          </a:xfrm>
        </p:grpSpPr>
        <p:sp>
          <p:nvSpPr>
            <p:cNvPr id="12" name="Google Shape;12;p2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-67525" y="-66775"/>
            <a:ext cx="9326125" cy="5245250"/>
          </a:xfrm>
          <a:custGeom>
            <a:avLst/>
            <a:gdLst/>
            <a:ahLst/>
            <a:cxnLst/>
            <a:rect l="l" t="t" r="r" b="b"/>
            <a:pathLst>
              <a:path w="373045" h="209810" extrusionOk="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 flipH="1">
            <a:off x="719975" y="2649050"/>
            <a:ext cx="61743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347100" y="540000"/>
            <a:ext cx="30771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 b="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720057" y="-78921"/>
            <a:ext cx="2605500" cy="1446850"/>
            <a:chOff x="310975" y="334050"/>
            <a:chExt cx="2605500" cy="1446850"/>
          </a:xfrm>
        </p:grpSpPr>
        <p:sp>
          <p:nvSpPr>
            <p:cNvPr id="82" name="Google Shape;82;p4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-16825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92" name="Google Shape;192;p7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3" name="Google Shape;193;p7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7"/>
          <p:cNvSpPr txBox="1">
            <a:spLocks noGrp="1"/>
          </p:cNvSpPr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 flipH="1">
            <a:off x="682650" y="-95500"/>
            <a:ext cx="8461350" cy="5256550"/>
          </a:xfrm>
          <a:custGeom>
            <a:avLst/>
            <a:gdLst/>
            <a:ahLst/>
            <a:cxnLst/>
            <a:rect l="l" t="t" r="r" b="b"/>
            <a:pathLst>
              <a:path w="338454" h="210262" extrusionOk="0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14" name="Google Shape;214;p10"/>
          <p:cNvGrpSpPr/>
          <p:nvPr/>
        </p:nvGrpSpPr>
        <p:grpSpPr>
          <a:xfrm>
            <a:off x="6904678" y="-78921"/>
            <a:ext cx="2605500" cy="1446850"/>
            <a:chOff x="310975" y="334050"/>
            <a:chExt cx="2605500" cy="1446850"/>
          </a:xfrm>
        </p:grpSpPr>
        <p:sp>
          <p:nvSpPr>
            <p:cNvPr id="215" name="Google Shape;215;p10"/>
            <p:cNvSpPr/>
            <p:nvPr/>
          </p:nvSpPr>
          <p:spPr>
            <a:xfrm>
              <a:off x="310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593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76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1158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1441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17239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20065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22891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25717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2854375" y="3340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10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593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76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1158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441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7239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20065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22891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25717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854375" y="6110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10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93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76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58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441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17239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20065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2891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717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854375" y="8879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0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593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876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158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441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17239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20065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2891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25717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2854375" y="11649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10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593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876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58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441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7239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0065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2891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5717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854375" y="144185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310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3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876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158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1441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17239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20065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2891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25717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2854375" y="1718800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0"/>
          <p:cNvSpPr txBox="1">
            <a:spLocks noGrp="1"/>
          </p:cNvSpPr>
          <p:nvPr>
            <p:ph type="ctrTitle"/>
          </p:nvPr>
        </p:nvSpPr>
        <p:spPr>
          <a:xfrm>
            <a:off x="3828525" y="3730075"/>
            <a:ext cx="4595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0"/>
          <p:cNvSpPr txBox="1">
            <a:spLocks noGrp="1"/>
          </p:cNvSpPr>
          <p:nvPr>
            <p:ph type="subTitle" idx="1"/>
          </p:nvPr>
        </p:nvSpPr>
        <p:spPr>
          <a:xfrm>
            <a:off x="3828550" y="2473850"/>
            <a:ext cx="45954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/>
          <p:nvPr/>
        </p:nvSpPr>
        <p:spPr>
          <a:xfrm>
            <a:off x="-68700" y="-52400"/>
            <a:ext cx="3328475" cy="5212300"/>
          </a:xfrm>
          <a:custGeom>
            <a:avLst/>
            <a:gdLst/>
            <a:ahLst/>
            <a:cxnLst/>
            <a:rect l="l" t="t" r="r" b="b"/>
            <a:pathLst>
              <a:path w="133139" h="208492" extrusionOk="0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Google Shape;283;p12"/>
          <p:cNvSpPr/>
          <p:nvPr/>
        </p:nvSpPr>
        <p:spPr>
          <a:xfrm>
            <a:off x="7069775" y="0"/>
            <a:ext cx="20742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"/>
          <p:cNvSpPr txBox="1">
            <a:spLocks noGrp="1"/>
          </p:cNvSpPr>
          <p:nvPr>
            <p:ph type="ctrTitle"/>
          </p:nvPr>
        </p:nvSpPr>
        <p:spPr>
          <a:xfrm>
            <a:off x="2271096" y="67057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12"/>
          <p:cNvSpPr txBox="1">
            <a:spLocks noGrp="1"/>
          </p:cNvSpPr>
          <p:nvPr>
            <p:ph type="title" idx="2" hasCustomPrompt="1"/>
          </p:nvPr>
        </p:nvSpPr>
        <p:spPr>
          <a:xfrm>
            <a:off x="6541575" y="6432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2"/>
          <p:cNvSpPr txBox="1">
            <a:spLocks noGrp="1"/>
          </p:cNvSpPr>
          <p:nvPr>
            <p:ph type="ctrTitle" idx="3"/>
          </p:nvPr>
        </p:nvSpPr>
        <p:spPr>
          <a:xfrm>
            <a:off x="2271096" y="1712750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title" idx="4" hasCustomPrompt="1"/>
          </p:nvPr>
        </p:nvSpPr>
        <p:spPr>
          <a:xfrm>
            <a:off x="6541575" y="1685436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2"/>
          <p:cNvSpPr txBox="1">
            <a:spLocks noGrp="1"/>
          </p:cNvSpPr>
          <p:nvPr>
            <p:ph type="ctrTitle" idx="5"/>
          </p:nvPr>
        </p:nvSpPr>
        <p:spPr>
          <a:xfrm>
            <a:off x="2271096" y="2754925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2"/>
          <p:cNvSpPr txBox="1">
            <a:spLocks noGrp="1"/>
          </p:cNvSpPr>
          <p:nvPr>
            <p:ph type="title" idx="6" hasCustomPrompt="1"/>
          </p:nvPr>
        </p:nvSpPr>
        <p:spPr>
          <a:xfrm>
            <a:off x="6541575" y="2727590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12"/>
          <p:cNvSpPr txBox="1">
            <a:spLocks noGrp="1"/>
          </p:cNvSpPr>
          <p:nvPr>
            <p:ph type="ctrTitle" idx="7"/>
          </p:nvPr>
        </p:nvSpPr>
        <p:spPr>
          <a:xfrm>
            <a:off x="2271142" y="3797100"/>
            <a:ext cx="4631100" cy="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title" idx="8" hasCustomPrompt="1"/>
          </p:nvPr>
        </p:nvSpPr>
        <p:spPr>
          <a:xfrm>
            <a:off x="6541575" y="3774175"/>
            <a:ext cx="1770600" cy="9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6000" b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12"/>
          <p:cNvSpPr txBox="1">
            <a:spLocks noGrp="1"/>
          </p:cNvSpPr>
          <p:nvPr>
            <p:ph type="subTitle" idx="1"/>
          </p:nvPr>
        </p:nvSpPr>
        <p:spPr>
          <a:xfrm flipH="1">
            <a:off x="2640750" y="416595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subTitle" idx="9"/>
          </p:nvPr>
        </p:nvSpPr>
        <p:spPr>
          <a:xfrm flipH="1">
            <a:off x="2640676" y="312742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"/>
          <p:cNvSpPr txBox="1">
            <a:spLocks noGrp="1"/>
          </p:cNvSpPr>
          <p:nvPr>
            <p:ph type="subTitle" idx="13"/>
          </p:nvPr>
        </p:nvSpPr>
        <p:spPr>
          <a:xfrm flipH="1">
            <a:off x="2640750" y="2081100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ubTitle" idx="14"/>
          </p:nvPr>
        </p:nvSpPr>
        <p:spPr>
          <a:xfrm flipH="1">
            <a:off x="2640750" y="1034775"/>
            <a:ext cx="42615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rgbClr val="434343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body" idx="1"/>
          </p:nvPr>
        </p:nvSpPr>
        <p:spPr>
          <a:xfrm>
            <a:off x="720050" y="1426225"/>
            <a:ext cx="77037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AutoNum type="arabicPeriod"/>
              <a:defRPr sz="1200">
                <a:solidFill>
                  <a:srgbClr val="F3F3F3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rabicPeriod"/>
              <a:defRPr>
                <a:solidFill>
                  <a:srgbClr val="F3F3F3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rabicPeriod"/>
              <a:defRPr>
                <a:solidFill>
                  <a:srgbClr val="F3F3F3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Muli Regular"/>
              <a:buAutoNum type="alphaLcPeriod"/>
              <a:defRPr>
                <a:solidFill>
                  <a:srgbClr val="F3F3F3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100"/>
              <a:buFont typeface="Muli Regular"/>
              <a:buAutoNum type="romanLcPeriod"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1"/>
          <p:cNvGrpSpPr/>
          <p:nvPr/>
        </p:nvGrpSpPr>
        <p:grpSpPr>
          <a:xfrm>
            <a:off x="720050" y="0"/>
            <a:ext cx="8459250" cy="5161050"/>
            <a:chOff x="720050" y="0"/>
            <a:chExt cx="8459250" cy="5161050"/>
          </a:xfrm>
        </p:grpSpPr>
        <p:sp>
          <p:nvSpPr>
            <p:cNvPr id="410" name="Google Shape;410;p21"/>
            <p:cNvSpPr/>
            <p:nvPr/>
          </p:nvSpPr>
          <p:spPr>
            <a:xfrm>
              <a:off x="968850" y="2561050"/>
              <a:ext cx="8210450" cy="2600000"/>
            </a:xfrm>
            <a:custGeom>
              <a:avLst/>
              <a:gdLst/>
              <a:ahLst/>
              <a:cxnLst/>
              <a:rect l="l" t="t" r="r" b="b"/>
              <a:pathLst>
                <a:path w="328418" h="104000" extrusionOk="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" name="Google Shape;411;p21"/>
            <p:cNvSpPr/>
            <p:nvPr/>
          </p:nvSpPr>
          <p:spPr>
            <a:xfrm>
              <a:off x="720050" y="0"/>
              <a:ext cx="3845100" cy="51435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21"/>
          <p:cNvSpPr txBox="1">
            <a:spLocks noGrp="1"/>
          </p:cNvSpPr>
          <p:nvPr>
            <p:ph type="subTitle" idx="1"/>
          </p:nvPr>
        </p:nvSpPr>
        <p:spPr>
          <a:xfrm>
            <a:off x="1081795" y="3303050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subTitle" idx="2"/>
          </p:nvPr>
        </p:nvSpPr>
        <p:spPr>
          <a:xfrm>
            <a:off x="1081802" y="2183838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subTitle" idx="3"/>
          </p:nvPr>
        </p:nvSpPr>
        <p:spPr>
          <a:xfrm>
            <a:off x="1081811" y="1064650"/>
            <a:ext cx="31689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16" name="Google Shape;416;p21"/>
          <p:cNvGrpSpPr/>
          <p:nvPr/>
        </p:nvGrpSpPr>
        <p:grpSpPr>
          <a:xfrm>
            <a:off x="-90599" y="149679"/>
            <a:ext cx="627300" cy="1446850"/>
            <a:chOff x="6656382" y="-78921"/>
            <a:chExt cx="627300" cy="1446850"/>
          </a:xfrm>
        </p:grpSpPr>
        <p:sp>
          <p:nvSpPr>
            <p:cNvPr id="417" name="Google Shape;417;p21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 SemiBold"/>
              <a:buNone/>
              <a:defRPr sz="2800">
                <a:solidFill>
                  <a:srgbClr val="43434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Semi Condensed"/>
              <a:buNone/>
              <a:defRPr sz="2800" b="1">
                <a:solidFill>
                  <a:srgbClr val="43434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8" r:id="rId5"/>
    <p:sldLayoutId id="2147483659" r:id="rId6"/>
    <p:sldLayoutId id="2147483667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ctrTitle"/>
          </p:nvPr>
        </p:nvSpPr>
        <p:spPr>
          <a:xfrm>
            <a:off x="1728151" y="1949467"/>
            <a:ext cx="56877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BINOMIAL HEAP</a:t>
            </a:r>
            <a:endParaRPr sz="4400" dirty="0">
              <a:latin typeface="Bahiana"/>
              <a:ea typeface="Bahiana"/>
              <a:cs typeface="Bahiana"/>
              <a:sym typeface="Bahi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588431" y="2369383"/>
            <a:ext cx="4233549" cy="189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H1 = {B0, B1, B2}</a:t>
            </a:r>
          </a:p>
          <a:p>
            <a:r>
              <a:rPr lang="en-US" sz="2000" dirty="0"/>
              <a:t>H2 = {B1, B4}</a:t>
            </a:r>
          </a:p>
          <a:p>
            <a:r>
              <a:rPr lang="pt-BR" sz="2000" dirty="0"/>
              <a:t>merge(H1, H2) -&gt; {B0, </a:t>
            </a:r>
            <a:r>
              <a:rPr lang="pt-BR" sz="2000" u="sng" dirty="0">
                <a:solidFill>
                  <a:srgbClr val="FF0000"/>
                </a:solidFill>
              </a:rPr>
              <a:t>B1, B1</a:t>
            </a:r>
            <a:r>
              <a:rPr lang="pt-BR" sz="2000" dirty="0"/>
              <a:t>, B2, B4</a:t>
            </a: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ОПЕРАЦИЯ - </a:t>
            </a:r>
            <a:r>
              <a:rPr lang="en-US" sz="3200" dirty="0" smtClean="0">
                <a:latin typeface="Roboto Condensed" panose="020B0604020202020204" charset="0"/>
                <a:ea typeface="Roboto Condensed" panose="020B0604020202020204" charset="0"/>
              </a:rPr>
              <a:t>MERGE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0411" y="2370536"/>
            <a:ext cx="3947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</a:rPr>
              <a:t>Операция 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MERGE 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</a:rPr>
              <a:t>объединяет списки корней</a:t>
            </a:r>
            <a:r>
              <a:rPr lang="en-US" sz="18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tx1">
                    <a:lumMod val="75000"/>
                  </a:schemeClr>
                </a:solidFill>
              </a:rPr>
              <a:t>двух куч в единственный список, который упорядочен по возрастанию степеней.</a:t>
            </a:r>
            <a:endParaRPr lang="ru-RU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7" y="942549"/>
            <a:ext cx="2938798" cy="3258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489" y="1319037"/>
            <a:ext cx="521090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ОПЕРАЦИЯ </a:t>
            </a:r>
            <a:r>
              <a:rPr lang="en-US" sz="3200" dirty="0" smtClean="0"/>
              <a:t>UNION</a:t>
            </a:r>
            <a:endParaRPr lang="ru-R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2571750"/>
            <a:ext cx="5617300" cy="1693200"/>
          </a:xfrm>
        </p:spPr>
        <p:txBody>
          <a:bodyPr/>
          <a:lstStyle/>
          <a:p>
            <a:pPr marL="0" algn="just"/>
            <a:r>
              <a:rPr lang="en-US" dirty="0" smtClean="0"/>
              <a:t>Union </a:t>
            </a:r>
            <a:r>
              <a:rPr lang="ru-RU" dirty="0" smtClean="0"/>
              <a:t>основная операция за счет которой работают другие функции. Этот метод делится на две фазы.</a:t>
            </a:r>
          </a:p>
          <a:p>
            <a:pPr marL="25400" indent="-342900" algn="just">
              <a:buAutoNum type="arabicParenR"/>
            </a:pPr>
            <a:r>
              <a:rPr lang="ru-RU" dirty="0" smtClean="0"/>
              <a:t>Мы вызываем функцию </a:t>
            </a:r>
            <a:r>
              <a:rPr lang="en-US" dirty="0" smtClean="0"/>
              <a:t>merge</a:t>
            </a:r>
            <a:r>
              <a:rPr lang="ru-RU" dirty="0" smtClean="0"/>
              <a:t>, которая объединяет списки корней в возрастающем порядке</a:t>
            </a:r>
          </a:p>
          <a:p>
            <a:pPr marL="25400" indent="-342900" algn="just">
              <a:buAutoNum type="arabicParenR"/>
            </a:pPr>
            <a:r>
              <a:rPr lang="ru-RU" dirty="0" smtClean="0"/>
              <a:t>Вторая фаза соединяет все корни одинаковой степени до тех пор, пока не останется деревьев с одинаковой степенью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2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75343"/>
            <a:ext cx="4205313" cy="3198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220" y="752723"/>
            <a:ext cx="4405338" cy="31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48366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—–Case 1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: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 Порядки х и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 next-x 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разные, мы просто двигаемся дальше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.</a:t>
            </a:r>
            <a:endParaRPr lang="ru-RU" sz="1600" dirty="0" smtClean="0">
              <a:solidFill>
                <a:srgbClr val="40424E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В следующих 3 случаях порядки 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x 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и</a:t>
            </a:r>
            <a:r>
              <a:rPr lang="en-US" sz="1600" dirty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next-x 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одинаковые.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 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en-US" sz="1600" dirty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—–Case 2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: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 Если порядок с 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next-next-x 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идентичен, двигаемся дальше.</a:t>
            </a:r>
            <a: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en-US" sz="1600" dirty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en-US" sz="1600" dirty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—–Case 3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: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 Если значение х 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&lt;= </a:t>
            </a:r>
            <a:r>
              <a:rPr lang="en-US" sz="1600" dirty="0" err="1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x.next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 тогда соединяем их вместе в один список, где 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x 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родитель</a:t>
            </a:r>
          </a:p>
          <a:p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—–</a:t>
            </a:r>
            <a:r>
              <a:rPr lang="en-US" sz="1600" dirty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Case 4: 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если 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x &gt; </a:t>
            </a:r>
            <a:r>
              <a:rPr lang="en-US" sz="1600" dirty="0" err="1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next.x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создаем список, где </a:t>
            </a:r>
            <a:r>
              <a:rPr lang="en-US" sz="1600" dirty="0" err="1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next.x</a:t>
            </a:r>
            <a:r>
              <a:rPr lang="en-US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sz="1600" dirty="0" smtClean="0">
                <a:solidFill>
                  <a:srgbClr val="40424E"/>
                </a:solidFill>
                <a:latin typeface="Roboto Condensed" panose="020B0604020202020204" charset="0"/>
                <a:ea typeface="Roboto Condensed" panose="020B0604020202020204" charset="0"/>
              </a:rPr>
              <a:t>родитель.</a:t>
            </a:r>
            <a:endParaRPr lang="ru-RU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91399"/>
            <a:ext cx="4395449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0" y="2451225"/>
            <a:ext cx="842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1"/>
          </p:nvPr>
        </p:nvSpPr>
        <p:spPr>
          <a:xfrm flipH="1">
            <a:off x="719974" y="2649050"/>
            <a:ext cx="6920807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>
                <a:solidFill>
                  <a:schemeClr val="accent1"/>
                </a:solidFill>
              </a:rPr>
              <a:t>Работа этой процедуры начинается с соединения корневых списков куч в единый список, в котором корневые вершины идут в порядке </a:t>
            </a:r>
            <a:r>
              <a:rPr lang="ru-RU" dirty="0" err="1">
                <a:solidFill>
                  <a:schemeClr val="accent1"/>
                </a:solidFill>
              </a:rPr>
              <a:t>неубывания</a:t>
            </a:r>
            <a:r>
              <a:rPr lang="ru-RU" dirty="0">
                <a:solidFill>
                  <a:schemeClr val="accent1"/>
                </a:solidFill>
              </a:rPr>
              <a:t> их степеней. 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/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В получившемся списке могут встречаться пары соседних вершин одинаковой степени. Поэтому мы начинаем соединять деревья равной степени и делаем это до тех пор, пока деревьев одинаковой степени не останется. Этот процесс соответствует сложению двоичных чисел столбиком, и время его работы пропорционально числу корневых вершин, то есть операция выполняется за 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ru-RU" dirty="0" smtClean="0">
                <a:solidFill>
                  <a:schemeClr val="accent1"/>
                </a:solidFill>
              </a:rPr>
              <a:t>(</a:t>
            </a:r>
            <a:r>
              <a:rPr lang="ru-RU" dirty="0" err="1" smtClean="0">
                <a:solidFill>
                  <a:schemeClr val="accent1"/>
                </a:solidFill>
              </a:rPr>
              <a:t>logn</a:t>
            </a:r>
            <a:r>
              <a:rPr lang="ru-RU" dirty="0">
                <a:solidFill>
                  <a:schemeClr val="accent1"/>
                </a:solidFill>
              </a:rPr>
              <a:t>).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2382" y="1205018"/>
            <a:ext cx="5431618" cy="1671300"/>
          </a:xfrm>
        </p:spPr>
        <p:txBody>
          <a:bodyPr/>
          <a:lstStyle/>
          <a:p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ВРЕМЯ ВЫПОЛНЕНИЯ – 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O(</a:t>
            </a:r>
            <a:r>
              <a:rPr lang="en-US" dirty="0" err="1" smtClean="0">
                <a:latin typeface="Roboto Condensed" panose="020B0604020202020204" charset="0"/>
                <a:ea typeface="Roboto Condensed" panose="020B0604020202020204" charset="0"/>
              </a:rPr>
              <a:t>logn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)</a:t>
            </a:r>
            <a:endParaRPr lang="ru-RU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ОПЕРАЦИЯ </a:t>
            </a:r>
            <a:r>
              <a:rPr lang="en-US" sz="3200" dirty="0" smtClean="0">
                <a:latin typeface="Roboto Condensed" panose="020B0604020202020204" charset="0"/>
                <a:ea typeface="Roboto Condensed" panose="020B0604020202020204" charset="0"/>
              </a:rPr>
              <a:t>- </a:t>
            </a:r>
            <a:r>
              <a:rPr lang="en-US" sz="3200" dirty="0" err="1" smtClean="0">
                <a:latin typeface="Roboto Condensed" panose="020B0604020202020204" charset="0"/>
                <a:ea typeface="Roboto Condensed" panose="020B0604020202020204" charset="0"/>
              </a:rPr>
              <a:t>GetMinimum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9999" y="2665876"/>
            <a:ext cx="65114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Для нахождения минимального элемента надо найти элемент в списке корней с минимальным значением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Так как корней в этом списке не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более⌊log⁡n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⌋+1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корней, то операция выполняется за O(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logn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 Condensed" panose="020B0604020202020204" charset="0"/>
                <a:ea typeface="Roboto Condensed" panose="020B0604020202020204" charset="0"/>
                <a:cs typeface="Arial" panose="020B0604020202020204" pitchFamily="34" charset="0"/>
              </a:rPr>
              <a:t>.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Roboto Condensed" panose="020B0604020202020204" charset="0"/>
              <a:ea typeface="Roboto Condensed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2" y="1592158"/>
            <a:ext cx="5285714" cy="29428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2793" y="602023"/>
            <a:ext cx="488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При вызове </a:t>
            </a:r>
            <a:r>
              <a:rPr lang="en-US" sz="1800" dirty="0" err="1" smtClean="0">
                <a:latin typeface="Roboto Condensed" panose="020B0604020202020204" charset="0"/>
                <a:ea typeface="Roboto Condensed" panose="020B0604020202020204" charset="0"/>
              </a:rPr>
              <a:t>getMinimum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для кучи, изображенной на картинке ниже, будет возвращен указатель на вершину с ключом 1.</a:t>
            </a:r>
          </a:p>
        </p:txBody>
      </p:sp>
    </p:spTree>
    <p:extLst>
      <p:ext uri="{BB962C8B-B14F-4D97-AF65-F5344CB8AC3E}">
        <p14:creationId xmlns:p14="http://schemas.microsoft.com/office/powerpoint/2010/main" val="39066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450" y="2644112"/>
            <a:ext cx="4073400" cy="1693200"/>
          </a:xfrm>
        </p:spPr>
        <p:txBody>
          <a:bodyPr/>
          <a:lstStyle/>
          <a:p>
            <a:r>
              <a:rPr lang="ru-RU" dirty="0" smtClean="0"/>
              <a:t>Проходимся по каждому корню кучи и находим минимальное значение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03" y="2184362"/>
            <a:ext cx="346758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262850" y="2507928"/>
            <a:ext cx="7294806" cy="242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 smtClean="0"/>
              <a:t>      Чтобы </a:t>
            </a:r>
            <a:r>
              <a:rPr lang="ru-RU" sz="1800" dirty="0"/>
              <a:t>добавить новый элемент в биномиальную кучу нужно создать биномиальную кучу H′ с единственным </a:t>
            </a:r>
            <a:r>
              <a:rPr lang="ru-RU" sz="1800" dirty="0" err="1" smtClean="0"/>
              <a:t>нодом</a:t>
            </a:r>
            <a:r>
              <a:rPr lang="ru-RU" sz="1800" dirty="0" smtClean="0"/>
              <a:t>, </a:t>
            </a:r>
            <a:r>
              <a:rPr lang="ru-RU" sz="1800" dirty="0"/>
              <a:t>содержащим этот элемент, за время O(1) и объединить ее с биномиальной кучей H за O(</a:t>
            </a:r>
            <a:r>
              <a:rPr lang="ru-RU" sz="1800" dirty="0" err="1"/>
              <a:t>logn</a:t>
            </a:r>
            <a:r>
              <a:rPr lang="ru-RU" sz="1800" dirty="0"/>
              <a:t>), так как в данном случае куча H′ содержит лишь одно дерево</a:t>
            </a:r>
            <a:r>
              <a:rPr lang="ru-RU" sz="1800" dirty="0" smtClean="0"/>
              <a:t>.</a:t>
            </a:r>
          </a:p>
          <a:p>
            <a:r>
              <a:rPr lang="ru-RU" sz="1800" dirty="0"/>
              <a:t>	</a:t>
            </a:r>
            <a:endParaRPr lang="ru-RU" sz="1800" dirty="0" smtClean="0"/>
          </a:p>
          <a:p>
            <a:r>
              <a:rPr lang="ru-RU" sz="1800" dirty="0"/>
              <a:t>	</a:t>
            </a:r>
            <a:r>
              <a:rPr lang="ru-RU" sz="1800" dirty="0" smtClean="0"/>
              <a:t>Таким образом время добавления нового элемента – </a:t>
            </a:r>
            <a:r>
              <a:rPr lang="en-US" sz="1800" dirty="0" smtClean="0"/>
              <a:t>O(</a:t>
            </a:r>
            <a:r>
              <a:rPr lang="en-US" sz="1800" dirty="0" err="1" smtClean="0"/>
              <a:t>logn</a:t>
            </a:r>
            <a:r>
              <a:rPr lang="en-US" sz="1800" dirty="0" smtClean="0"/>
              <a:t>).</a:t>
            </a:r>
            <a:r>
              <a:rPr lang="ru-RU" sz="1800" dirty="0" smtClean="0"/>
              <a:t> </a:t>
            </a:r>
            <a:endParaRPr lang="en-US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ОПЕРАЦИЯ </a:t>
            </a:r>
            <a:r>
              <a:rPr lang="en-US" sz="3200" dirty="0" smtClean="0">
                <a:latin typeface="Roboto Condensed" panose="020B0604020202020204" charset="0"/>
                <a:ea typeface="Roboto Condensed" panose="020B0604020202020204" charset="0"/>
              </a:rPr>
              <a:t>- INSERT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>
            <a:spLocks noGrp="1"/>
          </p:cNvSpPr>
          <p:nvPr>
            <p:ph type="body" idx="1"/>
          </p:nvPr>
        </p:nvSpPr>
        <p:spPr>
          <a:xfrm>
            <a:off x="2001415" y="1836636"/>
            <a:ext cx="4821382" cy="1940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None/>
            </a:pPr>
            <a:r>
              <a:rPr lang="ru-RU" sz="1600" dirty="0"/>
              <a:t>Биномиальное дерево </a:t>
            </a:r>
            <a:r>
              <a:rPr lang="ru-RU" sz="1600" dirty="0" err="1"/>
              <a:t>Bk</a:t>
            </a:r>
            <a:r>
              <a:rPr lang="ru-RU" sz="1600" dirty="0"/>
              <a:t> (англ. </a:t>
            </a:r>
            <a:r>
              <a:rPr lang="ru-RU" sz="1600" dirty="0" err="1"/>
              <a:t>binomial</a:t>
            </a:r>
            <a:r>
              <a:rPr lang="ru-RU" sz="1600" dirty="0"/>
              <a:t> </a:t>
            </a:r>
            <a:r>
              <a:rPr lang="ru-RU" sz="1600" dirty="0" err="1"/>
              <a:t>tree</a:t>
            </a:r>
            <a:r>
              <a:rPr lang="ru-RU" sz="1600" dirty="0"/>
              <a:t>) — дерево, определяемое для каждого k=0,1,2,… следующим образом: B0 — дерево, состоящее из одного узла; </a:t>
            </a:r>
            <a:r>
              <a:rPr lang="ru-RU" sz="1600" dirty="0" err="1"/>
              <a:t>Bk</a:t>
            </a:r>
            <a:r>
              <a:rPr lang="ru-RU" sz="1600" dirty="0"/>
              <a:t> состоит из двух биномиальных деревьев Bk−1, связанных вместе таким образом, что корень одного из них является дочерним узлом корня второго дерева.</a:t>
            </a:r>
            <a:endParaRPr sz="1600" dirty="0">
              <a:solidFill>
                <a:srgbClr val="F3F3F3"/>
              </a:solidFill>
            </a:endParaRPr>
          </a:p>
        </p:txBody>
      </p:sp>
      <p:sp>
        <p:nvSpPr>
          <p:cNvPr id="493" name="Google Shape;493;p34"/>
          <p:cNvSpPr txBox="1">
            <a:spLocks noGrp="1"/>
          </p:cNvSpPr>
          <p:nvPr>
            <p:ph type="ctrTitle"/>
          </p:nvPr>
        </p:nvSpPr>
        <p:spPr>
          <a:xfrm>
            <a:off x="692341" y="1285754"/>
            <a:ext cx="2127059" cy="550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BINOMIAL TREE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9" y="404691"/>
            <a:ext cx="3734321" cy="1743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266" y="833375"/>
            <a:ext cx="3715268" cy="88594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Данная операция вставляет </a:t>
            </a:r>
            <a:r>
              <a:rPr lang="ru-RU" dirty="0" err="1" smtClean="0"/>
              <a:t>нод</a:t>
            </a:r>
            <a:r>
              <a:rPr lang="ru-RU" dirty="0" smtClean="0"/>
              <a:t> х в биномиальную кучу Н, полагая, что значение х уже было задано.</a:t>
            </a:r>
          </a:p>
          <a:p>
            <a:r>
              <a:rPr lang="ru-RU" dirty="0" smtClean="0"/>
              <a:t>В коде на плюсах присвоение </a:t>
            </a:r>
            <a:r>
              <a:rPr lang="en-US" dirty="0" err="1" smtClean="0"/>
              <a:t>nullptr</a:t>
            </a:r>
            <a:r>
              <a:rPr lang="en-US" dirty="0" smtClean="0"/>
              <a:t> </a:t>
            </a:r>
            <a:r>
              <a:rPr lang="ru-RU" dirty="0" smtClean="0"/>
              <a:t>проведено в конструкторах.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5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588430" y="2369383"/>
            <a:ext cx="8305589" cy="157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/>
              <a:t> </a:t>
            </a:r>
            <a:endParaRPr lang="en-US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ОПЕРАЦИЯ </a:t>
            </a:r>
            <a:r>
              <a:rPr lang="en-US" sz="3200" dirty="0" smtClean="0">
                <a:latin typeface="Roboto Condensed" panose="020B0604020202020204" charset="0"/>
                <a:ea typeface="Roboto Condensed" panose="020B0604020202020204" charset="0"/>
              </a:rPr>
              <a:t>– </a:t>
            </a:r>
            <a:r>
              <a:rPr lang="en-US" sz="3200" dirty="0" err="1" smtClean="0">
                <a:latin typeface="Roboto Condensed" panose="020B0604020202020204" charset="0"/>
                <a:ea typeface="Roboto Condensed" panose="020B0604020202020204" charset="0"/>
              </a:rPr>
              <a:t>ExtractMin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9999" y="2500746"/>
            <a:ext cx="6027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Данная операция извлекает 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узел с минимальным ключом из биномиальной кучи и возвращает указатель на извлеченный узел.</a:t>
            </a:r>
          </a:p>
        </p:txBody>
      </p:sp>
    </p:spTree>
    <p:extLst>
      <p:ext uri="{BB962C8B-B14F-4D97-AF65-F5344CB8AC3E}">
        <p14:creationId xmlns:p14="http://schemas.microsoft.com/office/powerpoint/2010/main" val="28941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138157" y="1981455"/>
            <a:ext cx="8305589" cy="157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       - Найдем </a:t>
            </a:r>
            <a:r>
              <a:rPr lang="ru-RU" dirty="0"/>
              <a:t>биномиальное дерево с минимальным корневым значением. Предположим, что это дерево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baseline="-25000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ru-RU" dirty="0" smtClean="0"/>
              <a:t>. </a:t>
            </a:r>
            <a:r>
              <a:rPr lang="ru-RU" dirty="0"/>
              <a:t>Время работы этого шага алгоритма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ru-RU" dirty="0" err="1" smtClean="0"/>
              <a:t>logn</a:t>
            </a:r>
            <a:r>
              <a:rPr lang="ru-RU" dirty="0" smtClean="0"/>
              <a:t>)</a:t>
            </a:r>
            <a:r>
              <a:rPr lang="en-US" dirty="0"/>
              <a:t> (</a:t>
            </a:r>
            <a:r>
              <a:rPr lang="ru-RU" i="1" dirty="0"/>
              <a:t>операция</a:t>
            </a:r>
            <a:r>
              <a:rPr lang="en-US" dirty="0"/>
              <a:t> </a:t>
            </a:r>
            <a:r>
              <a:rPr lang="en-US" i="1" dirty="0" err="1" smtClean="0">
                <a:solidFill>
                  <a:srgbClr val="C00000"/>
                </a:solidFill>
              </a:rPr>
              <a:t>getMinimum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r>
              <a:rPr lang="ru-RU" dirty="0"/>
              <a:t>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/>
              <a:t>- </a:t>
            </a:r>
            <a:r>
              <a:rPr lang="ru-RU" dirty="0" smtClean="0"/>
              <a:t>Удаляем </a:t>
            </a:r>
            <a:r>
              <a:rPr lang="ru-RU" dirty="0"/>
              <a:t>дерево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baseline="-25000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ru-RU" dirty="0" smtClean="0"/>
              <a:t> </a:t>
            </a:r>
            <a:r>
              <a:rPr lang="ru-RU" dirty="0"/>
              <a:t>из кучи H. Иными словами, удаляем его корень из списка корней кучи. Это можно сделать за время O(1).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/>
              <a:t>- </a:t>
            </a:r>
            <a:r>
              <a:rPr lang="ru-RU" dirty="0" smtClean="0"/>
              <a:t>Пусть </a:t>
            </a:r>
            <a:r>
              <a:rPr lang="ru-RU" dirty="0"/>
              <a:t>H′ — куча детей найденного корня. При этом мы для каждого из ребенка устанавливаем указатель на предка равным </a:t>
            </a:r>
            <a:r>
              <a:rPr lang="ru-RU" i="1" dirty="0" err="1">
                <a:solidFill>
                  <a:srgbClr val="002060"/>
                </a:solidFill>
              </a:rPr>
              <a:t>null</a:t>
            </a:r>
            <a:r>
              <a:rPr lang="ru-RU" dirty="0"/>
              <a:t>. После этого сливаем кучу H′ c H за </a:t>
            </a:r>
            <a:r>
              <a:rPr lang="en-US" dirty="0"/>
              <a:t>O</a:t>
            </a:r>
            <a:r>
              <a:rPr lang="ru-RU" dirty="0" smtClean="0"/>
              <a:t>(</a:t>
            </a:r>
            <a:r>
              <a:rPr lang="ru-RU" dirty="0" err="1" smtClean="0"/>
              <a:t>logn</a:t>
            </a:r>
            <a:r>
              <a:rPr lang="ru-RU" dirty="0" smtClean="0"/>
              <a:t>)</a:t>
            </a:r>
            <a:r>
              <a:rPr lang="en-US" dirty="0" smtClean="0"/>
              <a:t>(</a:t>
            </a:r>
            <a:r>
              <a:rPr lang="ru-RU" i="1" dirty="0" smtClean="0"/>
              <a:t>операция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union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r>
              <a:rPr lang="ru-RU" sz="1800" dirty="0"/>
              <a:t> </a:t>
            </a:r>
            <a:endParaRPr lang="en-US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602234" y="1117241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РАССМОТРИМ АЛГОРИТМ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588430" y="2369383"/>
            <a:ext cx="8305589" cy="157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/>
              <a:t> </a:t>
            </a:r>
            <a:endParaRPr lang="en-US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0" y="131619"/>
            <a:ext cx="5921936" cy="4658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8545" y="1000661"/>
            <a:ext cx="21403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Наглядный пример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операции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ExtractMin</a:t>
            </a:r>
            <a:endParaRPr lang="ru-RU" sz="1800" dirty="0">
              <a:solidFill>
                <a:schemeClr val="tx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7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0" y="2451225"/>
            <a:ext cx="842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1"/>
          </p:nvPr>
        </p:nvSpPr>
        <p:spPr>
          <a:xfrm flipH="1">
            <a:off x="497887" y="3019448"/>
            <a:ext cx="6174300" cy="1432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800" dirty="0">
                <a:solidFill>
                  <a:schemeClr val="accent1"/>
                </a:solidFill>
              </a:rPr>
              <a:t>Процедура выполняется за время </a:t>
            </a:r>
            <a:r>
              <a:rPr lang="en-US" sz="1800" dirty="0" smtClean="0">
                <a:solidFill>
                  <a:schemeClr val="accent1"/>
                </a:solidFill>
              </a:rPr>
              <a:t>O</a:t>
            </a:r>
            <a:r>
              <a:rPr lang="ru-RU" sz="1800" dirty="0" smtClean="0">
                <a:solidFill>
                  <a:schemeClr val="accent1"/>
                </a:solidFill>
              </a:rPr>
              <a:t>(</a:t>
            </a:r>
            <a:r>
              <a:rPr lang="ru-RU" sz="1800" dirty="0" err="1" smtClean="0">
                <a:solidFill>
                  <a:schemeClr val="accent1"/>
                </a:solidFill>
              </a:rPr>
              <a:t>logn</a:t>
            </a:r>
            <a:r>
              <a:rPr lang="ru-RU" sz="1800" dirty="0">
                <a:solidFill>
                  <a:schemeClr val="accent1"/>
                </a:solidFill>
              </a:rPr>
              <a:t>), поскольку всего в списке </a:t>
            </a:r>
            <a:r>
              <a:rPr lang="en-US" sz="1800" dirty="0" smtClean="0">
                <a:solidFill>
                  <a:schemeClr val="accent1"/>
                </a:solidFill>
              </a:rPr>
              <a:t>O</a:t>
            </a:r>
            <a:r>
              <a:rPr lang="ru-RU" sz="1800" dirty="0" smtClean="0">
                <a:solidFill>
                  <a:schemeClr val="accent1"/>
                </a:solidFill>
              </a:rPr>
              <a:t>(</a:t>
            </a:r>
            <a:r>
              <a:rPr lang="ru-RU" sz="1800" dirty="0" err="1" smtClean="0">
                <a:solidFill>
                  <a:schemeClr val="accent1"/>
                </a:solidFill>
              </a:rPr>
              <a:t>logn</a:t>
            </a:r>
            <a:r>
              <a:rPr lang="ru-RU" sz="1800" dirty="0">
                <a:solidFill>
                  <a:schemeClr val="accent1"/>
                </a:solidFill>
              </a:rPr>
              <a:t>) корней биномиальных деревьев. И всего у найденного дерева k порядка (с минимальным значением ключа) ровно k детей, то сложность перебора этих детей будет тоже </a:t>
            </a:r>
            <a:r>
              <a:rPr lang="en-US" sz="1800" dirty="0" smtClean="0">
                <a:solidFill>
                  <a:schemeClr val="accent1"/>
                </a:solidFill>
              </a:rPr>
              <a:t>O</a:t>
            </a:r>
            <a:r>
              <a:rPr lang="ru-RU" sz="1800" dirty="0" smtClean="0">
                <a:solidFill>
                  <a:schemeClr val="accent1"/>
                </a:solidFill>
              </a:rPr>
              <a:t>(</a:t>
            </a:r>
            <a:r>
              <a:rPr lang="ru-RU" sz="1800" dirty="0" err="1" smtClean="0">
                <a:solidFill>
                  <a:schemeClr val="accent1"/>
                </a:solidFill>
              </a:rPr>
              <a:t>logn</a:t>
            </a:r>
            <a:r>
              <a:rPr lang="ru-RU" sz="1800" dirty="0">
                <a:solidFill>
                  <a:schemeClr val="accent1"/>
                </a:solidFill>
              </a:rPr>
              <a:t>). А процесс слияния выполняется </a:t>
            </a:r>
            <a:r>
              <a:rPr lang="ru-RU" sz="1800" dirty="0" smtClean="0">
                <a:solidFill>
                  <a:schemeClr val="accent1"/>
                </a:solidFill>
              </a:rPr>
              <a:t>за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O</a:t>
            </a:r>
            <a:r>
              <a:rPr lang="ru-RU" sz="1800" dirty="0" smtClean="0">
                <a:solidFill>
                  <a:schemeClr val="accent1"/>
                </a:solidFill>
              </a:rPr>
              <a:t>(</a:t>
            </a:r>
            <a:r>
              <a:rPr lang="ru-RU" sz="1800" dirty="0" err="1" smtClean="0">
                <a:solidFill>
                  <a:schemeClr val="accent1"/>
                </a:solidFill>
              </a:rPr>
              <a:t>logn</a:t>
            </a:r>
            <a:r>
              <a:rPr lang="ru-RU" sz="1800" dirty="0">
                <a:solidFill>
                  <a:schemeClr val="accent1"/>
                </a:solidFill>
              </a:rPr>
              <a:t>). Таким образом, операция выполняется </a:t>
            </a:r>
            <a:r>
              <a:rPr lang="en-US" sz="1800" dirty="0" smtClean="0">
                <a:solidFill>
                  <a:schemeClr val="accent1"/>
                </a:solidFill>
              </a:rPr>
              <a:t>O</a:t>
            </a:r>
            <a:r>
              <a:rPr lang="ru-RU" sz="1800" dirty="0" smtClean="0">
                <a:solidFill>
                  <a:schemeClr val="accent1"/>
                </a:solidFill>
              </a:rPr>
              <a:t>(</a:t>
            </a:r>
            <a:r>
              <a:rPr lang="ru-RU" sz="1800" dirty="0" err="1" smtClean="0">
                <a:solidFill>
                  <a:schemeClr val="accent1"/>
                </a:solidFill>
              </a:rPr>
              <a:t>logn</a:t>
            </a:r>
            <a:r>
              <a:rPr lang="ru-RU" sz="1800" dirty="0">
                <a:solidFill>
                  <a:schemeClr val="accent1"/>
                </a:solidFill>
              </a:rPr>
              <a:t>). </a:t>
            </a:r>
            <a:br>
              <a:rPr lang="ru-RU" sz="1800" dirty="0">
                <a:solidFill>
                  <a:schemeClr val="accent1"/>
                </a:solidFill>
              </a:rPr>
            </a:b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528" name="Google Shape;528;p38"/>
          <p:cNvSpPr txBox="1">
            <a:spLocks noGrp="1"/>
          </p:cNvSpPr>
          <p:nvPr>
            <p:ph type="title"/>
          </p:nvPr>
        </p:nvSpPr>
        <p:spPr>
          <a:xfrm>
            <a:off x="3013364" y="1615575"/>
            <a:ext cx="5410636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ВРЕМЯ ВЫПОЛНЕНИЯ –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O(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logn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8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255920" y="2383237"/>
            <a:ext cx="8305589" cy="157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     </a:t>
            </a:r>
            <a:r>
              <a:rPr lang="ru-RU" sz="1800" dirty="0"/>
              <a:t> </a:t>
            </a:r>
            <a:r>
              <a:rPr lang="ru-RU" sz="1800" dirty="0" smtClean="0"/>
              <a:t>Операция уменьшает </a:t>
            </a:r>
            <a:r>
              <a:rPr lang="ru-RU" sz="1800" dirty="0"/>
              <a:t>ключ элемента </a:t>
            </a:r>
            <a:r>
              <a:rPr lang="ru-RU" sz="1800" i="1" u="sng" dirty="0"/>
              <a:t>x</a:t>
            </a:r>
            <a:r>
              <a:rPr lang="ru-RU" sz="1800" dirty="0"/>
              <a:t> биномиальной кучи, присваивая ему новое значение. Вершина, ключ которой был уменьшен, «всплывает» как в обычной куче.</a:t>
            </a:r>
            <a:r>
              <a:rPr lang="ru-RU" dirty="0"/>
              <a:t> </a:t>
            </a:r>
            <a:endParaRPr lang="en-US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ОПЕРАЦИЯ </a:t>
            </a:r>
            <a:r>
              <a:rPr lang="en-US" sz="3200" dirty="0" smtClean="0">
                <a:latin typeface="Roboto Condensed" panose="020B0604020202020204" charset="0"/>
                <a:ea typeface="Roboto Condensed" panose="020B0604020202020204" charset="0"/>
              </a:rPr>
              <a:t>– </a:t>
            </a:r>
            <a:r>
              <a:rPr lang="en-US" sz="3200" dirty="0" err="1" smtClean="0">
                <a:latin typeface="Roboto Condensed" panose="020B0604020202020204" charset="0"/>
                <a:ea typeface="Roboto Condensed" panose="020B0604020202020204" charset="0"/>
              </a:rPr>
              <a:t>DecreaseKey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588430" y="2369383"/>
            <a:ext cx="8305589" cy="157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/>
              <a:t> </a:t>
            </a:r>
            <a:endParaRPr lang="en-US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4203" y="406045"/>
            <a:ext cx="23342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Наглядный пример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ru-RU" sz="1800" dirty="0">
                <a:solidFill>
                  <a:schemeClr val="tx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операции </a:t>
            </a:r>
            <a:r>
              <a:rPr lang="en-US" sz="1800" dirty="0" err="1" smtClean="0">
                <a:solidFill>
                  <a:schemeClr val="tx1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DecreaseKey</a:t>
            </a:r>
            <a:endParaRPr lang="ru-RU" sz="1800" dirty="0">
              <a:solidFill>
                <a:schemeClr val="tx1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166254"/>
            <a:ext cx="3269165" cy="46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0" y="2451225"/>
            <a:ext cx="842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8"/>
          <p:cNvSpPr txBox="1">
            <a:spLocks noGrp="1"/>
          </p:cNvSpPr>
          <p:nvPr>
            <p:ph type="subTitle" idx="1"/>
          </p:nvPr>
        </p:nvSpPr>
        <p:spPr>
          <a:xfrm flipH="1">
            <a:off x="345487" y="3054085"/>
            <a:ext cx="6174300" cy="14326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800" dirty="0" smtClean="0">
                <a:solidFill>
                  <a:schemeClr val="accent1"/>
                </a:solidFill>
              </a:rPr>
              <a:t>Процедура </a:t>
            </a:r>
            <a:r>
              <a:rPr lang="ru-RU" sz="1800" dirty="0">
                <a:solidFill>
                  <a:schemeClr val="accent1"/>
                </a:solidFill>
              </a:rPr>
              <a:t>выполняется за время </a:t>
            </a:r>
            <a:r>
              <a:rPr lang="ru-RU" sz="1800" dirty="0" smtClean="0">
                <a:solidFill>
                  <a:schemeClr val="accent1"/>
                </a:solidFill>
              </a:rPr>
              <a:t>О(</a:t>
            </a:r>
            <a:r>
              <a:rPr lang="ru-RU" sz="1800" dirty="0" err="1" smtClean="0">
                <a:solidFill>
                  <a:schemeClr val="accent1"/>
                </a:solidFill>
              </a:rPr>
              <a:t>logn</a:t>
            </a:r>
            <a:r>
              <a:rPr lang="ru-RU" sz="1800" dirty="0">
                <a:solidFill>
                  <a:schemeClr val="accent1"/>
                </a:solidFill>
              </a:rPr>
              <a:t>), поскольку глубина вершины x в худшем случае есть </a:t>
            </a:r>
            <a:r>
              <a:rPr lang="ru-RU" sz="1800" dirty="0" smtClean="0">
                <a:solidFill>
                  <a:schemeClr val="accent1"/>
                </a:solidFill>
              </a:rPr>
              <a:t>О(</a:t>
            </a:r>
            <a:r>
              <a:rPr lang="ru-RU" sz="1800" dirty="0" err="1" smtClean="0">
                <a:solidFill>
                  <a:schemeClr val="accent1"/>
                </a:solidFill>
              </a:rPr>
              <a:t>logn</a:t>
            </a:r>
            <a:r>
              <a:rPr lang="ru-RU" sz="1800" dirty="0">
                <a:solidFill>
                  <a:schemeClr val="accent1"/>
                </a:solidFill>
              </a:rPr>
              <a:t>) (свойства биномиального дерева), а при выполнении каждого шага алгоритма мы поднимаемся вверх. </a:t>
            </a:r>
            <a:br>
              <a:rPr lang="ru-RU" sz="1800" dirty="0">
                <a:solidFill>
                  <a:schemeClr val="accent1"/>
                </a:solidFill>
              </a:rPr>
            </a:br>
            <a:r>
              <a:rPr lang="ru-RU" sz="1800" dirty="0">
                <a:solidFill>
                  <a:schemeClr val="accent1"/>
                </a:solidFill>
              </a:rPr>
              <a:t/>
            </a:r>
            <a:br>
              <a:rPr lang="ru-RU" sz="1800" dirty="0">
                <a:solidFill>
                  <a:schemeClr val="accent1"/>
                </a:solidFill>
              </a:rPr>
            </a:br>
            <a:r>
              <a:rPr lang="ru-RU" sz="1800" dirty="0">
                <a:solidFill>
                  <a:schemeClr val="accent1"/>
                </a:solidFill>
              </a:rPr>
              <a:t/>
            </a:r>
            <a:br>
              <a:rPr lang="ru-RU" sz="1800" dirty="0">
                <a:solidFill>
                  <a:schemeClr val="accent1"/>
                </a:solidFill>
              </a:rPr>
            </a:b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528" name="Google Shape;528;p38"/>
          <p:cNvSpPr txBox="1">
            <a:spLocks noGrp="1"/>
          </p:cNvSpPr>
          <p:nvPr>
            <p:ph type="title"/>
          </p:nvPr>
        </p:nvSpPr>
        <p:spPr>
          <a:xfrm>
            <a:off x="720436" y="1615575"/>
            <a:ext cx="7703564" cy="16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ВРЕМЯ </a:t>
            </a:r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ВЫПОЛНЕНИЯ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СНОВА </a:t>
            </a:r>
            <a:r>
              <a:rPr lang="en-US" dirty="0">
                <a:latin typeface="Roboto Condensed" panose="020B0604020202020204" charset="0"/>
                <a:ea typeface="Roboto Condensed" panose="020B0604020202020204" charset="0"/>
              </a:rPr>
              <a:t>O(</a:t>
            </a:r>
            <a:r>
              <a:rPr lang="en-US" dirty="0" err="1">
                <a:latin typeface="Roboto Condensed" panose="020B0604020202020204" charset="0"/>
                <a:ea typeface="Roboto Condensed" panose="020B0604020202020204" charset="0"/>
              </a:rPr>
              <a:t>logn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4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255921" y="2383237"/>
            <a:ext cx="7786644" cy="157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      </a:t>
            </a:r>
            <a:r>
              <a:rPr lang="ru-RU" sz="1800" dirty="0" smtClean="0"/>
              <a:t>Удаление </a:t>
            </a:r>
            <a:r>
              <a:rPr lang="ru-RU" sz="1800" dirty="0"/>
              <a:t>ключа сводится к операциям </a:t>
            </a:r>
            <a:r>
              <a:rPr lang="ru-RU" sz="1800" i="1" dirty="0" err="1">
                <a:solidFill>
                  <a:srgbClr val="C00000"/>
                </a:solidFill>
              </a:rPr>
              <a:t>decreaseKey</a:t>
            </a:r>
            <a:r>
              <a:rPr lang="ru-RU" sz="1800" dirty="0"/>
              <a:t> и </a:t>
            </a:r>
            <a:r>
              <a:rPr lang="ru-RU" sz="1800" i="1" dirty="0" err="1">
                <a:solidFill>
                  <a:srgbClr val="C00000"/>
                </a:solidFill>
              </a:rPr>
              <a:t>extractMin</a:t>
            </a:r>
            <a:r>
              <a:rPr lang="ru-RU" sz="1800" dirty="0"/>
              <a:t>: сначала нужно уменьшить ключ до минимально возможного значения, а затем извлечь вершину с минимальным ключом. В процессе выполнения процедуры этот узел всплывает вверх, откуда и удаляется. Процедура выполняется за время </a:t>
            </a:r>
            <a:r>
              <a:rPr lang="en-US" sz="1800" dirty="0" smtClean="0"/>
              <a:t>O</a:t>
            </a:r>
            <a:r>
              <a:rPr lang="ru-RU" sz="1800" dirty="0" smtClean="0"/>
              <a:t>(</a:t>
            </a:r>
            <a:r>
              <a:rPr lang="ru-RU" sz="1800" dirty="0" err="1" smtClean="0"/>
              <a:t>logn</a:t>
            </a:r>
            <a:r>
              <a:rPr lang="ru-RU" sz="1800" dirty="0"/>
              <a:t>), поскольку каждая из операций, которые используется в реализации, работают за </a:t>
            </a:r>
            <a:r>
              <a:rPr lang="en-US" sz="1800" dirty="0" smtClean="0"/>
              <a:t>O</a:t>
            </a:r>
            <a:r>
              <a:rPr lang="ru-RU" sz="1800" dirty="0" smtClean="0"/>
              <a:t>(</a:t>
            </a:r>
            <a:r>
              <a:rPr lang="ru-RU" sz="1800" dirty="0" err="1" smtClean="0"/>
              <a:t>logn</a:t>
            </a:r>
            <a:r>
              <a:rPr lang="ru-RU" sz="1800" dirty="0"/>
              <a:t>). 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endParaRPr lang="en-US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ОПЕРАЦИЯ </a:t>
            </a:r>
            <a:r>
              <a:rPr lang="en-US" sz="3200" dirty="0" smtClean="0">
                <a:latin typeface="Roboto Condensed" panose="020B0604020202020204" charset="0"/>
                <a:ea typeface="Roboto Condensed" panose="020B0604020202020204" charset="0"/>
              </a:rPr>
              <a:t>– DELETE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00" y="504497"/>
            <a:ext cx="6421779" cy="677938"/>
          </a:xfrm>
        </p:spPr>
        <p:txBody>
          <a:bodyPr/>
          <a:lstStyle/>
          <a:p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ГРАФИК ДОБАВЛЕНИЯ</a:t>
            </a:r>
            <a:endParaRPr lang="ru-RU" sz="3200" i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1095703"/>
            <a:ext cx="5541579" cy="36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>
            <a:spLocks noGrp="1"/>
          </p:cNvSpPr>
          <p:nvPr>
            <p:ph type="subTitle" idx="1"/>
          </p:nvPr>
        </p:nvSpPr>
        <p:spPr>
          <a:xfrm>
            <a:off x="2008152" y="-55503"/>
            <a:ext cx="4595400" cy="12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НЕМНОГО О БИНОМИАЛЬНЫХ ДЕРЕВЬЯХ</a:t>
            </a:r>
            <a:endParaRPr sz="2400" dirty="0">
              <a:latin typeface="Barlow Semi Condensed Medium" panose="020B0604020202020204" charset="0"/>
            </a:endParaRPr>
          </a:p>
        </p:txBody>
      </p:sp>
      <p:sp>
        <p:nvSpPr>
          <p:cNvPr id="515" name="Google Shape;515;p36"/>
          <p:cNvSpPr txBox="1">
            <a:spLocks noGrp="1"/>
          </p:cNvSpPr>
          <p:nvPr>
            <p:ph type="ctrTitle"/>
          </p:nvPr>
        </p:nvSpPr>
        <p:spPr>
          <a:xfrm>
            <a:off x="1687173" y="1247751"/>
            <a:ext cx="5757685" cy="3535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У биномиального дерева(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baseline="-25000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) есть ряд интересных </a:t>
            </a:r>
            <a:r>
              <a:rPr lang="ru-RU" u="sng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свойств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:</a:t>
            </a: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T.1.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Биномиальное 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дерево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baseline="-25000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 с 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n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вершинами имеет 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2</a:t>
            </a:r>
            <a:r>
              <a:rPr lang="en-US" baseline="30000" dirty="0">
                <a:solidFill>
                  <a:schemeClr val="tx1">
                    <a:lumMod val="50000"/>
                  </a:schemeClr>
                </a:solidFill>
              </a:rPr>
              <a:t>k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узлов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.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T.2.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 Биномиальное дерево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baseline="-25000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 с n вершинами 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имеет высоту k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;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T.3.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Биномиальное дерево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baseline="-25000" dirty="0" err="1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с n вершинами имеет ровно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n-US" baseline="30000" dirty="0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baseline="-25000" dirty="0">
                <a:solidFill>
                  <a:schemeClr val="tx1">
                    <a:lumMod val="50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узлов на высоте i</a:t>
            </a: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T.4.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</a:t>
            </a:r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Биномиальное </a:t>
            </a:r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дерево </a:t>
            </a:r>
            <a:r>
              <a:rPr lang="ru-RU" dirty="0" err="1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baseline="-25000" dirty="0" err="1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ru-RU" dirty="0" err="1" smtClean="0">
                <a:latin typeface="Roboto Condensed" panose="020B0604020202020204" charset="0"/>
                <a:ea typeface="Roboto Condensed" panose="020B0604020202020204" charset="0"/>
              </a:rPr>
              <a:t>с</a:t>
            </a:r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n вершинами имеет корень степени k; степень всех остальных вершин меньше степени корня биномиального дерева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T.5.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</a:t>
            </a:r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В биномиальном </a:t>
            </a:r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дереве </a:t>
            </a:r>
            <a:r>
              <a:rPr lang="ru-RU" dirty="0" err="1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baseline="-25000" dirty="0" err="1" smtClean="0">
                <a:solidFill>
                  <a:schemeClr val="tx1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k</a:t>
            </a:r>
            <a:r>
              <a:rPr lang="ru-RU" dirty="0" err="1" smtClean="0">
                <a:latin typeface="Roboto Condensed" panose="020B0604020202020204" charset="0"/>
                <a:ea typeface="Roboto Condensed" panose="020B0604020202020204" charset="0"/>
              </a:rPr>
              <a:t>с</a:t>
            </a:r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n вершинами максимальная степень произвольного узла равна </a:t>
            </a:r>
            <a:r>
              <a:rPr lang="ru-RU" dirty="0" err="1">
                <a:latin typeface="Roboto Condensed" panose="020B0604020202020204" charset="0"/>
                <a:ea typeface="Roboto Condensed" panose="020B0604020202020204" charset="0"/>
              </a:rPr>
              <a:t>logn</a:t>
            </a:r>
            <a:endParaRPr dirty="0">
              <a:solidFill>
                <a:schemeClr val="tx1">
                  <a:lumMod val="50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00" y="504497"/>
            <a:ext cx="6421779" cy="677938"/>
          </a:xfrm>
        </p:spPr>
        <p:txBody>
          <a:bodyPr/>
          <a:lstStyle/>
          <a:p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ГРАФИК ВРЕМЕНИ ВЫПОЛНЕНИЯ КОДА</a:t>
            </a:r>
            <a:endParaRPr lang="ru-RU"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745" y="1158766"/>
            <a:ext cx="5423338" cy="35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20000" y="504497"/>
            <a:ext cx="6421779" cy="677938"/>
          </a:xfrm>
        </p:spPr>
        <p:txBody>
          <a:bodyPr/>
          <a:lstStyle/>
          <a:p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ГРАФИК УДАЛЕНИЯ</a:t>
            </a:r>
            <a:endParaRPr lang="ru-RU"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58" y="1182435"/>
            <a:ext cx="5825360" cy="35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"/>
          <p:cNvSpPr txBox="1">
            <a:spLocks noGrp="1"/>
          </p:cNvSpPr>
          <p:nvPr>
            <p:ph type="subTitle" idx="3"/>
          </p:nvPr>
        </p:nvSpPr>
        <p:spPr>
          <a:xfrm>
            <a:off x="1061030" y="396250"/>
            <a:ext cx="3168900" cy="775800"/>
          </a:xfrm>
          <a:prstGeom prst="rect">
            <a:avLst/>
          </a:prstGeom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400" dirty="0" smtClean="0"/>
              <a:t>Рассмотрев каждую операцию</a:t>
            </a:r>
            <a:r>
              <a:rPr lang="en-US" sz="2400" dirty="0"/>
              <a:t>,</a:t>
            </a:r>
            <a:r>
              <a:rPr lang="ru-RU" sz="2400" dirty="0" smtClean="0"/>
              <a:t> имеем</a:t>
            </a:r>
            <a:r>
              <a:rPr lang="en-US" sz="2400" dirty="0" smtClean="0"/>
              <a:t>:</a:t>
            </a:r>
            <a:endParaRPr sz="2400" dirty="0"/>
          </a:p>
        </p:txBody>
      </p:sp>
      <p:sp>
        <p:nvSpPr>
          <p:cNvPr id="608" name="Google Shape;608;p41"/>
          <p:cNvSpPr txBox="1">
            <a:spLocks noGrp="1"/>
          </p:cNvSpPr>
          <p:nvPr>
            <p:ph type="ctrTitle"/>
          </p:nvPr>
        </p:nvSpPr>
        <p:spPr>
          <a:xfrm>
            <a:off x="5927150" y="359450"/>
            <a:ext cx="2503800" cy="13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Roboto Condensed" panose="020B0604020202020204" charset="0"/>
                <a:ea typeface="Roboto Condensed" panose="020B0604020202020204" charset="0"/>
              </a:rPr>
              <a:t>ПОДВЕДЕМ ИТОГ</a:t>
            </a:r>
            <a:endParaRPr sz="30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2"/>
          </p:nvPr>
        </p:nvSpPr>
        <p:spPr>
          <a:xfrm>
            <a:off x="603819" y="1695350"/>
            <a:ext cx="4363034" cy="2600188"/>
          </a:xfrm>
        </p:spPr>
        <p:txBody>
          <a:bodyPr/>
          <a:lstStyle/>
          <a:p>
            <a:pPr algn="l"/>
            <a:r>
              <a:rPr lang="ru-RU" sz="2400" dirty="0" smtClean="0"/>
              <a:t>     </a:t>
            </a:r>
            <a:r>
              <a:rPr lang="en-US" sz="2400" dirty="0" err="1" smtClean="0"/>
              <a:t>makeHeap</a:t>
            </a:r>
            <a:r>
              <a:rPr lang="en-US" sz="2400" dirty="0" smtClean="0"/>
              <a:t>() – O(1)</a:t>
            </a:r>
          </a:p>
          <a:p>
            <a:pPr algn="l"/>
            <a:r>
              <a:rPr lang="en-US" sz="2400" i="1" dirty="0"/>
              <a:t>	</a:t>
            </a:r>
            <a:r>
              <a:rPr lang="en-US" sz="2400" i="1" dirty="0" smtClean="0"/>
              <a:t>insert</a:t>
            </a:r>
            <a:r>
              <a:rPr lang="en-US" sz="2400" dirty="0" smtClean="0"/>
              <a:t> - O(</a:t>
            </a:r>
            <a:r>
              <a:rPr lang="en-US" sz="2400" dirty="0" err="1" smtClean="0"/>
              <a:t>logn</a:t>
            </a:r>
            <a:r>
              <a:rPr lang="en-US" sz="2400" dirty="0"/>
              <a:t>) </a:t>
            </a:r>
            <a:endParaRPr lang="ru-RU" sz="2400" dirty="0" smtClean="0"/>
          </a:p>
          <a:p>
            <a:pPr algn="l"/>
            <a:r>
              <a:rPr lang="ru-RU" sz="2400" dirty="0"/>
              <a:t>	</a:t>
            </a:r>
            <a:r>
              <a:rPr lang="en-US" sz="2400" dirty="0" err="1" smtClean="0"/>
              <a:t>linkTrees</a:t>
            </a:r>
            <a:r>
              <a:rPr lang="en-US" sz="2400" dirty="0" smtClean="0"/>
              <a:t> – O(1)</a:t>
            </a:r>
          </a:p>
          <a:p>
            <a:pPr algn="l"/>
            <a:r>
              <a:rPr lang="en-US" sz="2400" dirty="0"/>
              <a:t>	</a:t>
            </a:r>
            <a:r>
              <a:rPr lang="en-US" sz="2400" dirty="0" smtClean="0"/>
              <a:t>merge – O(</a:t>
            </a:r>
            <a:r>
              <a:rPr lang="en-US" sz="2400" dirty="0" err="1" smtClean="0"/>
              <a:t>logn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i="1" dirty="0" err="1"/>
              <a:t>getMinimum</a:t>
            </a:r>
            <a:r>
              <a:rPr lang="en-US" sz="2400" dirty="0"/>
              <a:t> </a:t>
            </a:r>
            <a:r>
              <a:rPr lang="en-US" sz="2400" dirty="0" smtClean="0"/>
              <a:t>- O(</a:t>
            </a:r>
            <a:r>
              <a:rPr lang="en-US" sz="2400" dirty="0" err="1" smtClean="0"/>
              <a:t>logn</a:t>
            </a:r>
            <a:r>
              <a:rPr lang="en-US" sz="2400" dirty="0"/>
              <a:t>) </a:t>
            </a:r>
            <a:br>
              <a:rPr lang="en-US" sz="2400" dirty="0"/>
            </a:br>
            <a:r>
              <a:rPr lang="en-US" sz="2400" i="1" dirty="0" err="1"/>
              <a:t>extractMin</a:t>
            </a:r>
            <a:r>
              <a:rPr lang="en-US" sz="2400" dirty="0"/>
              <a:t> </a:t>
            </a:r>
            <a:r>
              <a:rPr lang="en-US" sz="2400" dirty="0" smtClean="0"/>
              <a:t>- O</a:t>
            </a:r>
            <a:r>
              <a:rPr lang="el-GR" sz="2400" dirty="0" smtClean="0"/>
              <a:t>(</a:t>
            </a:r>
            <a:r>
              <a:rPr lang="en-US" sz="2400" dirty="0" err="1"/>
              <a:t>logn</a:t>
            </a:r>
            <a:r>
              <a:rPr lang="en-US" sz="2400" dirty="0"/>
              <a:t>) </a:t>
            </a:r>
            <a:br>
              <a:rPr lang="en-US" sz="2400" dirty="0"/>
            </a:br>
            <a:r>
              <a:rPr lang="en-US" sz="2400" i="1" dirty="0" smtClean="0"/>
              <a:t>union</a:t>
            </a:r>
            <a:r>
              <a:rPr lang="en-US" sz="2400" dirty="0" smtClean="0"/>
              <a:t>- O</a:t>
            </a:r>
            <a:r>
              <a:rPr lang="el-GR" sz="2400" dirty="0" smtClean="0"/>
              <a:t>(</a:t>
            </a:r>
            <a:r>
              <a:rPr lang="en-US" sz="2400" dirty="0" err="1"/>
              <a:t>logn</a:t>
            </a:r>
            <a:r>
              <a:rPr lang="en-US" sz="2400" dirty="0"/>
              <a:t>) </a:t>
            </a:r>
            <a:br>
              <a:rPr lang="en-US" sz="2400" dirty="0"/>
            </a:br>
            <a:r>
              <a:rPr lang="en-US" sz="2400" i="1" dirty="0" err="1" smtClean="0"/>
              <a:t>decreaseKey</a:t>
            </a:r>
            <a:r>
              <a:rPr lang="en-US" sz="2400" dirty="0" smtClean="0"/>
              <a:t> - </a:t>
            </a:r>
            <a:r>
              <a:rPr lang="en-US" sz="2400" dirty="0"/>
              <a:t>O</a:t>
            </a:r>
            <a:r>
              <a:rPr lang="el-GR" sz="2400" dirty="0" smtClean="0"/>
              <a:t>(</a:t>
            </a:r>
            <a:r>
              <a:rPr lang="en-US" sz="2400" dirty="0" err="1"/>
              <a:t>logn</a:t>
            </a:r>
            <a:r>
              <a:rPr lang="en-US" sz="2400" dirty="0"/>
              <a:t>) </a:t>
            </a:r>
            <a:br>
              <a:rPr lang="en-US" sz="2400" dirty="0"/>
            </a:br>
            <a:r>
              <a:rPr lang="en-US" sz="2400" i="1" dirty="0" smtClean="0"/>
              <a:t>delete</a:t>
            </a:r>
            <a:r>
              <a:rPr lang="en-US" sz="2400" dirty="0" smtClean="0"/>
              <a:t> - </a:t>
            </a:r>
            <a:r>
              <a:rPr lang="en-US" sz="2400" dirty="0"/>
              <a:t>O</a:t>
            </a:r>
            <a:r>
              <a:rPr lang="el-GR" sz="2400" dirty="0" smtClean="0"/>
              <a:t>(</a:t>
            </a:r>
            <a:r>
              <a:rPr lang="en-US" sz="2400" dirty="0" err="1" smtClean="0"/>
              <a:t>logn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53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65"/>
          <p:cNvSpPr/>
          <p:nvPr/>
        </p:nvSpPr>
        <p:spPr>
          <a:xfrm>
            <a:off x="8050925" y="4390125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close/>
              </a:path>
            </a:pathLst>
          </a:custGeom>
          <a:noFill/>
          <a:ln w="975" cap="flat" cmpd="sng">
            <a:solidFill>
              <a:srgbClr val="E7CEBA"/>
            </a:solidFill>
            <a:prstDash val="solid"/>
            <a:miter lim="30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65"/>
          <p:cNvSpPr txBox="1">
            <a:spLocks noGrp="1"/>
          </p:cNvSpPr>
          <p:nvPr>
            <p:ph type="ctrTitle"/>
          </p:nvPr>
        </p:nvSpPr>
        <p:spPr>
          <a:xfrm>
            <a:off x="1676014" y="1862669"/>
            <a:ext cx="32142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>
                <a:latin typeface="Roboto Condensed" panose="020B0604020202020204" charset="0"/>
                <a:ea typeface="Roboto Condensed" panose="020B0604020202020204" charset="0"/>
              </a:rPr>
              <a:t>РЕСУРСЫ</a:t>
            </a:r>
            <a:r>
              <a:rPr lang="en-US" dirty="0" smtClean="0">
                <a:latin typeface="Roboto Condensed" panose="020B0604020202020204" charset="0"/>
                <a:ea typeface="Roboto Condensed" panose="020B0604020202020204" charset="0"/>
              </a:rPr>
              <a:t>:</a:t>
            </a:r>
            <a:endParaRPr dirty="0">
              <a:solidFill>
                <a:schemeClr val="accent1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167" name="Google Shape;1167;p65"/>
          <p:cNvSpPr txBox="1">
            <a:spLocks noGrp="1"/>
          </p:cNvSpPr>
          <p:nvPr>
            <p:ph type="body" idx="1"/>
          </p:nvPr>
        </p:nvSpPr>
        <p:spPr>
          <a:xfrm>
            <a:off x="1509758" y="2160515"/>
            <a:ext cx="77037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>
              <a:buNone/>
            </a:pPr>
            <a:r>
              <a:rPr lang="en-US" sz="1400" dirty="0">
                <a:uFill>
                  <a:noFill/>
                </a:uFill>
              </a:rPr>
              <a:t>https://www.geeksforgeeks.org/binomial-heap-2/</a:t>
            </a:r>
          </a:p>
          <a:p>
            <a:pPr marL="158750" lvl="0" indent="0">
              <a:buNone/>
            </a:pPr>
            <a:r>
              <a:rPr lang="en-US" sz="1400" dirty="0" smtClean="0">
                <a:uFill>
                  <a:noFill/>
                </a:uFill>
              </a:rPr>
              <a:t>https</a:t>
            </a:r>
            <a:r>
              <a:rPr lang="en-US" sz="1400" dirty="0">
                <a:uFill>
                  <a:noFill/>
                </a:uFill>
              </a:rPr>
              <a:t>://</a:t>
            </a:r>
            <a:r>
              <a:rPr lang="en-US" sz="1400" dirty="0" smtClean="0">
                <a:uFill>
                  <a:noFill/>
                </a:uFill>
              </a:rPr>
              <a:t>neerc.ifmo.ru/wiki</a:t>
            </a:r>
          </a:p>
          <a:p>
            <a:pPr marL="158750" lvl="0" indent="0">
              <a:buNone/>
            </a:pPr>
            <a:r>
              <a:rPr lang="en-US" sz="1400" dirty="0" smtClean="0">
                <a:uFill>
                  <a:noFill/>
                </a:uFill>
              </a:rPr>
              <a:t>Introduction to Algorithms 2</a:t>
            </a:r>
            <a:r>
              <a:rPr lang="en-US" sz="1400" baseline="30000" dirty="0" smtClean="0">
                <a:uFill>
                  <a:noFill/>
                </a:uFill>
              </a:rPr>
              <a:t>nd</a:t>
            </a:r>
            <a:r>
              <a:rPr lang="en-US" sz="1400" dirty="0" smtClean="0">
                <a:uFill>
                  <a:noFill/>
                </a:uFill>
              </a:rPr>
              <a:t> edition by Thomas H. </a:t>
            </a:r>
            <a:r>
              <a:rPr lang="en-US" sz="1400" dirty="0" err="1" smtClean="0">
                <a:uFill>
                  <a:noFill/>
                </a:uFill>
              </a:rPr>
              <a:t>Corman</a:t>
            </a:r>
            <a:r>
              <a:rPr lang="en-US" sz="1400" dirty="0" smtClean="0">
                <a:uFill>
                  <a:noFill/>
                </a:uFill>
              </a:rPr>
              <a:t> </a:t>
            </a:r>
          </a:p>
          <a:p>
            <a:pPr marL="158750" lvl="0" indent="0"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>
            <a:spLocks noGrp="1"/>
          </p:cNvSpPr>
          <p:nvPr>
            <p:ph type="ctrTitle"/>
          </p:nvPr>
        </p:nvSpPr>
        <p:spPr>
          <a:xfrm>
            <a:off x="1756766" y="1008536"/>
            <a:ext cx="4631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</a:rPr>
              <a:t>Примеры </a:t>
            </a:r>
            <a:r>
              <a:rPr lang="ru-RU" sz="2000" dirty="0"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sz="2000" b="1" baseline="-25000" dirty="0">
                <a:latin typeface="Roboto Condensed" panose="020B0604020202020204" charset="0"/>
                <a:ea typeface="Roboto Condensed" panose="020B0604020202020204" charset="0"/>
              </a:rPr>
              <a:t>0</a:t>
            </a:r>
            <a:r>
              <a:rPr lang="ru-RU" sz="2000" dirty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sz="2000" b="1" baseline="-25000" dirty="0" smtClean="0">
                <a:latin typeface="Roboto Condensed" panose="020B0604020202020204" charset="0"/>
                <a:ea typeface="Roboto Condensed" panose="020B0604020202020204" charset="0"/>
              </a:rPr>
              <a:t>2</a:t>
            </a:r>
            <a:r>
              <a:rPr lang="ru-RU" sz="2000" dirty="0" smtClean="0"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ru-RU" sz="2000" dirty="0">
                <a:latin typeface="Roboto Condensed" panose="020B0604020202020204" charset="0"/>
                <a:ea typeface="Roboto Condensed" panose="020B0604020202020204" charset="0"/>
              </a:rPr>
              <a:t>B</a:t>
            </a:r>
            <a:r>
              <a:rPr lang="ru-RU" sz="2000" b="1" baseline="-25000" dirty="0">
                <a:latin typeface="Roboto Condensed" panose="020B0604020202020204" charset="0"/>
                <a:ea typeface="Roboto Condensed" panose="020B0604020202020204" charset="0"/>
              </a:rPr>
              <a:t>3</a:t>
            </a:r>
            <a:r>
              <a:rPr lang="ru-RU" dirty="0">
                <a:latin typeface="Roboto Condensed" panose="020B0604020202020204" charset="0"/>
                <a:ea typeface="Roboto Condensed" panose="020B0604020202020204" charset="0"/>
              </a:rPr>
              <a:t>:</a:t>
            </a:r>
            <a:endParaRPr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66" y="1586336"/>
            <a:ext cx="4584017" cy="29012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233195" y="1466364"/>
            <a:ext cx="7246463" cy="189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       Поскольку </a:t>
            </a:r>
            <a:r>
              <a:rPr lang="ru-RU" dirty="0"/>
              <a:t>количество детей у узлов варьируется в широких пределах, ссылка на детей осуществляется через левого ребенка, а остальные дети образуют односвязный список. Каждый узел в биномиальной куче представляется набором полей: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i="1" dirty="0" err="1"/>
              <a:t>key</a:t>
            </a:r>
            <a:r>
              <a:rPr lang="ru-RU" dirty="0"/>
              <a:t> — ключ (вес) элемента,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i="1" dirty="0" err="1"/>
              <a:t>parent</a:t>
            </a:r>
            <a:r>
              <a:rPr lang="ru-RU" dirty="0"/>
              <a:t> — указатель на родителя узла,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i="1" dirty="0" err="1"/>
              <a:t>child</a:t>
            </a:r>
            <a:r>
              <a:rPr lang="ru-RU" dirty="0"/>
              <a:t> — указатель на левого ребенка узла,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i="1" dirty="0" err="1"/>
              <a:t>sibling</a:t>
            </a:r>
            <a:r>
              <a:rPr lang="ru-RU" i="1" dirty="0"/>
              <a:t> </a:t>
            </a:r>
            <a:r>
              <a:rPr lang="ru-RU" dirty="0"/>
              <a:t>— указатель на правого брата узла, 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i="1" dirty="0" err="1"/>
              <a:t>degree</a:t>
            </a:r>
            <a:r>
              <a:rPr lang="ru-RU" dirty="0"/>
              <a:t> — степень узла (количество дочерних узлов данного узла). </a:t>
            </a:r>
            <a:r>
              <a:rPr lang="ru-RU" sz="1800" dirty="0"/>
              <a:t/>
            </a:r>
            <a:br>
              <a:rPr lang="ru-RU" sz="1800" dirty="0"/>
            </a:br>
            <a:endParaRPr lang="pt-BR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664232" y="496764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ПРЕДСТАВЛЕНИЕ БИНОМИАЛЬНЫХ КУЧ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116" y="4691931"/>
            <a:ext cx="710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800" dirty="0">
              <a:solidFill>
                <a:schemeClr val="accent1">
                  <a:lumMod val="25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719999" y="2369383"/>
            <a:ext cx="6205457" cy="189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ru-RU" i="1" dirty="0" smtClean="0">
                <a:solidFill>
                  <a:schemeClr val="tx1">
                    <a:lumMod val="50000"/>
                  </a:schemeClr>
                </a:solidFill>
              </a:rPr>
              <a:t>Биномиальная </a:t>
            </a:r>
            <a:r>
              <a:rPr lang="ru-RU" i="1" dirty="0">
                <a:solidFill>
                  <a:schemeClr val="tx1">
                    <a:lumMod val="50000"/>
                  </a:schemeClr>
                </a:solidFill>
              </a:rPr>
              <a:t>куча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 – множество биномиальных деревьев, со следующими ограничениями:</a:t>
            </a:r>
            <a:br>
              <a:rPr lang="ru-RU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1) каждое биномиальное дерево в куче подчиняется свойству неубывающей кучи: ключ узла не меньше ключа его родительского узла (упорядоченное в соответствии со свойством неубывающей кучи дерево)</a:t>
            </a:r>
            <a:r>
              <a:rPr lang="ru-RU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2) Нет двух деревьев одинакового размера</a:t>
            </a:r>
            <a:br>
              <a:rPr lang="ru-RU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3) Деревья упорядочены по размеру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824702" y="1399783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А ТЕПЕРЬ О САМОЙ КУЧЕ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>
            <a:spLocks noGrp="1"/>
          </p:cNvSpPr>
          <p:nvPr>
            <p:ph type="subTitle" idx="1"/>
          </p:nvPr>
        </p:nvSpPr>
        <p:spPr>
          <a:xfrm>
            <a:off x="581503" y="2140783"/>
            <a:ext cx="8305589" cy="157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/>
              <a:t> </a:t>
            </a:r>
            <a:endParaRPr lang="en-US" sz="1800" dirty="0" smtClean="0"/>
          </a:p>
          <a:p>
            <a:r>
              <a:rPr lang="ru-RU" sz="1800" i="1" dirty="0" smtClean="0"/>
              <a:t>Задача</a:t>
            </a:r>
            <a:r>
              <a:rPr lang="ru-RU" sz="1800" i="1" dirty="0"/>
              <a:t>: </a:t>
            </a:r>
            <a:r>
              <a:rPr lang="ru-RU" sz="1800" dirty="0"/>
              <a:t>создать пустую кучу. </a:t>
            </a:r>
            <a:endParaRPr lang="en-US" sz="1800" dirty="0" smtClean="0"/>
          </a:p>
          <a:p>
            <a:r>
              <a:rPr lang="ru-RU" sz="1800" i="1" dirty="0" smtClean="0"/>
              <a:t>Алгоритм</a:t>
            </a:r>
            <a:r>
              <a:rPr lang="ru-RU" sz="1800" i="1" dirty="0"/>
              <a:t>: </a:t>
            </a:r>
            <a:r>
              <a:rPr lang="ru-RU" sz="1800" dirty="0"/>
              <a:t>создаем пустой список </a:t>
            </a:r>
            <a:r>
              <a:rPr lang="ru-RU" sz="1800" dirty="0" err="1" smtClean="0"/>
              <a:t>root_list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/>
              <a:t> </a:t>
            </a:r>
            <a:endParaRPr lang="en-US" sz="1800" dirty="0" smtClean="0"/>
          </a:p>
          <a:p>
            <a:r>
              <a:rPr lang="ru-RU" sz="1800" i="1" dirty="0" smtClean="0"/>
              <a:t>Сложность</a:t>
            </a:r>
            <a:r>
              <a:rPr lang="ru-RU" sz="1800" i="1" dirty="0"/>
              <a:t>: </a:t>
            </a:r>
            <a:r>
              <a:rPr lang="ru-RU" sz="1800" dirty="0"/>
              <a:t>очевидно, время работы O(1).</a:t>
            </a:r>
            <a:endParaRPr lang="pt-BR" sz="1800" dirty="0" smtClean="0"/>
          </a:p>
        </p:txBody>
      </p:sp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19999" y="1602150"/>
            <a:ext cx="4841351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latin typeface="Roboto Condensed" panose="020B0604020202020204" charset="0"/>
                <a:ea typeface="Roboto Condensed" panose="020B0604020202020204" charset="0"/>
              </a:rPr>
              <a:t>ОПЕРАЦИЯ </a:t>
            </a:r>
            <a:r>
              <a:rPr lang="en-US" sz="3200" dirty="0" smtClean="0">
                <a:latin typeface="Roboto Condensed" panose="020B0604020202020204" charset="0"/>
                <a:ea typeface="Roboto Condensed" panose="020B0604020202020204" charset="0"/>
              </a:rPr>
              <a:t>- MAKE</a:t>
            </a:r>
            <a:endParaRPr sz="32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>
            <a:spLocks noGrp="1"/>
          </p:cNvSpPr>
          <p:nvPr>
            <p:ph type="ctrTitle"/>
          </p:nvPr>
        </p:nvSpPr>
        <p:spPr>
          <a:xfrm>
            <a:off x="782393" y="2522001"/>
            <a:ext cx="7197874" cy="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Рассмотрим операции, которые можно производить с биномиальной кучей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.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/>
            </a:r>
            <a:b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</a:b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Обозначим 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нашу кучу за </a:t>
            </a:r>
            <a:r>
              <a:rPr lang="ru-RU" sz="1800" i="1" dirty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H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. То пусть </a:t>
            </a:r>
            <a:r>
              <a:rPr lang="ru-RU" sz="1800" i="1" dirty="0" smtClean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H.</a:t>
            </a:r>
            <a:r>
              <a:rPr lang="en-US" sz="1800" i="1" dirty="0" smtClean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root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— указатель на корень биномиального дерева минимального порядка этой кучи. Изначально </a:t>
            </a:r>
            <a:r>
              <a:rPr lang="ru-RU" sz="1800" i="1" dirty="0" smtClean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H.</a:t>
            </a:r>
            <a:r>
              <a:rPr lang="en-US" sz="1800" i="1" dirty="0" smtClean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root</a:t>
            </a:r>
            <a:r>
              <a:rPr lang="ru-RU" sz="1800" i="1" dirty="0" smtClean="0">
                <a:solidFill>
                  <a:srgbClr val="C00000"/>
                </a:solidFill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ru-RU" sz="1800" dirty="0" smtClean="0">
                <a:latin typeface="Roboto Condensed" panose="020B0604020202020204" charset="0"/>
                <a:ea typeface="Roboto Condensed" panose="020B0604020202020204" charset="0"/>
              </a:rPr>
              <a:t>== </a:t>
            </a:r>
            <a:r>
              <a:rPr lang="ru-RU" sz="1800" i="1" dirty="0" err="1" smtClean="0">
                <a:solidFill>
                  <a:srgbClr val="002060"/>
                </a:solidFill>
                <a:latin typeface="Roboto Condensed" panose="020B0604020202020204" charset="0"/>
                <a:ea typeface="Roboto Condensed" panose="020B0604020202020204" charset="0"/>
              </a:rPr>
              <a:t>null</a:t>
            </a:r>
            <a:r>
              <a:rPr lang="ru-RU" sz="1800" dirty="0">
                <a:latin typeface="Roboto Condensed" panose="020B0604020202020204" charset="0"/>
                <a:ea typeface="Roboto Condensed" panose="020B0604020202020204" charset="0"/>
              </a:rPr>
              <a:t>, то есть куча не содержит элементов.</a:t>
            </a:r>
            <a:endParaRPr sz="18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ОПЕРАЦИЯ </a:t>
            </a:r>
            <a:r>
              <a:rPr lang="en-US" sz="3200" dirty="0" smtClean="0"/>
              <a:t>LINK TREES</a:t>
            </a:r>
            <a:endParaRPr lang="ru-R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/>
            <a:r>
              <a:rPr lang="en-US" dirty="0" smtClean="0"/>
              <a:t>BinomialLink(</a:t>
            </a:r>
            <a:r>
              <a:rPr lang="en-US" dirty="0" err="1" smtClean="0"/>
              <a:t>y,z</a:t>
            </a:r>
            <a:r>
              <a:rPr lang="en-US" dirty="0" smtClean="0"/>
              <a:t>) </a:t>
            </a:r>
            <a:r>
              <a:rPr lang="ru-RU" dirty="0" smtClean="0"/>
              <a:t>делает </a:t>
            </a:r>
            <a:r>
              <a:rPr lang="ru-RU" dirty="0" err="1" smtClean="0"/>
              <a:t>нод</a:t>
            </a:r>
            <a:r>
              <a:rPr lang="ru-RU" dirty="0" smtClean="0"/>
              <a:t> у новым корнем списка детей </a:t>
            </a:r>
            <a:r>
              <a:rPr lang="en-US" dirty="0" smtClean="0"/>
              <a:t>z</a:t>
            </a:r>
            <a:r>
              <a:rPr lang="ru-RU" dirty="0" smtClean="0"/>
              <a:t>. Из двух деревьев </a:t>
            </a:r>
            <a:r>
              <a:rPr lang="en-US" dirty="0" smtClean="0"/>
              <a:t>B</a:t>
            </a:r>
            <a:r>
              <a:rPr lang="en-US" baseline="30000" dirty="0" smtClean="0"/>
              <a:t>k-1</a:t>
            </a:r>
            <a:r>
              <a:rPr lang="ru-RU" dirty="0" smtClean="0"/>
              <a:t> создается одно дерево </a:t>
            </a:r>
            <a:r>
              <a:rPr lang="en-US" dirty="0" smtClean="0"/>
              <a:t>B</a:t>
            </a:r>
            <a:r>
              <a:rPr lang="en-US" baseline="30000" dirty="0" smtClean="0"/>
              <a:t>k</a:t>
            </a:r>
            <a:r>
              <a:rPr lang="en-US" dirty="0" smtClean="0"/>
              <a:t> . </a:t>
            </a:r>
            <a:r>
              <a:rPr lang="ru-RU" dirty="0" smtClean="0"/>
              <a:t>Время работы </a:t>
            </a:r>
            <a:r>
              <a:rPr lang="en-US" dirty="0" smtClean="0"/>
              <a:t>O(1) </a:t>
            </a:r>
            <a:r>
              <a:rPr lang="ru-RU" dirty="0" smtClean="0"/>
              <a:t>так как просто происходит </a:t>
            </a:r>
            <a:r>
              <a:rPr lang="ru-RU" dirty="0" err="1" smtClean="0"/>
              <a:t>переприсвоение</a:t>
            </a:r>
            <a:r>
              <a:rPr lang="ru-RU" dirty="0" smtClean="0"/>
              <a:t>.</a:t>
            </a:r>
            <a:endParaRPr lang="ru-RU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400" y="2537460"/>
            <a:ext cx="275310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94877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On-screen Show (16:9)</PresentationFormat>
  <Paragraphs>76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Roboto Condensed</vt:lpstr>
      <vt:lpstr>Roboto Slab Regular</vt:lpstr>
      <vt:lpstr>Bahiana</vt:lpstr>
      <vt:lpstr>Fira Sans Extra Condensed Medium</vt:lpstr>
      <vt:lpstr>Roboto Condensed Light</vt:lpstr>
      <vt:lpstr>Barlow Semi Condensed SemiBold</vt:lpstr>
      <vt:lpstr>Barlow Semi Condensed</vt:lpstr>
      <vt:lpstr>Barlow Semi Condensed Medium</vt:lpstr>
      <vt:lpstr>Muli Regular</vt:lpstr>
      <vt:lpstr>Annual Report General by Slidesgo</vt:lpstr>
      <vt:lpstr>BINOMIAL HEAP</vt:lpstr>
      <vt:lpstr>BINOMIAL TREE</vt:lpstr>
      <vt:lpstr>У биномиального дерева(Bk) есть ряд интересных свойств: T.1. Биномиальное дерево Bk  с n вершинами имеет  2k  узлов. T.2.  Биномиальное дерево Bk  с n вершинами имеет высоту k; T.3. Биномиальное дерево Bk с n вершинами имеет ровно Ci k  узлов на высоте i T.4. Биномиальное дерево Bkс n вершинами имеет корень степени k; степень всех остальных вершин меньше степени корня биномиального дерева T.5. В биномиальном дереве Bkс n вершинами максимальная степень произвольного узла равна logn</vt:lpstr>
      <vt:lpstr>Примеры B0, B2, B3:</vt:lpstr>
      <vt:lpstr>ПРЕДСТАВЛЕНИЕ БИНОМИАЛЬНЫХ КУЧ</vt:lpstr>
      <vt:lpstr>А ТЕПЕРЬ О САМОЙ КУЧЕ</vt:lpstr>
      <vt:lpstr>ОПЕРАЦИЯ - MAKE</vt:lpstr>
      <vt:lpstr>Рассмотрим операции, которые можно производить с биномиальной кучей.  Обозначим нашу кучу за H. То пусть H.root — указатель на корень биномиального дерева минимального порядка этой кучи. Изначально H.root == null, то есть куча не содержит элементов.</vt:lpstr>
      <vt:lpstr>ОПЕРАЦИЯ LINK TREES</vt:lpstr>
      <vt:lpstr>ОПЕРАЦИЯ - MERGE</vt:lpstr>
      <vt:lpstr>PowerPoint Presentation</vt:lpstr>
      <vt:lpstr>ОПЕРАЦИЯ UNION</vt:lpstr>
      <vt:lpstr>PowerPoint Presentation</vt:lpstr>
      <vt:lpstr>PowerPoint Presentation</vt:lpstr>
      <vt:lpstr>ВРЕМЯ ВЫПОЛНЕНИЯ – O(logn)</vt:lpstr>
      <vt:lpstr>ОПЕРАЦИЯ - GetMinimum</vt:lpstr>
      <vt:lpstr>PowerPoint Presentation</vt:lpstr>
      <vt:lpstr>PowerPoint Presentation</vt:lpstr>
      <vt:lpstr>ОПЕРАЦИЯ - INSERT</vt:lpstr>
      <vt:lpstr>PowerPoint Presentation</vt:lpstr>
      <vt:lpstr>ОПЕРАЦИЯ – ExtractMin</vt:lpstr>
      <vt:lpstr>РАССМОТРИМ АЛГОРИТМ</vt:lpstr>
      <vt:lpstr>PowerPoint Presentation</vt:lpstr>
      <vt:lpstr>ВРЕМЯ ВЫПОЛНЕНИЯ – O(logn)</vt:lpstr>
      <vt:lpstr>ОПЕРАЦИЯ – DecreaseKey</vt:lpstr>
      <vt:lpstr>PowerPoint Presentation</vt:lpstr>
      <vt:lpstr>ВРЕМЯ ВЫПОЛНЕНИЯ СНОВА O(logn)</vt:lpstr>
      <vt:lpstr>ОПЕРАЦИЯ – DELETE</vt:lpstr>
      <vt:lpstr>ГРАФИК ДОБАВЛЕНИЯ</vt:lpstr>
      <vt:lpstr>ГРАФИК ВРЕМЕНИ ВЫПОЛНЕНИЯ КОДА</vt:lpstr>
      <vt:lpstr>ГРАФИК УДАЛЕНИЯ</vt:lpstr>
      <vt:lpstr>ПОДВЕДЕМ ИТОГ</vt:lpstr>
      <vt:lpstr>РЕСУРСЫ: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2021-04-14T17:21:27Z</dcterms:modified>
</cp:coreProperties>
</file>