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64" r:id="rId5"/>
    <p:sldId id="259" r:id="rId6"/>
    <p:sldId id="261" r:id="rId7"/>
    <p:sldId id="263"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 id="{CCDF0A9E-D8BE-445D-BBDC-6D2B61177EC2}">
          <p14:sldIdLst>
            <p14:sldId id="256"/>
          </p14:sldIdLst>
        </p14:section>
        <p14:section name="Intro/Context (Jens)" id="{7F57C3F1-066A-497F-B60F-8E598D47F8AB}">
          <p14:sldIdLst>
            <p14:sldId id="258"/>
          </p14:sldIdLst>
        </p14:section>
        <p14:section name="Doel (Max)" id="{8B6AA7EF-13D1-4D42-95D9-A5C93CC53B2A}">
          <p14:sldIdLst>
            <p14:sldId id="257"/>
          </p14:sldIdLst>
        </p14:section>
        <p14:section name="Casus (Max)" id="{6510CFDB-9CD8-4134-ACDE-721DAFA105CE}">
          <p14:sldIdLst>
            <p14:sldId id="264"/>
          </p14:sldIdLst>
        </p14:section>
        <p14:section name="Testen (Jens)" id="{313D009D-D497-4EA7-8BD6-938381042561}">
          <p14:sldIdLst>
            <p14:sldId id="259"/>
          </p14:sldIdLst>
        </p14:section>
        <p14:section name="Ontwerp (Jens)" id="{17C24532-14DA-434D-9001-35802B49BE85}">
          <p14:sldIdLst>
            <p14:sldId id="261"/>
          </p14:sldIdLst>
        </p14:section>
        <p14:section name="Demo/Resultaten (Max)" id="{82BB1535-959E-44C3-ACFF-32AE670FB253}">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270" autoAdjust="0"/>
  </p:normalViewPr>
  <p:slideViewPr>
    <p:cSldViewPr snapToGrid="0">
      <p:cViewPr varScale="1">
        <p:scale>
          <a:sx n="54" d="100"/>
          <a:sy n="54" d="100"/>
        </p:scale>
        <p:origin x="1810" y="58"/>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9D62AD-C2BE-4B1F-9B15-73B167B467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BB1799-3B3D-4CB1-B1F8-91B579AD9E24}">
      <dgm:prSet/>
      <dgm:spPr/>
      <dgm:t>
        <a:bodyPr/>
        <a:lstStyle/>
        <a:p>
          <a:pPr>
            <a:lnSpc>
              <a:spcPct val="100000"/>
            </a:lnSpc>
          </a:pPr>
          <a:r>
            <a:rPr lang="nl-NL"/>
            <a:t>Verkoop </a:t>
          </a:r>
          <a:endParaRPr lang="en-US"/>
        </a:p>
      </dgm:t>
    </dgm:pt>
    <dgm:pt modelId="{25BDB10C-A8DD-43E7-BA3C-20A7D2D12141}" type="parTrans" cxnId="{75C69D66-1425-4601-92A2-EB4601297656}">
      <dgm:prSet/>
      <dgm:spPr/>
      <dgm:t>
        <a:bodyPr/>
        <a:lstStyle/>
        <a:p>
          <a:endParaRPr lang="en-US"/>
        </a:p>
      </dgm:t>
    </dgm:pt>
    <dgm:pt modelId="{A3EFA2D8-AFEC-4B29-AB3B-7ADD42603B9C}" type="sibTrans" cxnId="{75C69D66-1425-4601-92A2-EB4601297656}">
      <dgm:prSet/>
      <dgm:spPr/>
      <dgm:t>
        <a:bodyPr/>
        <a:lstStyle/>
        <a:p>
          <a:endParaRPr lang="en-US"/>
        </a:p>
      </dgm:t>
    </dgm:pt>
    <dgm:pt modelId="{857EEF69-65B7-4475-9926-E1B79709B647}">
      <dgm:prSet/>
      <dgm:spPr/>
      <dgm:t>
        <a:bodyPr/>
        <a:lstStyle/>
        <a:p>
          <a:pPr>
            <a:lnSpc>
              <a:spcPct val="100000"/>
            </a:lnSpc>
          </a:pPr>
          <a:r>
            <a:rPr lang="nl-NL"/>
            <a:t>Onderhoud</a:t>
          </a:r>
          <a:endParaRPr lang="en-US"/>
        </a:p>
      </dgm:t>
    </dgm:pt>
    <dgm:pt modelId="{83318641-775D-49D4-AB83-5B564419968E}" type="parTrans" cxnId="{1DC9BBF5-28F9-4CE2-8044-4FACF1EFB46C}">
      <dgm:prSet/>
      <dgm:spPr/>
      <dgm:t>
        <a:bodyPr/>
        <a:lstStyle/>
        <a:p>
          <a:endParaRPr lang="en-US"/>
        </a:p>
      </dgm:t>
    </dgm:pt>
    <dgm:pt modelId="{884991D5-945E-48EA-A3D0-D4B9665575F8}" type="sibTrans" cxnId="{1DC9BBF5-28F9-4CE2-8044-4FACF1EFB46C}">
      <dgm:prSet/>
      <dgm:spPr/>
      <dgm:t>
        <a:bodyPr/>
        <a:lstStyle/>
        <a:p>
          <a:endParaRPr lang="en-US"/>
        </a:p>
      </dgm:t>
    </dgm:pt>
    <dgm:pt modelId="{66A57A36-4650-4049-94B7-389E46B7767F}">
      <dgm:prSet/>
      <dgm:spPr/>
      <dgm:t>
        <a:bodyPr/>
        <a:lstStyle/>
        <a:p>
          <a:pPr>
            <a:lnSpc>
              <a:spcPct val="100000"/>
            </a:lnSpc>
          </a:pPr>
          <a:r>
            <a:rPr lang="nl-NL"/>
            <a:t>Registratie </a:t>
          </a:r>
          <a:endParaRPr lang="en-US"/>
        </a:p>
      </dgm:t>
    </dgm:pt>
    <dgm:pt modelId="{9C8943CF-D95D-4C01-BF0B-4F1FB81C3980}" type="parTrans" cxnId="{6714D77C-255D-496B-B98A-B59E3B10ED1D}">
      <dgm:prSet/>
      <dgm:spPr/>
      <dgm:t>
        <a:bodyPr/>
        <a:lstStyle/>
        <a:p>
          <a:endParaRPr lang="en-US"/>
        </a:p>
      </dgm:t>
    </dgm:pt>
    <dgm:pt modelId="{B1AEAAA3-4562-4C37-B3ED-BCFEA51FE816}" type="sibTrans" cxnId="{6714D77C-255D-496B-B98A-B59E3B10ED1D}">
      <dgm:prSet/>
      <dgm:spPr/>
      <dgm:t>
        <a:bodyPr/>
        <a:lstStyle/>
        <a:p>
          <a:endParaRPr lang="en-US"/>
        </a:p>
      </dgm:t>
    </dgm:pt>
    <dgm:pt modelId="{266AEE73-0190-4DDC-BA24-415A47A63E49}" type="pres">
      <dgm:prSet presAssocID="{089D62AD-C2BE-4B1F-9B15-73B167B467F4}" presName="root" presStyleCnt="0">
        <dgm:presLayoutVars>
          <dgm:dir/>
          <dgm:resizeHandles val="exact"/>
        </dgm:presLayoutVars>
      </dgm:prSet>
      <dgm:spPr/>
    </dgm:pt>
    <dgm:pt modelId="{1E051F93-A835-48EA-BF7D-98FA8C8130AE}" type="pres">
      <dgm:prSet presAssocID="{44BB1799-3B3D-4CB1-B1F8-91B579AD9E24}" presName="compNode" presStyleCnt="0"/>
      <dgm:spPr/>
    </dgm:pt>
    <dgm:pt modelId="{8619F03C-A3B3-4C64-A8A7-EFCCC36EBEC6}" type="pres">
      <dgm:prSet presAssocID="{44BB1799-3B3D-4CB1-B1F8-91B579AD9E24}" presName="bgRect" presStyleLbl="bgShp" presStyleIdx="0" presStyleCnt="3"/>
      <dgm:spPr>
        <a:solidFill>
          <a:schemeClr val="tx2">
            <a:lumMod val="25000"/>
          </a:schemeClr>
        </a:solidFill>
      </dgm:spPr>
    </dgm:pt>
    <dgm:pt modelId="{973B0D42-0188-4984-8015-6E6679FE9149}" type="pres">
      <dgm:prSet presAssocID="{44BB1799-3B3D-4CB1-B1F8-91B579AD9E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druk"/>
        </a:ext>
      </dgm:extLst>
    </dgm:pt>
    <dgm:pt modelId="{46B9AFD6-8DE6-4483-94DC-26AC67F31DB6}" type="pres">
      <dgm:prSet presAssocID="{44BB1799-3B3D-4CB1-B1F8-91B579AD9E24}" presName="spaceRect" presStyleCnt="0"/>
      <dgm:spPr/>
    </dgm:pt>
    <dgm:pt modelId="{F56AD7F3-113F-4E3B-931B-84611D6322DB}" type="pres">
      <dgm:prSet presAssocID="{44BB1799-3B3D-4CB1-B1F8-91B579AD9E24}" presName="parTx" presStyleLbl="revTx" presStyleIdx="0" presStyleCnt="3">
        <dgm:presLayoutVars>
          <dgm:chMax val="0"/>
          <dgm:chPref val="0"/>
        </dgm:presLayoutVars>
      </dgm:prSet>
      <dgm:spPr/>
    </dgm:pt>
    <dgm:pt modelId="{ADBA785C-0DE7-434C-B4E9-19F231F3B574}" type="pres">
      <dgm:prSet presAssocID="{A3EFA2D8-AFEC-4B29-AB3B-7ADD42603B9C}" presName="sibTrans" presStyleCnt="0"/>
      <dgm:spPr/>
    </dgm:pt>
    <dgm:pt modelId="{17E35C0B-D683-4C51-B994-02FD44D92410}" type="pres">
      <dgm:prSet presAssocID="{857EEF69-65B7-4475-9926-E1B79709B647}" presName="compNode" presStyleCnt="0"/>
      <dgm:spPr/>
    </dgm:pt>
    <dgm:pt modelId="{53B5AE87-44DB-4339-BB10-3BC53020D27E}" type="pres">
      <dgm:prSet presAssocID="{857EEF69-65B7-4475-9926-E1B79709B647}" presName="bgRect" presStyleLbl="bgShp" presStyleIdx="1" presStyleCnt="3"/>
      <dgm:spPr>
        <a:solidFill>
          <a:schemeClr val="tx2">
            <a:lumMod val="25000"/>
          </a:schemeClr>
        </a:solidFill>
      </dgm:spPr>
    </dgm:pt>
    <dgm:pt modelId="{66ED2BD4-0EA9-4B73-AAC3-67302FC68E19}" type="pres">
      <dgm:prSet presAssocID="{857EEF69-65B7-4475-9926-E1B79709B6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roevendraaier"/>
        </a:ext>
      </dgm:extLst>
    </dgm:pt>
    <dgm:pt modelId="{12CA696C-873F-4798-8E22-9DD301DF5731}" type="pres">
      <dgm:prSet presAssocID="{857EEF69-65B7-4475-9926-E1B79709B647}" presName="spaceRect" presStyleCnt="0"/>
      <dgm:spPr/>
    </dgm:pt>
    <dgm:pt modelId="{963F9803-9E4B-4A4B-B489-865CC91C9436}" type="pres">
      <dgm:prSet presAssocID="{857EEF69-65B7-4475-9926-E1B79709B647}" presName="parTx" presStyleLbl="revTx" presStyleIdx="1" presStyleCnt="3">
        <dgm:presLayoutVars>
          <dgm:chMax val="0"/>
          <dgm:chPref val="0"/>
        </dgm:presLayoutVars>
      </dgm:prSet>
      <dgm:spPr/>
    </dgm:pt>
    <dgm:pt modelId="{8529BA1E-CED1-4382-AD07-2F322BE84813}" type="pres">
      <dgm:prSet presAssocID="{884991D5-945E-48EA-A3D0-D4B9665575F8}" presName="sibTrans" presStyleCnt="0"/>
      <dgm:spPr/>
    </dgm:pt>
    <dgm:pt modelId="{64429D7F-D5DD-473E-80BF-FAB99E4CD6FB}" type="pres">
      <dgm:prSet presAssocID="{66A57A36-4650-4049-94B7-389E46B7767F}" presName="compNode" presStyleCnt="0"/>
      <dgm:spPr/>
    </dgm:pt>
    <dgm:pt modelId="{5A914DA4-B4EA-4818-B01C-1F3D1417DE87}" type="pres">
      <dgm:prSet presAssocID="{66A57A36-4650-4049-94B7-389E46B7767F}" presName="bgRect" presStyleLbl="bgShp" presStyleIdx="2" presStyleCnt="3"/>
      <dgm:spPr>
        <a:solidFill>
          <a:schemeClr val="tx2">
            <a:lumMod val="25000"/>
          </a:schemeClr>
        </a:solidFill>
      </dgm:spPr>
    </dgm:pt>
    <dgm:pt modelId="{E6FE7AE7-4BD7-4635-85A3-6174190B3D56}" type="pres">
      <dgm:prSet presAssocID="{66A57A36-4650-4049-94B7-389E46B776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olelijst"/>
        </a:ext>
      </dgm:extLst>
    </dgm:pt>
    <dgm:pt modelId="{6943C68A-CEDA-4314-86F6-384A0833FC96}" type="pres">
      <dgm:prSet presAssocID="{66A57A36-4650-4049-94B7-389E46B7767F}" presName="spaceRect" presStyleCnt="0"/>
      <dgm:spPr/>
    </dgm:pt>
    <dgm:pt modelId="{EF082A9D-08AD-4D13-A300-917973A7E652}" type="pres">
      <dgm:prSet presAssocID="{66A57A36-4650-4049-94B7-389E46B7767F}" presName="parTx" presStyleLbl="revTx" presStyleIdx="2" presStyleCnt="3">
        <dgm:presLayoutVars>
          <dgm:chMax val="0"/>
          <dgm:chPref val="0"/>
        </dgm:presLayoutVars>
      </dgm:prSet>
      <dgm:spPr/>
    </dgm:pt>
  </dgm:ptLst>
  <dgm:cxnLst>
    <dgm:cxn modelId="{AB62DA65-E839-45C7-B333-1088FEC86A8F}" type="presOf" srcId="{089D62AD-C2BE-4B1F-9B15-73B167B467F4}" destId="{266AEE73-0190-4DDC-BA24-415A47A63E49}" srcOrd="0" destOrd="0" presId="urn:microsoft.com/office/officeart/2018/2/layout/IconVerticalSolidList"/>
    <dgm:cxn modelId="{75C69D66-1425-4601-92A2-EB4601297656}" srcId="{089D62AD-C2BE-4B1F-9B15-73B167B467F4}" destId="{44BB1799-3B3D-4CB1-B1F8-91B579AD9E24}" srcOrd="0" destOrd="0" parTransId="{25BDB10C-A8DD-43E7-BA3C-20A7D2D12141}" sibTransId="{A3EFA2D8-AFEC-4B29-AB3B-7ADD42603B9C}"/>
    <dgm:cxn modelId="{697F5953-9E41-4192-96D1-7988755AC5BC}" type="presOf" srcId="{66A57A36-4650-4049-94B7-389E46B7767F}" destId="{EF082A9D-08AD-4D13-A300-917973A7E652}" srcOrd="0" destOrd="0" presId="urn:microsoft.com/office/officeart/2018/2/layout/IconVerticalSolidList"/>
    <dgm:cxn modelId="{6714D77C-255D-496B-B98A-B59E3B10ED1D}" srcId="{089D62AD-C2BE-4B1F-9B15-73B167B467F4}" destId="{66A57A36-4650-4049-94B7-389E46B7767F}" srcOrd="2" destOrd="0" parTransId="{9C8943CF-D95D-4C01-BF0B-4F1FB81C3980}" sibTransId="{B1AEAAA3-4562-4C37-B3ED-BCFEA51FE816}"/>
    <dgm:cxn modelId="{FD798AE7-93FF-4199-95EE-DB2B90DD1A0D}" type="presOf" srcId="{44BB1799-3B3D-4CB1-B1F8-91B579AD9E24}" destId="{F56AD7F3-113F-4E3B-931B-84611D6322DB}" srcOrd="0" destOrd="0" presId="urn:microsoft.com/office/officeart/2018/2/layout/IconVerticalSolidList"/>
    <dgm:cxn modelId="{1DC9BBF5-28F9-4CE2-8044-4FACF1EFB46C}" srcId="{089D62AD-C2BE-4B1F-9B15-73B167B467F4}" destId="{857EEF69-65B7-4475-9926-E1B79709B647}" srcOrd="1" destOrd="0" parTransId="{83318641-775D-49D4-AB83-5B564419968E}" sibTransId="{884991D5-945E-48EA-A3D0-D4B9665575F8}"/>
    <dgm:cxn modelId="{29E17BFB-832E-4FA2-ACB7-89186B1E9CEA}" type="presOf" srcId="{857EEF69-65B7-4475-9926-E1B79709B647}" destId="{963F9803-9E4B-4A4B-B489-865CC91C9436}" srcOrd="0" destOrd="0" presId="urn:microsoft.com/office/officeart/2018/2/layout/IconVerticalSolidList"/>
    <dgm:cxn modelId="{6DD625CA-D5A6-4661-8EAF-83FBB0EBECED}" type="presParOf" srcId="{266AEE73-0190-4DDC-BA24-415A47A63E49}" destId="{1E051F93-A835-48EA-BF7D-98FA8C8130AE}" srcOrd="0" destOrd="0" presId="urn:microsoft.com/office/officeart/2018/2/layout/IconVerticalSolidList"/>
    <dgm:cxn modelId="{A335C152-4475-461D-AB45-99BE73FEAEA3}" type="presParOf" srcId="{1E051F93-A835-48EA-BF7D-98FA8C8130AE}" destId="{8619F03C-A3B3-4C64-A8A7-EFCCC36EBEC6}" srcOrd="0" destOrd="0" presId="urn:microsoft.com/office/officeart/2018/2/layout/IconVerticalSolidList"/>
    <dgm:cxn modelId="{1C421D85-ECA8-4022-810E-22F18CA0231E}" type="presParOf" srcId="{1E051F93-A835-48EA-BF7D-98FA8C8130AE}" destId="{973B0D42-0188-4984-8015-6E6679FE9149}" srcOrd="1" destOrd="0" presId="urn:microsoft.com/office/officeart/2018/2/layout/IconVerticalSolidList"/>
    <dgm:cxn modelId="{86F671FB-98D8-4F2B-929D-A6E6E7828667}" type="presParOf" srcId="{1E051F93-A835-48EA-BF7D-98FA8C8130AE}" destId="{46B9AFD6-8DE6-4483-94DC-26AC67F31DB6}" srcOrd="2" destOrd="0" presId="urn:microsoft.com/office/officeart/2018/2/layout/IconVerticalSolidList"/>
    <dgm:cxn modelId="{BBC9CE22-F727-413A-8276-8CFCFFC3FD26}" type="presParOf" srcId="{1E051F93-A835-48EA-BF7D-98FA8C8130AE}" destId="{F56AD7F3-113F-4E3B-931B-84611D6322DB}" srcOrd="3" destOrd="0" presId="urn:microsoft.com/office/officeart/2018/2/layout/IconVerticalSolidList"/>
    <dgm:cxn modelId="{2B772FAF-59C6-4229-949D-7F3D2C3286D1}" type="presParOf" srcId="{266AEE73-0190-4DDC-BA24-415A47A63E49}" destId="{ADBA785C-0DE7-434C-B4E9-19F231F3B574}" srcOrd="1" destOrd="0" presId="urn:microsoft.com/office/officeart/2018/2/layout/IconVerticalSolidList"/>
    <dgm:cxn modelId="{FE959609-7A8E-49AD-B8E6-F505B4DA305A}" type="presParOf" srcId="{266AEE73-0190-4DDC-BA24-415A47A63E49}" destId="{17E35C0B-D683-4C51-B994-02FD44D92410}" srcOrd="2" destOrd="0" presId="urn:microsoft.com/office/officeart/2018/2/layout/IconVerticalSolidList"/>
    <dgm:cxn modelId="{80AEAC42-1B5A-4EC3-907F-E29FC0D3413D}" type="presParOf" srcId="{17E35C0B-D683-4C51-B994-02FD44D92410}" destId="{53B5AE87-44DB-4339-BB10-3BC53020D27E}" srcOrd="0" destOrd="0" presId="urn:microsoft.com/office/officeart/2018/2/layout/IconVerticalSolidList"/>
    <dgm:cxn modelId="{64B9AEA2-7DEF-4EB0-832D-1CE767967445}" type="presParOf" srcId="{17E35C0B-D683-4C51-B994-02FD44D92410}" destId="{66ED2BD4-0EA9-4B73-AAC3-67302FC68E19}" srcOrd="1" destOrd="0" presId="urn:microsoft.com/office/officeart/2018/2/layout/IconVerticalSolidList"/>
    <dgm:cxn modelId="{C5CF262E-41E9-41D4-B329-308C9EAF60CA}" type="presParOf" srcId="{17E35C0B-D683-4C51-B994-02FD44D92410}" destId="{12CA696C-873F-4798-8E22-9DD301DF5731}" srcOrd="2" destOrd="0" presId="urn:microsoft.com/office/officeart/2018/2/layout/IconVerticalSolidList"/>
    <dgm:cxn modelId="{30676C6D-F890-4F3D-A6EF-A62674E84E62}" type="presParOf" srcId="{17E35C0B-D683-4C51-B994-02FD44D92410}" destId="{963F9803-9E4B-4A4B-B489-865CC91C9436}" srcOrd="3" destOrd="0" presId="urn:microsoft.com/office/officeart/2018/2/layout/IconVerticalSolidList"/>
    <dgm:cxn modelId="{50F00279-C0DB-4A26-B157-A15D610D0EAB}" type="presParOf" srcId="{266AEE73-0190-4DDC-BA24-415A47A63E49}" destId="{8529BA1E-CED1-4382-AD07-2F322BE84813}" srcOrd="3" destOrd="0" presId="urn:microsoft.com/office/officeart/2018/2/layout/IconVerticalSolidList"/>
    <dgm:cxn modelId="{D6F33A1E-CA50-437F-A22C-1C2CD38D8C0E}" type="presParOf" srcId="{266AEE73-0190-4DDC-BA24-415A47A63E49}" destId="{64429D7F-D5DD-473E-80BF-FAB99E4CD6FB}" srcOrd="4" destOrd="0" presId="urn:microsoft.com/office/officeart/2018/2/layout/IconVerticalSolidList"/>
    <dgm:cxn modelId="{75806977-D6C0-4D0E-8B2A-F4759E50BA37}" type="presParOf" srcId="{64429D7F-D5DD-473E-80BF-FAB99E4CD6FB}" destId="{5A914DA4-B4EA-4818-B01C-1F3D1417DE87}" srcOrd="0" destOrd="0" presId="urn:microsoft.com/office/officeart/2018/2/layout/IconVerticalSolidList"/>
    <dgm:cxn modelId="{2C682C89-DBDF-4D00-B470-7488108F3704}" type="presParOf" srcId="{64429D7F-D5DD-473E-80BF-FAB99E4CD6FB}" destId="{E6FE7AE7-4BD7-4635-85A3-6174190B3D56}" srcOrd="1" destOrd="0" presId="urn:microsoft.com/office/officeart/2018/2/layout/IconVerticalSolidList"/>
    <dgm:cxn modelId="{9A3038F6-FF79-4986-9F33-4E6A1EDA0790}" type="presParOf" srcId="{64429D7F-D5DD-473E-80BF-FAB99E4CD6FB}" destId="{6943C68A-CEDA-4314-86F6-384A0833FC96}" srcOrd="2" destOrd="0" presId="urn:microsoft.com/office/officeart/2018/2/layout/IconVerticalSolidList"/>
    <dgm:cxn modelId="{D51B9559-7AD5-4F43-BC95-686C3BE0C8B5}" type="presParOf" srcId="{64429D7F-D5DD-473E-80BF-FAB99E4CD6FB}" destId="{EF082A9D-08AD-4D13-A300-917973A7E6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9F03C-A3B3-4C64-A8A7-EFCCC36EBEC6}">
      <dsp:nvSpPr>
        <dsp:cNvPr id="0" name=""/>
        <dsp:cNvSpPr/>
      </dsp:nvSpPr>
      <dsp:spPr>
        <a:xfrm>
          <a:off x="0" y="716"/>
          <a:ext cx="4786311" cy="1675990"/>
        </a:xfrm>
        <a:prstGeom prst="roundRect">
          <a:avLst>
            <a:gd name="adj" fmla="val 10000"/>
          </a:avLst>
        </a:prstGeom>
        <a:solidFill>
          <a:schemeClr val="tx2">
            <a:lumMod val="25000"/>
          </a:schemeClr>
        </a:solidFill>
        <a:ln>
          <a:noFill/>
        </a:ln>
        <a:effectLst/>
      </dsp:spPr>
      <dsp:style>
        <a:lnRef idx="0">
          <a:scrgbClr r="0" g="0" b="0"/>
        </a:lnRef>
        <a:fillRef idx="1">
          <a:scrgbClr r="0" g="0" b="0"/>
        </a:fillRef>
        <a:effectRef idx="0">
          <a:scrgbClr r="0" g="0" b="0"/>
        </a:effectRef>
        <a:fontRef idx="minor"/>
      </dsp:style>
    </dsp:sp>
    <dsp:sp modelId="{973B0D42-0188-4984-8015-6E6679FE9149}">
      <dsp:nvSpPr>
        <dsp:cNvPr id="0" name=""/>
        <dsp:cNvSpPr/>
      </dsp:nvSpPr>
      <dsp:spPr>
        <a:xfrm>
          <a:off x="506987" y="377814"/>
          <a:ext cx="921794" cy="921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AD7F3-113F-4E3B-931B-84611D6322DB}">
      <dsp:nvSpPr>
        <dsp:cNvPr id="0" name=""/>
        <dsp:cNvSpPr/>
      </dsp:nvSpPr>
      <dsp:spPr>
        <a:xfrm>
          <a:off x="1935769" y="716"/>
          <a:ext cx="2850542" cy="167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76" tIns="177376" rIns="177376" bIns="177376" numCol="1" spcCol="1270" anchor="ctr" anchorCtr="0">
          <a:noAutofit/>
        </a:bodyPr>
        <a:lstStyle/>
        <a:p>
          <a:pPr marL="0" lvl="0" indent="0" algn="l" defTabSz="1111250">
            <a:lnSpc>
              <a:spcPct val="100000"/>
            </a:lnSpc>
            <a:spcBef>
              <a:spcPct val="0"/>
            </a:spcBef>
            <a:spcAft>
              <a:spcPct val="35000"/>
            </a:spcAft>
            <a:buNone/>
          </a:pPr>
          <a:r>
            <a:rPr lang="nl-NL" sz="2500" kern="1200"/>
            <a:t>Verkoop </a:t>
          </a:r>
          <a:endParaRPr lang="en-US" sz="2500" kern="1200"/>
        </a:p>
      </dsp:txBody>
      <dsp:txXfrm>
        <a:off x="1935769" y="716"/>
        <a:ext cx="2850542" cy="1675990"/>
      </dsp:txXfrm>
    </dsp:sp>
    <dsp:sp modelId="{53B5AE87-44DB-4339-BB10-3BC53020D27E}">
      <dsp:nvSpPr>
        <dsp:cNvPr id="0" name=""/>
        <dsp:cNvSpPr/>
      </dsp:nvSpPr>
      <dsp:spPr>
        <a:xfrm>
          <a:off x="0" y="2095704"/>
          <a:ext cx="4786311" cy="1675990"/>
        </a:xfrm>
        <a:prstGeom prst="roundRect">
          <a:avLst>
            <a:gd name="adj" fmla="val 10000"/>
          </a:avLst>
        </a:prstGeom>
        <a:solidFill>
          <a:schemeClr val="tx2">
            <a:lumMod val="25000"/>
          </a:schemeClr>
        </a:solidFill>
        <a:ln>
          <a:noFill/>
        </a:ln>
        <a:effectLst/>
      </dsp:spPr>
      <dsp:style>
        <a:lnRef idx="0">
          <a:scrgbClr r="0" g="0" b="0"/>
        </a:lnRef>
        <a:fillRef idx="1">
          <a:scrgbClr r="0" g="0" b="0"/>
        </a:fillRef>
        <a:effectRef idx="0">
          <a:scrgbClr r="0" g="0" b="0"/>
        </a:effectRef>
        <a:fontRef idx="minor"/>
      </dsp:style>
    </dsp:sp>
    <dsp:sp modelId="{66ED2BD4-0EA9-4B73-AAC3-67302FC68E19}">
      <dsp:nvSpPr>
        <dsp:cNvPr id="0" name=""/>
        <dsp:cNvSpPr/>
      </dsp:nvSpPr>
      <dsp:spPr>
        <a:xfrm>
          <a:off x="506987" y="2472802"/>
          <a:ext cx="921794" cy="921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F9803-9E4B-4A4B-B489-865CC91C9436}">
      <dsp:nvSpPr>
        <dsp:cNvPr id="0" name=""/>
        <dsp:cNvSpPr/>
      </dsp:nvSpPr>
      <dsp:spPr>
        <a:xfrm>
          <a:off x="1935769" y="2095704"/>
          <a:ext cx="2850542" cy="167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76" tIns="177376" rIns="177376" bIns="177376" numCol="1" spcCol="1270" anchor="ctr" anchorCtr="0">
          <a:noAutofit/>
        </a:bodyPr>
        <a:lstStyle/>
        <a:p>
          <a:pPr marL="0" lvl="0" indent="0" algn="l" defTabSz="1111250">
            <a:lnSpc>
              <a:spcPct val="100000"/>
            </a:lnSpc>
            <a:spcBef>
              <a:spcPct val="0"/>
            </a:spcBef>
            <a:spcAft>
              <a:spcPct val="35000"/>
            </a:spcAft>
            <a:buNone/>
          </a:pPr>
          <a:r>
            <a:rPr lang="nl-NL" sz="2500" kern="1200"/>
            <a:t>Onderhoud</a:t>
          </a:r>
          <a:endParaRPr lang="en-US" sz="2500" kern="1200"/>
        </a:p>
      </dsp:txBody>
      <dsp:txXfrm>
        <a:off x="1935769" y="2095704"/>
        <a:ext cx="2850542" cy="1675990"/>
      </dsp:txXfrm>
    </dsp:sp>
    <dsp:sp modelId="{5A914DA4-B4EA-4818-B01C-1F3D1417DE87}">
      <dsp:nvSpPr>
        <dsp:cNvPr id="0" name=""/>
        <dsp:cNvSpPr/>
      </dsp:nvSpPr>
      <dsp:spPr>
        <a:xfrm>
          <a:off x="0" y="4190693"/>
          <a:ext cx="4786311" cy="1675990"/>
        </a:xfrm>
        <a:prstGeom prst="roundRect">
          <a:avLst>
            <a:gd name="adj" fmla="val 10000"/>
          </a:avLst>
        </a:prstGeom>
        <a:solidFill>
          <a:schemeClr val="tx2">
            <a:lumMod val="25000"/>
          </a:schemeClr>
        </a:solidFill>
        <a:ln>
          <a:noFill/>
        </a:ln>
        <a:effectLst/>
      </dsp:spPr>
      <dsp:style>
        <a:lnRef idx="0">
          <a:scrgbClr r="0" g="0" b="0"/>
        </a:lnRef>
        <a:fillRef idx="1">
          <a:scrgbClr r="0" g="0" b="0"/>
        </a:fillRef>
        <a:effectRef idx="0">
          <a:scrgbClr r="0" g="0" b="0"/>
        </a:effectRef>
        <a:fontRef idx="minor"/>
      </dsp:style>
    </dsp:sp>
    <dsp:sp modelId="{E6FE7AE7-4BD7-4635-85A3-6174190B3D56}">
      <dsp:nvSpPr>
        <dsp:cNvPr id="0" name=""/>
        <dsp:cNvSpPr/>
      </dsp:nvSpPr>
      <dsp:spPr>
        <a:xfrm>
          <a:off x="506987" y="4567790"/>
          <a:ext cx="921794" cy="921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82A9D-08AD-4D13-A300-917973A7E652}">
      <dsp:nvSpPr>
        <dsp:cNvPr id="0" name=""/>
        <dsp:cNvSpPr/>
      </dsp:nvSpPr>
      <dsp:spPr>
        <a:xfrm>
          <a:off x="1935769" y="4190693"/>
          <a:ext cx="2850542" cy="167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76" tIns="177376" rIns="177376" bIns="177376" numCol="1" spcCol="1270" anchor="ctr" anchorCtr="0">
          <a:noAutofit/>
        </a:bodyPr>
        <a:lstStyle/>
        <a:p>
          <a:pPr marL="0" lvl="0" indent="0" algn="l" defTabSz="1111250">
            <a:lnSpc>
              <a:spcPct val="100000"/>
            </a:lnSpc>
            <a:spcBef>
              <a:spcPct val="0"/>
            </a:spcBef>
            <a:spcAft>
              <a:spcPct val="35000"/>
            </a:spcAft>
            <a:buNone/>
          </a:pPr>
          <a:r>
            <a:rPr lang="nl-NL" sz="2500" kern="1200"/>
            <a:t>Registratie </a:t>
          </a:r>
          <a:endParaRPr lang="en-US" sz="2500" kern="1200"/>
        </a:p>
      </dsp:txBody>
      <dsp:txXfrm>
        <a:off x="1935769" y="4190693"/>
        <a:ext cx="2850542" cy="16759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37B8-E30B-4B04-830E-5C4BDEC18BF5}" type="datetimeFigureOut">
              <a:rPr lang="nl-NL" smtClean="0"/>
              <a:t>24-6-2020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5885F-8989-4875-8D2B-8744C413DD17}" type="slidenum">
              <a:rPr lang="nl-NL" smtClean="0"/>
              <a:t>‹nr.›</a:t>
            </a:fld>
            <a:endParaRPr lang="nl-NL"/>
          </a:p>
        </p:txBody>
      </p:sp>
    </p:spTree>
    <p:extLst>
      <p:ext uri="{BB962C8B-B14F-4D97-AF65-F5344CB8AC3E}">
        <p14:creationId xmlns:p14="http://schemas.microsoft.com/office/powerpoint/2010/main" val="192630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(Intro en Context)</a:t>
            </a:r>
          </a:p>
          <a:p>
            <a:r>
              <a:rPr lang="nl-NL" sz="1200" kern="1200" dirty="0">
                <a:solidFill>
                  <a:schemeClr val="tx1"/>
                </a:solidFill>
                <a:effectLst/>
                <a:latin typeface="+mn-lt"/>
                <a:ea typeface="+mn-ea"/>
                <a:cs typeface="+mn-cs"/>
              </a:rPr>
              <a:t>Ons onderwerp voor het vak afstuderen ligt is Microservices. Microservices zijn een variant van SOA (service-</a:t>
            </a:r>
            <a:r>
              <a:rPr lang="nl-NL" sz="1200" kern="1200" dirty="0" err="1">
                <a:solidFill>
                  <a:schemeClr val="tx1"/>
                </a:solidFill>
                <a:effectLst/>
                <a:latin typeface="+mn-lt"/>
                <a:ea typeface="+mn-ea"/>
                <a:cs typeface="+mn-cs"/>
              </a:rPr>
              <a:t>oriented</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architecture</a:t>
            </a:r>
            <a:r>
              <a:rPr lang="nl-NL" sz="1200" kern="1200" dirty="0">
                <a:solidFill>
                  <a:schemeClr val="tx1"/>
                </a:solidFill>
                <a:effectLst/>
                <a:latin typeface="+mn-lt"/>
                <a:ea typeface="+mn-ea"/>
                <a:cs typeface="+mn-cs"/>
              </a:rPr>
              <a:t>). Het is een architectuur stijl waarbij een applicatielandschap onderverdeeld wordt in kleine services en communiceren met elkaar door middel van een event bus. De services binnen een microservice architectuur dienen een specifieke business functie. Daarbij zijn microservices autonoom, dat houdt in dat elke service zijn eigen verantwoordelijkheid heeft en ook vaak zijn eigen database. Microservice is tegenwoordig een heel groot begrip en er komen heel veel dingen bij kijken. Maar in dit onderzoek leggen we de focus op de performance van de microservices. </a:t>
            </a:r>
          </a:p>
          <a:p>
            <a:r>
              <a:rPr lang="nl-NL" sz="1200" kern="1200" dirty="0">
                <a:solidFill>
                  <a:schemeClr val="tx1"/>
                </a:solidFill>
                <a:effectLst/>
                <a:latin typeface="+mn-lt"/>
                <a:ea typeface="+mn-ea"/>
                <a:cs typeface="+mn-cs"/>
              </a:rPr>
              <a:t>Deze architectuur stijl kan je in elke applicatie en systeem toepassen. Maar dat kan alleen als je applicatie of systeem groot genoeg is. Want elke service binnen de architectuur dient een specifieke business functie. En als je applicatie of systeem te weinig business functies heeft dan is het simpelweg onnodig of nadelig om in je applicatie of systeem een microservice architectuur toe te passen. </a:t>
            </a:r>
          </a:p>
        </p:txBody>
      </p:sp>
      <p:sp>
        <p:nvSpPr>
          <p:cNvPr id="4" name="Tijdelijke aanduiding voor dianummer 3"/>
          <p:cNvSpPr>
            <a:spLocks noGrp="1"/>
          </p:cNvSpPr>
          <p:nvPr>
            <p:ph type="sldNum" sz="quarter" idx="5"/>
          </p:nvPr>
        </p:nvSpPr>
        <p:spPr/>
        <p:txBody>
          <a:bodyPr/>
          <a:lstStyle/>
          <a:p>
            <a:fld id="{E9F5885F-8989-4875-8D2B-8744C413DD17}" type="slidenum">
              <a:rPr lang="nl-NL" smtClean="0"/>
              <a:t>2</a:t>
            </a:fld>
            <a:endParaRPr lang="nl-NL"/>
          </a:p>
        </p:txBody>
      </p:sp>
    </p:spTree>
    <p:extLst>
      <p:ext uri="{BB962C8B-B14F-4D97-AF65-F5344CB8AC3E}">
        <p14:creationId xmlns:p14="http://schemas.microsoft.com/office/powerpoint/2010/main" val="422486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(Doel en Casus)</a:t>
            </a:r>
          </a:p>
          <a:p>
            <a:r>
              <a:rPr lang="nl-NL" dirty="0"/>
              <a:t>In ons onderzoek willen we graag antwoord op wat het performance limiet is van een microservice architectuur. </a:t>
            </a:r>
          </a:p>
          <a:p>
            <a:r>
              <a:rPr lang="nl-NL" dirty="0"/>
              <a:t>Voordat de performance van microservices onderzocht word moeten we onderzoeken waar de performance ligt in een microservice architectuur. </a:t>
            </a:r>
          </a:p>
          <a:p>
            <a:r>
              <a:rPr lang="nl-NL" dirty="0"/>
              <a:t>Stel we hebben een maintenance services die niet snel genoeg werkt bij een bepaald aantal bezoekers en we instantiëren een extra service werkt hij sneller bij dat aantal bezoekers. </a:t>
            </a:r>
          </a:p>
          <a:p>
            <a:r>
              <a:rPr lang="nl-NL" dirty="0"/>
              <a:t>Het performance limiet ligt dan niet bij de microservice zelf maar bij de event bus. Hoeveel services kunnen er worden gekoppeld aan de event bus. </a:t>
            </a:r>
          </a:p>
          <a:p>
            <a:r>
              <a:rPr lang="nl-NL" dirty="0"/>
              <a:t>Hoeveel events kan een event bus aan? Hoe snel stuurt hij de events naar andere microservices. </a:t>
            </a:r>
          </a:p>
          <a:p>
            <a:endParaRPr lang="nl-NL" dirty="0"/>
          </a:p>
          <a:p>
            <a:r>
              <a:rPr lang="nl-NL" dirty="0"/>
              <a:t>Natuurlijk wanneer je de performance wil verbeteren kan je individueel kijken naar de service.</a:t>
            </a:r>
          </a:p>
          <a:p>
            <a:r>
              <a:rPr lang="nl-NL" dirty="0"/>
              <a:t>Of de code efficiënt genoeg gebouwd is, maar dit is niet het limiet van de microservice architectuur. </a:t>
            </a:r>
          </a:p>
          <a:p>
            <a:endParaRPr lang="nl-NL" dirty="0"/>
          </a:p>
          <a:p>
            <a:r>
              <a:rPr lang="nl-NL" dirty="0"/>
              <a:t>Nadat we een microservice applicatie hadden gemaakt van 3 services met een event bus zijn we gaan kijken hoe we dit kunnen testen. </a:t>
            </a:r>
          </a:p>
          <a:p>
            <a:r>
              <a:rPr lang="nl-NL" dirty="0"/>
              <a:t>Uit een praktijkonderzoek bleek dat de opslag en connecties instelbaar zijn voor de event bus waar wij mee werkte. </a:t>
            </a:r>
          </a:p>
        </p:txBody>
      </p:sp>
      <p:sp>
        <p:nvSpPr>
          <p:cNvPr id="4" name="Tijdelijke aanduiding voor dianummer 3"/>
          <p:cNvSpPr>
            <a:spLocks noGrp="1"/>
          </p:cNvSpPr>
          <p:nvPr>
            <p:ph type="sldNum" sz="quarter" idx="5"/>
          </p:nvPr>
        </p:nvSpPr>
        <p:spPr/>
        <p:txBody>
          <a:bodyPr/>
          <a:lstStyle/>
          <a:p>
            <a:fld id="{E9F5885F-8989-4875-8D2B-8744C413DD17}" type="slidenum">
              <a:rPr lang="nl-NL" smtClean="0"/>
              <a:t>3</a:t>
            </a:fld>
            <a:endParaRPr lang="nl-NL"/>
          </a:p>
        </p:txBody>
      </p:sp>
    </p:spTree>
    <p:extLst>
      <p:ext uri="{BB962C8B-B14F-4D97-AF65-F5344CB8AC3E}">
        <p14:creationId xmlns:p14="http://schemas.microsoft.com/office/powerpoint/2010/main" val="339056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0" i="0" kern="1200" dirty="0">
                <a:solidFill>
                  <a:schemeClr val="tx1"/>
                </a:solidFill>
                <a:effectLst/>
                <a:latin typeface="+mn-lt"/>
                <a:ea typeface="+mn-ea"/>
                <a:cs typeface="+mn-cs"/>
              </a:rPr>
              <a:t>Wij hebben voor de </a:t>
            </a:r>
            <a:r>
              <a:rPr lang="nl-NL" sz="1200" b="0" i="0" kern="1200" dirty="0" err="1">
                <a:solidFill>
                  <a:schemeClr val="tx1"/>
                </a:solidFill>
                <a:effectLst/>
                <a:latin typeface="+mn-lt"/>
                <a:ea typeface="+mn-ea"/>
                <a:cs typeface="+mn-cs"/>
              </a:rPr>
              <a:t>BraboChamp</a:t>
            </a:r>
            <a:r>
              <a:rPr lang="nl-NL" sz="1200" b="0" i="0" kern="1200" dirty="0">
                <a:solidFill>
                  <a:schemeClr val="tx1"/>
                </a:solidFill>
                <a:effectLst/>
                <a:latin typeface="+mn-lt"/>
                <a:ea typeface="+mn-ea"/>
                <a:cs typeface="+mn-cs"/>
              </a:rPr>
              <a:t> casus gekozen. </a:t>
            </a:r>
          </a:p>
          <a:p>
            <a:r>
              <a:rPr lang="nl-NL" sz="1200" b="0" i="0" kern="1200" dirty="0">
                <a:solidFill>
                  <a:schemeClr val="tx1"/>
                </a:solidFill>
                <a:effectLst/>
                <a:latin typeface="+mn-lt"/>
                <a:ea typeface="+mn-ea"/>
                <a:cs typeface="+mn-cs"/>
              </a:rPr>
              <a:t>Brabochamp is een kleine ICT-dienstverlener die zowel applicatieontwikkeling als detachering doet. </a:t>
            </a:r>
          </a:p>
          <a:p>
            <a:r>
              <a:rPr lang="nl-NL" sz="1200" b="0" i="0" kern="1200" dirty="0">
                <a:solidFill>
                  <a:schemeClr val="tx1"/>
                </a:solidFill>
                <a:effectLst/>
                <a:latin typeface="+mn-lt"/>
                <a:ea typeface="+mn-ea"/>
                <a:cs typeface="+mn-cs"/>
              </a:rPr>
              <a:t>Brabochamp heeft een applicatie ontwikkelt voor een autogarage genaamd CarChamp. </a:t>
            </a:r>
          </a:p>
          <a:p>
            <a:r>
              <a:rPr lang="nl-NL" sz="1200" b="0" i="0" kern="1200" dirty="0">
                <a:solidFill>
                  <a:schemeClr val="tx1"/>
                </a:solidFill>
                <a:effectLst/>
                <a:latin typeface="+mn-lt"/>
                <a:ea typeface="+mn-ea"/>
                <a:cs typeface="+mn-cs"/>
              </a:rPr>
              <a:t>De applicatie geeft een overzicht weer van auto’s die te koop staan bij de autogarage en een klant kan ook zijn/haar auto daar te koop zetten of een onderhoud in plannen. </a:t>
            </a:r>
          </a:p>
          <a:p>
            <a:r>
              <a:rPr lang="nl-NL" sz="1200" b="0" i="0" kern="1200" dirty="0">
                <a:solidFill>
                  <a:schemeClr val="tx1"/>
                </a:solidFill>
                <a:effectLst/>
                <a:latin typeface="+mn-lt"/>
                <a:ea typeface="+mn-ea"/>
                <a:cs typeface="+mn-cs"/>
              </a:rPr>
              <a:t>CarChamp is in de afgelopen jaren steeds meer gaan groeien. </a:t>
            </a:r>
          </a:p>
          <a:p>
            <a:r>
              <a:rPr lang="nl-NL" sz="1200" b="0" i="0" kern="1200" dirty="0">
                <a:solidFill>
                  <a:schemeClr val="tx1"/>
                </a:solidFill>
                <a:effectLst/>
                <a:latin typeface="+mn-lt"/>
                <a:ea typeface="+mn-ea"/>
                <a:cs typeface="+mn-cs"/>
              </a:rPr>
              <a:t>Omdat CarChamp nu zoveel groter wordt en de applicatie steeds vaker gebruikt wordt door klanten wil </a:t>
            </a:r>
            <a:r>
              <a:rPr lang="nl-NL" sz="1200" b="0" i="0" kern="1200" dirty="0" err="1">
                <a:solidFill>
                  <a:schemeClr val="tx1"/>
                </a:solidFill>
                <a:effectLst/>
                <a:latin typeface="+mn-lt"/>
                <a:ea typeface="+mn-ea"/>
                <a:cs typeface="+mn-cs"/>
              </a:rPr>
              <a:t>Barbochamp</a:t>
            </a:r>
            <a:r>
              <a:rPr lang="nl-NL" sz="1200" b="0" i="0" kern="1200" dirty="0">
                <a:solidFill>
                  <a:schemeClr val="tx1"/>
                </a:solidFill>
                <a:effectLst/>
                <a:latin typeface="+mn-lt"/>
                <a:ea typeface="+mn-ea"/>
                <a:cs typeface="+mn-cs"/>
              </a:rPr>
              <a:t> de applicatie een andere architectuur geven voor betere performance en software onderhoud. En daar hebben ze microservices gekozen.</a:t>
            </a:r>
          </a:p>
        </p:txBody>
      </p:sp>
      <p:sp>
        <p:nvSpPr>
          <p:cNvPr id="4" name="Tijdelijke aanduiding voor dianummer 3"/>
          <p:cNvSpPr>
            <a:spLocks noGrp="1"/>
          </p:cNvSpPr>
          <p:nvPr>
            <p:ph type="sldNum" sz="quarter" idx="5"/>
          </p:nvPr>
        </p:nvSpPr>
        <p:spPr/>
        <p:txBody>
          <a:bodyPr/>
          <a:lstStyle/>
          <a:p>
            <a:fld id="{E9F5885F-8989-4875-8D2B-8744C413DD17}" type="slidenum">
              <a:rPr lang="nl-NL" smtClean="0"/>
              <a:t>4</a:t>
            </a:fld>
            <a:endParaRPr lang="nl-NL"/>
          </a:p>
        </p:txBody>
      </p:sp>
    </p:spTree>
    <p:extLst>
      <p:ext uri="{BB962C8B-B14F-4D97-AF65-F5344CB8AC3E}">
        <p14:creationId xmlns:p14="http://schemas.microsoft.com/office/powerpoint/2010/main" val="31545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zijn begonnen met het ontwerpen en inrichten van onze </a:t>
            </a:r>
            <a:r>
              <a:rPr lang="nl-NL" dirty="0" err="1"/>
              <a:t>PoC</a:t>
            </a:r>
            <a:r>
              <a:rPr lang="nl-NL" dirty="0"/>
              <a:t>. We probeerde het zo klein mogelijk te houden en niet de focus te gaan leggen op de functionaliteiten van het </a:t>
            </a:r>
            <a:r>
              <a:rPr lang="nl-NL" dirty="0" err="1"/>
              <a:t>PoC</a:t>
            </a:r>
            <a:r>
              <a:rPr lang="nl-NL" dirty="0"/>
              <a:t>. Nadat we ons </a:t>
            </a:r>
            <a:r>
              <a:rPr lang="nl-NL" dirty="0" err="1"/>
              <a:t>PoC</a:t>
            </a:r>
            <a:r>
              <a:rPr lang="nl-NL" dirty="0"/>
              <a:t> hadden ontworpen, begonnen we met het realiseren van onze </a:t>
            </a:r>
            <a:r>
              <a:rPr lang="nl-NL" dirty="0" err="1"/>
              <a:t>PoC</a:t>
            </a:r>
            <a:r>
              <a:rPr lang="nl-NL" dirty="0"/>
              <a:t>. Onze services zijn met het .Net </a:t>
            </a:r>
            <a:r>
              <a:rPr lang="nl-NL" dirty="0" err="1"/>
              <a:t>framework</a:t>
            </a:r>
            <a:r>
              <a:rPr lang="nl-NL" dirty="0"/>
              <a:t> gemaakt en onze event bus is van </a:t>
            </a:r>
            <a:r>
              <a:rPr lang="nl-NL" dirty="0" err="1"/>
              <a:t>RabbitMQ</a:t>
            </a:r>
            <a:r>
              <a:rPr lang="nl-NL" dirty="0"/>
              <a:t>. Nadat het </a:t>
            </a:r>
            <a:r>
              <a:rPr lang="nl-NL" dirty="0" err="1"/>
              <a:t>PoC</a:t>
            </a:r>
            <a:r>
              <a:rPr lang="nl-NL" dirty="0"/>
              <a:t> gebouwd was zijn we gaan kijken en na denken over hoe en met wat we de performance limieten ging testen. We hebben toen besloten om de event bus van </a:t>
            </a:r>
            <a:r>
              <a:rPr lang="nl-NL" dirty="0" err="1"/>
              <a:t>RabbitMQ</a:t>
            </a:r>
            <a:r>
              <a:rPr lang="nl-NL" dirty="0"/>
              <a:t> te gaan testen omdat de event bus een grote factor is in de performance van de microservices. Want de event bus is verantwoordelijke voor de communicatie tussen de services. </a:t>
            </a:r>
          </a:p>
          <a:p>
            <a:endParaRPr lang="nl-NL" dirty="0"/>
          </a:p>
          <a:p>
            <a:r>
              <a:rPr lang="nl-NL" dirty="0"/>
              <a:t>De event bus van </a:t>
            </a:r>
            <a:r>
              <a:rPr lang="nl-NL" dirty="0" err="1"/>
              <a:t>RabbitMQ</a:t>
            </a:r>
            <a:r>
              <a:rPr lang="nl-NL" dirty="0"/>
              <a:t> heeft zijn eigen limieten maar je kan zelf ook de limieten definiëren. Bijvoorbeeld een limiet op hoe groot een queue uiteindelijk mag worden voordat die berichten mag negeren of dat die het eerste bericht weg gooit en ruimte maakt voor het nieuwste bericht. </a:t>
            </a:r>
          </a:p>
          <a:p>
            <a:endParaRPr lang="nl-NL" dirty="0"/>
          </a:p>
          <a:p>
            <a:r>
              <a:rPr lang="nl-NL" dirty="0"/>
              <a:t>Door middel van </a:t>
            </a:r>
            <a:r>
              <a:rPr lang="nl-NL" dirty="0" err="1"/>
              <a:t>PerfTest</a:t>
            </a:r>
            <a:r>
              <a:rPr lang="nl-NL" dirty="0"/>
              <a:t> hebben we de event bus kunnen testen. Het code stukje dat je ziet test voor 30 seconde de event bus met 4 producers en 2 </a:t>
            </a:r>
            <a:r>
              <a:rPr lang="nl-NL" dirty="0" err="1"/>
              <a:t>consumers</a:t>
            </a:r>
            <a:r>
              <a:rPr lang="nl-NL" dirty="0"/>
              <a:t>. In die 30 seconde sturen de producers zo veel mogelijk berichten naar de event bus en ontvangt alle data dat daarbij komt kijken. We laten straks zien wat de uitkomsten zijn van de tests op max zijn laptop. </a:t>
            </a:r>
          </a:p>
          <a:p>
            <a:endParaRPr lang="nl-NL" dirty="0"/>
          </a:p>
          <a:p>
            <a:endParaRPr lang="nl-NL" dirty="0"/>
          </a:p>
        </p:txBody>
      </p:sp>
      <p:sp>
        <p:nvSpPr>
          <p:cNvPr id="4" name="Tijdelijke aanduiding voor dianummer 3"/>
          <p:cNvSpPr>
            <a:spLocks noGrp="1"/>
          </p:cNvSpPr>
          <p:nvPr>
            <p:ph type="sldNum" sz="quarter" idx="5"/>
          </p:nvPr>
        </p:nvSpPr>
        <p:spPr/>
        <p:txBody>
          <a:bodyPr/>
          <a:lstStyle/>
          <a:p>
            <a:fld id="{E9F5885F-8989-4875-8D2B-8744C413DD17}" type="slidenum">
              <a:rPr lang="nl-NL" smtClean="0"/>
              <a:t>5</a:t>
            </a:fld>
            <a:endParaRPr lang="nl-NL"/>
          </a:p>
        </p:txBody>
      </p:sp>
    </p:spTree>
    <p:extLst>
      <p:ext uri="{BB962C8B-B14F-4D97-AF65-F5344CB8AC3E}">
        <p14:creationId xmlns:p14="http://schemas.microsoft.com/office/powerpoint/2010/main" val="323493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Onze applicatie bestaat dus uit drie services die met elkaar communiceren via een event bus van </a:t>
            </a:r>
            <a:r>
              <a:rPr lang="nl-NL" sz="1200" kern="1200" dirty="0" err="1">
                <a:solidFill>
                  <a:schemeClr val="tx1"/>
                </a:solidFill>
                <a:effectLst/>
                <a:latin typeface="+mn-lt"/>
                <a:ea typeface="+mn-ea"/>
                <a:cs typeface="+mn-cs"/>
              </a:rPr>
              <a:t>RabbitMQ</a:t>
            </a:r>
            <a:r>
              <a:rPr lang="nl-NL" sz="1200" kern="1200" dirty="0">
                <a:solidFill>
                  <a:schemeClr val="tx1"/>
                </a:solidFill>
                <a:effectLst/>
                <a:latin typeface="+mn-lt"/>
                <a:ea typeface="+mn-ea"/>
                <a:cs typeface="+mn-cs"/>
              </a:rPr>
              <a:t>. En daarbij heeft elke service zijn eigen </a:t>
            </a:r>
            <a:r>
              <a:rPr lang="nl-NL" sz="1200" kern="1200" dirty="0" err="1">
                <a:solidFill>
                  <a:schemeClr val="tx1"/>
                </a:solidFill>
                <a:effectLst/>
                <a:latin typeface="+mn-lt"/>
                <a:ea typeface="+mn-ea"/>
                <a:cs typeface="+mn-cs"/>
              </a:rPr>
              <a:t>MongDB</a:t>
            </a:r>
            <a:r>
              <a:rPr lang="nl-NL" sz="1200" kern="1200" dirty="0">
                <a:solidFill>
                  <a:schemeClr val="tx1"/>
                </a:solidFill>
                <a:effectLst/>
                <a:latin typeface="+mn-lt"/>
                <a:ea typeface="+mn-ea"/>
                <a:cs typeface="+mn-cs"/>
              </a:rPr>
              <a:t> database. Elke services, database en de event bus draaien allemaal lokaal. De business functie van de advertisement service is het te koop zetten en het verkopen van auto’s. De business functie van de </a:t>
            </a:r>
            <a:r>
              <a:rPr lang="nl-NL" sz="1200" kern="1200" dirty="0" err="1">
                <a:solidFill>
                  <a:schemeClr val="tx1"/>
                </a:solidFill>
                <a:effectLst/>
                <a:latin typeface="+mn-lt"/>
                <a:ea typeface="+mn-ea"/>
                <a:cs typeface="+mn-cs"/>
              </a:rPr>
              <a:t>Car</a:t>
            </a:r>
            <a:r>
              <a:rPr lang="nl-NL" sz="1200" kern="1200" dirty="0">
                <a:solidFill>
                  <a:schemeClr val="tx1"/>
                </a:solidFill>
                <a:effectLst/>
                <a:latin typeface="+mn-lt"/>
                <a:ea typeface="+mn-ea"/>
                <a:cs typeface="+mn-cs"/>
              </a:rPr>
              <a:t> service is het bij houden van de informatie van alle auto’s en de business functie van de maintenance service is de onderhoud van de auto’s. </a:t>
            </a:r>
            <a:endParaRPr lang="nl-NL" sz="1200" b="0" i="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E9F5885F-8989-4875-8D2B-8744C413DD17}" type="slidenum">
              <a:rPr lang="nl-NL" smtClean="0"/>
              <a:t>6</a:t>
            </a:fld>
            <a:endParaRPr lang="nl-NL"/>
          </a:p>
        </p:txBody>
      </p:sp>
    </p:spTree>
    <p:extLst>
      <p:ext uri="{BB962C8B-B14F-4D97-AF65-F5344CB8AC3E}">
        <p14:creationId xmlns:p14="http://schemas.microsoft.com/office/powerpoint/2010/main" val="2452972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Opzetten demo: </a:t>
            </a:r>
          </a:p>
          <a:p>
            <a:r>
              <a:rPr lang="nl-NL" dirty="0"/>
              <a:t>Laten zien wat er gebeurd in de event bus bij het registreren van een auto.</a:t>
            </a:r>
          </a:p>
          <a:p>
            <a:r>
              <a:rPr lang="nl-NL" dirty="0"/>
              <a:t>Resultaten van max zij laptop laten zien in de </a:t>
            </a:r>
            <a:r>
              <a:rPr lang="nl-NL" dirty="0" err="1"/>
              <a:t>poc</a:t>
            </a:r>
            <a:r>
              <a:rPr lang="nl-NL" dirty="0"/>
              <a:t>. </a:t>
            </a:r>
          </a:p>
          <a:p>
            <a:r>
              <a:rPr lang="nl-NL" dirty="0"/>
              <a:t>Uitleggen hoeveel connecties je kan maken met </a:t>
            </a:r>
            <a:r>
              <a:rPr lang="nl-NL" dirty="0" err="1"/>
              <a:t>rabbitmq</a:t>
            </a:r>
            <a:r>
              <a:rPr lang="nl-NL" dirty="0"/>
              <a:t>: ligt aan het aantal </a:t>
            </a:r>
            <a:r>
              <a:rPr lang="nl-NL" dirty="0" err="1"/>
              <a:t>tcp</a:t>
            </a:r>
            <a:r>
              <a:rPr lang="nl-NL" dirty="0"/>
              <a:t> connecties je </a:t>
            </a:r>
            <a:r>
              <a:rPr lang="nl-NL"/>
              <a:t>hardware kan maken. </a:t>
            </a:r>
            <a:endParaRPr lang="nl-NL" dirty="0"/>
          </a:p>
          <a:p>
            <a:r>
              <a:rPr lang="nl-NL" dirty="0"/>
              <a:t>Conclusie: </a:t>
            </a:r>
          </a:p>
          <a:p>
            <a:r>
              <a:rPr lang="nl-NL" dirty="0"/>
              <a:t>Waar we dus achter zijn gekomen is dat je de performance van een event bus kan instellen op de hardware die je hebt. </a:t>
            </a:r>
          </a:p>
          <a:p>
            <a:r>
              <a:rPr lang="nl-NL" dirty="0"/>
              <a:t>De performance limieten van een microservice architectuur kun je dus upgraden wanneer je betere hardware hebt. </a:t>
            </a:r>
          </a:p>
          <a:p>
            <a:r>
              <a:rPr lang="nl-NL" dirty="0"/>
              <a:t>Waar je op moet letten is dat als je het limiet bereikt je moet kiezen wat je met de events doet die nieuw binnen komen. </a:t>
            </a:r>
          </a:p>
          <a:p>
            <a:r>
              <a:rPr lang="nl-NL" dirty="0"/>
              <a:t>Verwijder je dan het oudste Event of negeer je het nieuwe event. </a:t>
            </a:r>
          </a:p>
        </p:txBody>
      </p:sp>
      <p:sp>
        <p:nvSpPr>
          <p:cNvPr id="4" name="Tijdelijke aanduiding voor dianummer 3"/>
          <p:cNvSpPr>
            <a:spLocks noGrp="1"/>
          </p:cNvSpPr>
          <p:nvPr>
            <p:ph type="sldNum" sz="quarter" idx="5"/>
          </p:nvPr>
        </p:nvSpPr>
        <p:spPr/>
        <p:txBody>
          <a:bodyPr/>
          <a:lstStyle/>
          <a:p>
            <a:fld id="{E9F5885F-8989-4875-8D2B-8744C413DD17}" type="slidenum">
              <a:rPr lang="nl-NL" smtClean="0"/>
              <a:t>7</a:t>
            </a:fld>
            <a:endParaRPr lang="nl-NL"/>
          </a:p>
        </p:txBody>
      </p:sp>
    </p:spTree>
    <p:extLst>
      <p:ext uri="{BB962C8B-B14F-4D97-AF65-F5344CB8AC3E}">
        <p14:creationId xmlns:p14="http://schemas.microsoft.com/office/powerpoint/2010/main" val="269893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98A9E1-F4C0-4BEA-A357-65EB1DF48633}"/>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1EE2BAA7-96AE-4788-957E-20F379EFEE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6158893-1834-4728-82A1-AD18083DC796}"/>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5" name="Tijdelijke aanduiding voor voettekst 4">
            <a:extLst>
              <a:ext uri="{FF2B5EF4-FFF2-40B4-BE49-F238E27FC236}">
                <a16:creationId xmlns:a16="http://schemas.microsoft.com/office/drawing/2014/main" id="{DB32EC0D-8F11-4C19-B574-6F844F0EE99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50B2DC7-AF3E-4738-B580-C5249238417D}"/>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197418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B0A869-B3AA-464E-AE05-F3DF1DD8ADDC}"/>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F317B59-F1A2-4557-A570-06CA5AE004C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A449239-DF5B-4E21-97BF-75416100D4C5}"/>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5" name="Tijdelijke aanduiding voor voettekst 4">
            <a:extLst>
              <a:ext uri="{FF2B5EF4-FFF2-40B4-BE49-F238E27FC236}">
                <a16:creationId xmlns:a16="http://schemas.microsoft.com/office/drawing/2014/main" id="{4D34F8B9-E9F0-4166-A69B-C9078E26BC7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86B8C27-1AC7-48EF-A466-E701C49C4605}"/>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206428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4D0CE9DC-5916-437A-AB49-71348D6EBCD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3327BCDE-4699-490F-840F-D9CF22C5F7C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870D03E-47BF-4935-84A9-0356E8CED59C}"/>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5" name="Tijdelijke aanduiding voor voettekst 4">
            <a:extLst>
              <a:ext uri="{FF2B5EF4-FFF2-40B4-BE49-F238E27FC236}">
                <a16:creationId xmlns:a16="http://schemas.microsoft.com/office/drawing/2014/main" id="{ADAAE73A-E308-4AAA-834A-21446DE6811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94A676C-78F6-4452-AE08-3ECC952475B0}"/>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339515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21F443-ECBE-40AF-9C40-A1DDF8D13A8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CD3A465-D58E-437D-9720-A1ECD9BA0741}"/>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CA5C8B7-FB46-426E-8921-997F9B678044}"/>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5" name="Tijdelijke aanduiding voor voettekst 4">
            <a:extLst>
              <a:ext uri="{FF2B5EF4-FFF2-40B4-BE49-F238E27FC236}">
                <a16:creationId xmlns:a16="http://schemas.microsoft.com/office/drawing/2014/main" id="{A1C8ECF1-A64A-4362-95E1-C38A43D8C9F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00AC1F3-8F28-46EE-8D26-8B44F509DB1B}"/>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139660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0EE45-B081-4DDB-B6B6-B968EB6D6D6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74C5498-D0FD-4C04-8E1A-DFC8CB5E3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7FE96D6-113D-41C2-921D-591F44D2057A}"/>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5" name="Tijdelijke aanduiding voor voettekst 4">
            <a:extLst>
              <a:ext uri="{FF2B5EF4-FFF2-40B4-BE49-F238E27FC236}">
                <a16:creationId xmlns:a16="http://schemas.microsoft.com/office/drawing/2014/main" id="{6DF5FEF3-809B-4770-A441-F955F556AE5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6EE4199-BD4A-4A5A-88F1-4DCB3A0C9F7E}"/>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14384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357DBD-A61D-4972-AADF-06192C087E3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59A4F2D-9637-4F39-A15F-D7B91CF1B86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524DA60-28B7-4E08-9532-6AE32A39EC14}"/>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19D4007B-0393-4393-B1EF-11F4D4A88042}"/>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6" name="Tijdelijke aanduiding voor voettekst 5">
            <a:extLst>
              <a:ext uri="{FF2B5EF4-FFF2-40B4-BE49-F238E27FC236}">
                <a16:creationId xmlns:a16="http://schemas.microsoft.com/office/drawing/2014/main" id="{5B10771E-E50F-4617-BF1F-6A8E036F8B3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2FE997A-9E0E-47AE-9969-3069858E4F5B}"/>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64803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2E9CF6-9F82-4BAD-A2D2-DFB4AA201665}"/>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352C2FC-9D04-45BB-BBFC-D87BCA208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5061A88-484D-400E-9AF2-DC513C843F53}"/>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FEB8F29B-0F10-41D2-91AD-775F14523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8B7E92A0-810F-4741-9DEB-820918871B5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4111D91-9357-4792-929C-A66E054FCF29}"/>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8" name="Tijdelijke aanduiding voor voettekst 7">
            <a:extLst>
              <a:ext uri="{FF2B5EF4-FFF2-40B4-BE49-F238E27FC236}">
                <a16:creationId xmlns:a16="http://schemas.microsoft.com/office/drawing/2014/main" id="{7DB729FF-96F4-492C-A452-6D40079C2871}"/>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27A0C60-0EF4-41B3-AE92-AB9CEB7FF754}"/>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328364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A15198-3E2D-4467-B9F9-03D118FE65B3}"/>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93499F7D-3D73-4622-886B-B3EB155A15F9}"/>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4" name="Tijdelijke aanduiding voor voettekst 3">
            <a:extLst>
              <a:ext uri="{FF2B5EF4-FFF2-40B4-BE49-F238E27FC236}">
                <a16:creationId xmlns:a16="http://schemas.microsoft.com/office/drawing/2014/main" id="{90CEC46F-F34C-4E5F-A00D-6A8EB5F66F33}"/>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5F84EDF6-7A0D-4E99-8F15-5A78DE8B6792}"/>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401777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754FD6C-4715-41F3-A0B6-9A4CC5170816}"/>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3" name="Tijdelijke aanduiding voor voettekst 2">
            <a:extLst>
              <a:ext uri="{FF2B5EF4-FFF2-40B4-BE49-F238E27FC236}">
                <a16:creationId xmlns:a16="http://schemas.microsoft.com/office/drawing/2014/main" id="{A14F6067-EA80-48F5-8C45-E4112CBE1468}"/>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A1995CA5-4F61-401F-B962-4D625E1BD7C4}"/>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171503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095CAF-5ABC-40A7-AB2D-44E6B45624E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24EC8DD-EFFC-4CF3-8138-E176FC5AE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0F288587-1A78-4A73-8B2C-CD731026D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5476DFD-AD2C-4DC3-AB26-23020A46B293}"/>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6" name="Tijdelijke aanduiding voor voettekst 5">
            <a:extLst>
              <a:ext uri="{FF2B5EF4-FFF2-40B4-BE49-F238E27FC236}">
                <a16:creationId xmlns:a16="http://schemas.microsoft.com/office/drawing/2014/main" id="{F9170778-7240-4870-84CD-B53D2A24B82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2E221E1-B046-41E5-923B-76B1DDB5891C}"/>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35133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07BDCE-1E0A-4C27-A9C9-CDC0558316F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8D93401A-8747-4803-BC9C-CE220BF4A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617E7A9-5512-411B-AC0D-88C7CF12F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6F04997-ED2E-4681-9539-8243BECD68F8}"/>
              </a:ext>
            </a:extLst>
          </p:cNvPr>
          <p:cNvSpPr>
            <a:spLocks noGrp="1"/>
          </p:cNvSpPr>
          <p:nvPr>
            <p:ph type="dt" sz="half" idx="10"/>
          </p:nvPr>
        </p:nvSpPr>
        <p:spPr/>
        <p:txBody>
          <a:bodyPr/>
          <a:lstStyle/>
          <a:p>
            <a:fld id="{7C944325-5D16-4DA5-BDE6-065EB777AA96}" type="datetimeFigureOut">
              <a:rPr lang="nl-NL" smtClean="0"/>
              <a:t>24-6-2020</a:t>
            </a:fld>
            <a:endParaRPr lang="nl-NL"/>
          </a:p>
        </p:txBody>
      </p:sp>
      <p:sp>
        <p:nvSpPr>
          <p:cNvPr id="6" name="Tijdelijke aanduiding voor voettekst 5">
            <a:extLst>
              <a:ext uri="{FF2B5EF4-FFF2-40B4-BE49-F238E27FC236}">
                <a16:creationId xmlns:a16="http://schemas.microsoft.com/office/drawing/2014/main" id="{365AAE06-BAE8-4762-8CE9-835402474C0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940C4B6-40D4-434A-B5D9-AE59B59E9447}"/>
              </a:ext>
            </a:extLst>
          </p:cNvPr>
          <p:cNvSpPr>
            <a:spLocks noGrp="1"/>
          </p:cNvSpPr>
          <p:nvPr>
            <p:ph type="sldNum" sz="quarter" idx="12"/>
          </p:nvPr>
        </p:nvSpPr>
        <p:spPr/>
        <p:txBody>
          <a:bodyPr/>
          <a:lstStyle/>
          <a:p>
            <a:fld id="{CBC22893-CB1A-4AB5-A856-024ACA38B513}" type="slidenum">
              <a:rPr lang="nl-NL" smtClean="0"/>
              <a:t>‹nr.›</a:t>
            </a:fld>
            <a:endParaRPr lang="nl-NL"/>
          </a:p>
        </p:txBody>
      </p:sp>
    </p:spTree>
    <p:extLst>
      <p:ext uri="{BB962C8B-B14F-4D97-AF65-F5344CB8AC3E}">
        <p14:creationId xmlns:p14="http://schemas.microsoft.com/office/powerpoint/2010/main" val="53719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5D0347D-432F-4BCD-84EE-0C9488DF2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62131DE-4DFA-44F3-B2F3-946CFF555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D9BA9A6-07C6-4A10-A27C-ED08D082F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44325-5D16-4DA5-BDE6-065EB777AA96}" type="datetimeFigureOut">
              <a:rPr lang="nl-NL" smtClean="0"/>
              <a:t>24-6-2020</a:t>
            </a:fld>
            <a:endParaRPr lang="nl-NL"/>
          </a:p>
        </p:txBody>
      </p:sp>
      <p:sp>
        <p:nvSpPr>
          <p:cNvPr id="5" name="Tijdelijke aanduiding voor voettekst 4">
            <a:extLst>
              <a:ext uri="{FF2B5EF4-FFF2-40B4-BE49-F238E27FC236}">
                <a16:creationId xmlns:a16="http://schemas.microsoft.com/office/drawing/2014/main" id="{562358A9-BAA1-414F-A22D-761484712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9BD1567-C96E-47AE-915B-0F2B1AAB2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22893-CB1A-4AB5-A856-024ACA38B513}" type="slidenum">
              <a:rPr lang="nl-NL" smtClean="0"/>
              <a:t>‹nr.›</a:t>
            </a:fld>
            <a:endParaRPr lang="nl-NL"/>
          </a:p>
        </p:txBody>
      </p:sp>
    </p:spTree>
    <p:extLst>
      <p:ext uri="{BB962C8B-B14F-4D97-AF65-F5344CB8AC3E}">
        <p14:creationId xmlns:p14="http://schemas.microsoft.com/office/powerpoint/2010/main" val="262209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7CA8B676-0F62-4BA2-B4D5-FDB0B2205E4A}"/>
              </a:ext>
            </a:extLst>
          </p:cNvPr>
          <p:cNvSpPr>
            <a:spLocks noGrp="1"/>
          </p:cNvSpPr>
          <p:nvPr>
            <p:ph type="ctrTitle"/>
          </p:nvPr>
        </p:nvSpPr>
        <p:spPr>
          <a:xfrm>
            <a:off x="804672" y="962246"/>
            <a:ext cx="6437700" cy="2611967"/>
          </a:xfrm>
        </p:spPr>
        <p:txBody>
          <a:bodyPr anchor="b">
            <a:normAutofit/>
          </a:bodyPr>
          <a:lstStyle/>
          <a:p>
            <a:pPr algn="l"/>
            <a:r>
              <a:rPr lang="nl-NL" sz="5400"/>
              <a:t>Performance limits of</a:t>
            </a:r>
            <a:br>
              <a:rPr lang="nl-NL" sz="5400"/>
            </a:br>
            <a:r>
              <a:rPr lang="nl-NL" sz="5400"/>
              <a:t>Microservices</a:t>
            </a:r>
          </a:p>
        </p:txBody>
      </p:sp>
      <p:sp>
        <p:nvSpPr>
          <p:cNvPr id="3" name="Ondertitel 2">
            <a:extLst>
              <a:ext uri="{FF2B5EF4-FFF2-40B4-BE49-F238E27FC236}">
                <a16:creationId xmlns:a16="http://schemas.microsoft.com/office/drawing/2014/main" id="{441D9485-88FE-4C82-87A1-059239856D86}"/>
              </a:ext>
            </a:extLst>
          </p:cNvPr>
          <p:cNvSpPr>
            <a:spLocks noGrp="1"/>
          </p:cNvSpPr>
          <p:nvPr>
            <p:ph type="subTitle" idx="1"/>
          </p:nvPr>
        </p:nvSpPr>
        <p:spPr>
          <a:xfrm>
            <a:off x="804672" y="3719618"/>
            <a:ext cx="4167376" cy="1155525"/>
          </a:xfrm>
        </p:spPr>
        <p:txBody>
          <a:bodyPr anchor="t">
            <a:normAutofit/>
          </a:bodyPr>
          <a:lstStyle/>
          <a:p>
            <a:pPr algn="l"/>
            <a:r>
              <a:rPr lang="nl-NL" sz="2000"/>
              <a:t>Jens Bax</a:t>
            </a:r>
          </a:p>
          <a:p>
            <a:pPr algn="l"/>
            <a:r>
              <a:rPr lang="nl-NL" sz="2000"/>
              <a:t>Max Stubbe</a:t>
            </a:r>
          </a:p>
          <a:p>
            <a:pPr algn="l"/>
            <a:endParaRPr lang="nl-NL" sz="2000"/>
          </a:p>
        </p:txBody>
      </p:sp>
    </p:spTree>
    <p:extLst>
      <p:ext uri="{BB962C8B-B14F-4D97-AF65-F5344CB8AC3E}">
        <p14:creationId xmlns:p14="http://schemas.microsoft.com/office/powerpoint/2010/main" val="11563318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8F1A04B5-F02F-4FAC-A4C5-C054F1D1B227}"/>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Microservices</a:t>
            </a:r>
          </a:p>
        </p:txBody>
      </p:sp>
      <p:sp>
        <p:nvSpPr>
          <p:cNvPr id="8" name="Tijdelijke aanduiding voor inhoud 7">
            <a:extLst>
              <a:ext uri="{FF2B5EF4-FFF2-40B4-BE49-F238E27FC236}">
                <a16:creationId xmlns:a16="http://schemas.microsoft.com/office/drawing/2014/main" id="{2CFD36B8-9443-4462-BBDD-6FD75A4C9C6D}"/>
              </a:ext>
            </a:extLst>
          </p:cNvPr>
          <p:cNvSpPr>
            <a:spLocks noGrp="1"/>
          </p:cNvSpPr>
          <p:nvPr>
            <p:ph sz="half" idx="1"/>
          </p:nvPr>
        </p:nvSpPr>
        <p:spPr>
          <a:xfrm>
            <a:off x="804672" y="2121763"/>
            <a:ext cx="5157216" cy="3773010"/>
          </a:xfrm>
        </p:spPr>
        <p:txBody>
          <a:bodyPr vert="horz" lIns="91440" tIns="45720" rIns="91440" bIns="45720" rtlCol="0">
            <a:normAutofit/>
          </a:bodyPr>
          <a:lstStyle/>
          <a:p>
            <a:r>
              <a:rPr lang="en-US" sz="2000" dirty="0" err="1"/>
              <a:t>Kleine</a:t>
            </a:r>
            <a:r>
              <a:rPr lang="en-US" sz="2000" dirty="0"/>
              <a:t> services</a:t>
            </a:r>
          </a:p>
          <a:p>
            <a:r>
              <a:rPr lang="en-US" sz="2000" dirty="0"/>
              <a:t>Event bus</a:t>
            </a:r>
          </a:p>
          <a:p>
            <a:r>
              <a:rPr lang="en-US" sz="2000" dirty="0"/>
              <a:t>Eigen </a:t>
            </a:r>
            <a:r>
              <a:rPr lang="en-US" sz="2000" dirty="0" err="1"/>
              <a:t>verantwoordelijkheid</a:t>
            </a:r>
            <a:endParaRPr lang="en-US" sz="2000" dirty="0"/>
          </a:p>
        </p:txBody>
      </p:sp>
      <p:pic>
        <p:nvPicPr>
          <p:cNvPr id="12" name="Picture 6" descr="Software-architectuur | YieldDD-services">
            <a:extLst>
              <a:ext uri="{FF2B5EF4-FFF2-40B4-BE49-F238E27FC236}">
                <a16:creationId xmlns:a16="http://schemas.microsoft.com/office/drawing/2014/main" id="{7C060D4F-49D7-48B2-97A6-05C2D5C95C6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969642" y="1577201"/>
            <a:ext cx="4736963" cy="354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613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60F8E9ED-C956-4EF8-A114-9D94DA2BE256}"/>
              </a:ext>
            </a:extLst>
          </p:cNvPr>
          <p:cNvSpPr>
            <a:spLocks noGrp="1"/>
          </p:cNvSpPr>
          <p:nvPr>
            <p:ph type="title"/>
          </p:nvPr>
        </p:nvSpPr>
        <p:spPr>
          <a:xfrm>
            <a:off x="841248" y="704850"/>
            <a:ext cx="3785616" cy="2978150"/>
          </a:xfrm>
        </p:spPr>
        <p:txBody>
          <a:bodyPr vert="horz" lIns="91440" tIns="45720" rIns="91440" bIns="45720" rtlCol="0" anchor="b">
            <a:normAutofit/>
          </a:bodyPr>
          <a:lstStyle/>
          <a:p>
            <a:r>
              <a:rPr lang="en-US" kern="1200">
                <a:solidFill>
                  <a:schemeClr val="tx1"/>
                </a:solidFill>
                <a:latin typeface="+mj-lt"/>
                <a:ea typeface="+mj-ea"/>
                <a:cs typeface="+mj-cs"/>
              </a:rPr>
              <a:t>Performance limieten</a:t>
            </a:r>
          </a:p>
        </p:txBody>
      </p:sp>
      <p:sp>
        <p:nvSpPr>
          <p:cNvPr id="3" name="Tijdelijke aanduiding voor inhoud 2">
            <a:extLst>
              <a:ext uri="{FF2B5EF4-FFF2-40B4-BE49-F238E27FC236}">
                <a16:creationId xmlns:a16="http://schemas.microsoft.com/office/drawing/2014/main" id="{2EB9A755-49B2-4C69-831E-0E47396C6E6D}"/>
              </a:ext>
            </a:extLst>
          </p:cNvPr>
          <p:cNvSpPr>
            <a:spLocks noGrp="1"/>
          </p:cNvSpPr>
          <p:nvPr>
            <p:ph sz="half" idx="1"/>
          </p:nvPr>
        </p:nvSpPr>
        <p:spPr>
          <a:xfrm>
            <a:off x="5779021" y="704850"/>
            <a:ext cx="5979591" cy="5251450"/>
          </a:xfrm>
        </p:spPr>
        <p:txBody>
          <a:bodyPr vert="horz" lIns="91440" tIns="45720" rIns="91440" bIns="45720" rtlCol="0" anchor="ctr">
            <a:normAutofit/>
          </a:bodyPr>
          <a:lstStyle/>
          <a:p>
            <a:r>
              <a:rPr lang="en-US" sz="4000" dirty="0">
                <a:solidFill>
                  <a:schemeClr val="bg1"/>
                </a:solidFill>
              </a:rPr>
              <a:t>Microservice </a:t>
            </a:r>
            <a:r>
              <a:rPr lang="en-US" sz="4000" dirty="0" err="1">
                <a:solidFill>
                  <a:schemeClr val="bg1"/>
                </a:solidFill>
              </a:rPr>
              <a:t>Architectuur</a:t>
            </a:r>
            <a:endParaRPr lang="en-US" sz="4000" dirty="0">
              <a:solidFill>
                <a:schemeClr val="bg1"/>
              </a:solidFill>
            </a:endParaRPr>
          </a:p>
          <a:p>
            <a:pPr marL="457200" lvl="1"/>
            <a:r>
              <a:rPr lang="en-US" sz="3200" dirty="0">
                <a:solidFill>
                  <a:schemeClr val="bg1"/>
                </a:solidFill>
              </a:rPr>
              <a:t>Microservice </a:t>
            </a:r>
          </a:p>
          <a:p>
            <a:pPr marL="914400" lvl="2"/>
            <a:r>
              <a:rPr lang="en-US" sz="2400" dirty="0">
                <a:solidFill>
                  <a:schemeClr val="bg1"/>
                </a:solidFill>
              </a:rPr>
              <a:t>code </a:t>
            </a:r>
          </a:p>
          <a:p>
            <a:pPr marL="457200" lvl="1"/>
            <a:r>
              <a:rPr lang="en-US" sz="3200" dirty="0">
                <a:solidFill>
                  <a:schemeClr val="bg1"/>
                </a:solidFill>
              </a:rPr>
              <a:t>Event bus</a:t>
            </a:r>
          </a:p>
          <a:p>
            <a:pPr marL="914400" lvl="2"/>
            <a:r>
              <a:rPr lang="en-US" sz="2400" dirty="0">
                <a:solidFill>
                  <a:schemeClr val="bg1"/>
                </a:solidFill>
              </a:rPr>
              <a:t>hardware</a:t>
            </a:r>
          </a:p>
        </p:txBody>
      </p:sp>
    </p:spTree>
    <p:extLst>
      <p:ext uri="{BB962C8B-B14F-4D97-AF65-F5344CB8AC3E}">
        <p14:creationId xmlns:p14="http://schemas.microsoft.com/office/powerpoint/2010/main" val="2185256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8F1A04B5-F02F-4FAC-A4C5-C054F1D1B227}"/>
              </a:ext>
            </a:extLst>
          </p:cNvPr>
          <p:cNvSpPr>
            <a:spLocks noGrp="1"/>
          </p:cNvSpPr>
          <p:nvPr>
            <p:ph type="title"/>
          </p:nvPr>
        </p:nvSpPr>
        <p:spPr>
          <a:xfrm>
            <a:off x="762000" y="2084025"/>
            <a:ext cx="5157216" cy="1344975"/>
          </a:xfrm>
        </p:spPr>
        <p:txBody>
          <a:bodyPr vert="horz" lIns="91440" tIns="45720" rIns="91440" bIns="45720" rtlCol="0" anchor="ctr">
            <a:normAutofit/>
          </a:bodyPr>
          <a:lstStyle/>
          <a:p>
            <a:r>
              <a:rPr lang="en-US" sz="4000" kern="1200" dirty="0" err="1">
                <a:solidFill>
                  <a:schemeClr val="tx1"/>
                </a:solidFill>
                <a:latin typeface="+mj-lt"/>
                <a:ea typeface="+mj-ea"/>
                <a:cs typeface="+mj-cs"/>
              </a:rPr>
              <a:t>BraboChamp</a:t>
            </a:r>
            <a:r>
              <a:rPr lang="en-US" sz="4000" kern="1200" dirty="0">
                <a:solidFill>
                  <a:schemeClr val="tx1"/>
                </a:solidFill>
                <a:latin typeface="+mj-lt"/>
                <a:ea typeface="+mj-ea"/>
                <a:cs typeface="+mj-cs"/>
              </a:rPr>
              <a:t>:</a:t>
            </a:r>
            <a:br>
              <a:rPr lang="en-US" sz="4000" kern="1200" dirty="0">
                <a:solidFill>
                  <a:schemeClr val="tx1"/>
                </a:solidFill>
                <a:latin typeface="+mj-lt"/>
                <a:ea typeface="+mj-ea"/>
                <a:cs typeface="+mj-cs"/>
              </a:rPr>
            </a:br>
            <a:r>
              <a:rPr lang="en-US" sz="4000" kern="1200" dirty="0">
                <a:solidFill>
                  <a:schemeClr val="tx1"/>
                </a:solidFill>
                <a:latin typeface="+mj-lt"/>
                <a:ea typeface="+mj-ea"/>
                <a:cs typeface="+mj-cs"/>
              </a:rPr>
              <a:t>CarChamp</a:t>
            </a:r>
          </a:p>
        </p:txBody>
      </p:sp>
      <p:graphicFrame>
        <p:nvGraphicFramePr>
          <p:cNvPr id="13" name="Tijdelijke aanduiding voor inhoud 5">
            <a:extLst>
              <a:ext uri="{FF2B5EF4-FFF2-40B4-BE49-F238E27FC236}">
                <a16:creationId xmlns:a16="http://schemas.microsoft.com/office/drawing/2014/main" id="{9A927D4A-230C-4F49-80A5-A30AE1115941}"/>
              </a:ext>
            </a:extLst>
          </p:cNvPr>
          <p:cNvGraphicFramePr>
            <a:graphicFrameLocks/>
          </p:cNvGraphicFramePr>
          <p:nvPr>
            <p:extLst>
              <p:ext uri="{D42A27DB-BD31-4B8C-83A1-F6EECF244321}">
                <p14:modId xmlns:p14="http://schemas.microsoft.com/office/powerpoint/2010/main" val="905105659"/>
              </p:ext>
            </p:extLst>
          </p:nvPr>
        </p:nvGraphicFramePr>
        <p:xfrm>
          <a:off x="6643688" y="357189"/>
          <a:ext cx="4786312"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5041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59455-3A4D-4DF8-B74E-09CBF5E5623F}"/>
              </a:ext>
            </a:extLst>
          </p:cNvPr>
          <p:cNvSpPr>
            <a:spLocks noGrp="1"/>
          </p:cNvSpPr>
          <p:nvPr>
            <p:ph type="title"/>
          </p:nvPr>
        </p:nvSpPr>
        <p:spPr>
          <a:xfrm>
            <a:off x="1286934" y="1286934"/>
            <a:ext cx="9618132" cy="790147"/>
          </a:xfrm>
          <a:solidFill>
            <a:schemeClr val="tx1"/>
          </a:solidFill>
        </p:spPr>
        <p:txBody>
          <a:bodyPr vert="horz" lIns="91440" tIns="45720" rIns="91440" bIns="45720" rtlCol="0" anchor="ctr">
            <a:normAutofit/>
          </a:bodyPr>
          <a:lstStyle/>
          <a:p>
            <a:pPr algn="ctr"/>
            <a:r>
              <a:rPr lang="en-US" sz="3200" kern="1200">
                <a:solidFill>
                  <a:schemeClr val="bg1"/>
                </a:solidFill>
                <a:latin typeface="+mj-lt"/>
                <a:ea typeface="+mj-ea"/>
                <a:cs typeface="+mj-cs"/>
              </a:rPr>
              <a:t>Perfomance Test (Rabbit MQ)</a:t>
            </a:r>
          </a:p>
        </p:txBody>
      </p:sp>
      <p:sp>
        <p:nvSpPr>
          <p:cNvPr id="3" name="Tijdelijke aanduiding voor inhoud 2">
            <a:extLst>
              <a:ext uri="{FF2B5EF4-FFF2-40B4-BE49-F238E27FC236}">
                <a16:creationId xmlns:a16="http://schemas.microsoft.com/office/drawing/2014/main" id="{0716CA46-52C0-442C-9760-2BC5B54637B2}"/>
              </a:ext>
            </a:extLst>
          </p:cNvPr>
          <p:cNvSpPr>
            <a:spLocks noGrp="1"/>
          </p:cNvSpPr>
          <p:nvPr>
            <p:ph sz="half" idx="1"/>
          </p:nvPr>
        </p:nvSpPr>
        <p:spPr>
          <a:xfrm>
            <a:off x="1286934" y="2365002"/>
            <a:ext cx="9618132" cy="1536382"/>
          </a:xfrm>
        </p:spPr>
        <p:txBody>
          <a:bodyPr vert="horz" lIns="91440" tIns="45720" rIns="91440" bIns="45720" rtlCol="0">
            <a:normAutofit/>
          </a:bodyPr>
          <a:lstStyle/>
          <a:p>
            <a:r>
              <a:rPr lang="en-US" sz="2400"/>
              <a:t>Default limieten</a:t>
            </a:r>
          </a:p>
          <a:p>
            <a:r>
              <a:rPr lang="en-US" sz="2400"/>
              <a:t>Doormiddel van PerfTest</a:t>
            </a:r>
          </a:p>
          <a:p>
            <a:endParaRPr lang="en-US" sz="2400"/>
          </a:p>
        </p:txBody>
      </p:sp>
      <p:pic>
        <p:nvPicPr>
          <p:cNvPr id="12" name="Tijdelijke aanduiding voor inhoud 11">
            <a:extLst>
              <a:ext uri="{FF2B5EF4-FFF2-40B4-BE49-F238E27FC236}">
                <a16:creationId xmlns:a16="http://schemas.microsoft.com/office/drawing/2014/main" id="{CB2CC955-80FB-49CD-8BD5-0C980A910C32}"/>
              </a:ext>
            </a:extLst>
          </p:cNvPr>
          <p:cNvPicPr>
            <a:picLocks noGrp="1" noChangeAspect="1"/>
          </p:cNvPicPr>
          <p:nvPr>
            <p:ph sz="half" idx="2"/>
          </p:nvPr>
        </p:nvPicPr>
        <p:blipFill>
          <a:blip r:embed="rId3"/>
          <a:stretch>
            <a:fillRect/>
          </a:stretch>
        </p:blipFill>
        <p:spPr>
          <a:xfrm>
            <a:off x="1286934" y="4932374"/>
            <a:ext cx="9394625" cy="892489"/>
          </a:xfrm>
          <a:prstGeom prst="rect">
            <a:avLst/>
          </a:prstGeom>
        </p:spPr>
      </p:pic>
    </p:spTree>
    <p:extLst>
      <p:ext uri="{BB962C8B-B14F-4D97-AF65-F5344CB8AC3E}">
        <p14:creationId xmlns:p14="http://schemas.microsoft.com/office/powerpoint/2010/main" val="131627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487636DB-4B80-4F2A-8DD9-BE5EFFCCE66B}"/>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a:t>CarChamp</a:t>
            </a:r>
          </a:p>
        </p:txBody>
      </p:sp>
      <p:sp>
        <p:nvSpPr>
          <p:cNvPr id="4" name="Tijdelijke aanduiding voor inhoud 3">
            <a:extLst>
              <a:ext uri="{FF2B5EF4-FFF2-40B4-BE49-F238E27FC236}">
                <a16:creationId xmlns:a16="http://schemas.microsoft.com/office/drawing/2014/main" id="{9E650A12-F651-420A-ADE9-BDC3806D21DC}"/>
              </a:ext>
            </a:extLst>
          </p:cNvPr>
          <p:cNvSpPr>
            <a:spLocks noGrp="1"/>
          </p:cNvSpPr>
          <p:nvPr>
            <p:ph sz="half" idx="2"/>
          </p:nvPr>
        </p:nvSpPr>
        <p:spPr>
          <a:xfrm>
            <a:off x="804672" y="2724912"/>
            <a:ext cx="3209544" cy="1155525"/>
          </a:xfrm>
        </p:spPr>
        <p:txBody>
          <a:bodyPr vert="horz" lIns="91440" tIns="45720" rIns="91440" bIns="45720" rtlCol="0" anchor="t">
            <a:normAutofit/>
          </a:bodyPr>
          <a:lstStyle/>
          <a:p>
            <a:pPr marL="0" indent="0">
              <a:buNone/>
            </a:pPr>
            <a:r>
              <a:rPr lang="en-US" sz="2000"/>
              <a:t>Architectuur </a:t>
            </a:r>
          </a:p>
        </p:txBody>
      </p:sp>
      <p:pic>
        <p:nvPicPr>
          <p:cNvPr id="2050" name="Picture 2" descr="13 RabbitMQ Facts I Wish I Knew From the Start">
            <a:extLst>
              <a:ext uri="{FF2B5EF4-FFF2-40B4-BE49-F238E27FC236}">
                <a16:creationId xmlns:a16="http://schemas.microsoft.com/office/drawing/2014/main" id="{02554767-2729-4CD5-B7C9-E46AB73E8E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9001" y="541641"/>
            <a:ext cx="4416894" cy="2187677"/>
          </a:xfrm>
          <a:prstGeom prst="rect">
            <a:avLst/>
          </a:prstGeom>
          <a:noFill/>
          <a:extLst>
            <a:ext uri="{909E8E84-426E-40DD-AFC4-6F175D3DCCD1}">
              <a14:hiddenFill xmlns:a14="http://schemas.microsoft.com/office/drawing/2010/main">
                <a:solidFill>
                  <a:srgbClr val="FFFFFF"/>
                </a:solidFill>
              </a14:hiddenFill>
            </a:ext>
          </a:extLst>
        </p:spPr>
      </p:pic>
      <p:pic>
        <p:nvPicPr>
          <p:cNvPr id="5" name="Tijdelijke aanduiding voor inhoud 4">
            <a:extLst>
              <a:ext uri="{FF2B5EF4-FFF2-40B4-BE49-F238E27FC236}">
                <a16:creationId xmlns:a16="http://schemas.microsoft.com/office/drawing/2014/main" id="{0CB8B52B-02F7-4B50-989C-0BBD8F6429F9}"/>
              </a:ext>
            </a:extLst>
          </p:cNvPr>
          <p:cNvPicPr>
            <a:picLocks noGrp="1"/>
          </p:cNvPicPr>
          <p:nvPr>
            <p:ph sz="half" idx="1"/>
          </p:nvPr>
        </p:nvPicPr>
        <p:blipFill>
          <a:blip r:embed="rId4">
            <a:extLst>
              <a:ext uri="{28A0092B-C50C-407E-A947-70E740481C1C}">
                <a14:useLocalDpi xmlns:a14="http://schemas.microsoft.com/office/drawing/2010/main" val="0"/>
              </a:ext>
            </a:extLst>
          </a:blip>
          <a:stretch>
            <a:fillRect/>
          </a:stretch>
        </p:blipFill>
        <p:spPr>
          <a:xfrm>
            <a:off x="3228976" y="4128683"/>
            <a:ext cx="8426919" cy="1920467"/>
          </a:xfrm>
          <a:prstGeom prst="rect">
            <a:avLst/>
          </a:prstGeom>
        </p:spPr>
      </p:pic>
    </p:spTree>
    <p:extLst>
      <p:ext uri="{BB962C8B-B14F-4D97-AF65-F5344CB8AC3E}">
        <p14:creationId xmlns:p14="http://schemas.microsoft.com/office/powerpoint/2010/main" val="25194655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017E2F9-032A-4CAE-A2E4-7465A67B7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3">
            <a:extLst>
              <a:ext uri="{FF2B5EF4-FFF2-40B4-BE49-F238E27FC236}">
                <a16:creationId xmlns:a16="http://schemas.microsoft.com/office/drawing/2014/main" id="{036EB2E8-1BD0-492D-BF5A-CE0184DA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72"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316ED32-D562-46FD-A6C1-B0FBF4EF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25"/>
            <a:ext cx="9681166" cy="6861324"/>
          </a:xfrm>
          <a:custGeom>
            <a:avLst/>
            <a:gdLst>
              <a:gd name="connsiteX0" fmla="*/ 0 w 9681166"/>
              <a:gd name="connsiteY0" fmla="*/ 6861324 h 6861324"/>
              <a:gd name="connsiteX1" fmla="*/ 3359025 w 9681166"/>
              <a:gd name="connsiteY1" fmla="*/ 6861324 h 6861324"/>
              <a:gd name="connsiteX2" fmla="*/ 3359025 w 9681166"/>
              <a:gd name="connsiteY2" fmla="*/ 6861323 h 6861324"/>
              <a:gd name="connsiteX3" fmla="*/ 9324977 w 9681166"/>
              <a:gd name="connsiteY3" fmla="*/ 6861323 h 6861324"/>
              <a:gd name="connsiteX4" fmla="*/ 9323659 w 9681166"/>
              <a:gd name="connsiteY4" fmla="*/ 6858478 h 6861324"/>
              <a:gd name="connsiteX5" fmla="*/ 9681166 w 9681166"/>
              <a:gd name="connsiteY5" fmla="*/ 6858478 h 6861324"/>
              <a:gd name="connsiteX6" fmla="*/ 6504791 w 9681166"/>
              <a:gd name="connsiteY6" fmla="*/ 0 h 6861324"/>
              <a:gd name="connsiteX7" fmla="*/ 6499214 w 9681166"/>
              <a:gd name="connsiteY7" fmla="*/ 0 h 6861324"/>
              <a:gd name="connsiteX8" fmla="*/ 5432986 w 9681166"/>
              <a:gd name="connsiteY8" fmla="*/ 0 h 6861324"/>
              <a:gd name="connsiteX9" fmla="*/ 1603114 w 9681166"/>
              <a:gd name="connsiteY9" fmla="*/ 0 h 6861324"/>
              <a:gd name="connsiteX10" fmla="*/ 1603114 w 9681166"/>
              <a:gd name="connsiteY10" fmla="*/ 479 h 6861324"/>
              <a:gd name="connsiteX11" fmla="*/ 356189 w 9681166"/>
              <a:gd name="connsiteY11" fmla="*/ 479 h 6861324"/>
              <a:gd name="connsiteX12" fmla="*/ 356189 w 9681166"/>
              <a:gd name="connsiteY12" fmla="*/ 3324 h 6861324"/>
              <a:gd name="connsiteX13" fmla="*/ 0 w 9681166"/>
              <a:gd name="connsiteY13" fmla="*/ 3324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1166" h="6861324">
                <a:moveTo>
                  <a:pt x="0" y="6861324"/>
                </a:moveTo>
                <a:lnTo>
                  <a:pt x="3359025" y="6861324"/>
                </a:lnTo>
                <a:lnTo>
                  <a:pt x="3359025" y="6861323"/>
                </a:lnTo>
                <a:lnTo>
                  <a:pt x="9324977" y="6861323"/>
                </a:lnTo>
                <a:lnTo>
                  <a:pt x="9323659" y="6858478"/>
                </a:lnTo>
                <a:lnTo>
                  <a:pt x="9681166" y="6858478"/>
                </a:lnTo>
                <a:lnTo>
                  <a:pt x="6504791" y="0"/>
                </a:lnTo>
                <a:lnTo>
                  <a:pt x="6499214" y="0"/>
                </a:lnTo>
                <a:lnTo>
                  <a:pt x="5432986" y="0"/>
                </a:lnTo>
                <a:lnTo>
                  <a:pt x="1603114" y="0"/>
                </a:lnTo>
                <a:lnTo>
                  <a:pt x="1603114" y="479"/>
                </a:lnTo>
                <a:lnTo>
                  <a:pt x="356189" y="479"/>
                </a:lnTo>
                <a:lnTo>
                  <a:pt x="356189" y="3324"/>
                </a:lnTo>
                <a:lnTo>
                  <a:pt x="0" y="332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el 11">
            <a:extLst>
              <a:ext uri="{FF2B5EF4-FFF2-40B4-BE49-F238E27FC236}">
                <a16:creationId xmlns:a16="http://schemas.microsoft.com/office/drawing/2014/main" id="{FCDD4AE8-7762-4E36-AF4B-8C85358A552B}"/>
              </a:ext>
            </a:extLst>
          </p:cNvPr>
          <p:cNvSpPr>
            <a:spLocks noGrp="1"/>
          </p:cNvSpPr>
          <p:nvPr>
            <p:ph type="title"/>
          </p:nvPr>
        </p:nvSpPr>
        <p:spPr>
          <a:xfrm>
            <a:off x="804672" y="1823107"/>
            <a:ext cx="6547742" cy="3431023"/>
          </a:xfrm>
        </p:spPr>
        <p:txBody>
          <a:bodyPr vert="horz" lIns="91440" tIns="45720" rIns="91440" bIns="45720" rtlCol="0" anchor="ctr">
            <a:normAutofit/>
          </a:bodyPr>
          <a:lstStyle/>
          <a:p>
            <a:r>
              <a:rPr lang="en-US" kern="1200">
                <a:solidFill>
                  <a:schemeClr val="bg1"/>
                </a:solidFill>
                <a:latin typeface="+mj-lt"/>
                <a:ea typeface="+mj-ea"/>
                <a:cs typeface="+mj-cs"/>
              </a:rPr>
              <a:t>Demo en Resultaten</a:t>
            </a:r>
          </a:p>
        </p:txBody>
      </p:sp>
      <p:sp>
        <p:nvSpPr>
          <p:cNvPr id="15" name="Tijdelijke aanduiding voor tekst 14">
            <a:extLst>
              <a:ext uri="{FF2B5EF4-FFF2-40B4-BE49-F238E27FC236}">
                <a16:creationId xmlns:a16="http://schemas.microsoft.com/office/drawing/2014/main" id="{8B11840F-056C-4B35-8921-ABDC68808D50}"/>
              </a:ext>
            </a:extLst>
          </p:cNvPr>
          <p:cNvSpPr>
            <a:spLocks noGrp="1"/>
          </p:cNvSpPr>
          <p:nvPr>
            <p:ph type="body" idx="1"/>
          </p:nvPr>
        </p:nvSpPr>
        <p:spPr>
          <a:xfrm>
            <a:off x="9223744" y="2710737"/>
            <a:ext cx="2163584" cy="1655762"/>
          </a:xfrm>
        </p:spPr>
        <p:txBody>
          <a:bodyPr vert="horz" lIns="91440" tIns="45720" rIns="91440" bIns="45720" rtlCol="0" anchor="ctr">
            <a:normAutofit/>
          </a:bodyPr>
          <a:lstStyle/>
          <a:p>
            <a:pPr algn="r"/>
            <a:endParaRPr lang="en-US" sz="2000" kern="1200">
              <a:solidFill>
                <a:srgbClr val="FFFFFF"/>
              </a:solidFill>
              <a:latin typeface="+mn-lt"/>
              <a:ea typeface="+mn-ea"/>
              <a:cs typeface="+mn-cs"/>
            </a:endParaRPr>
          </a:p>
        </p:txBody>
      </p:sp>
    </p:spTree>
    <p:extLst>
      <p:ext uri="{BB962C8B-B14F-4D97-AF65-F5344CB8AC3E}">
        <p14:creationId xmlns:p14="http://schemas.microsoft.com/office/powerpoint/2010/main" val="142224470"/>
      </p:ext>
    </p:extLst>
  </p:cSld>
  <p:clrMapOvr>
    <a:masterClrMapping/>
  </p:clrMapOvr>
</p:sld>
</file>

<file path=ppt/theme/theme1.xml><?xml version="1.0" encoding="utf-8"?>
<a:theme xmlns:a="http://schemas.openxmlformats.org/drawingml/2006/main" name="Kantoorthema">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1020</Words>
  <Application>Microsoft Office PowerPoint</Application>
  <PresentationFormat>Breedbeeld</PresentationFormat>
  <Paragraphs>65</Paragraphs>
  <Slides>7</Slides>
  <Notes>6</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Calibri Light</vt:lpstr>
      <vt:lpstr>Kantoorthema</vt:lpstr>
      <vt:lpstr>Performance limits of Microservices</vt:lpstr>
      <vt:lpstr>Microservices</vt:lpstr>
      <vt:lpstr>Performance limieten</vt:lpstr>
      <vt:lpstr>BraboChamp: CarChamp</vt:lpstr>
      <vt:lpstr>Perfomance Test (Rabbit MQ)</vt:lpstr>
      <vt:lpstr>CarChamp</vt:lpstr>
      <vt:lpstr>Demo en Resultaten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limits of Microservices</dc:title>
  <dc:creator>Max Stubbe</dc:creator>
  <cp:lastModifiedBy>Max Stubbe</cp:lastModifiedBy>
  <cp:revision>9</cp:revision>
  <dcterms:created xsi:type="dcterms:W3CDTF">2020-06-24T14:28:27Z</dcterms:created>
  <dcterms:modified xsi:type="dcterms:W3CDTF">2020-06-24T18:09:37Z</dcterms:modified>
</cp:coreProperties>
</file>