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bold.fntdata"/><Relationship Id="rId6" Type="http://schemas.openxmlformats.org/officeDocument/2006/relationships/slide" Target="slides/slide2.xml"/><Relationship Id="rId18" Type="http://schemas.openxmlformats.org/officeDocument/2006/relationships/font" Target="fonts/RobotoSlab-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Joey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Joey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Uday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Andrew</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Joey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Joey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Andrew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Andrew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Andrew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Uday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Uday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Andrew</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3.jpg"/><Relationship Id="rId4"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9.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7.png"/><Relationship Id="rId4" Type="http://schemas.openxmlformats.org/officeDocument/2006/relationships/image" Target="../media/image0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4A7D6"/>
        </a:solidFill>
      </p:bgPr>
    </p:bg>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sz="3000"/>
              <a:t>Requirements Presentation</a:t>
            </a:r>
          </a:p>
        </p:txBody>
      </p:sp>
      <p:sp>
        <p:nvSpPr>
          <p:cNvPr id="64" name="Shape 64"/>
          <p:cNvSpPr txBox="1"/>
          <p:nvPr>
            <p:ph idx="1" type="subTitle"/>
          </p:nvPr>
        </p:nvSpPr>
        <p:spPr>
          <a:xfrm>
            <a:off x="1680301" y="3083825"/>
            <a:ext cx="5783400" cy="909000"/>
          </a:xfrm>
          <a:prstGeom prst="rect">
            <a:avLst/>
          </a:prstGeom>
        </p:spPr>
        <p:txBody>
          <a:bodyPr anchorCtr="0" anchor="t" bIns="91425" lIns="91425" rIns="91425" tIns="91425">
            <a:noAutofit/>
          </a:bodyPr>
          <a:lstStyle/>
          <a:p>
            <a:pPr lvl="0" rtl="0">
              <a:spcBef>
                <a:spcPts val="0"/>
              </a:spcBef>
              <a:buNone/>
            </a:pPr>
            <a:r>
              <a:rPr lang="en" sz="1800">
                <a:solidFill>
                  <a:srgbClr val="784952"/>
                </a:solidFill>
              </a:rPr>
              <a:t>Uday Cherukuri</a:t>
            </a:r>
          </a:p>
          <a:p>
            <a:pPr lvl="0" rtl="0">
              <a:spcBef>
                <a:spcPts val="0"/>
              </a:spcBef>
              <a:buNone/>
            </a:pPr>
            <a:r>
              <a:rPr lang="en" sz="1800">
                <a:solidFill>
                  <a:srgbClr val="784952"/>
                </a:solidFill>
              </a:rPr>
              <a:t>Joey Dyer</a:t>
            </a:r>
          </a:p>
          <a:p>
            <a:pPr lvl="0">
              <a:spcBef>
                <a:spcPts val="0"/>
              </a:spcBef>
              <a:buNone/>
            </a:pPr>
            <a:r>
              <a:rPr lang="en" sz="1800">
                <a:solidFill>
                  <a:srgbClr val="784952"/>
                </a:solidFill>
              </a:rPr>
              <a:t>Andrew Wallace</a:t>
            </a:r>
          </a:p>
        </p:txBody>
      </p:sp>
      <p:pic>
        <p:nvPicPr>
          <p:cNvPr id="65" name="Shape 65"/>
          <p:cNvPicPr preferRelativeResize="0"/>
          <p:nvPr/>
        </p:nvPicPr>
        <p:blipFill>
          <a:blip r:embed="rId3">
            <a:alphaModFix/>
          </a:blip>
          <a:stretch>
            <a:fillRect/>
          </a:stretch>
        </p:blipFill>
        <p:spPr>
          <a:xfrm>
            <a:off x="1527125" y="555125"/>
            <a:ext cx="6089750" cy="18269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Reminders</a:t>
            </a:r>
          </a:p>
        </p:txBody>
      </p:sp>
      <p:pic>
        <p:nvPicPr>
          <p:cNvPr id="124" name="Shape 124"/>
          <p:cNvPicPr preferRelativeResize="0"/>
          <p:nvPr/>
        </p:nvPicPr>
        <p:blipFill>
          <a:blip r:embed="rId3">
            <a:alphaModFix/>
          </a:blip>
          <a:stretch>
            <a:fillRect/>
          </a:stretch>
        </p:blipFill>
        <p:spPr>
          <a:xfrm>
            <a:off x="3718109" y="1599224"/>
            <a:ext cx="4850140" cy="3082550"/>
          </a:xfrm>
          <a:prstGeom prst="rect">
            <a:avLst/>
          </a:prstGeom>
          <a:noFill/>
          <a:ln>
            <a:noFill/>
          </a:ln>
        </p:spPr>
      </p:pic>
      <p:pic>
        <p:nvPicPr>
          <p:cNvPr id="125" name="Shape 125"/>
          <p:cNvPicPr preferRelativeResize="0"/>
          <p:nvPr/>
        </p:nvPicPr>
        <p:blipFill>
          <a:blip r:embed="rId4">
            <a:alphaModFix/>
          </a:blip>
          <a:stretch>
            <a:fillRect/>
          </a:stretch>
        </p:blipFill>
        <p:spPr>
          <a:xfrm>
            <a:off x="602827" y="1392324"/>
            <a:ext cx="2095300" cy="36362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Barks</a:t>
            </a:r>
          </a:p>
        </p:txBody>
      </p:sp>
      <p:pic>
        <p:nvPicPr>
          <p:cNvPr id="131" name="Shape 131"/>
          <p:cNvPicPr preferRelativeResize="0"/>
          <p:nvPr/>
        </p:nvPicPr>
        <p:blipFill>
          <a:blip r:embed="rId3">
            <a:alphaModFix/>
          </a:blip>
          <a:stretch>
            <a:fillRect/>
          </a:stretch>
        </p:blipFill>
        <p:spPr>
          <a:xfrm>
            <a:off x="4038474" y="1185375"/>
            <a:ext cx="4495074" cy="3399450"/>
          </a:xfrm>
          <a:prstGeom prst="rect">
            <a:avLst/>
          </a:prstGeom>
          <a:noFill/>
          <a:ln>
            <a:noFill/>
          </a:ln>
        </p:spPr>
      </p:pic>
      <p:pic>
        <p:nvPicPr>
          <p:cNvPr id="132" name="Shape 132"/>
          <p:cNvPicPr preferRelativeResize="0"/>
          <p:nvPr/>
        </p:nvPicPr>
        <p:blipFill>
          <a:blip r:embed="rId4">
            <a:alphaModFix/>
          </a:blip>
          <a:stretch>
            <a:fillRect/>
          </a:stretch>
        </p:blipFill>
        <p:spPr>
          <a:xfrm>
            <a:off x="629549" y="1402225"/>
            <a:ext cx="2060525" cy="35492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Class Diagram</a:t>
            </a:r>
          </a:p>
        </p:txBody>
      </p:sp>
      <p:sp>
        <p:nvSpPr>
          <p:cNvPr id="138" name="Shape 13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39" name="Shape 139"/>
          <p:cNvPicPr preferRelativeResize="0"/>
          <p:nvPr/>
        </p:nvPicPr>
        <p:blipFill>
          <a:blip r:embed="rId3">
            <a:alphaModFix/>
          </a:blip>
          <a:stretch>
            <a:fillRect/>
          </a:stretch>
        </p:blipFill>
        <p:spPr>
          <a:xfrm>
            <a:off x="82500" y="1331625"/>
            <a:ext cx="8866799" cy="35940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Credits</a:t>
            </a:r>
          </a:p>
        </p:txBody>
      </p:sp>
      <p:sp>
        <p:nvSpPr>
          <p:cNvPr id="145" name="Shape 14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Pet Adoption by Dan Hetteix from The Noun Project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Description of Man’s Best Friend</a:t>
            </a:r>
          </a:p>
        </p:txBody>
      </p:sp>
      <p:sp>
        <p:nvSpPr>
          <p:cNvPr id="71" name="Shape 7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har char="●"/>
            </a:pPr>
            <a:r>
              <a:rPr lang="en"/>
              <a:t>Android application designed to assist users with taking care of their dog</a:t>
            </a:r>
          </a:p>
          <a:p>
            <a:pPr lvl="0" marR="0" rtl="0" algn="l">
              <a:lnSpc>
                <a:spcPct val="115000"/>
              </a:lnSpc>
              <a:spcBef>
                <a:spcPts val="0"/>
              </a:spcBef>
              <a:spcAft>
                <a:spcPts val="1600"/>
              </a:spcAft>
              <a:buNone/>
            </a:pPr>
            <a:r>
              <a:t/>
            </a:r>
            <a:endParaRPr/>
          </a:p>
          <a:p>
            <a:pPr indent="-228600" lvl="0" marL="457200" marR="0" rtl="0" algn="l">
              <a:lnSpc>
                <a:spcPct val="115000"/>
              </a:lnSpc>
              <a:spcBef>
                <a:spcPts val="0"/>
              </a:spcBef>
              <a:spcAft>
                <a:spcPts val="1600"/>
              </a:spcAft>
              <a:buChar char="●"/>
            </a:pPr>
            <a:r>
              <a:rPr lang="en"/>
              <a:t>Not only provide tools and information to the user, but also allow users to communicate with the dog owner community around them</a:t>
            </a:r>
          </a:p>
          <a:p>
            <a:pPr lvl="0" marR="0" rtl="0" algn="l">
              <a:lnSpc>
                <a:spcPct val="115000"/>
              </a:lnSpc>
              <a:spcBef>
                <a:spcPts val="0"/>
              </a:spcBef>
              <a:spcAft>
                <a:spcPts val="1600"/>
              </a:spcAft>
              <a:buNone/>
            </a:pPr>
            <a:r>
              <a:t/>
            </a:r>
            <a:endParaRPr/>
          </a:p>
          <a:p>
            <a:pPr indent="-228600" lvl="0" marL="457200" marR="0" rtl="0" algn="l">
              <a:lnSpc>
                <a:spcPct val="115000"/>
              </a:lnSpc>
              <a:spcBef>
                <a:spcPts val="0"/>
              </a:spcBef>
              <a:spcAft>
                <a:spcPts val="1600"/>
              </a:spcAft>
              <a:buChar char="●"/>
            </a:pPr>
            <a:r>
              <a:rPr lang="en"/>
              <a:t>Profiles for each dog the user owns allows the app to tailor the information, reminders, and overall experience to the user’s needs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Glossary</a:t>
            </a:r>
          </a:p>
        </p:txBody>
      </p:sp>
      <p:sp>
        <p:nvSpPr>
          <p:cNvPr id="77" name="Shape 77"/>
          <p:cNvSpPr txBox="1"/>
          <p:nvPr>
            <p:ph idx="1" type="body"/>
          </p:nvPr>
        </p:nvSpPr>
        <p:spPr>
          <a:xfrm>
            <a:off x="387900" y="1489825"/>
            <a:ext cx="3999900" cy="3078900"/>
          </a:xfrm>
          <a:prstGeom prst="rect">
            <a:avLst/>
          </a:prstGeom>
        </p:spPr>
        <p:txBody>
          <a:bodyPr anchorCtr="0" anchor="t" bIns="91425" lIns="91425" rIns="91425" tIns="91425">
            <a:noAutofit/>
          </a:bodyPr>
          <a:lstStyle/>
          <a:p>
            <a:pPr lvl="0" rtl="0">
              <a:spcBef>
                <a:spcPts val="0"/>
              </a:spcBef>
              <a:buNone/>
            </a:pPr>
            <a:r>
              <a:rPr i="1" lang="en" sz="1000"/>
              <a:t>Breed</a:t>
            </a:r>
            <a:r>
              <a:rPr lang="en" sz="1000"/>
              <a:t> - a specific group of domestic animals having homogeneous appearance (phenotype), homogeneous behavior, and/or other characteristics that distinguish it from other organisms of the same species and that were arrived at through selective breeding.</a:t>
            </a:r>
          </a:p>
          <a:p>
            <a:pPr lvl="0" rtl="0">
              <a:spcBef>
                <a:spcPts val="0"/>
              </a:spcBef>
              <a:buNone/>
            </a:pPr>
            <a:r>
              <a:rPr i="1" lang="en" sz="1000"/>
              <a:t>Profile</a:t>
            </a:r>
            <a:r>
              <a:rPr lang="en" sz="1000"/>
              <a:t> - Data component that encapsulates all information associated with a specific dog.  This includes picture, age, weight, breed, allergies, medical conditions, etc.</a:t>
            </a:r>
          </a:p>
          <a:p>
            <a:pPr lvl="0" rtl="0">
              <a:spcBef>
                <a:spcPts val="0"/>
              </a:spcBef>
              <a:buNone/>
            </a:pPr>
            <a:r>
              <a:rPr i="1" lang="en" sz="1000"/>
              <a:t>Vaccine</a:t>
            </a:r>
            <a:r>
              <a:rPr lang="en" sz="1000"/>
              <a:t> - Medication periodically given to dogs in order to keep them disease free and healthy.</a:t>
            </a:r>
          </a:p>
          <a:p>
            <a:pPr lvl="0">
              <a:spcBef>
                <a:spcPts val="0"/>
              </a:spcBef>
              <a:buNone/>
            </a:pPr>
            <a:r>
              <a:rPr i="1" lang="en" sz="1000"/>
              <a:t>Bark</a:t>
            </a:r>
            <a:r>
              <a:rPr lang="en" sz="1000"/>
              <a:t> - Community based message that will be viewable for everyone within a predefined radius of the sent location.</a:t>
            </a:r>
          </a:p>
        </p:txBody>
      </p:sp>
      <p:sp>
        <p:nvSpPr>
          <p:cNvPr id="78" name="Shape 78"/>
          <p:cNvSpPr txBox="1"/>
          <p:nvPr>
            <p:ph idx="2" type="body"/>
          </p:nvPr>
        </p:nvSpPr>
        <p:spPr>
          <a:xfrm>
            <a:off x="4756200" y="1489825"/>
            <a:ext cx="3999900" cy="3078900"/>
          </a:xfrm>
          <a:prstGeom prst="rect">
            <a:avLst/>
          </a:prstGeom>
        </p:spPr>
        <p:txBody>
          <a:bodyPr anchorCtr="0" anchor="t" bIns="91425" lIns="91425" rIns="91425" tIns="91425">
            <a:noAutofit/>
          </a:bodyPr>
          <a:lstStyle/>
          <a:p>
            <a:pPr lvl="0" rtl="0">
              <a:spcBef>
                <a:spcPts val="0"/>
              </a:spcBef>
              <a:buNone/>
            </a:pPr>
            <a:r>
              <a:rPr i="1" lang="en" sz="1000"/>
              <a:t>Activity</a:t>
            </a:r>
            <a:r>
              <a:rPr lang="en" sz="1000"/>
              <a:t> - A message displayed in a log format that tells the user what actions have been performed for their dog, along with the time and date of that action and accompanied by an optional custom comment</a:t>
            </a:r>
          </a:p>
          <a:p>
            <a:pPr lvl="0" rtl="0">
              <a:spcBef>
                <a:spcPts val="0"/>
              </a:spcBef>
              <a:buNone/>
            </a:pPr>
            <a:r>
              <a:rPr i="1" lang="en" sz="1000"/>
              <a:t>Reminder</a:t>
            </a:r>
            <a:r>
              <a:rPr lang="en" sz="1000"/>
              <a:t> - Uses Android calendar API to display messages to the user at set time intervals. These include predefined reminders (feed, bathe, medicate, walk, birthday) and users can add their own custom reminders as well</a:t>
            </a:r>
          </a:p>
          <a:p>
            <a:pPr lvl="0">
              <a:spcBef>
                <a:spcPts val="0"/>
              </a:spcBef>
              <a:buNone/>
            </a:pPr>
            <a:r>
              <a:rPr i="1" lang="en" sz="1000"/>
              <a:t>Informational Reminder</a:t>
            </a:r>
            <a:r>
              <a:rPr lang="en" sz="1000"/>
              <a:t> - A message that is displayed immediately after a reminder that displays relevant information based on the type of reminder as well as the breed of dog that the reminder is associated with</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Functional Requirements</a:t>
            </a:r>
          </a:p>
        </p:txBody>
      </p:sp>
      <p:sp>
        <p:nvSpPr>
          <p:cNvPr id="84" name="Shape 8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Profiles</a:t>
            </a:r>
          </a:p>
          <a:p>
            <a:pPr indent="-228600" lvl="1" marL="914400" rtl="0">
              <a:spcBef>
                <a:spcPts val="0"/>
              </a:spcBef>
              <a:buChar char="○"/>
            </a:pPr>
            <a:r>
              <a:rPr lang="en"/>
              <a:t>Each device supports multiple dog profiles that contain information on the dog (pictures, breed, gender, age, etc.) as well as reminders and activities specific to that dog</a:t>
            </a:r>
          </a:p>
          <a:p>
            <a:pPr indent="-228600" lvl="0" marL="457200" rtl="0">
              <a:spcBef>
                <a:spcPts val="0"/>
              </a:spcBef>
              <a:buChar char="●"/>
            </a:pPr>
            <a:r>
              <a:rPr lang="en"/>
              <a:t>Reminders</a:t>
            </a:r>
          </a:p>
          <a:p>
            <a:pPr indent="-228600" lvl="1" marL="914400" rtl="0">
              <a:spcBef>
                <a:spcPts val="0"/>
              </a:spcBef>
              <a:buChar char="○"/>
            </a:pPr>
            <a:r>
              <a:rPr lang="en"/>
              <a:t>There are certain predefined reminders (birthday, feeding, bathing, walking, medication) that display reminder messages to the user after customizable amounts of time</a:t>
            </a:r>
          </a:p>
          <a:p>
            <a:pPr indent="-228600" lvl="1" marL="914400" rtl="0">
              <a:spcBef>
                <a:spcPts val="0"/>
              </a:spcBef>
              <a:buChar char="○"/>
            </a:pPr>
            <a:r>
              <a:rPr lang="en"/>
              <a:t>Custom user-created reminders can also be added and deleted with identical functionality</a:t>
            </a:r>
          </a:p>
          <a:p>
            <a:pPr indent="-228600" lvl="0" marL="457200" rtl="0">
              <a:spcBef>
                <a:spcPts val="0"/>
              </a:spcBef>
              <a:buChar char="●"/>
            </a:pPr>
            <a:r>
              <a:rPr lang="en"/>
              <a:t>Dog Database</a:t>
            </a:r>
          </a:p>
          <a:p>
            <a:pPr indent="-228600" lvl="1" marL="914400" rtl="0">
              <a:spcBef>
                <a:spcPts val="0"/>
              </a:spcBef>
              <a:buChar char="○"/>
            </a:pPr>
            <a:r>
              <a:rPr lang="en"/>
              <a:t>SQLite database with information on the 50 most common dog breeds</a:t>
            </a:r>
          </a:p>
          <a:p>
            <a:pPr indent="-228600" lvl="1" marL="914400" rtl="0">
              <a:spcBef>
                <a:spcPts val="0"/>
              </a:spcBef>
              <a:buChar char="○"/>
            </a:pPr>
            <a:r>
              <a:rPr lang="en"/>
              <a:t>Can be manually searched by users, but is also used to provide data for informational reminders</a:t>
            </a:r>
          </a:p>
        </p:txBody>
      </p:sp>
      <p:pic>
        <p:nvPicPr>
          <p:cNvPr id="85" name="Shape 85"/>
          <p:cNvPicPr preferRelativeResize="0"/>
          <p:nvPr/>
        </p:nvPicPr>
        <p:blipFill>
          <a:blip r:embed="rId3">
            <a:alphaModFix/>
          </a:blip>
          <a:stretch>
            <a:fillRect/>
          </a:stretch>
        </p:blipFill>
        <p:spPr>
          <a:xfrm>
            <a:off x="6107525" y="184724"/>
            <a:ext cx="2145150" cy="16088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Functional Requirements Cont.</a:t>
            </a:r>
          </a:p>
        </p:txBody>
      </p:sp>
      <p:sp>
        <p:nvSpPr>
          <p:cNvPr id="91" name="Shape 9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Barks</a:t>
            </a:r>
          </a:p>
          <a:p>
            <a:pPr indent="-228600" lvl="1" marL="914400" rtl="0">
              <a:spcBef>
                <a:spcPts val="0"/>
              </a:spcBef>
              <a:buChar char="○"/>
            </a:pPr>
            <a:r>
              <a:rPr lang="en"/>
              <a:t>Send out a message that is viewable to every other user in your city (google location services API is used to get current location), similar to a tweet</a:t>
            </a:r>
          </a:p>
          <a:p>
            <a:pPr indent="-228600" lvl="1" marL="914400" rtl="0">
              <a:spcBef>
                <a:spcPts val="0"/>
              </a:spcBef>
              <a:buChar char="○"/>
            </a:pPr>
            <a:r>
              <a:rPr lang="en"/>
              <a:t>Each message has tags associated with it (adoption, recommendation, warning, etc.) and are able to be “liked”</a:t>
            </a:r>
          </a:p>
          <a:p>
            <a:pPr indent="-228600" lvl="0" marL="457200" rtl="0">
              <a:spcBef>
                <a:spcPts val="0"/>
              </a:spcBef>
              <a:buChar char="●"/>
            </a:pPr>
            <a:r>
              <a:rPr lang="en"/>
              <a:t>Activities</a:t>
            </a:r>
          </a:p>
          <a:p>
            <a:pPr indent="-228600" lvl="1" marL="914400" rtl="0">
              <a:spcBef>
                <a:spcPts val="0"/>
              </a:spcBef>
              <a:buChar char="○"/>
            </a:pPr>
            <a:r>
              <a:rPr lang="en"/>
              <a:t>A log of all activities the user has performed with their dog</a:t>
            </a:r>
          </a:p>
          <a:p>
            <a:pPr indent="-228600" lvl="1" marL="914400" rtl="0">
              <a:spcBef>
                <a:spcPts val="0"/>
              </a:spcBef>
              <a:buChar char="○"/>
            </a:pPr>
            <a:r>
              <a:rPr lang="en"/>
              <a:t>Log the type of activity, time and date of completion, and an optional user-created comment</a:t>
            </a:r>
          </a:p>
          <a:p>
            <a:pPr indent="-228600" lvl="2" marL="1371600" rtl="0">
              <a:spcBef>
                <a:spcPts val="0"/>
              </a:spcBef>
              <a:buChar char="■"/>
            </a:pPr>
            <a:r>
              <a:rPr lang="en"/>
              <a:t>e.g. March 2, 1:52pm: Fed Spot (Running low on food!)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Non-Functional Requirements</a:t>
            </a:r>
          </a:p>
        </p:txBody>
      </p:sp>
      <p:sp>
        <p:nvSpPr>
          <p:cNvPr id="97" name="Shape 97"/>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Information in the dog database must be correct and accurate</a:t>
            </a:r>
          </a:p>
          <a:p>
            <a:pPr lvl="0" rtl="0">
              <a:spcBef>
                <a:spcPts val="0"/>
              </a:spcBef>
              <a:buNone/>
            </a:pPr>
            <a:r>
              <a:t/>
            </a:r>
            <a:endParaRPr/>
          </a:p>
          <a:p>
            <a:pPr indent="-228600" lvl="0" marL="457200" rtl="0">
              <a:spcBef>
                <a:spcPts val="0"/>
              </a:spcBef>
              <a:buChar char="●"/>
            </a:pPr>
            <a:r>
              <a:rPr lang="en"/>
              <a:t>The app should keep data isolated between separate profiles</a:t>
            </a:r>
          </a:p>
          <a:p>
            <a:pPr lvl="0" rtl="0">
              <a:spcBef>
                <a:spcPts val="0"/>
              </a:spcBef>
              <a:buNone/>
            </a:pPr>
            <a:r>
              <a:t/>
            </a:r>
            <a:endParaRPr/>
          </a:p>
          <a:p>
            <a:pPr indent="-228600" lvl="0" marL="457200" rtl="0">
              <a:spcBef>
                <a:spcPts val="0"/>
              </a:spcBef>
              <a:buChar char="●"/>
            </a:pPr>
            <a:r>
              <a:rPr lang="en"/>
              <a:t>The app should make efficient use of battery life</a:t>
            </a:r>
          </a:p>
          <a:p>
            <a:pPr lvl="0">
              <a:spcBef>
                <a:spcPts val="0"/>
              </a:spcBef>
              <a:buNone/>
            </a:pPr>
            <a:r>
              <a:t/>
            </a:r>
            <a:endParaRPr/>
          </a:p>
        </p:txBody>
      </p:sp>
      <p:pic>
        <p:nvPicPr>
          <p:cNvPr id="98" name="Shape 98"/>
          <p:cNvPicPr preferRelativeResize="0"/>
          <p:nvPr/>
        </p:nvPicPr>
        <p:blipFill>
          <a:blip r:embed="rId3">
            <a:alphaModFix/>
          </a:blip>
          <a:stretch>
            <a:fillRect/>
          </a:stretch>
        </p:blipFill>
        <p:spPr>
          <a:xfrm>
            <a:off x="6592450" y="3417950"/>
            <a:ext cx="2042449" cy="1356552"/>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Use Case Diagram</a:t>
            </a:r>
          </a:p>
        </p:txBody>
      </p:sp>
      <p:pic>
        <p:nvPicPr>
          <p:cNvPr id="104" name="Shape 104"/>
          <p:cNvPicPr preferRelativeResize="0"/>
          <p:nvPr/>
        </p:nvPicPr>
        <p:blipFill>
          <a:blip r:embed="rId3">
            <a:alphaModFix/>
          </a:blip>
          <a:stretch>
            <a:fillRect/>
          </a:stretch>
        </p:blipFill>
        <p:spPr>
          <a:xfrm>
            <a:off x="1117525" y="1289050"/>
            <a:ext cx="7078200" cy="36827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Dog Profiles</a:t>
            </a:r>
          </a:p>
        </p:txBody>
      </p:sp>
      <p:pic>
        <p:nvPicPr>
          <p:cNvPr id="110" name="Shape 110"/>
          <p:cNvPicPr preferRelativeResize="0"/>
          <p:nvPr/>
        </p:nvPicPr>
        <p:blipFill>
          <a:blip r:embed="rId3">
            <a:alphaModFix/>
          </a:blip>
          <a:stretch>
            <a:fillRect/>
          </a:stretch>
        </p:blipFill>
        <p:spPr>
          <a:xfrm>
            <a:off x="607925" y="1446400"/>
            <a:ext cx="2030199" cy="3519374"/>
          </a:xfrm>
          <a:prstGeom prst="rect">
            <a:avLst/>
          </a:prstGeom>
          <a:noFill/>
          <a:ln>
            <a:noFill/>
          </a:ln>
        </p:spPr>
      </p:pic>
      <p:pic>
        <p:nvPicPr>
          <p:cNvPr id="111" name="Shape 111"/>
          <p:cNvPicPr preferRelativeResize="0"/>
          <p:nvPr/>
        </p:nvPicPr>
        <p:blipFill>
          <a:blip r:embed="rId4">
            <a:alphaModFix/>
          </a:blip>
          <a:stretch>
            <a:fillRect/>
          </a:stretch>
        </p:blipFill>
        <p:spPr>
          <a:xfrm>
            <a:off x="3055274" y="1759499"/>
            <a:ext cx="5700825" cy="28159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Dog Profile cont.</a:t>
            </a:r>
          </a:p>
        </p:txBody>
      </p:sp>
      <p:pic>
        <p:nvPicPr>
          <p:cNvPr id="117" name="Shape 117"/>
          <p:cNvPicPr preferRelativeResize="0"/>
          <p:nvPr/>
        </p:nvPicPr>
        <p:blipFill>
          <a:blip r:embed="rId3">
            <a:alphaModFix/>
          </a:blip>
          <a:stretch>
            <a:fillRect/>
          </a:stretch>
        </p:blipFill>
        <p:spPr>
          <a:xfrm>
            <a:off x="599574" y="1469250"/>
            <a:ext cx="2040824" cy="3529949"/>
          </a:xfrm>
          <a:prstGeom prst="rect">
            <a:avLst/>
          </a:prstGeom>
          <a:noFill/>
          <a:ln>
            <a:noFill/>
          </a:ln>
        </p:spPr>
      </p:pic>
      <p:pic>
        <p:nvPicPr>
          <p:cNvPr id="118" name="Shape 118"/>
          <p:cNvPicPr preferRelativeResize="0"/>
          <p:nvPr/>
        </p:nvPicPr>
        <p:blipFill>
          <a:blip r:embed="rId4">
            <a:alphaModFix/>
          </a:blip>
          <a:stretch>
            <a:fillRect/>
          </a:stretch>
        </p:blipFill>
        <p:spPr>
          <a:xfrm>
            <a:off x="3359726" y="1766575"/>
            <a:ext cx="4982250" cy="28193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