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Old Standard TT"/>
      <p:regular r:id="rId13"/>
      <p:bold r:id="rId14"/>
      <p: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regular.fntdata"/><Relationship Id="rId12" Type="http://schemas.openxmlformats.org/officeDocument/2006/relationships/slide" Target="slides/slide7.xml"/><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15" Type="http://schemas.openxmlformats.org/officeDocument/2006/relationships/font" Target="fonts/OldStandardTT-italic.fntdata"/><Relationship Id="rId14" Type="http://schemas.openxmlformats.org/officeDocument/2006/relationships/font" Target="fonts/OldStandardTT-bold.fntdata"/><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Joey</a:t>
            </a: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Uday </a:t>
            </a:r>
          </a:p>
          <a:p>
            <a:pPr lvl="0" rtl="0">
              <a:spcBef>
                <a:spcPts val="0"/>
              </a:spcBef>
              <a:buNone/>
            </a:pPr>
            <a:r>
              <a:rPr lang="en"/>
              <a:t>SECOND: People consider dogs family members and many are willling to spare no expense when it comes to their pets</a:t>
            </a:r>
          </a:p>
          <a:p>
            <a:pPr lvl="0">
              <a:spcBef>
                <a:spcPts val="0"/>
              </a:spcBef>
              <a:buNone/>
            </a:pPr>
            <a:r>
              <a:rPr lang="en"/>
              <a:t>THIRD: The average dog lives 10-12 years, so through the life of a dog, you’re looking at 15 to 18k on average to own ONE dog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Andrew</a:t>
            </a:r>
          </a:p>
          <a:p>
            <a:pPr lvl="0" rtl="0">
              <a:spcBef>
                <a:spcPts val="0"/>
              </a:spcBef>
              <a:buNone/>
            </a:pPr>
            <a:r>
              <a:t/>
            </a:r>
            <a:endParaRPr/>
          </a:p>
          <a:p>
            <a:pPr lvl="0">
              <a:spcBef>
                <a:spcPts val="0"/>
              </a:spcBef>
              <a:buNone/>
            </a:pPr>
            <a:r>
              <a:rPr lang="en"/>
              <a:t>Here we introduce man’s best friend, which will be a general purpose app for both you and your dog.  Anyone who’s owned a dog understands how much of a responsibility is involved,and therefore this app aims to make taking care of your dog easier while at the same time improving their overall quality of life, which will make both you and your dog happier.  To help this process be more personalized, all information is generated specifically for your dog. This is accomplished depending on a variety of factors, such as age, breed, and previous experience with your dog. Now we will discuss in further detail the range of features offered with this app.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Joey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Uday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Andrew</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Joey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7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11" name="Shape 11"/>
          <p:cNvCxnSpPr/>
          <p:nvPr/>
        </p:nvCxnSpPr>
        <p:spPr>
          <a:xfrm>
            <a:off x="641934" y="359750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599" cy="1522800"/>
          </a:xfrm>
          <a:prstGeom prst="rect">
            <a:avLst/>
          </a:prstGeom>
        </p:spPr>
        <p:txBody>
          <a:bodyPr anchorCtr="0" anchor="b" bIns="91425" lIns="91425" rIns="91425"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3840639"/>
            <a:ext cx="8118599" cy="787499"/>
          </a:xfrm>
          <a:prstGeom prst="rect">
            <a:avLst/>
          </a:prstGeom>
        </p:spPr>
        <p:txBody>
          <a:bodyPr anchorCtr="0" anchor="t" bIns="91425" lIns="91425" rIns="91425"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599" cy="1522800"/>
          </a:xfrm>
          <a:prstGeom prst="rect">
            <a:avLst/>
          </a:prstGeom>
        </p:spPr>
        <p:txBody>
          <a:bodyPr anchorCtr="0" anchor="b" bIns="91425" lIns="91425" rIns="91425"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71600"/>
            <a:ext cx="8520599" cy="339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71675"/>
            <a:ext cx="3999899"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71675"/>
            <a:ext cx="3999899"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38" name="Shape 3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686399"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199" cy="1333200"/>
          </a:xfrm>
          <a:prstGeom prst="rect">
            <a:avLst/>
          </a:prstGeom>
        </p:spPr>
        <p:txBody>
          <a:bodyPr anchorCtr="0" anchor="b" bIns="91425" lIns="91425" rIns="91425" tIns="91425"/>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43" name="Shape 43"/>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599" cy="2106299"/>
          </a:xfrm>
          <a:prstGeom prst="rect">
            <a:avLst/>
          </a:prstGeom>
        </p:spPr>
        <p:txBody>
          <a:bodyPr anchorCtr="0" anchor="b"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2284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613200"/>
          </a:xfrm>
          <a:prstGeom prst="rect">
            <a:avLst/>
          </a:prstGeom>
          <a:noFill/>
          <a:ln>
            <a:noFill/>
          </a:ln>
        </p:spPr>
        <p:txBody>
          <a:bodyPr anchorCtr="0" anchor="t" bIns="91425" lIns="91425" rIns="91425"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599" cy="3397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pettracker.com/" TargetMode="External"/><Relationship Id="rId4" Type="http://schemas.openxmlformats.org/officeDocument/2006/relationships/hyperlink" Target="https://barkbuddy.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599" cy="1522800"/>
          </a:xfrm>
          <a:prstGeom prst="rect">
            <a:avLst/>
          </a:prstGeom>
        </p:spPr>
        <p:txBody>
          <a:bodyPr anchorCtr="0" anchor="b" bIns="91425" lIns="91425" rIns="91425" tIns="91425">
            <a:noAutofit/>
          </a:bodyPr>
          <a:lstStyle/>
          <a:p>
            <a:pPr lvl="0">
              <a:spcBef>
                <a:spcPts val="0"/>
              </a:spcBef>
              <a:buNone/>
            </a:pPr>
            <a:r>
              <a:rPr lang="en"/>
              <a:t>Man’s Best Friend</a:t>
            </a:r>
          </a:p>
        </p:txBody>
      </p:sp>
      <p:sp>
        <p:nvSpPr>
          <p:cNvPr id="60" name="Shape 60"/>
          <p:cNvSpPr txBox="1"/>
          <p:nvPr>
            <p:ph idx="1" type="subTitle"/>
          </p:nvPr>
        </p:nvSpPr>
        <p:spPr>
          <a:xfrm>
            <a:off x="512700" y="3840639"/>
            <a:ext cx="8118599" cy="787499"/>
          </a:xfrm>
          <a:prstGeom prst="rect">
            <a:avLst/>
          </a:prstGeom>
        </p:spPr>
        <p:txBody>
          <a:bodyPr anchorCtr="0" anchor="t" bIns="91425" lIns="91425" rIns="91425" tIns="91425">
            <a:noAutofit/>
          </a:bodyPr>
          <a:lstStyle/>
          <a:p>
            <a:pPr lvl="0">
              <a:spcBef>
                <a:spcPts val="0"/>
              </a:spcBef>
              <a:buNone/>
            </a:pPr>
            <a:r>
              <a:rPr lang="en"/>
              <a:t>Uday Cherukuri, Joey Dyer, Andrew Wallace</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en"/>
              <a:t>What’s the Motivation?</a:t>
            </a:r>
          </a:p>
        </p:txBody>
      </p:sp>
      <p:sp>
        <p:nvSpPr>
          <p:cNvPr id="66" name="Shape 66"/>
          <p:cNvSpPr txBox="1"/>
          <p:nvPr>
            <p:ph idx="1" type="body"/>
          </p:nvPr>
        </p:nvSpPr>
        <p:spPr>
          <a:xfrm>
            <a:off x="311700" y="1171600"/>
            <a:ext cx="8520599" cy="3397200"/>
          </a:xfrm>
          <a:prstGeom prst="rect">
            <a:avLst/>
          </a:prstGeom>
        </p:spPr>
        <p:txBody>
          <a:bodyPr anchorCtr="0" anchor="t" bIns="91425" lIns="91425" rIns="91425" tIns="91425">
            <a:noAutofit/>
          </a:bodyPr>
          <a:lstStyle/>
          <a:p>
            <a:pPr indent="-330200" lvl="0" marL="457200" rtl="0">
              <a:lnSpc>
                <a:spcPct val="100000"/>
              </a:lnSpc>
              <a:spcBef>
                <a:spcPts val="0"/>
              </a:spcBef>
              <a:buSzPct val="100000"/>
              <a:buChar char="●"/>
            </a:pPr>
            <a:r>
              <a:rPr lang="en" sz="1600"/>
              <a:t>In 2015, an estimated 54.4 million households in America (44%) had at least one dog [1]</a:t>
            </a:r>
          </a:p>
          <a:p>
            <a:pPr lvl="0" rtl="0">
              <a:lnSpc>
                <a:spcPct val="100000"/>
              </a:lnSpc>
              <a:spcBef>
                <a:spcPts val="0"/>
              </a:spcBef>
              <a:buNone/>
            </a:pPr>
            <a:r>
              <a:t/>
            </a:r>
            <a:endParaRPr sz="1600"/>
          </a:p>
          <a:p>
            <a:pPr indent="-330200" lvl="0" marL="457200" rtl="0">
              <a:lnSpc>
                <a:spcPct val="100000"/>
              </a:lnSpc>
              <a:spcBef>
                <a:spcPts val="0"/>
              </a:spcBef>
              <a:buSzPct val="100000"/>
              <a:buChar char="●"/>
            </a:pPr>
            <a:r>
              <a:rPr lang="en" sz="1600"/>
              <a:t>Of these dog owners, two-thirds considered their dog to be a “family member”</a:t>
            </a:r>
          </a:p>
          <a:p>
            <a:pPr lvl="0" rtl="0">
              <a:lnSpc>
                <a:spcPct val="100000"/>
              </a:lnSpc>
              <a:spcBef>
                <a:spcPts val="0"/>
              </a:spcBef>
              <a:buNone/>
            </a:pPr>
            <a:r>
              <a:t/>
            </a:r>
            <a:endParaRPr sz="1600"/>
          </a:p>
          <a:p>
            <a:pPr indent="-330200" lvl="0" marL="457200" rtl="0">
              <a:lnSpc>
                <a:spcPct val="100000"/>
              </a:lnSpc>
              <a:spcBef>
                <a:spcPts val="0"/>
              </a:spcBef>
              <a:buSzPct val="100000"/>
              <a:buChar char="●"/>
            </a:pPr>
            <a:r>
              <a:rPr lang="en" sz="1600"/>
              <a:t>The estimated average amount spent on veterinary care per year, per dog was </a:t>
            </a:r>
            <a:r>
              <a:rPr b="1" lang="en" sz="1600"/>
              <a:t>$1,436</a:t>
            </a:r>
          </a:p>
          <a:p>
            <a:pPr lvl="0" rtl="0">
              <a:lnSpc>
                <a:spcPct val="100000"/>
              </a:lnSpc>
              <a:spcBef>
                <a:spcPts val="0"/>
              </a:spcBef>
              <a:buNone/>
            </a:pPr>
            <a:r>
              <a:t/>
            </a:r>
            <a:endParaRPr b="1" sz="1600"/>
          </a:p>
          <a:p>
            <a:pPr indent="-330200" lvl="0" marL="457200" rtl="0">
              <a:lnSpc>
                <a:spcPct val="100000"/>
              </a:lnSpc>
              <a:spcBef>
                <a:spcPts val="0"/>
              </a:spcBef>
              <a:buSzPct val="100000"/>
              <a:buChar char="●"/>
            </a:pPr>
            <a:r>
              <a:rPr lang="en" sz="1600"/>
              <a:t>TL;DR: A lot of people have dogs, and most of them care for and spend thousands of dollars on them every year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en"/>
              <a:t>Introducing… Man’s Best Friend</a:t>
            </a:r>
          </a:p>
        </p:txBody>
      </p:sp>
      <p:sp>
        <p:nvSpPr>
          <p:cNvPr id="72" name="Shape 72"/>
          <p:cNvSpPr txBox="1"/>
          <p:nvPr>
            <p:ph idx="1" type="body"/>
          </p:nvPr>
        </p:nvSpPr>
        <p:spPr>
          <a:xfrm>
            <a:off x="311700" y="1171600"/>
            <a:ext cx="8520599" cy="3397200"/>
          </a:xfrm>
          <a:prstGeom prst="rect">
            <a:avLst/>
          </a:prstGeom>
        </p:spPr>
        <p:txBody>
          <a:bodyPr anchorCtr="0" anchor="t" bIns="91425" lIns="91425" rIns="91425" tIns="91425">
            <a:noAutofit/>
          </a:bodyPr>
          <a:lstStyle/>
          <a:p>
            <a:pPr indent="-330200" lvl="0" marL="457200" rtl="0">
              <a:lnSpc>
                <a:spcPct val="100000"/>
              </a:lnSpc>
              <a:spcBef>
                <a:spcPts val="0"/>
              </a:spcBef>
              <a:buSzPct val="100000"/>
              <a:buChar char="●"/>
            </a:pPr>
            <a:r>
              <a:rPr lang="en" sz="1600"/>
              <a:t>A general app for your dog</a:t>
            </a:r>
          </a:p>
          <a:p>
            <a:pPr lvl="0" rtl="0">
              <a:lnSpc>
                <a:spcPct val="100000"/>
              </a:lnSpc>
              <a:spcBef>
                <a:spcPts val="0"/>
              </a:spcBef>
              <a:buNone/>
            </a:pPr>
            <a:r>
              <a:t/>
            </a:r>
            <a:endParaRPr sz="1600"/>
          </a:p>
          <a:p>
            <a:pPr indent="-330200" lvl="0" marL="457200" rtl="0">
              <a:lnSpc>
                <a:spcPct val="100000"/>
              </a:lnSpc>
              <a:spcBef>
                <a:spcPts val="0"/>
              </a:spcBef>
              <a:buSzPct val="100000"/>
              <a:buChar char="●"/>
            </a:pPr>
            <a:r>
              <a:rPr lang="en" sz="1600"/>
              <a:t>Make taking care of your dog easy and fun while improving their quality of life</a:t>
            </a:r>
          </a:p>
          <a:p>
            <a:pPr lvl="0" rtl="0">
              <a:lnSpc>
                <a:spcPct val="100000"/>
              </a:lnSpc>
              <a:spcBef>
                <a:spcPts val="0"/>
              </a:spcBef>
              <a:buNone/>
            </a:pPr>
            <a:r>
              <a:t/>
            </a:r>
            <a:endParaRPr sz="1600"/>
          </a:p>
          <a:p>
            <a:pPr indent="-330200" lvl="0" marL="457200" rtl="0">
              <a:lnSpc>
                <a:spcPct val="100000"/>
              </a:lnSpc>
              <a:spcBef>
                <a:spcPts val="0"/>
              </a:spcBef>
              <a:buSzPct val="100000"/>
              <a:buChar char="●"/>
            </a:pPr>
            <a:r>
              <a:rPr lang="en" sz="1600"/>
              <a:t>Information is catered specifically to your dog</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en"/>
              <a:t>So, What Does It Do?</a:t>
            </a:r>
          </a:p>
        </p:txBody>
      </p:sp>
      <p:sp>
        <p:nvSpPr>
          <p:cNvPr id="78" name="Shape 78"/>
          <p:cNvSpPr txBox="1"/>
          <p:nvPr>
            <p:ph idx="1" type="body"/>
          </p:nvPr>
        </p:nvSpPr>
        <p:spPr>
          <a:xfrm>
            <a:off x="311700" y="1171600"/>
            <a:ext cx="8520599" cy="3397200"/>
          </a:xfrm>
          <a:prstGeom prst="rect">
            <a:avLst/>
          </a:prstGeom>
        </p:spPr>
        <p:txBody>
          <a:bodyPr anchorCtr="0" anchor="t" bIns="91425" lIns="91425" rIns="91425" tIns="91425">
            <a:noAutofit/>
          </a:bodyPr>
          <a:lstStyle/>
          <a:p>
            <a:pPr indent="-228600" lvl="0" marL="457200" rtl="0">
              <a:spcBef>
                <a:spcPts val="0"/>
              </a:spcBef>
              <a:buChar char="●"/>
            </a:pPr>
            <a:r>
              <a:rPr lang="en"/>
              <a:t>Some features we plan on implementing</a:t>
            </a:r>
          </a:p>
          <a:p>
            <a:pPr indent="-228600" lvl="1" marL="914400" rtl="0">
              <a:spcBef>
                <a:spcPts val="0"/>
              </a:spcBef>
              <a:buChar char="○"/>
            </a:pPr>
            <a:r>
              <a:rPr lang="en"/>
              <a:t>Reminders for your dog’s health and well being</a:t>
            </a:r>
          </a:p>
          <a:p>
            <a:pPr indent="-228600" lvl="2" marL="1371600" rtl="0">
              <a:spcBef>
                <a:spcPts val="0"/>
              </a:spcBef>
              <a:buChar char="■"/>
            </a:pPr>
            <a:r>
              <a:rPr lang="en"/>
              <a:t>Common things like remembering to feed, monthly reminders to bathe</a:t>
            </a:r>
          </a:p>
          <a:p>
            <a:pPr indent="-228600" lvl="2" marL="1371600" rtl="0">
              <a:spcBef>
                <a:spcPts val="0"/>
              </a:spcBef>
              <a:buChar char="■"/>
            </a:pPr>
            <a:r>
              <a:rPr lang="en"/>
              <a:t>More obscure reminders such as shot records, specific medicinal schedules</a:t>
            </a:r>
          </a:p>
          <a:p>
            <a:pPr indent="-228600" lvl="3" marL="1828800" rtl="0">
              <a:spcBef>
                <a:spcPts val="0"/>
              </a:spcBef>
              <a:buChar char="●"/>
            </a:pPr>
            <a:r>
              <a:rPr lang="en"/>
              <a:t>All of these will be customizable</a:t>
            </a:r>
          </a:p>
          <a:p>
            <a:pPr indent="-228600" lvl="1" marL="914400" rtl="0">
              <a:spcBef>
                <a:spcPts val="0"/>
              </a:spcBef>
              <a:buChar char="○"/>
            </a:pPr>
            <a:r>
              <a:rPr lang="en"/>
              <a:t>Puppy Profiles!</a:t>
            </a:r>
          </a:p>
          <a:p>
            <a:pPr indent="-228600" lvl="2" marL="1371600" rtl="0">
              <a:spcBef>
                <a:spcPts val="0"/>
              </a:spcBef>
              <a:buChar char="■"/>
            </a:pPr>
            <a:r>
              <a:rPr lang="en"/>
              <a:t>Each dog has their own profile with separate reminders and information</a:t>
            </a:r>
          </a:p>
          <a:p>
            <a:pPr indent="-228600" lvl="2" marL="1371600" rtl="0">
              <a:spcBef>
                <a:spcPts val="0"/>
              </a:spcBef>
              <a:buChar char="■"/>
            </a:pPr>
            <a:r>
              <a:rPr lang="en"/>
              <a:t>Pictures, personality profile, and more!</a:t>
            </a:r>
          </a:p>
          <a:p>
            <a:pPr indent="-228600" lvl="3" marL="1828800" rtl="0">
              <a:spcBef>
                <a:spcPts val="0"/>
              </a:spcBef>
              <a:buChar char="●"/>
            </a:pPr>
            <a:r>
              <a:rPr lang="en"/>
              <a:t>People really use this stuff!</a:t>
            </a:r>
          </a:p>
          <a:p>
            <a:pPr indent="-228600" lvl="1" marL="914400" rtl="0">
              <a:spcBef>
                <a:spcPts val="0"/>
              </a:spcBef>
              <a:buChar char="○"/>
            </a:pPr>
            <a:r>
              <a:rPr lang="en"/>
              <a:t>Provided information for different breeds of dog</a:t>
            </a:r>
          </a:p>
          <a:p>
            <a:pPr indent="-228600" lvl="2" marL="1371600" rtl="0">
              <a:spcBef>
                <a:spcPts val="0"/>
              </a:spcBef>
              <a:buChar char="■"/>
            </a:pPr>
            <a:r>
              <a:rPr lang="en"/>
              <a:t>Maybe your short-haired dog doesn’t need a monthly bath; we can tell you!</a:t>
            </a:r>
          </a:p>
          <a:p>
            <a:pPr indent="-228600" lvl="2" marL="1371600" rtl="0">
              <a:spcBef>
                <a:spcPts val="0"/>
              </a:spcBef>
              <a:buChar char="■"/>
            </a:pPr>
            <a:r>
              <a:rPr lang="en"/>
              <a:t>Example: Chihuahua’s can burn three times as many calories as a similarly aged 150lb dog, so experts recommend feeding active chihuahuas puppy food - even as adults - due to its increased nutritional value; based on their puppy profiles, we can relay this information to people when they feed their chihuahuas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en"/>
              <a:t>Is That All?</a:t>
            </a:r>
          </a:p>
        </p:txBody>
      </p:sp>
      <p:sp>
        <p:nvSpPr>
          <p:cNvPr id="84" name="Shape 84"/>
          <p:cNvSpPr txBox="1"/>
          <p:nvPr>
            <p:ph idx="1" type="body"/>
          </p:nvPr>
        </p:nvSpPr>
        <p:spPr>
          <a:xfrm>
            <a:off x="311700" y="1171600"/>
            <a:ext cx="8520599" cy="3397200"/>
          </a:xfrm>
          <a:prstGeom prst="rect">
            <a:avLst/>
          </a:prstGeom>
        </p:spPr>
        <p:txBody>
          <a:bodyPr anchorCtr="0" anchor="t" bIns="91425" lIns="91425" rIns="91425" tIns="91425">
            <a:noAutofit/>
          </a:bodyPr>
          <a:lstStyle/>
          <a:p>
            <a:pPr indent="-228600" lvl="0" marL="457200" rtl="0">
              <a:spcBef>
                <a:spcPts val="0"/>
              </a:spcBef>
              <a:buChar char="●"/>
            </a:pPr>
            <a:r>
              <a:rPr lang="en"/>
              <a:t>Extra features we are considering implementing</a:t>
            </a:r>
          </a:p>
          <a:p>
            <a:pPr indent="-228600" lvl="1" marL="914400" rtl="0">
              <a:spcBef>
                <a:spcPts val="0"/>
              </a:spcBef>
              <a:buChar char="○"/>
            </a:pPr>
            <a:r>
              <a:rPr lang="en"/>
              <a:t>A small GPS device attached to a dog’s collar can provide a cheap, easy way of making sure you never lose your dog again</a:t>
            </a:r>
          </a:p>
          <a:p>
            <a:pPr indent="-228600" lvl="1" marL="914400" rtl="0">
              <a:spcBef>
                <a:spcPts val="0"/>
              </a:spcBef>
              <a:buChar char="○"/>
            </a:pPr>
            <a:r>
              <a:rPr lang="en"/>
              <a:t>If other dog owners in your area also have the app, you can detect when you are nearing other dogs; never run into another potentially mean or dangerous dog during walks</a:t>
            </a:r>
          </a:p>
          <a:p>
            <a:pPr indent="-228600" lvl="1" marL="914400" rtl="0">
              <a:spcBef>
                <a:spcPts val="0"/>
              </a:spcBef>
              <a:buChar char="○"/>
            </a:pPr>
            <a:r>
              <a:rPr lang="en"/>
              <a:t>Local shout outs (Barks)</a:t>
            </a:r>
          </a:p>
          <a:p>
            <a:pPr indent="-228600" lvl="2" marL="1371600" rtl="0">
              <a:spcBef>
                <a:spcPts val="0"/>
              </a:spcBef>
              <a:buChar char="■"/>
            </a:pPr>
            <a:r>
              <a:rPr lang="en"/>
              <a:t>Need to put your dog up for adoption? Notify every responsible dog owner in your area to make sure they go to a good home! And all their feeding habits and medical information already exist in their puppy profile</a:t>
            </a:r>
          </a:p>
          <a:p>
            <a:pPr indent="-228600" lvl="2" marL="1371600" rtl="0">
              <a:spcBef>
                <a:spcPts val="0"/>
              </a:spcBef>
              <a:buChar char="■"/>
            </a:pPr>
            <a:r>
              <a:rPr lang="en"/>
              <a:t>Dog’s gone missing? Let everyone in your area know! Their puppy profile can supply dozens of pictures to recognize them by, as well as foods they eat, what they respond to, and what their personality is like</a:t>
            </a:r>
          </a:p>
          <a:p>
            <a:pPr indent="-228600" lvl="1" marL="914400" rtl="0">
              <a:spcBef>
                <a:spcPts val="0"/>
              </a:spcBef>
              <a:buChar char="○"/>
            </a:pPr>
            <a:r>
              <a:rPr lang="en"/>
              <a:t>An in-app dog forum based on city</a:t>
            </a:r>
          </a:p>
          <a:p>
            <a:pPr indent="-228600" lvl="2" marL="1371600" rtl="0">
              <a:spcBef>
                <a:spcPts val="0"/>
              </a:spcBef>
              <a:buChar char="■"/>
            </a:pPr>
            <a:r>
              <a:rPr lang="en"/>
              <a:t>Let others know about a great new dog park opening up, or warn others about areas you think are dangerous to go for a walk</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en"/>
              <a:t>Doesn’t This Already Exist?</a:t>
            </a:r>
          </a:p>
        </p:txBody>
      </p:sp>
      <p:sp>
        <p:nvSpPr>
          <p:cNvPr id="90" name="Shape 90"/>
          <p:cNvSpPr txBox="1"/>
          <p:nvPr>
            <p:ph idx="1" type="body"/>
          </p:nvPr>
        </p:nvSpPr>
        <p:spPr>
          <a:xfrm>
            <a:off x="311700" y="1171600"/>
            <a:ext cx="8520599" cy="3397200"/>
          </a:xfrm>
          <a:prstGeom prst="rect">
            <a:avLst/>
          </a:prstGeom>
        </p:spPr>
        <p:txBody>
          <a:bodyPr anchorCtr="0" anchor="t" bIns="91425" lIns="91425" rIns="91425" tIns="91425">
            <a:noAutofit/>
          </a:bodyPr>
          <a:lstStyle/>
          <a:p>
            <a:pPr indent="-228600" lvl="0" marL="457200" rtl="0">
              <a:spcBef>
                <a:spcPts val="0"/>
              </a:spcBef>
              <a:buChar char="●"/>
            </a:pPr>
            <a:r>
              <a:rPr lang="en"/>
              <a:t>There are some notable competitors that already exist</a:t>
            </a:r>
          </a:p>
          <a:p>
            <a:pPr indent="-228600" lvl="1" marL="914400" rtl="0">
              <a:spcBef>
                <a:spcPts val="0"/>
              </a:spcBef>
              <a:buChar char="○"/>
            </a:pPr>
            <a:r>
              <a:rPr lang="en"/>
              <a:t>Whistle: </a:t>
            </a:r>
            <a:r>
              <a:rPr lang="en" u="sng">
                <a:solidFill>
                  <a:schemeClr val="hlink"/>
                </a:solidFill>
                <a:hlinkClick r:id="rId3"/>
              </a:rPr>
              <a:t>http://www.pettracker.com/</a:t>
            </a:r>
          </a:p>
          <a:p>
            <a:pPr indent="-228600" lvl="2" marL="1371600" rtl="0">
              <a:spcBef>
                <a:spcPts val="0"/>
              </a:spcBef>
              <a:buChar char="■"/>
            </a:pPr>
            <a:r>
              <a:rPr lang="en"/>
              <a:t>Small GPS device that attaches to collar</a:t>
            </a:r>
          </a:p>
          <a:p>
            <a:pPr indent="-228600" lvl="1" marL="914400" rtl="0">
              <a:spcBef>
                <a:spcPts val="0"/>
              </a:spcBef>
              <a:buChar char="○"/>
            </a:pPr>
            <a:r>
              <a:rPr lang="en"/>
              <a:t>Pet First Aid by American Red Cross: http://www.redcross.org/mobile-apps/pet-first-aid-app</a:t>
            </a:r>
          </a:p>
          <a:p>
            <a:pPr indent="-228600" lvl="2" marL="1371600" rtl="0">
              <a:spcBef>
                <a:spcPts val="0"/>
              </a:spcBef>
              <a:buChar char="■"/>
            </a:pPr>
            <a:r>
              <a:rPr lang="en"/>
              <a:t>General medical information for cats and dogs; also locate nearby vet clinics</a:t>
            </a:r>
          </a:p>
          <a:p>
            <a:pPr indent="-228600" lvl="1" marL="914400" rtl="0">
              <a:spcBef>
                <a:spcPts val="0"/>
              </a:spcBef>
              <a:buChar char="○"/>
            </a:pPr>
            <a:r>
              <a:rPr lang="en"/>
              <a:t>BarkBuddy: </a:t>
            </a:r>
            <a:r>
              <a:rPr lang="en" u="sng">
                <a:solidFill>
                  <a:schemeClr val="hlink"/>
                </a:solidFill>
                <a:hlinkClick r:id="rId4"/>
              </a:rPr>
              <a:t>https://barkbuddy.com/</a:t>
            </a:r>
          </a:p>
          <a:p>
            <a:pPr indent="-228600" lvl="2" marL="1371600" rtl="0">
              <a:spcBef>
                <a:spcPts val="0"/>
              </a:spcBef>
              <a:buChar char="■"/>
            </a:pPr>
            <a:r>
              <a:rPr lang="en"/>
              <a:t>Some call it tinder for dogs!</a:t>
            </a:r>
          </a:p>
          <a:p>
            <a:pPr indent="-228600" lvl="2" marL="1371600" rtl="0">
              <a:spcBef>
                <a:spcPts val="0"/>
              </a:spcBef>
              <a:buChar char="■"/>
            </a:pPr>
            <a:r>
              <a:rPr lang="en"/>
              <a:t>See local dog profiles to determine if you want to adopt</a:t>
            </a:r>
          </a:p>
          <a:p>
            <a:pPr indent="-228600" lvl="0" marL="457200" rtl="0">
              <a:spcBef>
                <a:spcPts val="0"/>
              </a:spcBef>
              <a:buChar char="●"/>
            </a:pPr>
            <a:r>
              <a:rPr lang="en"/>
              <a:t>Many of the features we discussed have similar counterparts out in the market</a:t>
            </a:r>
          </a:p>
          <a:p>
            <a:pPr indent="-228600" lvl="1" marL="914400" rtl="0">
              <a:spcBef>
                <a:spcPts val="0"/>
              </a:spcBef>
              <a:buChar char="○"/>
            </a:pPr>
            <a:r>
              <a:rPr lang="en"/>
              <a:t>However, Man’s Best Friend would offer all (or at least many) of these features in a single, simple to use app</a:t>
            </a:r>
          </a:p>
          <a:p>
            <a:pPr indent="-228600" lvl="1" marL="914400" rtl="0">
              <a:spcBef>
                <a:spcPts val="0"/>
              </a:spcBef>
              <a:buChar char="○"/>
            </a:pPr>
            <a:r>
              <a:rPr lang="en"/>
              <a:t>Our app also aims to be more personal to your dog and the dog community around you</a:t>
            </a:r>
          </a:p>
          <a:p>
            <a:pPr indent="-228600" lvl="2" marL="1371600" rtl="0">
              <a:spcBef>
                <a:spcPts val="0"/>
              </a:spcBef>
              <a:buChar char="■"/>
            </a:pPr>
            <a:r>
              <a:rPr lang="en"/>
              <a:t>Extensive profile with pics, personality, diet, medical records, etc.</a:t>
            </a:r>
          </a:p>
          <a:p>
            <a:pPr indent="-228600" lvl="2" marL="1371600" rtl="0">
              <a:spcBef>
                <a:spcPts val="0"/>
              </a:spcBef>
              <a:buChar char="■"/>
            </a:pPr>
            <a:r>
              <a:rPr lang="en"/>
              <a:t>Local area services used to interact with other responsible dog owners in productive ways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en"/>
              <a:t>Some Possible Challenges</a:t>
            </a:r>
          </a:p>
        </p:txBody>
      </p:sp>
      <p:sp>
        <p:nvSpPr>
          <p:cNvPr id="96" name="Shape 96"/>
          <p:cNvSpPr txBox="1"/>
          <p:nvPr>
            <p:ph idx="1" type="body"/>
          </p:nvPr>
        </p:nvSpPr>
        <p:spPr>
          <a:xfrm>
            <a:off x="311700" y="1171600"/>
            <a:ext cx="8520599" cy="3397200"/>
          </a:xfrm>
          <a:prstGeom prst="rect">
            <a:avLst/>
          </a:prstGeom>
        </p:spPr>
        <p:txBody>
          <a:bodyPr anchorCtr="0" anchor="t" bIns="91425" lIns="91425" rIns="91425" tIns="91425">
            <a:noAutofit/>
          </a:bodyPr>
          <a:lstStyle/>
          <a:p>
            <a:pPr indent="-228600" lvl="0" marL="457200" rtl="0">
              <a:spcBef>
                <a:spcPts val="0"/>
              </a:spcBef>
              <a:buChar char="●"/>
            </a:pPr>
            <a:r>
              <a:rPr lang="en"/>
              <a:t>We plan to offer specific information and advice based on the breed of your dog’s profile</a:t>
            </a:r>
          </a:p>
          <a:p>
            <a:pPr indent="-228600" lvl="1" marL="914400" rtl="0">
              <a:spcBef>
                <a:spcPts val="0"/>
              </a:spcBef>
              <a:buChar char="○"/>
            </a:pPr>
            <a:r>
              <a:rPr lang="en"/>
              <a:t>There are about 340 officially recognized dog breeds [2]</a:t>
            </a:r>
          </a:p>
          <a:p>
            <a:pPr indent="-228600" lvl="2" marL="1371600" rtl="0">
              <a:spcBef>
                <a:spcPts val="0"/>
              </a:spcBef>
              <a:buChar char="■"/>
            </a:pPr>
            <a:r>
              <a:rPr lang="en"/>
              <a:t>We may need to limit ourselves to only the most popular dog breeds to ensure accurate and up to date information</a:t>
            </a:r>
          </a:p>
          <a:p>
            <a:pPr indent="-228600" lvl="1" marL="914400" rtl="0">
              <a:spcBef>
                <a:spcPts val="0"/>
              </a:spcBef>
              <a:buChar char="○"/>
            </a:pPr>
            <a:r>
              <a:rPr lang="en"/>
              <a:t>Offering unreliable medical information could put us at legal risk</a:t>
            </a:r>
          </a:p>
          <a:p>
            <a:pPr indent="-228600" lvl="0" marL="457200" rtl="0">
              <a:spcBef>
                <a:spcPts val="0"/>
              </a:spcBef>
              <a:buChar char="●"/>
            </a:pPr>
            <a:r>
              <a:rPr lang="en"/>
              <a:t>Publicly available dog profiles may not be widely accepted</a:t>
            </a:r>
          </a:p>
          <a:p>
            <a:pPr indent="-228600" lvl="1" marL="914400" rtl="0">
              <a:spcBef>
                <a:spcPts val="0"/>
              </a:spcBef>
              <a:buChar char="○"/>
            </a:pPr>
            <a:r>
              <a:rPr lang="en"/>
              <a:t>May need to implement some privacy settings to protect information people don’t want to share</a:t>
            </a:r>
          </a:p>
          <a:p>
            <a:pPr indent="-228600" lvl="2" marL="1371600" rtl="0">
              <a:spcBef>
                <a:spcPts val="0"/>
              </a:spcBef>
              <a:buChar char="■"/>
            </a:pPr>
            <a:r>
              <a:rPr lang="en"/>
              <a:t>This may hinder certain functionality (see when approaching other dogs on your walk)</a:t>
            </a:r>
          </a:p>
          <a:p>
            <a:pPr indent="-228600" lvl="0" marL="457200" rtl="0">
              <a:spcBef>
                <a:spcPts val="0"/>
              </a:spcBef>
              <a:buChar char="●"/>
            </a:pPr>
            <a:r>
              <a:rPr lang="en"/>
              <a:t>GPS capabilities and third party interaction may be too difficult to implement</a:t>
            </a:r>
          </a:p>
          <a:p>
            <a:pPr indent="-228600" lvl="1" marL="914400" rtl="0">
              <a:spcBef>
                <a:spcPts val="0"/>
              </a:spcBef>
              <a:buChar char="○"/>
            </a:pPr>
            <a:r>
              <a:rPr lang="en"/>
              <a:t>Need further research to be done on the feasibility of this functionality</a:t>
            </a:r>
          </a:p>
          <a:p>
            <a:pPr indent="-228600" lvl="0" marL="457200">
              <a:spcBef>
                <a:spcPts val="0"/>
              </a:spcBef>
              <a:buChar char="●"/>
            </a:pPr>
            <a:r>
              <a:rPr lang="en"/>
              <a:t>Many more that we probably aren’t aware of...</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en"/>
              <a:t>Sources</a:t>
            </a:r>
          </a:p>
        </p:txBody>
      </p:sp>
      <p:sp>
        <p:nvSpPr>
          <p:cNvPr id="102" name="Shape 102"/>
          <p:cNvSpPr txBox="1"/>
          <p:nvPr>
            <p:ph idx="1" type="body"/>
          </p:nvPr>
        </p:nvSpPr>
        <p:spPr>
          <a:xfrm>
            <a:off x="311700" y="1164825"/>
            <a:ext cx="8520599" cy="3397200"/>
          </a:xfrm>
          <a:prstGeom prst="rect">
            <a:avLst/>
          </a:prstGeom>
        </p:spPr>
        <p:txBody>
          <a:bodyPr anchorCtr="0" anchor="t" bIns="91425" lIns="91425" rIns="91425" tIns="91425">
            <a:noAutofit/>
          </a:bodyPr>
          <a:lstStyle/>
          <a:p>
            <a:pPr lvl="0" rtl="0">
              <a:spcBef>
                <a:spcPts val="0"/>
              </a:spcBef>
              <a:buNone/>
            </a:pPr>
            <a:r>
              <a:rPr lang="en"/>
              <a:t>[1] </a:t>
            </a:r>
            <a:r>
              <a:rPr lang="en" sz="1050">
                <a:highlight>
                  <a:srgbClr val="F1F4F5"/>
                </a:highlight>
                <a:latin typeface="Arial"/>
                <a:ea typeface="Arial"/>
                <a:cs typeface="Arial"/>
                <a:sym typeface="Arial"/>
              </a:rPr>
              <a:t>"Pets by the Numbers." </a:t>
            </a:r>
            <a:r>
              <a:rPr i="1" lang="en" sz="1050">
                <a:highlight>
                  <a:srgbClr val="F1F4F5"/>
                </a:highlight>
                <a:latin typeface="Arial"/>
                <a:ea typeface="Arial"/>
                <a:cs typeface="Arial"/>
                <a:sym typeface="Arial"/>
              </a:rPr>
              <a:t>RSS</a:t>
            </a:r>
            <a:r>
              <a:rPr lang="en" sz="1050">
                <a:highlight>
                  <a:srgbClr val="F1F4F5"/>
                </a:highlight>
                <a:latin typeface="Arial"/>
                <a:ea typeface="Arial"/>
                <a:cs typeface="Arial"/>
                <a:sym typeface="Arial"/>
              </a:rPr>
              <a:t>. The Humane Society, n.d. Web. 25 Jan. 2016.</a:t>
            </a:r>
          </a:p>
          <a:p>
            <a:pPr lvl="0" rtl="0">
              <a:spcBef>
                <a:spcPts val="0"/>
              </a:spcBef>
              <a:buNone/>
            </a:pPr>
            <a:r>
              <a:t/>
            </a:r>
            <a:endParaRPr sz="1050">
              <a:highlight>
                <a:srgbClr val="F1F4F5"/>
              </a:highlight>
              <a:latin typeface="Arial"/>
              <a:ea typeface="Arial"/>
              <a:cs typeface="Arial"/>
              <a:sym typeface="Arial"/>
            </a:endParaRPr>
          </a:p>
          <a:p>
            <a:pPr lvl="0" rtl="0">
              <a:spcBef>
                <a:spcPts val="0"/>
              </a:spcBef>
              <a:buClr>
                <a:schemeClr val="dk1"/>
              </a:buClr>
              <a:buSzPct val="100000"/>
              <a:buFont typeface="Arial"/>
              <a:buNone/>
            </a:pPr>
            <a:r>
              <a:rPr lang="en"/>
              <a:t>[2] </a:t>
            </a:r>
            <a:r>
              <a:rPr lang="en" sz="1050">
                <a:highlight>
                  <a:srgbClr val="F1F4F5"/>
                </a:highlight>
                <a:latin typeface="Arial"/>
                <a:ea typeface="Arial"/>
                <a:cs typeface="Arial"/>
                <a:sym typeface="Arial"/>
              </a:rPr>
              <a:t>Melina, By Remy. "The Incredible Explosion of Dog Breeds." </a:t>
            </a:r>
            <a:r>
              <a:rPr i="1" lang="en" sz="1050">
                <a:highlight>
                  <a:srgbClr val="F1F4F5"/>
                </a:highlight>
                <a:latin typeface="Arial"/>
                <a:ea typeface="Arial"/>
                <a:cs typeface="Arial"/>
                <a:sym typeface="Arial"/>
              </a:rPr>
              <a:t>LiveScience</a:t>
            </a:r>
            <a:r>
              <a:rPr lang="en" sz="1050">
                <a:highlight>
                  <a:srgbClr val="F1F4F5"/>
                </a:highlight>
                <a:latin typeface="Arial"/>
                <a:ea typeface="Arial"/>
                <a:cs typeface="Arial"/>
                <a:sym typeface="Arial"/>
              </a:rPr>
              <a:t>. TechMedia Network, 05 Aug. 2010. Web. 25 Jan. 2016.</a:t>
            </a:r>
          </a:p>
          <a:p>
            <a:pPr lvl="0">
              <a:spcBef>
                <a:spcPts val="0"/>
              </a:spcBef>
              <a:buNone/>
            </a:pPr>
            <a:r>
              <a:t/>
            </a:r>
            <a:endParaRPr sz="1050">
              <a:highlight>
                <a:srgbClr val="F1F4F5"/>
              </a:highlight>
              <a:latin typeface="Arial"/>
              <a:ea typeface="Arial"/>
              <a:cs typeface="Arial"/>
              <a:sym typeface="Arial"/>
            </a:endParaRP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