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61" r:id="rId17"/>
    <p:sldId id="2146847055" r:id="rId18"/>
    <p:sldId id="2146847059" r:id="rId19"/>
    <p:sldId id="21468470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Mansee-Dakhole/INTERNSHIP-EDUNET-IBM-CLOUD.gi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dirty="0"/>
              <a:t>Smart Home Energy Advisor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HACKATHON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pitchFamily="34" charset="0"/>
                <a:cs typeface="Arial" pitchFamily="34" charset="0"/>
              </a:rPr>
              <a:t>Student name : Mansee Dakhole</a:t>
            </a:r>
          </a:p>
          <a:p>
            <a:r>
              <a:rPr lang="en-US" sz="2000" b="1" dirty="0">
                <a:solidFill>
                  <a:schemeClr val="accent1">
                    <a:lumMod val="75000"/>
                  </a:schemeClr>
                </a:solidFill>
                <a:latin typeface="Arial"/>
                <a:cs typeface="Arial"/>
              </a:rPr>
              <a:t>College Name &amp; Department : Symbiosis Institute of Technology Nagpur</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11" name="Picture 10">
            <a:extLst>
              <a:ext uri="{FF2B5EF4-FFF2-40B4-BE49-F238E27FC236}">
                <a16:creationId xmlns:a16="http://schemas.microsoft.com/office/drawing/2014/main" id="{F439B7A3-61A3-87CD-4F6F-721FEE906931}"/>
              </a:ext>
            </a:extLst>
          </p:cNvPr>
          <p:cNvPicPr>
            <a:picLocks noChangeAspect="1"/>
          </p:cNvPicPr>
          <p:nvPr/>
        </p:nvPicPr>
        <p:blipFill>
          <a:blip r:embed="rId2"/>
          <a:srcRect l="50732"/>
          <a:stretch>
            <a:fillRect/>
          </a:stretch>
        </p:blipFill>
        <p:spPr>
          <a:xfrm>
            <a:off x="364883" y="1484308"/>
            <a:ext cx="5545463" cy="5004981"/>
          </a:xfrm>
          <a:prstGeom prst="rect">
            <a:avLst/>
          </a:prstGeom>
        </p:spPr>
      </p:pic>
      <p:pic>
        <p:nvPicPr>
          <p:cNvPr id="9" name="Picture 8">
            <a:extLst>
              <a:ext uri="{FF2B5EF4-FFF2-40B4-BE49-F238E27FC236}">
                <a16:creationId xmlns:a16="http://schemas.microsoft.com/office/drawing/2014/main" id="{66F942DB-18A0-7D39-AE80-CB9307186764}"/>
              </a:ext>
            </a:extLst>
          </p:cNvPr>
          <p:cNvPicPr>
            <a:picLocks noChangeAspect="1"/>
          </p:cNvPicPr>
          <p:nvPr/>
        </p:nvPicPr>
        <p:blipFill>
          <a:blip r:embed="rId3"/>
          <a:srcRect l="50655"/>
          <a:stretch>
            <a:fillRect/>
          </a:stretch>
        </p:blipFill>
        <p:spPr>
          <a:xfrm>
            <a:off x="6281656" y="1318077"/>
            <a:ext cx="5514808" cy="5019202"/>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pic>
        <p:nvPicPr>
          <p:cNvPr id="6" name="Picture 5">
            <a:extLst>
              <a:ext uri="{FF2B5EF4-FFF2-40B4-BE49-F238E27FC236}">
                <a16:creationId xmlns:a16="http://schemas.microsoft.com/office/drawing/2014/main" id="{CFD3B949-47C9-8AC9-32E1-7BD036C6F199}"/>
              </a:ext>
            </a:extLst>
          </p:cNvPr>
          <p:cNvPicPr>
            <a:picLocks noChangeAspect="1"/>
          </p:cNvPicPr>
          <p:nvPr/>
        </p:nvPicPr>
        <p:blipFill>
          <a:blip r:embed="rId2"/>
          <a:stretch>
            <a:fillRect/>
          </a:stretch>
        </p:blipFill>
        <p:spPr>
          <a:xfrm>
            <a:off x="320597" y="1529885"/>
            <a:ext cx="5775403" cy="4438296"/>
          </a:xfrm>
          <a:prstGeom prst="rect">
            <a:avLst/>
          </a:prstGeom>
        </p:spPr>
      </p:pic>
      <p:pic>
        <p:nvPicPr>
          <p:cNvPr id="8" name="Picture 7">
            <a:extLst>
              <a:ext uri="{FF2B5EF4-FFF2-40B4-BE49-F238E27FC236}">
                <a16:creationId xmlns:a16="http://schemas.microsoft.com/office/drawing/2014/main" id="{88FAB7BE-A63D-A60C-F7BB-94126549AF86}"/>
              </a:ext>
            </a:extLst>
          </p:cNvPr>
          <p:cNvPicPr>
            <a:picLocks noChangeAspect="1"/>
          </p:cNvPicPr>
          <p:nvPr/>
        </p:nvPicPr>
        <p:blipFill>
          <a:blip r:embed="rId3"/>
          <a:stretch>
            <a:fillRect/>
          </a:stretch>
        </p:blipFill>
        <p:spPr>
          <a:xfrm>
            <a:off x="6065416" y="1232452"/>
            <a:ext cx="5805987" cy="4564277"/>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5" name="Rectangle 2">
            <a:extLst>
              <a:ext uri="{FF2B5EF4-FFF2-40B4-BE49-F238E27FC236}">
                <a16:creationId xmlns:a16="http://schemas.microsoft.com/office/drawing/2014/main" id="{185091C5-65CF-2C8A-E4C9-578C58CCD844}"/>
              </a:ext>
            </a:extLst>
          </p:cNvPr>
          <p:cNvSpPr>
            <a:spLocks noChangeArrowheads="1"/>
          </p:cNvSpPr>
          <p:nvPr/>
        </p:nvSpPr>
        <p:spPr bwMode="auto">
          <a:xfrm rot="10800000" flipV="1">
            <a:off x="850490" y="1620790"/>
            <a:ext cx="11341510" cy="2790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06000" marR="0" lvl="0" indent="-306000" defTabSz="457200" fontAlgn="base">
              <a:lnSpc>
                <a:spcPct val="110000"/>
              </a:lnSpc>
              <a:spcBef>
                <a:spcPct val="20000"/>
              </a:spcBef>
              <a:spcAft>
                <a:spcPts val="600"/>
              </a:spcAft>
              <a:buClr>
                <a:schemeClr val="accent1"/>
              </a:buClr>
              <a:buSzPct val="92000"/>
              <a:buFont typeface="Wingdings 2" panose="05020102010507070707" pitchFamily="18" charset="2"/>
              <a:buChar char=""/>
              <a:tabLst/>
            </a:pPr>
            <a:r>
              <a:rPr lang="en-US" altLang="en-US" sz="2000" b="1" dirty="0">
                <a:solidFill>
                  <a:schemeClr val="tx1">
                    <a:lumMod val="75000"/>
                    <a:lumOff val="25000"/>
                  </a:schemeClr>
                </a:solidFill>
              </a:rPr>
              <a:t>Generates energy usage reports with clear insights.</a:t>
            </a:r>
          </a:p>
          <a:p>
            <a:pPr marL="306000" marR="0" lvl="0" indent="-306000" defTabSz="457200" fontAlgn="base">
              <a:lnSpc>
                <a:spcPct val="110000"/>
              </a:lnSpc>
              <a:spcBef>
                <a:spcPct val="20000"/>
              </a:spcBef>
              <a:spcAft>
                <a:spcPts val="600"/>
              </a:spcAft>
              <a:buClr>
                <a:schemeClr val="accent1"/>
              </a:buClr>
              <a:buSzPct val="92000"/>
              <a:buFont typeface="Wingdings 2" panose="05020102010507070707" pitchFamily="18" charset="2"/>
              <a:buChar char=""/>
              <a:tabLst/>
            </a:pPr>
            <a:r>
              <a:rPr lang="en-US" altLang="en-US" sz="2000" b="1" dirty="0">
                <a:solidFill>
                  <a:schemeClr val="tx1">
                    <a:lumMod val="75000"/>
                    <a:lumOff val="25000"/>
                  </a:schemeClr>
                </a:solidFill>
              </a:rPr>
              <a:t>Provides actionable strategies to reduce electricity costs.</a:t>
            </a:r>
          </a:p>
          <a:p>
            <a:pPr marL="306000" marR="0" lvl="0" indent="-306000" defTabSz="457200" fontAlgn="base">
              <a:lnSpc>
                <a:spcPct val="110000"/>
              </a:lnSpc>
              <a:spcBef>
                <a:spcPct val="20000"/>
              </a:spcBef>
              <a:spcAft>
                <a:spcPts val="600"/>
              </a:spcAft>
              <a:buClr>
                <a:schemeClr val="accent1"/>
              </a:buClr>
              <a:buSzPct val="92000"/>
              <a:buFont typeface="Wingdings 2" panose="05020102010507070707" pitchFamily="18" charset="2"/>
              <a:buChar char=""/>
              <a:tabLst/>
            </a:pPr>
            <a:r>
              <a:rPr lang="en-US" altLang="en-US" sz="2000" b="1" dirty="0">
                <a:solidFill>
                  <a:schemeClr val="tx1">
                    <a:lumMod val="75000"/>
                    <a:lumOff val="25000"/>
                  </a:schemeClr>
                </a:solidFill>
              </a:rPr>
              <a:t>Saves time by automating data analysis for users.</a:t>
            </a:r>
          </a:p>
          <a:p>
            <a:pPr marL="306000" marR="0" lvl="0" indent="-306000" defTabSz="457200" fontAlgn="base">
              <a:lnSpc>
                <a:spcPct val="110000"/>
              </a:lnSpc>
              <a:spcBef>
                <a:spcPct val="20000"/>
              </a:spcBef>
              <a:spcAft>
                <a:spcPts val="600"/>
              </a:spcAft>
              <a:buClr>
                <a:schemeClr val="accent1"/>
              </a:buClr>
              <a:buSzPct val="92000"/>
              <a:buFont typeface="Wingdings 2" panose="05020102010507070707" pitchFamily="18" charset="2"/>
              <a:buChar char=""/>
              <a:tabLst/>
            </a:pPr>
            <a:r>
              <a:rPr lang="en-US" altLang="en-US" sz="2000" b="1" dirty="0">
                <a:solidFill>
                  <a:schemeClr val="tx1">
                    <a:lumMod val="75000"/>
                    <a:lumOff val="25000"/>
                  </a:schemeClr>
                </a:solidFill>
              </a:rPr>
              <a:t>Enhances efficiency, accuracy, and sustainability in energy usage.</a:t>
            </a:r>
          </a:p>
          <a:p>
            <a:pPr marL="306000" marR="0" lvl="0" indent="-306000" defTabSz="457200" fontAlgn="base">
              <a:lnSpc>
                <a:spcPct val="110000"/>
              </a:lnSpc>
              <a:spcBef>
                <a:spcPct val="20000"/>
              </a:spcBef>
              <a:spcAft>
                <a:spcPts val="600"/>
              </a:spcAft>
              <a:buClr>
                <a:schemeClr val="accent1"/>
              </a:buClr>
              <a:buSzPct val="92000"/>
              <a:buFont typeface="Wingdings 2" panose="05020102010507070707" pitchFamily="18" charset="2"/>
              <a:buChar char=""/>
              <a:tabLst/>
            </a:pPr>
            <a:r>
              <a:rPr lang="en-US" sz="2000" dirty="0"/>
              <a:t>Provides </a:t>
            </a:r>
            <a:r>
              <a:rPr lang="en-US" sz="2000" b="1" dirty="0"/>
              <a:t>cost-saving strategies</a:t>
            </a:r>
            <a:r>
              <a:rPr lang="en-US" sz="2000" dirty="0"/>
              <a:t> based on user-specific energy data.</a:t>
            </a:r>
          </a:p>
          <a:p>
            <a:pPr marL="306000" marR="0" lvl="0" indent="-306000" defTabSz="457200" fontAlgn="base">
              <a:lnSpc>
                <a:spcPct val="110000"/>
              </a:lnSpc>
              <a:spcBef>
                <a:spcPct val="20000"/>
              </a:spcBef>
              <a:spcAft>
                <a:spcPts val="600"/>
              </a:spcAft>
              <a:buClr>
                <a:schemeClr val="accent1"/>
              </a:buClr>
              <a:buSzPct val="92000"/>
              <a:buFont typeface="Wingdings 2" panose="05020102010507070707" pitchFamily="18" charset="2"/>
              <a:buChar char=""/>
              <a:tabLst/>
            </a:pPr>
            <a:r>
              <a:rPr lang="en-US" sz="2000" dirty="0"/>
              <a:t>Supports </a:t>
            </a:r>
            <a:r>
              <a:rPr lang="en-US" sz="2000" b="1" dirty="0"/>
              <a:t>long-term bill reduction</a:t>
            </a:r>
            <a:r>
              <a:rPr lang="en-US" sz="2000" dirty="0"/>
              <a:t> through optimized appliance usage.</a:t>
            </a:r>
            <a:endParaRPr lang="en-US" altLang="en-US" sz="2000" b="1" dirty="0">
              <a:solidFill>
                <a:schemeClr val="tx1">
                  <a:lumMod val="75000"/>
                  <a:lumOff val="25000"/>
                </a:schemeClr>
              </a:solidFill>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https://github.com/Mansee-Dakhole/INTERNSHIP-EDUNET-IBM-CLOUD.git</a:t>
            </a:r>
            <a:endParaRPr lang="en-IN" dirty="0"/>
          </a:p>
          <a:p>
            <a:pPr marL="0" indent="0">
              <a:buNone/>
            </a:pPr>
            <a:endParaRPr lang="en-IN" dirty="0"/>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a:extLst>
              <a:ext uri="{FF2B5EF4-FFF2-40B4-BE49-F238E27FC236}">
                <a16:creationId xmlns:a16="http://schemas.microsoft.com/office/drawing/2014/main" id="{64D37BC3-863A-6663-BDE0-D20736EB6B02}"/>
              </a:ext>
            </a:extLst>
          </p:cNvPr>
          <p:cNvSpPr>
            <a:spLocks noChangeArrowheads="1"/>
          </p:cNvSpPr>
          <p:nvPr/>
        </p:nvSpPr>
        <p:spPr bwMode="auto">
          <a:xfrm rot="10800000" flipV="1">
            <a:off x="662400" y="1383872"/>
            <a:ext cx="10776155" cy="4821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06000" indent="-306000" defTabSz="457200" fontAlgn="base">
              <a:lnSpc>
                <a:spcPct val="110000"/>
              </a:lnSpc>
              <a:spcBef>
                <a:spcPct val="20000"/>
              </a:spcBef>
              <a:spcAft>
                <a:spcPts val="600"/>
              </a:spcAft>
              <a:buClr>
                <a:schemeClr val="accent1"/>
              </a:buClr>
              <a:buSzPct val="92000"/>
              <a:buFont typeface="Wingdings 2" panose="05020102010507070707" pitchFamily="18" charset="2"/>
              <a:buChar char=""/>
            </a:pPr>
            <a:r>
              <a:rPr lang="en-US" altLang="en-US" sz="2000" b="1" dirty="0">
                <a:solidFill>
                  <a:schemeClr val="tx1">
                    <a:lumMod val="75000"/>
                    <a:lumOff val="25000"/>
                  </a:schemeClr>
                </a:solidFill>
              </a:rPr>
              <a:t>Multilingual Support – Expand the agent to provide energy insights in multiple languages for diverse users.</a:t>
            </a:r>
          </a:p>
          <a:p>
            <a:pPr marL="306000" indent="-306000" defTabSz="457200" fontAlgn="base">
              <a:lnSpc>
                <a:spcPct val="110000"/>
              </a:lnSpc>
              <a:spcBef>
                <a:spcPct val="20000"/>
              </a:spcBef>
              <a:spcAft>
                <a:spcPts val="600"/>
              </a:spcAft>
              <a:buClr>
                <a:schemeClr val="accent1"/>
              </a:buClr>
              <a:buSzPct val="92000"/>
              <a:buFont typeface="Wingdings 2" panose="05020102010507070707" pitchFamily="18" charset="2"/>
              <a:buChar char=""/>
            </a:pPr>
            <a:r>
              <a:rPr lang="en-US" altLang="en-US" sz="2000" b="1" dirty="0">
                <a:solidFill>
                  <a:schemeClr val="tx1">
                    <a:lumMod val="75000"/>
                    <a:lumOff val="25000"/>
                  </a:schemeClr>
                </a:solidFill>
              </a:rPr>
              <a:t>Voice-Activated Assistance – Integrate voice commands to make the agent accessible via smart speakers and mobile devices.</a:t>
            </a:r>
          </a:p>
          <a:p>
            <a:pPr marL="306000" indent="-306000" defTabSz="457200" fontAlgn="base">
              <a:lnSpc>
                <a:spcPct val="110000"/>
              </a:lnSpc>
              <a:spcBef>
                <a:spcPct val="20000"/>
              </a:spcBef>
              <a:spcAft>
                <a:spcPts val="600"/>
              </a:spcAft>
              <a:buClr>
                <a:schemeClr val="accent1"/>
              </a:buClr>
              <a:buSzPct val="92000"/>
              <a:buFont typeface="Wingdings 2" panose="05020102010507070707" pitchFamily="18" charset="2"/>
              <a:buChar char=""/>
            </a:pPr>
            <a:r>
              <a:rPr lang="en-US" altLang="en-US" sz="2000" b="1" dirty="0">
                <a:solidFill>
                  <a:schemeClr val="tx1">
                    <a:lumMod val="75000"/>
                    <a:lumOff val="25000"/>
                  </a:schemeClr>
                </a:solidFill>
              </a:rPr>
              <a:t>Real-Time Monitoring – Connect with live smart meters and IoT devices for continuous energy tracking.</a:t>
            </a:r>
          </a:p>
          <a:p>
            <a:pPr marL="306000" indent="-306000" defTabSz="457200" fontAlgn="base">
              <a:lnSpc>
                <a:spcPct val="110000"/>
              </a:lnSpc>
              <a:spcBef>
                <a:spcPct val="20000"/>
              </a:spcBef>
              <a:spcAft>
                <a:spcPts val="600"/>
              </a:spcAft>
              <a:buClr>
                <a:schemeClr val="accent1"/>
              </a:buClr>
              <a:buSzPct val="92000"/>
              <a:buFont typeface="Wingdings 2" panose="05020102010507070707" pitchFamily="18" charset="2"/>
              <a:buChar char=""/>
            </a:pPr>
            <a:r>
              <a:rPr lang="en-US" altLang="en-US" sz="2000" b="1" dirty="0">
                <a:solidFill>
                  <a:schemeClr val="tx1">
                    <a:lumMod val="75000"/>
                    <a:lumOff val="25000"/>
                  </a:schemeClr>
                </a:solidFill>
              </a:rPr>
              <a:t>Personalized Energy Goals – Suggest monthly energy-saving targets and track progress automatically.</a:t>
            </a:r>
          </a:p>
          <a:p>
            <a:pPr marL="306000" indent="-306000" defTabSz="457200" fontAlgn="base">
              <a:lnSpc>
                <a:spcPct val="110000"/>
              </a:lnSpc>
              <a:spcBef>
                <a:spcPct val="20000"/>
              </a:spcBef>
              <a:spcAft>
                <a:spcPts val="600"/>
              </a:spcAft>
              <a:buClr>
                <a:schemeClr val="accent1"/>
              </a:buClr>
              <a:buSzPct val="92000"/>
              <a:buFont typeface="Wingdings 2" panose="05020102010507070707" pitchFamily="18" charset="2"/>
              <a:buChar char=""/>
            </a:pPr>
            <a:r>
              <a:rPr lang="en-US" altLang="en-US" sz="2000" b="1" dirty="0">
                <a:solidFill>
                  <a:schemeClr val="tx1">
                    <a:lumMod val="75000"/>
                    <a:lumOff val="25000"/>
                  </a:schemeClr>
                </a:solidFill>
              </a:rPr>
              <a:t>Integration with Utility Platforms – Link directly with electricity providers for real-time tariff updates.</a:t>
            </a:r>
          </a:p>
          <a:p>
            <a:pPr marL="306000" indent="-306000" defTabSz="457200" fontAlgn="base">
              <a:lnSpc>
                <a:spcPct val="110000"/>
              </a:lnSpc>
              <a:spcBef>
                <a:spcPct val="20000"/>
              </a:spcBef>
              <a:spcAft>
                <a:spcPts val="600"/>
              </a:spcAft>
              <a:buClr>
                <a:schemeClr val="accent1"/>
              </a:buClr>
              <a:buSzPct val="92000"/>
              <a:buFont typeface="Wingdings 2" panose="05020102010507070707" pitchFamily="18" charset="2"/>
              <a:buChar char=""/>
            </a:pPr>
            <a:r>
              <a:rPr lang="en-US" altLang="en-US" sz="2000" b="1" dirty="0">
                <a:solidFill>
                  <a:schemeClr val="tx1">
                    <a:lumMod val="75000"/>
                    <a:lumOff val="25000"/>
                  </a:schemeClr>
                </a:solidFill>
              </a:rPr>
              <a:t>Mobile App Integration – Provide instant notifications, bill alerts, and energy-saving tips via a smartphone app.</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A3AABACF-EBC1-F640-EE54-B2C384F1828B}"/>
              </a:ext>
            </a:extLst>
          </p:cNvPr>
          <p:cNvPicPr>
            <a:picLocks noGrp="1" noChangeAspect="1"/>
          </p:cNvPicPr>
          <p:nvPr>
            <p:ph idx="1"/>
          </p:nvPr>
        </p:nvPicPr>
        <p:blipFill>
          <a:blip r:embed="rId2"/>
          <a:stretch>
            <a:fillRect/>
          </a:stretch>
        </p:blipFill>
        <p:spPr>
          <a:xfrm>
            <a:off x="2772696" y="1306980"/>
            <a:ext cx="6421003" cy="5044658"/>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648C75-13E2-90C8-76E7-CC5DF4780FED}"/>
              </a:ext>
            </a:extLst>
          </p:cNvPr>
          <p:cNvPicPr>
            <a:picLocks noChangeAspect="1"/>
          </p:cNvPicPr>
          <p:nvPr/>
        </p:nvPicPr>
        <p:blipFill>
          <a:blip r:embed="rId2"/>
          <a:stretch>
            <a:fillRect/>
          </a:stretch>
        </p:blipFill>
        <p:spPr>
          <a:xfrm>
            <a:off x="1568909" y="823817"/>
            <a:ext cx="8627144" cy="5481705"/>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148408" y="2235276"/>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t>A Smart Home Energy Advisor Agent acts like your personal electricity manager. It takes information from your smart meter and appliances, analyzes power usage, and gives you tips to save energy. The agent can answer questions like "Why is my bill so high this month?" or "What time should I run the washing machine to save money?". It uses AI to understand consumption patterns and provide simple recommendations.</a:t>
            </a:r>
            <a:br>
              <a:rPr lang="en-US" sz="2800" dirty="0">
                <a:latin typeface="Calibri"/>
                <a:ea typeface="Calibri"/>
                <a:cs typeface="Calibri"/>
              </a:rPr>
            </a:b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23817"/>
            <a:ext cx="11613485" cy="5563973"/>
          </a:xfrm>
        </p:spPr>
        <p:txBody>
          <a:bodyPr vert="horz" lIns="91440" tIns="45720" rIns="91440" bIns="45720" rtlCol="0" anchor="ctr">
            <a:noAutofit/>
          </a:bodyPr>
          <a:lstStyle/>
          <a:p>
            <a:r>
              <a:rPr lang="en-US" sz="2000" b="1" dirty="0"/>
              <a:t>IBM Cloud Lite Services</a:t>
            </a:r>
            <a:r>
              <a:rPr lang="en-US" sz="2000" dirty="0"/>
              <a:t> – Platform where the Smart Home Energy Advisor Agent is built and deployed</a:t>
            </a:r>
          </a:p>
          <a:p>
            <a:r>
              <a:rPr lang="en-US" sz="2000" b="1" dirty="0"/>
              <a:t>Watsonx.ai Agent</a:t>
            </a:r>
            <a:r>
              <a:rPr lang="en-US" sz="2000" dirty="0"/>
              <a:t> – Used to create, configure, and run the AI-based energy advisor</a:t>
            </a:r>
          </a:p>
          <a:p>
            <a:r>
              <a:rPr lang="en-US" sz="2000" b="1" dirty="0"/>
              <a:t>Natural Language Processing (NLP)</a:t>
            </a:r>
            <a:r>
              <a:rPr lang="en-US" sz="2000" dirty="0"/>
              <a:t> – To process user queries and generate meaningful answers</a:t>
            </a:r>
          </a:p>
          <a:p>
            <a:r>
              <a:rPr lang="en-US" sz="2000" b="1" dirty="0"/>
              <a:t>Retrieval-Augmented Generation (RAG)</a:t>
            </a:r>
            <a:r>
              <a:rPr lang="en-US" sz="2000" dirty="0"/>
              <a:t> – To combine model intelligence with uploaded dataset for relevant responses</a:t>
            </a:r>
          </a:p>
          <a:p>
            <a:r>
              <a:rPr lang="en-US" sz="2000" b="1" dirty="0"/>
              <a:t>Mistral-large Mode</a:t>
            </a:r>
            <a:r>
              <a:rPr lang="en-US" sz="2000" dirty="0"/>
              <a:t> – Foundation model used for reasoning and recommendations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a:xfrm>
            <a:off x="581192" y="702156"/>
            <a:ext cx="11029615" cy="4673324"/>
          </a:xfrm>
        </p:spPr>
        <p:txBody>
          <a:bodyPr>
            <a:normAutofit/>
          </a:bodyPr>
          <a:lstStyle/>
          <a:p>
            <a:pPr lvl="0" fontAlgn="base"/>
            <a:r>
              <a:rPr lang="en-US" altLang="en-US" sz="2000" b="1" dirty="0"/>
              <a:t>IBM Cloud </a:t>
            </a:r>
            <a:r>
              <a:rPr lang="en-US" altLang="en-US" sz="2000" b="1" dirty="0" err="1"/>
              <a:t>Watsonx</a:t>
            </a:r>
            <a:r>
              <a:rPr lang="en-US" altLang="en-US" sz="2000" b="1" dirty="0"/>
              <a:t> AI Studio – Environment for creating and managing AI agents, prompts, and datasets</a:t>
            </a:r>
          </a:p>
          <a:p>
            <a:pPr lvl="0" fontAlgn="base"/>
            <a:r>
              <a:rPr lang="en-US" altLang="en-US" sz="2000" b="1" dirty="0"/>
              <a:t>IBM Cloud </a:t>
            </a:r>
            <a:r>
              <a:rPr lang="en-US" altLang="en-US" sz="2000" b="1" dirty="0" err="1"/>
              <a:t>Watsonx</a:t>
            </a:r>
            <a:r>
              <a:rPr lang="en-US" altLang="en-US" sz="2000" b="1" dirty="0"/>
              <a:t> AI Runtime – Execution runtime for running AI models and serving responses to user queries</a:t>
            </a:r>
          </a:p>
          <a:p>
            <a:pPr lvl="0" fontAlgn="base"/>
            <a:r>
              <a:rPr lang="en-US" altLang="en-US" sz="2000" b="1" dirty="0"/>
              <a:t>IBM Cloud Agent Lab – Tool for building, testing, and refining AI agents using foundation models and custom data</a:t>
            </a:r>
          </a:p>
          <a:p>
            <a:pPr lvl="0" fontAlgn="base"/>
            <a:r>
              <a:rPr lang="en-US" altLang="en-US" sz="2000" b="1" dirty="0"/>
              <a:t>IBM Mistral-large Foundation Model– AI foundation model used for reasoning, energy consumption analysis, and recommendations</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9" name="Rectangle 5">
            <a:extLst>
              <a:ext uri="{FF2B5EF4-FFF2-40B4-BE49-F238E27FC236}">
                <a16:creationId xmlns:a16="http://schemas.microsoft.com/office/drawing/2014/main" id="{48D73DC5-5C4B-35DE-AC04-148E6C8B477C}"/>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 name="Rectangle 10">
            <a:extLst>
              <a:ext uri="{FF2B5EF4-FFF2-40B4-BE49-F238E27FC236}">
                <a16:creationId xmlns:a16="http://schemas.microsoft.com/office/drawing/2014/main" id="{4D0A756E-C76A-AE80-389B-6C10B809DB0E}"/>
              </a:ext>
            </a:extLst>
          </p:cNvPr>
          <p:cNvSpPr>
            <a:spLocks noChangeArrowheads="1"/>
          </p:cNvSpPr>
          <p:nvPr/>
        </p:nvSpPr>
        <p:spPr bwMode="auto">
          <a:xfrm rot="10800000" flipV="1">
            <a:off x="581191" y="771730"/>
            <a:ext cx="11029616" cy="3708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06000" marR="0" indent="-306000" defTabSz="457200" fontAlgn="base">
              <a:lnSpc>
                <a:spcPct val="110000"/>
              </a:lnSpc>
              <a:spcBef>
                <a:spcPct val="20000"/>
              </a:spcBef>
              <a:spcAft>
                <a:spcPts val="600"/>
              </a:spcAft>
              <a:buClr>
                <a:schemeClr val="accent1"/>
              </a:buClr>
              <a:buSzPct val="92000"/>
              <a:buFont typeface="Wingdings 2" panose="05020102010507070707" pitchFamily="18" charset="2"/>
              <a:buChar char=""/>
              <a:tabLst/>
            </a:pPr>
            <a:endParaRPr lang="en-US" altLang="en-US" sz="2000" b="1" dirty="0">
              <a:solidFill>
                <a:schemeClr val="tx1">
                  <a:lumMod val="75000"/>
                  <a:lumOff val="25000"/>
                </a:schemeClr>
              </a:solidFill>
            </a:endParaRPr>
          </a:p>
          <a:p>
            <a:pPr marL="306000" marR="0" indent="-306000" defTabSz="457200" fontAlgn="base">
              <a:lnSpc>
                <a:spcPct val="110000"/>
              </a:lnSpc>
              <a:spcBef>
                <a:spcPct val="20000"/>
              </a:spcBef>
              <a:spcAft>
                <a:spcPts val="600"/>
              </a:spcAft>
              <a:buClr>
                <a:schemeClr val="accent1"/>
              </a:buClr>
              <a:buSzPct val="92000"/>
              <a:buFont typeface="Wingdings 2" panose="05020102010507070707" pitchFamily="18" charset="2"/>
              <a:buChar char=""/>
              <a:tabLst/>
            </a:pPr>
            <a:r>
              <a:rPr lang="en-US" altLang="en-US" sz="2000" b="1" dirty="0">
                <a:solidFill>
                  <a:schemeClr val="tx1">
                    <a:lumMod val="75000"/>
                    <a:lumOff val="25000"/>
                  </a:schemeClr>
                </a:solidFill>
              </a:rPr>
              <a:t>This agent will help households reduce electricity bills by analyzing usage patterns and suggesting cost-saving strategies.</a:t>
            </a:r>
          </a:p>
          <a:p>
            <a:pPr marL="306000" marR="0" indent="-306000" defTabSz="457200" fontAlgn="base">
              <a:lnSpc>
                <a:spcPct val="110000"/>
              </a:lnSpc>
              <a:spcBef>
                <a:spcPct val="20000"/>
              </a:spcBef>
              <a:spcAft>
                <a:spcPts val="600"/>
              </a:spcAft>
              <a:buClr>
                <a:schemeClr val="accent1"/>
              </a:buClr>
              <a:buSzPct val="92000"/>
              <a:buFont typeface="Wingdings 2" panose="05020102010507070707" pitchFamily="18" charset="2"/>
              <a:buChar char=""/>
              <a:tabLst/>
            </a:pPr>
            <a:r>
              <a:rPr lang="en-US" altLang="en-US" sz="2000" b="1" dirty="0">
                <a:solidFill>
                  <a:schemeClr val="tx1">
                    <a:lumMod val="75000"/>
                    <a:lumOff val="25000"/>
                  </a:schemeClr>
                </a:solidFill>
              </a:rPr>
              <a:t>It will save time by automatically identifying high-consumption appliances and optimal usage schedules.</a:t>
            </a:r>
          </a:p>
          <a:p>
            <a:pPr marL="306000" marR="0" indent="-306000" defTabSz="457200" fontAlgn="base">
              <a:lnSpc>
                <a:spcPct val="110000"/>
              </a:lnSpc>
              <a:spcBef>
                <a:spcPct val="20000"/>
              </a:spcBef>
              <a:spcAft>
                <a:spcPts val="600"/>
              </a:spcAft>
              <a:buClr>
                <a:schemeClr val="accent1"/>
              </a:buClr>
              <a:buSzPct val="92000"/>
              <a:buFont typeface="Wingdings 2" panose="05020102010507070707" pitchFamily="18" charset="2"/>
              <a:buChar char=""/>
              <a:tabLst/>
            </a:pPr>
            <a:r>
              <a:rPr lang="en-US" altLang="en-US" sz="2000" b="1" dirty="0">
                <a:solidFill>
                  <a:schemeClr val="tx1">
                    <a:lumMod val="75000"/>
                    <a:lumOff val="25000"/>
                  </a:schemeClr>
                </a:solidFill>
              </a:rPr>
              <a:t>It makes energy optimization accessible for non-technical users through natural language interaction.</a:t>
            </a:r>
          </a:p>
          <a:p>
            <a:pPr marL="306000" marR="0" indent="-306000" defTabSz="457200" fontAlgn="base">
              <a:lnSpc>
                <a:spcPct val="110000"/>
              </a:lnSpc>
              <a:spcBef>
                <a:spcPct val="20000"/>
              </a:spcBef>
              <a:spcAft>
                <a:spcPts val="600"/>
              </a:spcAft>
              <a:buClr>
                <a:schemeClr val="accent1"/>
              </a:buClr>
              <a:buSzPct val="92000"/>
              <a:buFont typeface="Wingdings 2" panose="05020102010507070707" pitchFamily="18" charset="2"/>
              <a:buChar char=""/>
              <a:tabLst/>
            </a:pPr>
            <a:r>
              <a:rPr lang="en-US" altLang="en-US" sz="2000" b="1" dirty="0">
                <a:solidFill>
                  <a:schemeClr val="tx1">
                    <a:lumMod val="75000"/>
                    <a:lumOff val="25000"/>
                  </a:schemeClr>
                </a:solidFill>
              </a:rPr>
              <a:t>It encourages energy efficiency and sustainability, indirectly supporting environmental goals.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11">
            <a:extLst>
              <a:ext uri="{FF2B5EF4-FFF2-40B4-BE49-F238E27FC236}">
                <a16:creationId xmlns:a16="http://schemas.microsoft.com/office/drawing/2014/main" id="{B48FAD27-A359-9806-06BB-71118C965997}"/>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6" name="Rectangle 12">
            <a:extLst>
              <a:ext uri="{FF2B5EF4-FFF2-40B4-BE49-F238E27FC236}">
                <a16:creationId xmlns:a16="http://schemas.microsoft.com/office/drawing/2014/main" id="{0039DA07-B18F-6013-2D2E-CFCC930192E6}"/>
              </a:ext>
            </a:extLst>
          </p:cNvPr>
          <p:cNvSpPr>
            <a:spLocks noChangeArrowheads="1"/>
          </p:cNvSpPr>
          <p:nvPr/>
        </p:nvSpPr>
        <p:spPr bwMode="auto">
          <a:xfrm rot="10800000" flipV="1">
            <a:off x="581191" y="4146116"/>
            <a:ext cx="13165394" cy="2693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06000" lvl="0" indent="-306000" defTabSz="457200" fontAlgn="base">
              <a:lnSpc>
                <a:spcPct val="110000"/>
              </a:lnSpc>
              <a:spcBef>
                <a:spcPct val="20000"/>
              </a:spcBef>
              <a:spcAft>
                <a:spcPts val="600"/>
              </a:spcAft>
              <a:buClr>
                <a:schemeClr val="accent1"/>
              </a:buClr>
              <a:buSzPct val="92000"/>
              <a:buFont typeface="Wingdings 2" panose="05020102010507070707" pitchFamily="18" charset="2"/>
              <a:buChar char=""/>
            </a:pPr>
            <a:r>
              <a:rPr lang="en-US" altLang="en-US" sz="2000" b="1" dirty="0">
                <a:solidFill>
                  <a:schemeClr val="tx1">
                    <a:lumMod val="75000"/>
                    <a:lumOff val="25000"/>
                  </a:schemeClr>
                </a:solidFill>
              </a:rPr>
              <a:t> Unique Features – Detects high energy consumption trends from usage data.</a:t>
            </a:r>
          </a:p>
          <a:p>
            <a:pPr marL="306000" lvl="0" indent="-306000" defTabSz="457200" fontAlgn="base">
              <a:lnSpc>
                <a:spcPct val="110000"/>
              </a:lnSpc>
              <a:spcBef>
                <a:spcPct val="20000"/>
              </a:spcBef>
              <a:spcAft>
                <a:spcPts val="600"/>
              </a:spcAft>
              <a:buClr>
                <a:schemeClr val="accent1"/>
              </a:buClr>
              <a:buSzPct val="92000"/>
              <a:buFont typeface="Wingdings 2" panose="05020102010507070707" pitchFamily="18" charset="2"/>
              <a:buChar char=""/>
            </a:pPr>
            <a:r>
              <a:rPr lang="en-US" altLang="en-US" sz="2000" b="1" dirty="0">
                <a:solidFill>
                  <a:schemeClr val="tx1">
                    <a:lumMod val="75000"/>
                    <a:lumOff val="25000"/>
                  </a:schemeClr>
                </a:solidFill>
              </a:rPr>
              <a:t>Peak Hour Optimization – Suggests best time slots to run appliances for cost savings.</a:t>
            </a:r>
          </a:p>
          <a:p>
            <a:pPr marL="306000" lvl="0" indent="-306000" defTabSz="457200" fontAlgn="base">
              <a:lnSpc>
                <a:spcPct val="110000"/>
              </a:lnSpc>
              <a:spcBef>
                <a:spcPct val="20000"/>
              </a:spcBef>
              <a:spcAft>
                <a:spcPts val="600"/>
              </a:spcAft>
              <a:buClr>
                <a:schemeClr val="accent1"/>
              </a:buClr>
              <a:buSzPct val="92000"/>
              <a:buFont typeface="Wingdings 2" panose="05020102010507070707" pitchFamily="18" charset="2"/>
              <a:buChar char=""/>
            </a:pPr>
            <a:r>
              <a:rPr lang="en-US" altLang="en-US" sz="2000" b="1" dirty="0">
                <a:solidFill>
                  <a:schemeClr val="tx1">
                    <a:lumMod val="75000"/>
                    <a:lumOff val="25000"/>
                  </a:schemeClr>
                </a:solidFill>
              </a:rPr>
              <a:t>Appliance-Level Insights – Identifies which appliances contribute most to the bill.</a:t>
            </a:r>
          </a:p>
          <a:p>
            <a:pPr marL="306000" lvl="0" indent="-306000" defTabSz="457200" fontAlgn="base">
              <a:lnSpc>
                <a:spcPct val="110000"/>
              </a:lnSpc>
              <a:spcBef>
                <a:spcPct val="20000"/>
              </a:spcBef>
              <a:spcAft>
                <a:spcPts val="600"/>
              </a:spcAft>
              <a:buClr>
                <a:schemeClr val="accent1"/>
              </a:buClr>
              <a:buSzPct val="92000"/>
              <a:buFont typeface="Wingdings 2" panose="05020102010507070707" pitchFamily="18" charset="2"/>
              <a:buChar char=""/>
            </a:pPr>
            <a:r>
              <a:rPr lang="en-US" altLang="en-US" sz="2000" b="1" dirty="0">
                <a:solidFill>
                  <a:schemeClr val="tx1">
                    <a:lumMod val="75000"/>
                    <a:lumOff val="25000"/>
                  </a:schemeClr>
                </a:solidFill>
              </a:rPr>
              <a:t>Smart Recommendations – Offers tailored tips to reduce electricity usage and cost.</a:t>
            </a:r>
          </a:p>
          <a:p>
            <a:pPr marL="306000" lvl="0" indent="-306000" defTabSz="457200" fontAlgn="base">
              <a:lnSpc>
                <a:spcPct val="110000"/>
              </a:lnSpc>
              <a:spcBef>
                <a:spcPct val="20000"/>
              </a:spcBef>
              <a:spcAft>
                <a:spcPts val="600"/>
              </a:spcAft>
              <a:buClr>
                <a:schemeClr val="accent1"/>
              </a:buClr>
              <a:buSzPct val="92000"/>
              <a:buFont typeface="Wingdings 2" panose="05020102010507070707" pitchFamily="18" charset="2"/>
              <a:buChar char=""/>
            </a:pPr>
            <a:r>
              <a:rPr lang="en-US" altLang="en-US" sz="2000" b="1" dirty="0">
                <a:solidFill>
                  <a:schemeClr val="tx1">
                    <a:lumMod val="75000"/>
                    <a:lumOff val="25000"/>
                  </a:schemeClr>
                </a:solidFill>
              </a:rPr>
              <a:t>Bill Explanation – Answers queries like “Why is my bill high this month?” in simple terms.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603936"/>
            <a:ext cx="11029615" cy="4673324"/>
          </a:xfrm>
        </p:spPr>
        <p:txBody>
          <a:bodyPr>
            <a:normAutofit/>
          </a:bodyPr>
          <a:lstStyle/>
          <a:p>
            <a:r>
              <a:rPr lang="en-US" sz="2000" b="1" dirty="0"/>
              <a:t>Homeowners &amp; Residents</a:t>
            </a:r>
            <a:r>
              <a:rPr lang="en-US" sz="2000" dirty="0"/>
              <a:t> – People looking to reduce their electricity bills and optimize energy usage.</a:t>
            </a:r>
          </a:p>
          <a:p>
            <a:r>
              <a:rPr lang="en-US" sz="2000" b="1" dirty="0"/>
              <a:t>Smart Home Enthusiasts</a:t>
            </a:r>
            <a:r>
              <a:rPr lang="en-US" sz="2000" dirty="0"/>
              <a:t> – Users who want AI-based insights for appliance usage and energy efficiency.</a:t>
            </a:r>
          </a:p>
          <a:p>
            <a:r>
              <a:rPr lang="en-US" sz="2000" b="1" dirty="0"/>
              <a:t>Energy Service Providers</a:t>
            </a:r>
            <a:r>
              <a:rPr lang="en-US" sz="2000" dirty="0"/>
              <a:t> – Companies interested in offering AI-driven energy advisory services.</a:t>
            </a:r>
          </a:p>
          <a:p>
            <a:r>
              <a:rPr lang="en-US" sz="2000" b="1" dirty="0"/>
              <a:t>Sustainability Advocates &amp; NGOs</a:t>
            </a:r>
            <a:r>
              <a:rPr lang="en-US" sz="2000" dirty="0"/>
              <a:t> – Organizations promoting energy conservation and sustainable living.</a:t>
            </a: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39015148-FD09-B93D-CF39-FD7E9FED3C4E}"/>
              </a:ext>
            </a:extLst>
          </p:cNvPr>
          <p:cNvPicPr>
            <a:picLocks noChangeAspect="1"/>
          </p:cNvPicPr>
          <p:nvPr/>
        </p:nvPicPr>
        <p:blipFill>
          <a:blip r:embed="rId2"/>
          <a:srcRect l="50918"/>
          <a:stretch>
            <a:fillRect/>
          </a:stretch>
        </p:blipFill>
        <p:spPr>
          <a:xfrm>
            <a:off x="471949" y="1497600"/>
            <a:ext cx="5490585" cy="5021187"/>
          </a:xfrm>
          <a:prstGeom prst="rect">
            <a:avLst/>
          </a:prstGeom>
        </p:spPr>
      </p:pic>
      <p:pic>
        <p:nvPicPr>
          <p:cNvPr id="7" name="Picture 6">
            <a:extLst>
              <a:ext uri="{FF2B5EF4-FFF2-40B4-BE49-F238E27FC236}">
                <a16:creationId xmlns:a16="http://schemas.microsoft.com/office/drawing/2014/main" id="{59E84A4E-FC3F-D05B-07B1-36A5ACB6AD69}"/>
              </a:ext>
            </a:extLst>
          </p:cNvPr>
          <p:cNvPicPr>
            <a:picLocks noChangeAspect="1"/>
          </p:cNvPicPr>
          <p:nvPr/>
        </p:nvPicPr>
        <p:blipFill>
          <a:blip r:embed="rId3"/>
          <a:srcRect l="49864"/>
          <a:stretch>
            <a:fillRect/>
          </a:stretch>
        </p:blipFill>
        <p:spPr>
          <a:xfrm>
            <a:off x="6229468" y="1232452"/>
            <a:ext cx="5813669" cy="5110176"/>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8" name="Content Placeholder 7">
            <a:extLst>
              <a:ext uri="{FF2B5EF4-FFF2-40B4-BE49-F238E27FC236}">
                <a16:creationId xmlns:a16="http://schemas.microsoft.com/office/drawing/2014/main" id="{15D305B9-3188-CB36-F9D4-45AAD1C3B74F}"/>
              </a:ext>
            </a:extLst>
          </p:cNvPr>
          <p:cNvPicPr>
            <a:picLocks noGrp="1" noChangeAspect="1"/>
          </p:cNvPicPr>
          <p:nvPr>
            <p:ph idx="1"/>
          </p:nvPr>
        </p:nvPicPr>
        <p:blipFill>
          <a:blip r:embed="rId2"/>
          <a:srcRect l="49808"/>
          <a:stretch>
            <a:fillRect/>
          </a:stretch>
        </p:blipFill>
        <p:spPr>
          <a:xfrm>
            <a:off x="581192" y="1386249"/>
            <a:ext cx="5298498" cy="5107965"/>
          </a:xfrm>
          <a:prstGeom prst="rect">
            <a:avLst/>
          </a:prstGeom>
        </p:spPr>
      </p:pic>
      <p:pic>
        <p:nvPicPr>
          <p:cNvPr id="11" name="Picture 10">
            <a:extLst>
              <a:ext uri="{FF2B5EF4-FFF2-40B4-BE49-F238E27FC236}">
                <a16:creationId xmlns:a16="http://schemas.microsoft.com/office/drawing/2014/main" id="{2A02564A-611B-375D-1F90-D51252544EB4}"/>
              </a:ext>
            </a:extLst>
          </p:cNvPr>
          <p:cNvPicPr>
            <a:picLocks noChangeAspect="1"/>
          </p:cNvPicPr>
          <p:nvPr/>
        </p:nvPicPr>
        <p:blipFill>
          <a:blip r:embed="rId3"/>
          <a:stretch>
            <a:fillRect/>
          </a:stretch>
        </p:blipFill>
        <p:spPr>
          <a:xfrm>
            <a:off x="6489290" y="548051"/>
            <a:ext cx="4429281" cy="3392180"/>
          </a:xfrm>
          <a:prstGeom prst="rect">
            <a:avLst/>
          </a:prstGeom>
        </p:spPr>
      </p:pic>
      <p:pic>
        <p:nvPicPr>
          <p:cNvPr id="13" name="Picture 12">
            <a:extLst>
              <a:ext uri="{FF2B5EF4-FFF2-40B4-BE49-F238E27FC236}">
                <a16:creationId xmlns:a16="http://schemas.microsoft.com/office/drawing/2014/main" id="{65FFBFFD-0722-B0A8-B4F9-165BEA06DF09}"/>
              </a:ext>
            </a:extLst>
          </p:cNvPr>
          <p:cNvPicPr>
            <a:picLocks noChangeAspect="1"/>
          </p:cNvPicPr>
          <p:nvPr/>
        </p:nvPicPr>
        <p:blipFill>
          <a:blip r:embed="rId4"/>
          <a:stretch>
            <a:fillRect/>
          </a:stretch>
        </p:blipFill>
        <p:spPr>
          <a:xfrm>
            <a:off x="6803922" y="3639635"/>
            <a:ext cx="3734813" cy="2929551"/>
          </a:xfrm>
          <a:prstGeom prst="rect">
            <a:avLst/>
          </a:prstGeo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103</TotalTime>
  <Words>646</Words>
  <Application>Microsoft Office PowerPoint</Application>
  <PresentationFormat>Widescreen</PresentationFormat>
  <Paragraphs>67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Smart Home Energy Advisor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GitHub Link</vt:lpstr>
      <vt:lpstr>PowerPoint Presentation</vt:lpstr>
      <vt:lpstr>IBM Certifications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Mansee Dakhole</cp:lastModifiedBy>
  <cp:revision>143</cp:revision>
  <dcterms:created xsi:type="dcterms:W3CDTF">2021-05-26T16:50:10Z</dcterms:created>
  <dcterms:modified xsi:type="dcterms:W3CDTF">2025-08-04T15:29:23Z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