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16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90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989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11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8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46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94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9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29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69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9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32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4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9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2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3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EFFF5E-0075-4E13-837A-6FCDBA43373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6756BB9-AB0F-4DD4-81D1-6EDE34314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6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dirty="0" smtClean="0"/>
              <a:t>Cyclistics </a:t>
            </a:r>
            <a:br>
              <a:rPr lang="en-IN" sz="8800" dirty="0" smtClean="0"/>
            </a:br>
            <a:r>
              <a:rPr lang="en-IN" sz="8800" dirty="0" smtClean="0"/>
              <a:t>bike-share</a:t>
            </a:r>
            <a:endParaRPr lang="en-IN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4400" dirty="0" smtClean="0"/>
              <a:t>Case Study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749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findings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The evidence is inconclusive</a:t>
            </a:r>
          </a:p>
          <a:p>
            <a:r>
              <a:rPr lang="en-IN" dirty="0" smtClean="0"/>
              <a:t>There may be more than we are able to see here</a:t>
            </a:r>
          </a:p>
          <a:p>
            <a:r>
              <a:rPr lang="en-IN" dirty="0" smtClean="0"/>
              <a:t>we don’t know about individual life</a:t>
            </a:r>
          </a:p>
          <a:p>
            <a:r>
              <a:rPr lang="en-IN" dirty="0" smtClean="0"/>
              <a:t>Moving forward with conversion marketing strategy is risky.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6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Next possible steps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 smtClean="0"/>
              <a:t>(A) re </a:t>
            </a:r>
            <a:r>
              <a:rPr lang="en-IN" dirty="0"/>
              <a:t>- iteration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Acquire more meaningful data collection and analysis to test our hypothesis and uncover any relevant marketing opportunities.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 smtClean="0"/>
              <a:t>(B) Forging ahead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dirty="0" smtClean="0"/>
              <a:t>Apply what we know from our initial findings to kick-start and form the marketing conversion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0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Recommendations for (A) re-iteration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2567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200" dirty="0" smtClean="0"/>
              <a:t>redefine the problem:</a:t>
            </a:r>
          </a:p>
          <a:p>
            <a:r>
              <a:rPr lang="en-IN" dirty="0" smtClean="0"/>
              <a:t>What drives casuals and members to be different?</a:t>
            </a:r>
          </a:p>
          <a:p>
            <a:r>
              <a:rPr lang="en-IN" dirty="0" smtClean="0"/>
              <a:t>What values are closely associated with each user group?</a:t>
            </a:r>
          </a:p>
          <a:p>
            <a:r>
              <a:rPr lang="en-IN" dirty="0" smtClean="0"/>
              <a:t>What experience they are after from cyclistics? </a:t>
            </a:r>
          </a:p>
          <a:p>
            <a:r>
              <a:rPr lang="en-IN" dirty="0" smtClean="0"/>
              <a:t>What each user group need?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5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Recommendations for (A) re-iteration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47869" y="1837765"/>
            <a:ext cx="10823511" cy="2752896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IN" sz="3200" dirty="0"/>
              <a:t> </a:t>
            </a:r>
            <a:r>
              <a:rPr lang="en-IN" sz="3200" dirty="0" smtClean="0"/>
              <a:t>Sample and collect relevant data through unbiased survey:</a:t>
            </a:r>
          </a:p>
          <a:p>
            <a:r>
              <a:rPr lang="en-IN" dirty="0" smtClean="0"/>
              <a:t>Qualitative data about user motivation</a:t>
            </a:r>
          </a:p>
          <a:p>
            <a:r>
              <a:rPr lang="en-IN" dirty="0" smtClean="0"/>
              <a:t>Data about user demographics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0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Recommendations for (A) re-iteration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2363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 smtClean="0"/>
              <a:t>Collect data about:</a:t>
            </a:r>
          </a:p>
          <a:p>
            <a:r>
              <a:rPr lang="en-IN" dirty="0" smtClean="0"/>
              <a:t>Annual income  - $20,000 </a:t>
            </a:r>
          </a:p>
          <a:p>
            <a:r>
              <a:rPr lang="en-IN" dirty="0" smtClean="0"/>
              <a:t>Location – outer Chicago</a:t>
            </a:r>
          </a:p>
          <a:p>
            <a:r>
              <a:rPr lang="en-IN" dirty="0" smtClean="0"/>
              <a:t>Age - 20</a:t>
            </a:r>
          </a:p>
          <a:p>
            <a:r>
              <a:rPr lang="en-IN" dirty="0" smtClean="0"/>
              <a:t>Bmi - overweight</a:t>
            </a:r>
          </a:p>
          <a:p>
            <a:r>
              <a:rPr lang="en-IN" dirty="0" smtClean="0"/>
              <a:t>Bike trips – summer months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73236" y="3125585"/>
            <a:ext cx="1629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73236" y="3607724"/>
            <a:ext cx="1662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2510444" y="4056610"/>
            <a:ext cx="3225338" cy="1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75215" y="4405745"/>
            <a:ext cx="2427316" cy="11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372495" y="4937760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35782" y="2913186"/>
            <a:ext cx="44057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Disposable income’</a:t>
            </a:r>
          </a:p>
          <a:p>
            <a:endParaRPr lang="en-IN" sz="2000" dirty="0"/>
          </a:p>
          <a:p>
            <a:r>
              <a:rPr lang="en-IN" sz="2000" dirty="0" smtClean="0"/>
              <a:t>Relevance</a:t>
            </a:r>
          </a:p>
          <a:p>
            <a:endParaRPr lang="en-IN" sz="2000" dirty="0"/>
          </a:p>
          <a:p>
            <a:r>
              <a:rPr lang="en-IN" sz="2000" dirty="0" smtClean="0"/>
              <a:t>Biking capacity</a:t>
            </a:r>
          </a:p>
          <a:p>
            <a:endParaRPr lang="en-IN" sz="2000" dirty="0"/>
          </a:p>
          <a:p>
            <a:r>
              <a:rPr lang="en-IN" sz="2000" dirty="0" smtClean="0"/>
              <a:t>Tendencies (summer season usually have more riders)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35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389" y="685800"/>
            <a:ext cx="10565119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RECOMMENDATION FOR (B) Forging ahead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5390" y="2063396"/>
            <a:ext cx="10565118" cy="29519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3200" dirty="0" smtClean="0"/>
              <a:t>Consider alternatives </a:t>
            </a:r>
            <a:r>
              <a:rPr lang="en-IN" sz="3200" dirty="0" err="1" smtClean="0"/>
              <a:t>toconversion</a:t>
            </a:r>
            <a:r>
              <a:rPr lang="en-IN" sz="3200" dirty="0" smtClean="0"/>
              <a:t>, such as  new service and  pricing models</a:t>
            </a:r>
          </a:p>
          <a:p>
            <a:r>
              <a:rPr lang="en-IN" dirty="0" smtClean="0"/>
              <a:t>Optimize by focusing on factors affecting casual’s willingness to  pay</a:t>
            </a:r>
          </a:p>
          <a:p>
            <a:r>
              <a:rPr lang="en-IN" dirty="0" smtClean="0"/>
              <a:t>Look at opportunity costs like shortage of bikes when casual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7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685800"/>
            <a:ext cx="10639338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RECOMMENDATION FOR (B) Forging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43346" y="2063397"/>
            <a:ext cx="10637162" cy="187555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3200" dirty="0" smtClean="0"/>
              <a:t>Yearly subscription to week end passes:</a:t>
            </a:r>
          </a:p>
          <a:p>
            <a:r>
              <a:rPr lang="en-IN" dirty="0" smtClean="0"/>
              <a:t>As casuals usages is more on week ends a service like annual subscription to weekend only passes can be appealing to them.</a:t>
            </a:r>
          </a:p>
          <a:p>
            <a:r>
              <a:rPr lang="en-IN" dirty="0" smtClean="0"/>
              <a:t>introducing a middle pricing for that and incremental discount for full annual subscription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3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77" y="685800"/>
            <a:ext cx="10599106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RECOMMENDATION FOR (B) Forging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3578" y="2063396"/>
            <a:ext cx="10596930" cy="293063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3200" dirty="0" smtClean="0"/>
              <a:t>Convey benefits of using cyclistics bikes and frequent biking:</a:t>
            </a:r>
          </a:p>
          <a:p>
            <a:r>
              <a:rPr lang="en-IN" dirty="0" smtClean="0"/>
              <a:t>You saved $105.50 otherwise used on gas</a:t>
            </a:r>
          </a:p>
          <a:p>
            <a:r>
              <a:rPr lang="en-IN" dirty="0" smtClean="0"/>
              <a:t>You burned 10,000 calories</a:t>
            </a:r>
          </a:p>
          <a:p>
            <a:r>
              <a:rPr lang="en-IN" dirty="0" smtClean="0"/>
              <a:t>You increased your life expectancy by 7 years</a:t>
            </a:r>
          </a:p>
          <a:p>
            <a:r>
              <a:rPr lang="en-IN" dirty="0" smtClean="0"/>
              <a:t>You saved the planet from the equivalent of 3 gas tanks of CO2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2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685800"/>
            <a:ext cx="10643068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RECOMMENDATION FOR (B) Forging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9616" y="2063396"/>
            <a:ext cx="10640892" cy="31768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sz="3200" dirty="0" smtClean="0"/>
              <a:t>Additional benefits to those who purchase the membership:</a:t>
            </a:r>
          </a:p>
          <a:p>
            <a:r>
              <a:rPr lang="en-IN" dirty="0" smtClean="0"/>
              <a:t>Bike reservation during peak biking season</a:t>
            </a:r>
          </a:p>
          <a:p>
            <a:r>
              <a:rPr lang="en-IN" dirty="0" smtClean="0"/>
              <a:t>Remove any pain points in their experience</a:t>
            </a:r>
          </a:p>
          <a:p>
            <a:r>
              <a:rPr lang="en-IN" dirty="0" smtClean="0"/>
              <a:t>Pre booking your bike through your phone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2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proposal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We know how </a:t>
            </a:r>
            <a:r>
              <a:rPr lang="en-IN" sz="2400" dirty="0" smtClean="0">
                <a:solidFill>
                  <a:schemeClr val="accent1"/>
                </a:solidFill>
              </a:rPr>
              <a:t>casuals</a:t>
            </a:r>
            <a:r>
              <a:rPr lang="en-IN" sz="2400" dirty="0" smtClean="0"/>
              <a:t> and </a:t>
            </a:r>
            <a:r>
              <a:rPr lang="en-IN" sz="2400" dirty="0" smtClean="0">
                <a:solidFill>
                  <a:schemeClr val="accent1"/>
                </a:solidFill>
              </a:rPr>
              <a:t>members</a:t>
            </a:r>
            <a:r>
              <a:rPr lang="en-IN" sz="2400" dirty="0" smtClean="0"/>
              <a:t> uses bikes differently but not conclusively.</a:t>
            </a:r>
          </a:p>
          <a:p>
            <a:r>
              <a:rPr lang="en-IN" sz="2400" dirty="0" smtClean="0"/>
              <a:t>There is need of doing more qualitative survey to find reasons behind this and so that we can make more effective conversion strategy.</a:t>
            </a:r>
          </a:p>
          <a:p>
            <a:r>
              <a:rPr lang="en-IN" sz="2400" dirty="0" smtClean="0"/>
              <a:t>Forging ahead is risky with vital miss information.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669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8800" dirty="0" smtClean="0"/>
              <a:t>Project Purpose </a:t>
            </a:r>
            <a:endParaRPr lang="en-IN" sz="8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/>
              <a:t>Support the decision – making process for making a marketing strategy to convert </a:t>
            </a:r>
            <a:r>
              <a:rPr lang="en-IN" sz="2800" dirty="0" smtClean="0">
                <a:solidFill>
                  <a:schemeClr val="accent1"/>
                </a:solidFill>
              </a:rPr>
              <a:t>casuals</a:t>
            </a:r>
            <a:r>
              <a:rPr lang="en-IN" sz="2800" dirty="0" smtClean="0"/>
              <a:t> to </a:t>
            </a:r>
            <a:r>
              <a:rPr lang="en-IN" sz="2800" dirty="0" smtClean="0">
                <a:solidFill>
                  <a:schemeClr val="accent1"/>
                </a:solidFill>
              </a:rPr>
              <a:t>members</a:t>
            </a:r>
            <a:endParaRPr lang="en-IN" sz="28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14038" y="4747846"/>
            <a:ext cx="1081454" cy="26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46585" y="4756638"/>
            <a:ext cx="1037492" cy="25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33946" y="4879730"/>
            <a:ext cx="220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Annual Subscribers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116624" y="4879730"/>
            <a:ext cx="247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Single Pass Purchasers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8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800" dirty="0" smtClean="0"/>
              <a:t>Goal</a:t>
            </a:r>
            <a:endParaRPr lang="en-IN" sz="8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How do </a:t>
            </a:r>
            <a:r>
              <a:rPr lang="en-IN" sz="3600" dirty="0" smtClean="0">
                <a:solidFill>
                  <a:schemeClr val="accent1"/>
                </a:solidFill>
              </a:rPr>
              <a:t>members</a:t>
            </a:r>
            <a:r>
              <a:rPr lang="en-IN" sz="3600" dirty="0" smtClean="0"/>
              <a:t> and </a:t>
            </a:r>
            <a:r>
              <a:rPr lang="en-IN" sz="3600" dirty="0" smtClean="0">
                <a:solidFill>
                  <a:schemeClr val="accent1"/>
                </a:solidFill>
              </a:rPr>
              <a:t>casual</a:t>
            </a:r>
            <a:r>
              <a:rPr lang="en-IN" sz="3600" dirty="0" smtClean="0"/>
              <a:t> riders use Cyclistics Bikes differently?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269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Executive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224927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Casuals</a:t>
            </a:r>
            <a:r>
              <a:rPr lang="en-IN" dirty="0" smtClean="0"/>
              <a:t> - Prioritize cyclistics Bikes for leisure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Members</a:t>
            </a:r>
            <a:r>
              <a:rPr lang="en-IN" dirty="0" smtClean="0"/>
              <a:t> – prioritize cyclistics bikes for commuting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853355" y="3789485"/>
            <a:ext cx="631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More data collection and analysis is required to test the hypothesis and get key marketing opportunities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3771900" y="3936803"/>
            <a:ext cx="949570" cy="351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Geographic pattern of riders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37765"/>
            <a:ext cx="10396881" cy="3536950"/>
          </a:xfrm>
        </p:spPr>
      </p:pic>
      <p:sp>
        <p:nvSpPr>
          <p:cNvPr id="5" name="TextBox 4"/>
          <p:cNvSpPr txBox="1"/>
          <p:nvPr/>
        </p:nvSpPr>
        <p:spPr>
          <a:xfrm>
            <a:off x="5380892" y="2382715"/>
            <a:ext cx="318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Density of </a:t>
            </a:r>
            <a:r>
              <a:rPr lang="en-IN" dirty="0" smtClean="0">
                <a:solidFill>
                  <a:schemeClr val="accent1"/>
                </a:solidFill>
              </a:rPr>
              <a:t>casuals</a:t>
            </a:r>
            <a:r>
              <a:rPr lang="en-IN" dirty="0" smtClean="0"/>
              <a:t> increase towards the coastline, but still not enough information for a 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0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Bike preference / popularity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46" y="1931866"/>
            <a:ext cx="8381991" cy="3514058"/>
          </a:xfrm>
        </p:spPr>
      </p:pic>
    </p:spTree>
    <p:extLst>
      <p:ext uri="{BB962C8B-B14F-4D97-AF65-F5344CB8AC3E}">
        <p14:creationId xmlns:p14="http://schemas.microsoft.com/office/powerpoint/2010/main" val="41924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Day of the week behaviour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69" y="1837765"/>
            <a:ext cx="6919546" cy="3547233"/>
          </a:xfrm>
        </p:spPr>
      </p:pic>
      <p:sp>
        <p:nvSpPr>
          <p:cNvPr id="5" name="TextBox 4"/>
          <p:cNvSpPr txBox="1"/>
          <p:nvPr/>
        </p:nvSpPr>
        <p:spPr>
          <a:xfrm>
            <a:off x="559396" y="1837765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Casuals</a:t>
            </a:r>
            <a:r>
              <a:rPr lang="en-IN" dirty="0" smtClean="0"/>
              <a:t> usage of bikes spikes during weekends.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873762" y="1837765"/>
            <a:ext cx="1556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Whereas, </a:t>
            </a:r>
            <a:r>
              <a:rPr lang="en-IN" dirty="0" smtClean="0">
                <a:solidFill>
                  <a:schemeClr val="accent1"/>
                </a:solidFill>
              </a:rPr>
              <a:t>members</a:t>
            </a:r>
            <a:r>
              <a:rPr lang="en-IN" dirty="0" smtClean="0"/>
              <a:t> usage of bikes decreases during weekends.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2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Hour of the day behaviour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42" y="1837765"/>
            <a:ext cx="6148399" cy="3736558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281854" y="3305908"/>
            <a:ext cx="571500" cy="64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475285" y="2497015"/>
            <a:ext cx="1916723" cy="46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45524" y="2963008"/>
            <a:ext cx="12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RUSH HOUR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20973" y="1837765"/>
            <a:ext cx="18375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see spike in bike usage during evening from both </a:t>
            </a:r>
            <a:r>
              <a:rPr lang="en-IN" dirty="0" smtClean="0">
                <a:solidFill>
                  <a:schemeClr val="accent1"/>
                </a:solidFill>
              </a:rPr>
              <a:t>casuals</a:t>
            </a:r>
            <a:r>
              <a:rPr lang="en-IN" dirty="0" smtClean="0"/>
              <a:t> and members.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270985" y="1802768"/>
            <a:ext cx="20631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However, the </a:t>
            </a:r>
            <a:r>
              <a:rPr lang="en-IN" dirty="0" smtClean="0">
                <a:solidFill>
                  <a:schemeClr val="accent1"/>
                </a:solidFill>
              </a:rPr>
              <a:t>members</a:t>
            </a:r>
            <a:r>
              <a:rPr lang="en-IN" dirty="0" smtClean="0"/>
              <a:t> have a pattern of increased bike usage at the rush hours (time when people usually go to work or back to home)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1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60" y="1685478"/>
            <a:ext cx="3172682" cy="37803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Average ride Duration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60070" y="2928227"/>
            <a:ext cx="474784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94944" y="4865075"/>
            <a:ext cx="474784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43301" y="2767743"/>
            <a:ext cx="88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0.02540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69728" y="4704591"/>
            <a:ext cx="92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0.01007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3519" y="2182931"/>
            <a:ext cx="3560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accent1"/>
                </a:solidFill>
              </a:rPr>
              <a:t>Casuals</a:t>
            </a:r>
            <a:r>
              <a:rPr lang="en-IN" sz="2400" dirty="0" smtClean="0"/>
              <a:t> ride 2.52 Times longer than </a:t>
            </a:r>
            <a:r>
              <a:rPr lang="en-IN" sz="2400" dirty="0" smtClean="0">
                <a:solidFill>
                  <a:schemeClr val="accent1"/>
                </a:solidFill>
              </a:rPr>
              <a:t>Members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53519" y="3106297"/>
            <a:ext cx="409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 err="1" smtClean="0"/>
              <a:t>i.e</a:t>
            </a:r>
            <a:r>
              <a:rPr lang="en-IN" dirty="0" smtClean="0"/>
              <a:t>: They spend more time riding the bike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201</TotalTime>
  <Words>606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Impact</vt:lpstr>
      <vt:lpstr>Wingdings</vt:lpstr>
      <vt:lpstr>Main Event</vt:lpstr>
      <vt:lpstr>Cyclistics  bike-share</vt:lpstr>
      <vt:lpstr>Project Purpose </vt:lpstr>
      <vt:lpstr>Goal</vt:lpstr>
      <vt:lpstr>Executive summary</vt:lpstr>
      <vt:lpstr>Geographic pattern of riders </vt:lpstr>
      <vt:lpstr>Bike preference / popularity</vt:lpstr>
      <vt:lpstr>Day of the week behaviour</vt:lpstr>
      <vt:lpstr>Hour of the day behaviour</vt:lpstr>
      <vt:lpstr>Average ride Duration</vt:lpstr>
      <vt:lpstr>Key findings</vt:lpstr>
      <vt:lpstr>Next possible steps</vt:lpstr>
      <vt:lpstr>Recommendations for (A) re-iteration</vt:lpstr>
      <vt:lpstr>Recommendations for (A) re-iteration</vt:lpstr>
      <vt:lpstr>Recommendations for (A) re-iteration</vt:lpstr>
      <vt:lpstr>RECOMMENDATION FOR (B) Forging ahead</vt:lpstr>
      <vt:lpstr>RECOMMENDATION FOR (B) Forging ahead</vt:lpstr>
      <vt:lpstr>RECOMMENDATION FOR (B) Forging ahead</vt:lpstr>
      <vt:lpstr>RECOMMENDATION FOR (B) Forging ahead</vt:lpstr>
      <vt:lpstr>Our proposal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Cyclistics</dc:title>
  <dc:creator>Agraj Singh</dc:creator>
  <cp:lastModifiedBy>Agraj Singh</cp:lastModifiedBy>
  <cp:revision>14</cp:revision>
  <dcterms:created xsi:type="dcterms:W3CDTF">2022-06-30T13:00:07Z</dcterms:created>
  <dcterms:modified xsi:type="dcterms:W3CDTF">2022-06-30T16:22:02Z</dcterms:modified>
</cp:coreProperties>
</file>