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media5.mp4" ContentType="video/mp4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3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520" cy="189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video" Target="../media/media5.mp4"/><Relationship Id="rId2" Type="http://schemas.microsoft.com/office/2007/relationships/media" Target="../media/media5.mp4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8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8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827640" y="908640"/>
            <a:ext cx="7629840" cy="53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Automatic Data Flow Diagram Creator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Akansha Agarwal (UIN : 430000781)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Manseerat Kaur Batra (UIN : 529005632)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of Computer Science and Engineering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Texas A&amp;M University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Course Instructor : Dr. Tracy Anne Hammond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420" name="" descr=""/>
          <p:cNvPicPr/>
          <p:nvPr/>
        </p:nvPicPr>
        <p:blipFill>
          <a:blip r:embed="rId1"/>
          <a:stretch/>
        </p:blipFill>
        <p:spPr>
          <a:xfrm>
            <a:off x="2772000" y="2232000"/>
            <a:ext cx="3708000" cy="30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Observation and results (Demo)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449" name="Picture 1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</p:blipFill>
        <p:spPr>
          <a:xfrm>
            <a:off x="720000" y="1604520"/>
            <a:ext cx="7776000" cy="487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Conclusion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51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Times new roman"/>
              </a:rPr>
              <a:t>We successfully replaced input strokes with correct shapes using template matching.</a:t>
            </a:r>
            <a:endParaRPr b="0" lang="en-IN" sz="20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Times new roman"/>
              </a:rPr>
              <a:t>This project can be extended by implementing multi stroke template matching using $P algorithm.</a:t>
            </a:r>
            <a:endParaRPr b="0" lang="en-IN" sz="20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Times new roman"/>
              </a:rPr>
              <a:t>Flow diagrams can be complex depending on their level of implementation. Various new shapes and recognition techniques can be integrated for recognition of complex flow diagrams.  </a:t>
            </a:r>
            <a:endParaRPr b="0" lang="en-IN" sz="2000" spc="-1" strike="noStrike"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Times new roman"/>
              </a:rPr>
              <a:t>Handwriting recognition can be integrated with shape recognition.</a:t>
            </a:r>
            <a:endParaRPr b="0" lang="en-IN" sz="20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References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3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455" name="CustomShape 4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[1] Szwoch W., Mucha M. (2013) Recognition of Hand Drawn Flowcharts. In: Choraś R. (eds) Image Processing and Communications Challenges 4. Advances in Intelligent Systems and Computing, vol 184. Springer, Berlin, Heidelberg.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[2] Wobbrock, J.O., Wilson, A.D. and Li, Y. (2007). Gestures without libraries, toolkits or training: A $1 recognizer for user interface prototypes. Proceedings of the ACM Symposium on User Interface Software and Technology (UIST '07). Newport, Rhode Island (October 7-10, 2007). New York: ACM Press, pp. 159-168.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Outline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2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Intoduction</a:t>
            </a:r>
            <a:endParaRPr b="0" lang="en-IN" sz="2400" spc="-1" strike="noStrike">
              <a:latin typeface="Arial"/>
            </a:endParaRPr>
          </a:p>
          <a:p>
            <a:pPr marL="343080" indent="-3402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Basic Terminology</a:t>
            </a:r>
            <a:endParaRPr b="0" lang="en-IN" sz="2400" spc="-1" strike="noStrike">
              <a:latin typeface="Arial"/>
            </a:endParaRPr>
          </a:p>
          <a:p>
            <a:pPr marL="343080" indent="-3402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Motivation</a:t>
            </a:r>
            <a:endParaRPr b="0" lang="en-IN" sz="2400" spc="-1" strike="noStrike">
              <a:latin typeface="Arial"/>
            </a:endParaRPr>
          </a:p>
          <a:p>
            <a:pPr marL="343080" indent="-3402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Prior Works and Novelty</a:t>
            </a:r>
            <a:endParaRPr b="0" lang="en-IN" sz="2400" spc="-1" strike="noStrike">
              <a:latin typeface="Arial"/>
            </a:endParaRPr>
          </a:p>
          <a:p>
            <a:pPr marL="343080" indent="-3402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Methodology (Approach and Implementation)</a:t>
            </a:r>
            <a:endParaRPr b="0" lang="en-IN" sz="2400" spc="-1" strike="noStrike">
              <a:latin typeface="Arial"/>
            </a:endParaRPr>
          </a:p>
          <a:p>
            <a:pPr marL="343080" indent="-3402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Observation and Results</a:t>
            </a:r>
            <a:endParaRPr b="0" lang="en-IN" sz="2400" spc="-1" strike="noStrike">
              <a:latin typeface="Arial"/>
            </a:endParaRPr>
          </a:p>
          <a:p>
            <a:pPr marL="343080" indent="-3402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Conclusion and References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Introduction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457200" y="1296000"/>
            <a:ext cx="8226720" cy="51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 Flow Diagrams are representations of flow through a process or a system.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illustrates how data is processed by a system in terms of inputs and outputs.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created a UI-based</a:t>
            </a:r>
            <a:endParaRPr b="0" lang="en-IN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system which can </a:t>
            </a:r>
            <a:endParaRPr b="0" lang="en-IN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convert a hand</a:t>
            </a:r>
            <a:endParaRPr b="0" lang="en-IN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drawn sketch</a:t>
            </a:r>
            <a:endParaRPr b="0" lang="en-IN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automatically</a:t>
            </a:r>
            <a:endParaRPr b="0" lang="en-IN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into a proper </a:t>
            </a:r>
            <a:endParaRPr b="0" lang="en-IN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 Flow</a:t>
            </a:r>
            <a:endParaRPr b="0" lang="en-IN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Diagram.</a:t>
            </a:r>
            <a:endParaRPr b="0" lang="en-IN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425" name="" descr=""/>
          <p:cNvPicPr/>
          <p:nvPr/>
        </p:nvPicPr>
        <p:blipFill>
          <a:blip r:embed="rId1"/>
          <a:stretch/>
        </p:blipFill>
        <p:spPr>
          <a:xfrm>
            <a:off x="3240000" y="3384000"/>
            <a:ext cx="5544000" cy="33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Basic Terminology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3"/>
          <p:cNvSpPr/>
          <p:nvPr/>
        </p:nvSpPr>
        <p:spPr>
          <a:xfrm>
            <a:off x="432000" y="1368000"/>
            <a:ext cx="8226720" cy="51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 Flow Diagram :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Visualization of information flow within a system.</a:t>
            </a:r>
            <a:endParaRPr b="0" lang="en-IN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Template Matching : </a:t>
            </a: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is a measure of finding similarity between a known and an unknown pattern.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429" name="CustomShape 4"/>
          <p:cNvSpPr/>
          <p:nvPr/>
        </p:nvSpPr>
        <p:spPr>
          <a:xfrm>
            <a:off x="1008000" y="1872000"/>
            <a:ext cx="1152000" cy="1008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TextShape 5"/>
          <p:cNvSpPr txBox="1"/>
          <p:nvPr/>
        </p:nvSpPr>
        <p:spPr>
          <a:xfrm>
            <a:off x="648000" y="3096000"/>
            <a:ext cx="1887480" cy="54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600" spc="-1" strike="noStrike">
                <a:latin typeface="Times new roman"/>
              </a:rPr>
              <a:t>Circles represent a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Times new roman"/>
              </a:rPr>
              <a:t>process in a DFD</a:t>
            </a:r>
            <a:r>
              <a:rPr b="0" lang="en-IN" sz="1600" spc="-1" strike="noStrike">
                <a:latin typeface="Arial"/>
              </a:rPr>
              <a:t>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31" name="CustomShape 6"/>
          <p:cNvSpPr/>
          <p:nvPr/>
        </p:nvSpPr>
        <p:spPr>
          <a:xfrm>
            <a:off x="3744000" y="1944000"/>
            <a:ext cx="1152000" cy="86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TextShape 7"/>
          <p:cNvSpPr txBox="1"/>
          <p:nvPr/>
        </p:nvSpPr>
        <p:spPr>
          <a:xfrm>
            <a:off x="3367800" y="3058200"/>
            <a:ext cx="188316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600" spc="-1" strike="noStrike">
                <a:latin typeface="Times new roman"/>
              </a:rPr>
              <a:t>Rectangles represent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Times new roman"/>
              </a:rPr>
              <a:t> </a:t>
            </a:r>
            <a:r>
              <a:rPr b="0" lang="en-IN" sz="1600" spc="-1" strike="noStrike">
                <a:latin typeface="Times new roman"/>
              </a:rPr>
              <a:t>modules in a system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33" name="CustomShape 8"/>
          <p:cNvSpPr/>
          <p:nvPr/>
        </p:nvSpPr>
        <p:spPr>
          <a:xfrm>
            <a:off x="6192000" y="1944000"/>
            <a:ext cx="1656000" cy="720000"/>
          </a:xfrm>
          <a:custGeom>
            <a:avLst/>
            <a:gdLst/>
            <a:ahLst/>
            <a:rect l="0" t="0" r="r" b="b"/>
            <a:pathLst>
              <a:path w="4602" h="2002">
                <a:moveTo>
                  <a:pt x="0" y="500"/>
                </a:moveTo>
                <a:lnTo>
                  <a:pt x="3450" y="500"/>
                </a:lnTo>
                <a:lnTo>
                  <a:pt x="3450" y="0"/>
                </a:lnTo>
                <a:lnTo>
                  <a:pt x="4601" y="1000"/>
                </a:lnTo>
                <a:lnTo>
                  <a:pt x="3450" y="2001"/>
                </a:lnTo>
                <a:lnTo>
                  <a:pt x="3450" y="1500"/>
                </a:lnTo>
                <a:lnTo>
                  <a:pt x="0" y="1500"/>
                </a:lnTo>
                <a:lnTo>
                  <a:pt x="0" y="5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TextShape 9"/>
          <p:cNvSpPr txBox="1"/>
          <p:nvPr/>
        </p:nvSpPr>
        <p:spPr>
          <a:xfrm>
            <a:off x="6120000" y="3003480"/>
            <a:ext cx="176256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600" spc="-1" strike="noStrike">
                <a:latin typeface="Times new roman"/>
              </a:rPr>
              <a:t>Arrows represent</a:t>
            </a:r>
            <a:endParaRPr b="0" lang="en-IN" sz="1600" spc="-1" strike="noStrike">
              <a:latin typeface="Arial"/>
            </a:endParaRPr>
          </a:p>
          <a:p>
            <a:r>
              <a:rPr b="0" lang="en-IN" sz="1600" spc="-1" strike="noStrike">
                <a:latin typeface="Times new roman"/>
              </a:rPr>
              <a:t>the flow of data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435" name="" descr=""/>
          <p:cNvPicPr/>
          <p:nvPr/>
        </p:nvPicPr>
        <p:blipFill>
          <a:blip r:embed="rId1"/>
          <a:stretch/>
        </p:blipFill>
        <p:spPr>
          <a:xfrm>
            <a:off x="576000" y="4896000"/>
            <a:ext cx="7848000" cy="16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Motivation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37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Times new roman"/>
              </a:rPr>
              <a:t>Creating a Data Flow Diagram is a time consuming process.</a:t>
            </a:r>
            <a:endParaRPr b="0" lang="en-IN" sz="20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0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Times new roman"/>
              </a:rPr>
              <a:t>A draft needs to be created which is transformed into a formal diagram using various tools like powerpoints or various similar softwares.</a:t>
            </a:r>
            <a:endParaRPr b="0" lang="en-IN" sz="20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0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Times new roman"/>
              </a:rPr>
              <a:t>It would be easier if user can directly convert sketch into a DFD.</a:t>
            </a:r>
            <a:endParaRPr b="0" lang="en-IN" sz="20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0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Times new roman"/>
              </a:rPr>
              <a:t>We implemented a simple interface which directly converts rough user sketch into a formal DFD.</a:t>
            </a:r>
            <a:endParaRPr b="0" lang="en-IN" sz="20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0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Times new roman"/>
              </a:rPr>
              <a:t>User effort decreases as now a sketch can simultaneously be converted into a flow diagram.</a:t>
            </a:r>
            <a:endParaRPr b="0" lang="en-IN" sz="20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485280" y="288000"/>
            <a:ext cx="82267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Prior Works and Novelty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457200" y="1600200"/>
            <a:ext cx="401328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40" name="TextShape 3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Times new roman"/>
              </a:rPr>
              <a:t>Previously, softwares have been created which allow user to select pre-defined shapes and combine them to form flow diagrams.</a:t>
            </a:r>
            <a:endParaRPr b="0" lang="en-IN" sz="20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0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Times new roman"/>
              </a:rPr>
              <a:t>Similar work has been done on analysis and creation of flow charts.</a:t>
            </a:r>
            <a:endParaRPr b="0" lang="en-IN" sz="20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0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Times new roman"/>
              </a:rPr>
              <a:t>Work has been done on recognition of hand drawn flowcharts using machine learning models [1].</a:t>
            </a:r>
            <a:endParaRPr b="0" lang="en-IN" sz="20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0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Times new roman"/>
              </a:rPr>
              <a:t>We have implemented sketch recognition based model which takes strokes as input and replaces each stroke with related regular shape.  </a:t>
            </a:r>
            <a:endParaRPr b="0" lang="en-IN" sz="20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0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Times new roman"/>
              </a:rPr>
              <a:t>Template Matching is used along with simple transformations and manipulations.</a:t>
            </a:r>
            <a:endParaRPr b="0" lang="en-IN" sz="20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484200" y="433080"/>
            <a:ext cx="8227800" cy="64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Methodology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42" name="TextShape 2"/>
          <p:cNvSpPr txBox="1"/>
          <p:nvPr/>
        </p:nvSpPr>
        <p:spPr>
          <a:xfrm>
            <a:off x="457200" y="1604520"/>
            <a:ext cx="8228520" cy="4731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000" spc="-1" strike="noStrike">
                <a:latin typeface="Times new roman"/>
              </a:rPr>
              <a:t>Approach : </a:t>
            </a:r>
            <a:endParaRPr b="1" lang="en-IN" sz="20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Strokes are taken as input from user interface.</a:t>
            </a:r>
            <a:endParaRPr b="1" lang="en-IN" sz="20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Recognition is performed using $1 template matching [2]. (Unistroke)</a:t>
            </a:r>
            <a:endParaRPr b="1" lang="en-IN" sz="20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The strokes are replaced by transformed templates.</a:t>
            </a:r>
            <a:endParaRPr b="1" lang="en-IN" sz="20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endParaRPr b="1" lang="en-IN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Times new roman"/>
              </a:rPr>
              <a:t> </a:t>
            </a:r>
            <a:r>
              <a:rPr b="1" lang="en-IN" sz="2000" spc="-1" strike="noStrike">
                <a:latin typeface="Times new roman"/>
              </a:rPr>
              <a:t>$1 Template Matching</a:t>
            </a:r>
            <a:r>
              <a:rPr b="1" lang="en-IN" sz="2000" spc="-1" strike="noStrike">
                <a:latin typeface="Times new roman"/>
              </a:rPr>
              <a:t> :</a:t>
            </a:r>
            <a:endParaRPr b="1" lang="en-IN" sz="20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Given a set of candidate points and pre defined templates.</a:t>
            </a:r>
            <a:endParaRPr b="1" lang="en-IN" sz="20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4 main steps are performed on templates and input strokes :- </a:t>
            </a:r>
            <a:endParaRPr b="1" lang="en-IN" sz="20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latin typeface="Times new roman"/>
              </a:rPr>
              <a:t>(i) resampling : strokes are resampled</a:t>
            </a:r>
            <a:endParaRPr b="1" lang="en-IN" sz="20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latin typeface="Times new roman"/>
              </a:rPr>
              <a:t>(ii) rotation : best alignment is calculated</a:t>
            </a:r>
            <a:endParaRPr b="1" lang="en-IN" sz="20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latin typeface="Times new roman"/>
              </a:rPr>
              <a:t>(iii) scaling : scaled according to a reference square</a:t>
            </a:r>
            <a:endParaRPr b="1" lang="en-IN" sz="20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latin typeface="Times new roman"/>
              </a:rPr>
              <a:t>(iv) translation : centroid is translated to origin</a:t>
            </a:r>
            <a:endParaRPr b="1" lang="en-IN" sz="20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Transformed templates and strokes are matched using euclidean distance.</a:t>
            </a:r>
            <a:endParaRPr b="1" lang="en-IN" sz="20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The best fit template is returned.</a:t>
            </a:r>
            <a:endParaRPr b="1" lang="en-IN" sz="2000" spc="-1" strike="noStrike">
              <a:latin typeface="Arial"/>
            </a:endParaRPr>
          </a:p>
          <a:p>
            <a:pPr lvl="2" marL="648000" indent="-216000">
              <a:buClr>
                <a:srgbClr val="000000"/>
              </a:buClr>
              <a:buFont typeface="StarSymbol"/>
              <a:buAutoNum type="arabicParenR"/>
            </a:pPr>
            <a:endParaRPr b="1" lang="en-IN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Template </a:t>
            </a: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Creation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444" name="" descr=""/>
          <p:cNvPicPr/>
          <p:nvPr/>
        </p:nvPicPr>
        <p:blipFill>
          <a:blip r:embed="rId1"/>
          <a:stretch/>
        </p:blipFill>
        <p:spPr>
          <a:xfrm>
            <a:off x="883800" y="2448000"/>
            <a:ext cx="7468200" cy="3977280"/>
          </a:xfrm>
          <a:prstGeom prst="rect">
            <a:avLst/>
          </a:prstGeom>
          <a:ln>
            <a:noFill/>
          </a:ln>
        </p:spPr>
      </p:pic>
      <p:sp>
        <p:nvSpPr>
          <p:cNvPr id="445" name="TextShape 2"/>
          <p:cNvSpPr txBox="1"/>
          <p:nvPr/>
        </p:nvSpPr>
        <p:spPr>
          <a:xfrm>
            <a:off x="936000" y="1557720"/>
            <a:ext cx="7105320" cy="596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Times new roman"/>
              </a:rPr>
              <a:t> </a:t>
            </a:r>
            <a:r>
              <a:rPr b="0" lang="en-IN" sz="1800" spc="-1" strike="noStrike">
                <a:latin typeface="Times new roman"/>
              </a:rPr>
              <a:t>We created formal templates by specifying coordinates and using simple</a:t>
            </a:r>
            <a:endParaRPr b="0" lang="en-IN" sz="18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Times new roman"/>
              </a:rPr>
              <a:t>for loops according to our requirements.</a:t>
            </a:r>
            <a:endParaRPr b="0" lang="en-IN" sz="18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Methodology</a:t>
            </a:r>
            <a:r>
              <a:rPr b="0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(Implementation)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47" name="TextShape 2"/>
          <p:cNvSpPr txBox="1"/>
          <p:nvPr/>
        </p:nvSpPr>
        <p:spPr>
          <a:xfrm>
            <a:off x="457200" y="1697760"/>
            <a:ext cx="8229240" cy="457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latin typeface="Times new roman"/>
              </a:rPr>
              <a:t>Algorithm</a:t>
            </a:r>
            <a:r>
              <a:rPr b="1" lang="en-IN" sz="2000" spc="-1" strike="noStrike">
                <a:latin typeface="Times new roman"/>
              </a:rPr>
              <a:t> :</a:t>
            </a:r>
            <a:endParaRPr b="1" lang="en-IN" sz="2000" spc="-1" strike="noStrike">
              <a:latin typeface="Times new roman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IN" sz="2000" spc="-1" strike="noStrike">
              <a:latin typeface="Times new roman"/>
            </a:endParaRPr>
          </a:p>
          <a:p>
            <a:pPr lvl="1" marL="432000" indent="-216000">
              <a:spcBef>
                <a:spcPts val="283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Strokes are taken as input from the interface (unistroke implementation).</a:t>
            </a:r>
            <a:endParaRPr b="1" lang="en-IN" sz="2000" spc="-1" strike="noStrike">
              <a:latin typeface="Times new roman"/>
            </a:endParaRPr>
          </a:p>
          <a:p>
            <a:pPr lvl="1" marL="432000" indent="-216000">
              <a:spcBef>
                <a:spcPts val="283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On mouse up, recognition is performed using $1 template matching algorithm.</a:t>
            </a:r>
            <a:endParaRPr b="1" lang="en-IN" sz="2000" spc="-1" strike="noStrike">
              <a:latin typeface="Times new roman"/>
            </a:endParaRPr>
          </a:p>
          <a:p>
            <a:pPr lvl="1" marL="432000" indent="-216000">
              <a:spcBef>
                <a:spcPts val="283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$1 algorithm returns the points for best matching template.</a:t>
            </a:r>
            <a:endParaRPr b="1" lang="en-IN" sz="2000" spc="-1" strike="noStrike">
              <a:latin typeface="Times new roman"/>
            </a:endParaRPr>
          </a:p>
          <a:p>
            <a:pPr lvl="1" marL="432000" indent="-216000">
              <a:spcBef>
                <a:spcPts val="283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Centroid is calculated for resultant template and input stroke.</a:t>
            </a:r>
            <a:endParaRPr b="1" lang="en-IN" sz="2000" spc="-1" strike="noStrike">
              <a:latin typeface="Times new roman"/>
            </a:endParaRPr>
          </a:p>
          <a:p>
            <a:pPr lvl="1" marL="432000" indent="-216000">
              <a:spcBef>
                <a:spcPts val="283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Maximum distance between each centroid and its respective pixels is calculated.</a:t>
            </a:r>
            <a:endParaRPr b="1" lang="en-IN" sz="2000" spc="-1" strike="noStrike">
              <a:latin typeface="Times new roman"/>
            </a:endParaRPr>
          </a:p>
          <a:p>
            <a:pPr lvl="1" marL="432000" indent="-216000">
              <a:spcBef>
                <a:spcPts val="283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This distance is used to calculate the scaling factor for template.</a:t>
            </a:r>
            <a:endParaRPr b="1" lang="en-IN" sz="2000" spc="-1" strike="noStrike">
              <a:latin typeface="Times new roman"/>
            </a:endParaRPr>
          </a:p>
          <a:p>
            <a:pPr lvl="1" marL="432000" indent="-216000">
              <a:spcBef>
                <a:spcPts val="283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The template is translated to origin and scaled to match the size of input stroke.</a:t>
            </a:r>
            <a:endParaRPr b="1" lang="en-IN" sz="2000" spc="-1" strike="noStrike">
              <a:latin typeface="Times new roman"/>
            </a:endParaRPr>
          </a:p>
          <a:p>
            <a:pPr lvl="1" marL="432000" indent="-216000">
              <a:spcBef>
                <a:spcPts val="283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Once scaling is done, it is translated to the centroid of input stroke.</a:t>
            </a:r>
            <a:endParaRPr b="1" lang="en-IN" sz="2000" spc="-1" strike="noStrike">
              <a:latin typeface="Times new roman"/>
            </a:endParaRPr>
          </a:p>
          <a:p>
            <a:pPr lvl="1" marL="432000" indent="-216000">
              <a:spcBef>
                <a:spcPts val="283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IN" sz="2000" spc="-1" strike="noStrike">
                <a:latin typeface="Times new roman"/>
              </a:rPr>
              <a:t> </a:t>
            </a:r>
            <a:r>
              <a:rPr b="0" lang="en-IN" sz="2000" spc="-1" strike="noStrike">
                <a:latin typeface="Times new roman"/>
              </a:rPr>
              <a:t>These immediate replacements are performed for each input stroke and the final output is a transformed data flow diagram.</a:t>
            </a:r>
            <a:endParaRPr b="1" lang="en-IN" sz="20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Application>LibreOffice/6.0.7.3$Linux_X86_64 LibreOffice_project/00m0$Build-3</Application>
  <Words>661</Words>
  <Paragraphs>85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2018-02-01T04:05:54Z</dcterms:created>
  <dc:creator>hp</dc:creator>
  <dc:description/>
  <dc:language>en-IN</dc:language>
  <cp:lastModifiedBy/>
  <dcterms:modified xsi:type="dcterms:W3CDTF">2019-12-10T23:32:02Z</dcterms:modified>
  <cp:revision>63</cp:revision>
  <dc:subject/>
  <dc:title>Asynchronous Hadoop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