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79" r:id="rId15"/>
    <p:sldId id="280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1" r:id="rId26"/>
    <p:sldId id="278" r:id="rId27"/>
  </p:sldIdLst>
  <p:sldSz cx="9144000" cy="5143500" type="screen16x9"/>
  <p:notesSz cx="6858000" cy="9144000"/>
  <p:embeddedFontLst>
    <p:embeddedFont>
      <p:font typeface="Exo 2" panose="020B0604020202020204" charset="0"/>
      <p:regular r:id="rId29"/>
      <p:bold r:id="rId30"/>
      <p:italic r:id="rId31"/>
      <p:boldItalic r:id="rId32"/>
    </p:embeddedFont>
    <p:embeddedFont>
      <p:font typeface="Fira Sans Extra Condensed Medium" panose="020B0604020202020204" charset="0"/>
      <p:regular r:id="rId33"/>
      <p:bold r:id="rId34"/>
      <p:italic r:id="rId35"/>
      <p:boldItalic r:id="rId36"/>
    </p:embeddedFont>
    <p:embeddedFont>
      <p:font typeface="Roboto Condensed" panose="020B0604020202020204" charset="0"/>
      <p:regular r:id="rId37"/>
      <p:bold r:id="rId38"/>
      <p:italic r:id="rId39"/>
      <p:boldItalic r:id="rId40"/>
    </p:embeddedFont>
    <p:embeddedFont>
      <p:font typeface="Roboto Condensed Light" panose="020B0604020202020204" charset="0"/>
      <p:regular r:id="rId41"/>
      <p:bold r:id="rId42"/>
      <p:italic r:id="rId43"/>
      <p:boldItalic r:id="rId44"/>
    </p:embeddedFont>
    <p:embeddedFont>
      <p:font typeface="Squada One" panose="020B0604020202020204" charset="0"/>
      <p:regular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6" roundtripDataSignature="AMtx7mhBxpLmIMcVB8kNhXArP6GTHMTO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6EDDA0-AF02-464E-86E2-6FD22B2F70EB}">
  <a:tblStyle styleId="{6E6EDDA0-AF02-464E-86E2-6FD22B2F70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customschemas.google.com/relationships/presentationmetadata" Target="metadata"/><Relationship Id="rId20" Type="http://schemas.openxmlformats.org/officeDocument/2006/relationships/slide" Target="slides/slide19.xml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9816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01542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75523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5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5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CUSTOM_2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4"/>
          <p:cNvSpPr txBox="1">
            <a:spLocks noGrp="1"/>
          </p:cNvSpPr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34"/>
          <p:cNvSpPr txBox="1">
            <a:spLocks noGrp="1"/>
          </p:cNvSpPr>
          <p:nvPr>
            <p:ph type="title" idx="2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subTitle" idx="1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CUSTOM_15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5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2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ctrTitle" idx="2"/>
          </p:nvPr>
        </p:nvSpPr>
        <p:spPr>
          <a:xfrm>
            <a:off x="561600" y="2804713"/>
            <a:ext cx="26736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ubTitle" idx="1"/>
          </p:nvPr>
        </p:nvSpPr>
        <p:spPr>
          <a:xfrm>
            <a:off x="872450" y="3090475"/>
            <a:ext cx="205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1" name="Google Shape;71;p36"/>
          <p:cNvSpPr txBox="1">
            <a:spLocks noGrp="1"/>
          </p:cNvSpPr>
          <p:nvPr>
            <p:ph type="ctrTitle" idx="3"/>
          </p:nvPr>
        </p:nvSpPr>
        <p:spPr>
          <a:xfrm>
            <a:off x="3235200" y="2804713"/>
            <a:ext cx="26736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36"/>
          <p:cNvSpPr txBox="1">
            <a:spLocks noGrp="1"/>
          </p:cNvSpPr>
          <p:nvPr>
            <p:ph type="subTitle" idx="4"/>
          </p:nvPr>
        </p:nvSpPr>
        <p:spPr>
          <a:xfrm>
            <a:off x="3462900" y="2036750"/>
            <a:ext cx="22182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3" name="Google Shape;73;p36"/>
          <p:cNvSpPr txBox="1">
            <a:spLocks noGrp="1"/>
          </p:cNvSpPr>
          <p:nvPr>
            <p:ph type="ctrTitle" idx="5"/>
          </p:nvPr>
        </p:nvSpPr>
        <p:spPr>
          <a:xfrm>
            <a:off x="5908800" y="2804713"/>
            <a:ext cx="26736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36"/>
          <p:cNvSpPr txBox="1">
            <a:spLocks noGrp="1"/>
          </p:cNvSpPr>
          <p:nvPr>
            <p:ph type="subTitle" idx="6"/>
          </p:nvPr>
        </p:nvSpPr>
        <p:spPr>
          <a:xfrm>
            <a:off x="6136500" y="3090475"/>
            <a:ext cx="22182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CUSTOM_29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7"/>
          <p:cNvSpPr txBox="1">
            <a:spLocks noGrp="1"/>
          </p:cNvSpPr>
          <p:nvPr>
            <p:ph type="ctrTitle"/>
          </p:nvPr>
        </p:nvSpPr>
        <p:spPr>
          <a:xfrm flipH="1">
            <a:off x="1193529" y="1611150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4">
  <p:cSld name="CUSTOM_2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8"/>
          <p:cNvSpPr txBox="1">
            <a:spLocks noGrp="1"/>
          </p:cNvSpPr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title" idx="2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80" name="Google Shape;80;p38"/>
          <p:cNvSpPr txBox="1">
            <a:spLocks noGrp="1"/>
          </p:cNvSpPr>
          <p:nvPr>
            <p:ph type="subTitle" idx="1"/>
          </p:nvPr>
        </p:nvSpPr>
        <p:spPr>
          <a:xfrm>
            <a:off x="1180003" y="2742989"/>
            <a:ext cx="42249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5">
  <p:cSld name="CUSTOM_30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9"/>
          <p:cNvSpPr txBox="1">
            <a:spLocks noGrp="1"/>
          </p:cNvSpPr>
          <p:nvPr>
            <p:ph type="ctrTitle"/>
          </p:nvPr>
        </p:nvSpPr>
        <p:spPr>
          <a:xfrm flipH="1">
            <a:off x="2260329" y="2193805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title" idx="2"/>
          </p:nvPr>
        </p:nvSpPr>
        <p:spPr>
          <a:xfrm flipH="1">
            <a:off x="2260329" y="1881980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subTitle" idx="1"/>
          </p:nvPr>
        </p:nvSpPr>
        <p:spPr>
          <a:xfrm>
            <a:off x="2260329" y="3476054"/>
            <a:ext cx="42249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6">
  <p:cSld name="CUSTOM_3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0"/>
          <p:cNvSpPr txBox="1">
            <a:spLocks noGrp="1"/>
          </p:cNvSpPr>
          <p:nvPr>
            <p:ph type="ctrTitle"/>
          </p:nvPr>
        </p:nvSpPr>
        <p:spPr>
          <a:xfrm flipH="1">
            <a:off x="1698072" y="2178475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40"/>
          <p:cNvSpPr txBox="1">
            <a:spLocks noGrp="1"/>
          </p:cNvSpPr>
          <p:nvPr>
            <p:ph type="title" idx="2"/>
          </p:nvPr>
        </p:nvSpPr>
        <p:spPr>
          <a:xfrm flipH="1">
            <a:off x="3914472" y="1866650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88" name="Google Shape;88;p40"/>
          <p:cNvSpPr txBox="1">
            <a:spLocks noGrp="1"/>
          </p:cNvSpPr>
          <p:nvPr>
            <p:ph type="subTitle" idx="1"/>
          </p:nvPr>
        </p:nvSpPr>
        <p:spPr>
          <a:xfrm>
            <a:off x="2668872" y="3476054"/>
            <a:ext cx="42249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1"/>
          <p:cNvSpPr txBox="1">
            <a:spLocks noGrp="1"/>
          </p:cNvSpPr>
          <p:nvPr>
            <p:ph type="ctrTitle"/>
          </p:nvPr>
        </p:nvSpPr>
        <p:spPr>
          <a:xfrm flipH="1">
            <a:off x="1974150" y="1161000"/>
            <a:ext cx="5195700" cy="13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41"/>
          <p:cNvSpPr txBox="1">
            <a:spLocks noGrp="1"/>
          </p:cNvSpPr>
          <p:nvPr>
            <p:ph type="subTitle" idx="1"/>
          </p:nvPr>
        </p:nvSpPr>
        <p:spPr>
          <a:xfrm>
            <a:off x="2152500" y="2494850"/>
            <a:ext cx="4839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1"/>
          <p:cNvSpPr txBox="1"/>
          <p:nvPr/>
        </p:nvSpPr>
        <p:spPr>
          <a:xfrm>
            <a:off x="625906" y="3722418"/>
            <a:ext cx="38301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 </a:t>
            </a:r>
            <a:r>
              <a:rPr lang="en-US" sz="1000" b="1" i="0" u="none" strike="noStrike" cap="none" dirty="0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Slidesgo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lang="en-US" sz="1000" b="1" i="0" u="none" strike="noStrike" cap="none" dirty="0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/>
              </a:rPr>
              <a:t>Flaticon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and infographics &amp; images by </a:t>
            </a:r>
            <a:r>
              <a:rPr lang="en-US" sz="1000" b="1" i="0" u="none" strike="noStrike" cap="none" dirty="0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5"/>
              </a:rPr>
              <a:t>Freepik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 </a:t>
            </a:r>
            <a:endParaRPr sz="1000" b="0" i="0" u="none" strike="noStrike" cap="none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Please keep this slide for attribution.</a:t>
            </a:r>
            <a:endParaRPr sz="900" b="1" i="0" u="none" strike="noStrike" cap="none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3">
    <p:bg>
      <p:bgPr>
        <a:noFill/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2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ctrTitle" idx="2"/>
          </p:nvPr>
        </p:nvSpPr>
        <p:spPr>
          <a:xfrm>
            <a:off x="2285760" y="1652042"/>
            <a:ext cx="17931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subTitle" idx="1"/>
          </p:nvPr>
        </p:nvSpPr>
        <p:spPr>
          <a:xfrm>
            <a:off x="2285760" y="1946292"/>
            <a:ext cx="17082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5" name="Google Shape;15;p26"/>
          <p:cNvSpPr txBox="1">
            <a:spLocks noGrp="1"/>
          </p:cNvSpPr>
          <p:nvPr>
            <p:ph type="ctrTitle" idx="3"/>
          </p:nvPr>
        </p:nvSpPr>
        <p:spPr>
          <a:xfrm>
            <a:off x="2285760" y="3570573"/>
            <a:ext cx="17931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6"/>
          <p:cNvSpPr txBox="1">
            <a:spLocks noGrp="1"/>
          </p:cNvSpPr>
          <p:nvPr>
            <p:ph type="subTitle" idx="4"/>
          </p:nvPr>
        </p:nvSpPr>
        <p:spPr>
          <a:xfrm>
            <a:off x="2285760" y="3864823"/>
            <a:ext cx="17082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7" name="Google Shape;17;p26"/>
          <p:cNvSpPr txBox="1">
            <a:spLocks noGrp="1"/>
          </p:cNvSpPr>
          <p:nvPr>
            <p:ph type="ctrTitle" idx="5"/>
          </p:nvPr>
        </p:nvSpPr>
        <p:spPr>
          <a:xfrm>
            <a:off x="5047297" y="1652042"/>
            <a:ext cx="17931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6"/>
          <p:cNvSpPr txBox="1">
            <a:spLocks noGrp="1"/>
          </p:cNvSpPr>
          <p:nvPr>
            <p:ph type="subTitle" idx="6"/>
          </p:nvPr>
        </p:nvSpPr>
        <p:spPr>
          <a:xfrm>
            <a:off x="5047299" y="1946292"/>
            <a:ext cx="17931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9" name="Google Shape;19;p26"/>
          <p:cNvSpPr txBox="1">
            <a:spLocks noGrp="1"/>
          </p:cNvSpPr>
          <p:nvPr>
            <p:ph type="ctrTitle" idx="7"/>
          </p:nvPr>
        </p:nvSpPr>
        <p:spPr>
          <a:xfrm>
            <a:off x="5047297" y="3570573"/>
            <a:ext cx="17931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6"/>
          <p:cNvSpPr txBox="1">
            <a:spLocks noGrp="1"/>
          </p:cNvSpPr>
          <p:nvPr>
            <p:ph type="subTitle" idx="8"/>
          </p:nvPr>
        </p:nvSpPr>
        <p:spPr>
          <a:xfrm>
            <a:off x="5047299" y="3864823"/>
            <a:ext cx="17931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7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27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4" name="Google Shape;24;p27"/>
          <p:cNvSpPr txBox="1">
            <a:spLocks noGrp="1"/>
          </p:cNvSpPr>
          <p:nvPr>
            <p:ph type="subTitle" idx="1"/>
          </p:nvPr>
        </p:nvSpPr>
        <p:spPr>
          <a:xfrm>
            <a:off x="690446" y="656478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5" name="Google Shape;25;p27"/>
          <p:cNvSpPr txBox="1">
            <a:spLocks noGrp="1"/>
          </p:cNvSpPr>
          <p:nvPr>
            <p:ph type="title" idx="3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6" name="Google Shape;26;p27"/>
          <p:cNvSpPr txBox="1">
            <a:spLocks noGrp="1"/>
          </p:cNvSpPr>
          <p:nvPr>
            <p:ph type="title" idx="4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7" name="Google Shape;27;p27"/>
          <p:cNvSpPr txBox="1">
            <a:spLocks noGrp="1"/>
          </p:cNvSpPr>
          <p:nvPr>
            <p:ph type="title" idx="5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8" name="Google Shape;28;p27"/>
          <p:cNvSpPr txBox="1">
            <a:spLocks noGrp="1"/>
          </p:cNvSpPr>
          <p:nvPr>
            <p:ph type="title" idx="6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9" name="Google Shape;29;p27"/>
          <p:cNvSpPr txBox="1">
            <a:spLocks noGrp="1"/>
          </p:cNvSpPr>
          <p:nvPr>
            <p:ph type="title" idx="7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30" name="Google Shape;30;p27"/>
          <p:cNvSpPr txBox="1">
            <a:spLocks noGrp="1"/>
          </p:cNvSpPr>
          <p:nvPr>
            <p:ph type="title" idx="8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31" name="Google Shape;31;p27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2" name="Google Shape;32;p27"/>
          <p:cNvSpPr txBox="1">
            <a:spLocks noGrp="1"/>
          </p:cNvSpPr>
          <p:nvPr>
            <p:ph type="subTitle" idx="13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4" name="Google Shape;34;p27"/>
          <p:cNvSpPr txBox="1">
            <a:spLocks noGrp="1"/>
          </p:cNvSpPr>
          <p:nvPr>
            <p:ph type="subTitle" idx="15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5" name="Google Shape;35;p27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6" name="Google Shape;36;p27"/>
          <p:cNvSpPr txBox="1">
            <a:spLocks noGrp="1"/>
          </p:cNvSpPr>
          <p:nvPr>
            <p:ph type="subTitle" idx="17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7" name="Google Shape;37;p27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subTitle" idx="19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subTitle" idx="21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CUSTOM_1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9"/>
          <p:cNvSpPr txBox="1">
            <a:spLocks noGrp="1"/>
          </p:cNvSpPr>
          <p:nvPr>
            <p:ph type="subTitle" idx="1"/>
          </p:nvPr>
        </p:nvSpPr>
        <p:spPr>
          <a:xfrm>
            <a:off x="2459550" y="2314225"/>
            <a:ext cx="42249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0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0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CUSTOM_2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1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title" idx="2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subTitle" idx="1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photo">
  <p:cSld name="CUSTOM_2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 txBox="1">
            <a:spLocks noGrp="1"/>
          </p:cNvSpPr>
          <p:nvPr>
            <p:ph type="ctrTitle"/>
          </p:nvPr>
        </p:nvSpPr>
        <p:spPr>
          <a:xfrm>
            <a:off x="1600733" y="985228"/>
            <a:ext cx="2673600" cy="2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2"/>
          <p:cNvSpPr txBox="1">
            <a:spLocks noGrp="1"/>
          </p:cNvSpPr>
          <p:nvPr>
            <p:ph type="subTitle" idx="1"/>
          </p:nvPr>
        </p:nvSpPr>
        <p:spPr>
          <a:xfrm>
            <a:off x="1179233" y="3058425"/>
            <a:ext cx="30951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8" name="Google Shape;58;p32"/>
          <p:cNvSpPr txBox="1">
            <a:spLocks noGrp="1"/>
          </p:cNvSpPr>
          <p:nvPr>
            <p:ph type="ctrTitle" idx="2"/>
          </p:nvPr>
        </p:nvSpPr>
        <p:spPr>
          <a:xfrm>
            <a:off x="1932090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1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3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abhishek211119/2015-flight-delays-and" TargetMode="External"/><Relationship Id="rId3" Type="http://schemas.openxmlformats.org/officeDocument/2006/relationships/hyperlink" Target="https://openflights.org/data.html" TargetMode="External"/><Relationship Id="rId7" Type="http://schemas.openxmlformats.org/officeDocument/2006/relationships/hyperlink" Target="https://www.kaggle.com/fabiendaniel/predicting-flight-delays-tutoria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rstudio.github.io/leaflet/" TargetMode="External"/><Relationship Id="rId5" Type="http://schemas.openxmlformats.org/officeDocument/2006/relationships/hyperlink" Target="https://joss.theoj.org/papers/10.21105/joss.00547" TargetMode="External"/><Relationship Id="rId4" Type="http://schemas.openxmlformats.org/officeDocument/2006/relationships/hyperlink" Target="https://www.bts.gov/topics/airlines-and-airports/understanding-reporting-causes-flight-delays-and-cancellations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TXpdtzqM3ofwsOJi-4L_PPEAXBlvnCkeg81tv9x7aEA/copy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dirty="0"/>
              <a:t>Team </a:t>
            </a:r>
            <a:r>
              <a:rPr lang="en-US" b="1" dirty="0">
                <a:solidFill>
                  <a:srgbClr val="FF0000"/>
                </a:solidFill>
              </a:rPr>
              <a:t>Data Hungry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99" name="Google Shape;99;p1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endParaRPr dirty="0">
              <a:solidFill>
                <a:srgbClr val="434343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dirty="0">
                <a:solidFill>
                  <a:srgbClr val="434343"/>
                </a:solidFill>
              </a:rPr>
              <a:t>2020 TAMIDS DATA SCIENCE COMPETITION</a:t>
            </a:r>
            <a:endParaRPr dirty="0">
              <a:solidFill>
                <a:srgbClr val="434343"/>
              </a:solidFill>
            </a:endParaRPr>
          </a:p>
        </p:txBody>
      </p:sp>
      <p:cxnSp>
        <p:nvCxnSpPr>
          <p:cNvPr id="100" name="Google Shape;100;p1"/>
          <p:cNvCxnSpPr/>
          <p:nvPr/>
        </p:nvCxnSpPr>
        <p:spPr>
          <a:xfrm>
            <a:off x="7145675" y="3176000"/>
            <a:ext cx="208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1" name="Google Shape;10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6100" y="304800"/>
            <a:ext cx="1821675" cy="466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"/>
          <p:cNvSpPr txBox="1">
            <a:spLocks noGrp="1"/>
          </p:cNvSpPr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dirty="0"/>
              <a:t>DATA ANALYSIS</a:t>
            </a:r>
            <a:endParaRPr dirty="0"/>
          </a:p>
        </p:txBody>
      </p:sp>
      <p:sp>
        <p:nvSpPr>
          <p:cNvPr id="192" name="Google Shape;192;p10"/>
          <p:cNvSpPr txBox="1">
            <a:spLocks noGrp="1"/>
          </p:cNvSpPr>
          <p:nvPr>
            <p:ph type="title" idx="2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-US" dirty="0"/>
              <a:t>03</a:t>
            </a:r>
            <a:endParaRPr dirty="0"/>
          </a:p>
        </p:txBody>
      </p:sp>
      <p:cxnSp>
        <p:nvCxnSpPr>
          <p:cNvPr id="193" name="Google Shape;193;p10"/>
          <p:cNvCxnSpPr/>
          <p:nvPr/>
        </p:nvCxnSpPr>
        <p:spPr>
          <a:xfrm>
            <a:off x="7626825" y="2744700"/>
            <a:ext cx="1560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"/>
          <p:cNvSpPr txBox="1">
            <a:spLocks noGrp="1"/>
          </p:cNvSpPr>
          <p:nvPr>
            <p:ph type="ctrTitle"/>
          </p:nvPr>
        </p:nvSpPr>
        <p:spPr>
          <a:xfrm>
            <a:off x="1292125" y="664368"/>
            <a:ext cx="5887026" cy="634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DATA ANALYSIS</a:t>
            </a:r>
            <a:endParaRPr dirty="0"/>
          </a:p>
        </p:txBody>
      </p:sp>
      <p:pic>
        <p:nvPicPr>
          <p:cNvPr id="199" name="Google Shape;19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8693" y="1477087"/>
            <a:ext cx="7015163" cy="144470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1;p6">
            <a:extLst>
              <a:ext uri="{FF2B5EF4-FFF2-40B4-BE49-F238E27FC236}">
                <a16:creationId xmlns:a16="http://schemas.microsoft.com/office/drawing/2014/main" id="{7383D9F0-595B-4CE4-8334-74E17F0C3EF6}"/>
              </a:ext>
            </a:extLst>
          </p:cNvPr>
          <p:cNvSpPr txBox="1"/>
          <p:nvPr/>
        </p:nvSpPr>
        <p:spPr>
          <a:xfrm>
            <a:off x="978692" y="3228975"/>
            <a:ext cx="7015163" cy="125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41300" marR="0" lvl="0" indent="-1968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-US" sz="1200" dirty="0">
                <a:solidFill>
                  <a:schemeClr val="dk1"/>
                </a:solidFill>
              </a:rPr>
              <a:t>Security delay is the least significant of all these with very low mean and variance</a:t>
            </a:r>
            <a:endParaRPr dirty="0"/>
          </a:p>
          <a:p>
            <a:pPr marL="241300" marR="0" lvl="0" indent="-1968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-US" sz="1200" i="0" u="none" strike="noStrike" cap="none" dirty="0">
                <a:solidFill>
                  <a:schemeClr val="dk1"/>
                </a:solidFill>
              </a:rPr>
              <a:t>Weather delay, even though has very less mean value, has high variance.</a:t>
            </a:r>
          </a:p>
          <a:p>
            <a:pPr marL="241300" marR="0" lvl="0" indent="-1968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-US" sz="1200" dirty="0">
                <a:solidFill>
                  <a:schemeClr val="dk1"/>
                </a:solidFill>
              </a:rPr>
              <a:t>Carrier and Late aircraft delays are the most significant ones.</a:t>
            </a:r>
            <a:endParaRPr sz="1200" i="0" u="none" strike="noStrike" cap="none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i="0" u="none" strike="noStrike" cap="none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"/>
            <a:ext cx="9144000" cy="5143497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</p:pic>
      <p:sp>
        <p:nvSpPr>
          <p:cNvPr id="214" name="Google Shape;214;p13"/>
          <p:cNvSpPr txBox="1">
            <a:spLocks noGrp="1"/>
          </p:cNvSpPr>
          <p:nvPr>
            <p:ph type="ctrTitle"/>
          </p:nvPr>
        </p:nvSpPr>
        <p:spPr>
          <a:xfrm flipH="1">
            <a:off x="1193529" y="1611150"/>
            <a:ext cx="5195700" cy="1639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dirty="0">
                <a:solidFill>
                  <a:srgbClr val="A2A2A2"/>
                </a:solidFill>
              </a:rPr>
              <a:t>VISUALIZATION</a:t>
            </a:r>
            <a:br>
              <a:rPr lang="en-US" dirty="0">
                <a:solidFill>
                  <a:srgbClr val="A2A2A2"/>
                </a:solidFill>
              </a:rPr>
            </a:br>
            <a:r>
              <a:rPr lang="en-US" dirty="0">
                <a:solidFill>
                  <a:srgbClr val="A2A2A2"/>
                </a:solidFill>
              </a:rPr>
              <a:t>DASHBOARD</a:t>
            </a:r>
            <a:endParaRPr dirty="0">
              <a:solidFill>
                <a:srgbClr val="A2A2A2"/>
              </a:solidFill>
            </a:endParaRPr>
          </a:p>
        </p:txBody>
      </p:sp>
      <p:cxnSp>
        <p:nvCxnSpPr>
          <p:cNvPr id="215" name="Google Shape;215;p13"/>
          <p:cNvCxnSpPr/>
          <p:nvPr/>
        </p:nvCxnSpPr>
        <p:spPr>
          <a:xfrm rot="10800000">
            <a:off x="4389425" y="2962350"/>
            <a:ext cx="4747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DATA VISUALIZATION</a:t>
            </a:r>
            <a:endParaRPr dirty="0"/>
          </a:p>
        </p:txBody>
      </p:sp>
      <p:sp>
        <p:nvSpPr>
          <p:cNvPr id="205" name="Google Shape;205;p12"/>
          <p:cNvSpPr txBox="1">
            <a:spLocks noGrp="1"/>
          </p:cNvSpPr>
          <p:nvPr>
            <p:ph type="subTitle" idx="1"/>
          </p:nvPr>
        </p:nvSpPr>
        <p:spPr>
          <a:xfrm>
            <a:off x="872450" y="3090475"/>
            <a:ext cx="205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pic>
        <p:nvPicPr>
          <p:cNvPr id="206" name="Google Shape;206;p12"/>
          <p:cNvPicPr preferRelativeResize="0"/>
          <p:nvPr/>
        </p:nvPicPr>
        <p:blipFill>
          <a:blip r:embed="rId3"/>
          <a:srcRect/>
          <a:stretch/>
        </p:blipFill>
        <p:spPr>
          <a:xfrm>
            <a:off x="872451" y="1186173"/>
            <a:ext cx="7399099" cy="307895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F5FDE1-AB17-477A-A87D-26FB46250273}"/>
              </a:ext>
            </a:extLst>
          </p:cNvPr>
          <p:cNvSpPr txBox="1"/>
          <p:nvPr/>
        </p:nvSpPr>
        <p:spPr>
          <a:xfrm>
            <a:off x="872450" y="4321969"/>
            <a:ext cx="7399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Visualization of total number of delays at origin airport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DATA VISUALIZATION</a:t>
            </a:r>
            <a:endParaRPr dirty="0"/>
          </a:p>
        </p:txBody>
      </p:sp>
      <p:sp>
        <p:nvSpPr>
          <p:cNvPr id="205" name="Google Shape;205;p12"/>
          <p:cNvSpPr txBox="1">
            <a:spLocks noGrp="1"/>
          </p:cNvSpPr>
          <p:nvPr>
            <p:ph type="subTitle" idx="1"/>
          </p:nvPr>
        </p:nvSpPr>
        <p:spPr>
          <a:xfrm>
            <a:off x="872450" y="3090475"/>
            <a:ext cx="205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pic>
        <p:nvPicPr>
          <p:cNvPr id="207" name="Google Shape;207;p12"/>
          <p:cNvPicPr preferRelativeResize="0"/>
          <p:nvPr/>
        </p:nvPicPr>
        <p:blipFill>
          <a:blip r:embed="rId3"/>
          <a:srcRect/>
          <a:stretch/>
        </p:blipFill>
        <p:spPr>
          <a:xfrm>
            <a:off x="900099" y="1299050"/>
            <a:ext cx="3400440" cy="349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2"/>
          <p:cNvPicPr preferRelativeResize="0"/>
          <p:nvPr/>
        </p:nvPicPr>
        <p:blipFill>
          <a:blip r:embed="rId4"/>
          <a:srcRect/>
          <a:stretch/>
        </p:blipFill>
        <p:spPr>
          <a:xfrm>
            <a:off x="4841299" y="1299050"/>
            <a:ext cx="3400440" cy="349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8322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DATA VISUALIZATION</a:t>
            </a:r>
            <a:endParaRPr dirty="0"/>
          </a:p>
        </p:txBody>
      </p:sp>
      <p:sp>
        <p:nvSpPr>
          <p:cNvPr id="205" name="Google Shape;205;p12"/>
          <p:cNvSpPr txBox="1">
            <a:spLocks noGrp="1"/>
          </p:cNvSpPr>
          <p:nvPr>
            <p:ph type="subTitle" idx="1"/>
          </p:nvPr>
        </p:nvSpPr>
        <p:spPr>
          <a:xfrm>
            <a:off x="872450" y="3090475"/>
            <a:ext cx="205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pic>
        <p:nvPicPr>
          <p:cNvPr id="207" name="Google Shape;20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6449" y="1049825"/>
            <a:ext cx="3901251" cy="349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73701" y="1049826"/>
            <a:ext cx="3497849" cy="349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8698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"/>
          <p:cNvSpPr txBox="1">
            <a:spLocks noGrp="1"/>
          </p:cNvSpPr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dirty="0"/>
              <a:t>DATA MODELING</a:t>
            </a:r>
            <a:endParaRPr dirty="0"/>
          </a:p>
        </p:txBody>
      </p:sp>
      <p:sp>
        <p:nvSpPr>
          <p:cNvPr id="221" name="Google Shape;221;p14"/>
          <p:cNvSpPr txBox="1">
            <a:spLocks noGrp="1"/>
          </p:cNvSpPr>
          <p:nvPr>
            <p:ph type="title" idx="2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-US" dirty="0"/>
              <a:t>04</a:t>
            </a:r>
            <a:endParaRPr dirty="0"/>
          </a:p>
        </p:txBody>
      </p:sp>
      <p:cxnSp>
        <p:nvCxnSpPr>
          <p:cNvPr id="222" name="Google Shape;222;p14"/>
          <p:cNvCxnSpPr/>
          <p:nvPr/>
        </p:nvCxnSpPr>
        <p:spPr>
          <a:xfrm>
            <a:off x="0" y="2737950"/>
            <a:ext cx="1676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"/>
          <p:cNvSpPr txBox="1"/>
          <p:nvPr/>
        </p:nvSpPr>
        <p:spPr>
          <a:xfrm>
            <a:off x="642050" y="964400"/>
            <a:ext cx="8176800" cy="3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200" i="0" u="none" strike="noStrike" cap="none" dirty="0">
              <a:solidFill>
                <a:schemeClr val="dk1"/>
              </a:solidFill>
            </a:endParaRPr>
          </a:p>
          <a:p>
            <a:pPr marL="241300" marR="0" lvl="0" indent="-203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1200" dirty="0">
                <a:solidFill>
                  <a:schemeClr val="dk1"/>
                </a:solidFill>
              </a:rPr>
              <a:t>Total of 16 features which includes carrier, Day of the week, Origin Airport, Destination Airport, distance, delay categories etc. are considered to train various regression models.</a:t>
            </a:r>
            <a:endParaRPr sz="1200" dirty="0">
              <a:solidFill>
                <a:schemeClr val="dk1"/>
              </a:solidFill>
            </a:endParaRPr>
          </a:p>
          <a:p>
            <a:pPr marL="241300" marR="0" lvl="0" indent="-196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-US" sz="1200" i="0" u="none" strike="noStrike" cap="none" dirty="0">
                <a:solidFill>
                  <a:schemeClr val="dk1"/>
                </a:solidFill>
              </a:rPr>
              <a:t>Used Linear Regression, Lasso, Ridge and Bagging regressor models to train the data. Bagging regressor model took significantly more training time than the others.</a:t>
            </a:r>
            <a:endParaRPr sz="1200" dirty="0">
              <a:solidFill>
                <a:schemeClr val="dk1"/>
              </a:solidFill>
            </a:endParaRPr>
          </a:p>
          <a:p>
            <a:pPr marL="241300" marR="0" lvl="0" indent="-196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-US" sz="1200" dirty="0">
                <a:solidFill>
                  <a:schemeClr val="dk1"/>
                </a:solidFill>
              </a:rPr>
              <a:t>The Extreme delays (&gt; 300 minutes or &lt; -100 minutes ) present in the dataset were removed because they were marginal (a  few %) and were inducing bias in the analysis. </a:t>
            </a:r>
            <a:endParaRPr sz="1200" dirty="0">
              <a:solidFill>
                <a:schemeClr val="dk1"/>
              </a:solidFill>
            </a:endParaRPr>
          </a:p>
          <a:p>
            <a:pPr marL="241300" marR="0" lvl="0" indent="-196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-US" sz="1200" i="0" u="none" strike="noStrike" cap="none" dirty="0">
                <a:solidFill>
                  <a:schemeClr val="dk1"/>
                </a:solidFill>
              </a:rPr>
              <a:t>Experimented by removing the other features and keeping only the 5 categories of delays</a:t>
            </a:r>
            <a:r>
              <a:rPr lang="en-US" sz="1200" dirty="0">
                <a:solidFill>
                  <a:schemeClr val="dk1"/>
                </a:solidFill>
              </a:rPr>
              <a:t>. Just with these delay features, we were able to achieve an RMSE of 9.97.</a:t>
            </a:r>
            <a:endParaRPr sz="1200" dirty="0">
              <a:solidFill>
                <a:schemeClr val="dk1"/>
              </a:solidFill>
            </a:endParaRPr>
          </a:p>
          <a:p>
            <a:pPr marL="241300" marR="0" lvl="0" indent="-203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1200" dirty="0">
                <a:solidFill>
                  <a:schemeClr val="dk1"/>
                </a:solidFill>
              </a:rPr>
              <a:t>We further experimented by including carrier and distance and could see only slight improvements.</a:t>
            </a:r>
            <a:endParaRPr sz="1200" dirty="0">
              <a:solidFill>
                <a:schemeClr val="dk1"/>
              </a:solidFill>
            </a:endParaRPr>
          </a:p>
          <a:p>
            <a:pPr marL="241300" marR="0" lvl="0" indent="-196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-US" sz="1200" i="0" u="none" strike="noStrike" cap="none" dirty="0">
                <a:solidFill>
                  <a:schemeClr val="dk1"/>
                </a:solidFill>
              </a:rPr>
              <a:t>We could finally achieve an RMSE of 9.592!!</a:t>
            </a:r>
            <a:endParaRPr sz="1000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DATA MODELING</a:t>
            </a:r>
            <a:endParaRPr dirty="0"/>
          </a:p>
        </p:txBody>
      </p:sp>
      <p:cxnSp>
        <p:nvCxnSpPr>
          <p:cNvPr id="229" name="Google Shape;229;p15"/>
          <p:cNvCxnSpPr/>
          <p:nvPr/>
        </p:nvCxnSpPr>
        <p:spPr>
          <a:xfrm>
            <a:off x="588400" y="3652200"/>
            <a:ext cx="0" cy="151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"/>
          <p:cNvSpPr txBox="1">
            <a:spLocks noGrp="1"/>
          </p:cNvSpPr>
          <p:nvPr>
            <p:ph type="ctrTitle"/>
          </p:nvPr>
        </p:nvSpPr>
        <p:spPr>
          <a:xfrm>
            <a:off x="1292125" y="664368"/>
            <a:ext cx="5887026" cy="634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MODEL RESULTS</a:t>
            </a:r>
            <a:endParaRPr dirty="0"/>
          </a:p>
        </p:txBody>
      </p:sp>
      <p:graphicFrame>
        <p:nvGraphicFramePr>
          <p:cNvPr id="235" name="Google Shape;235;p16"/>
          <p:cNvGraphicFramePr/>
          <p:nvPr/>
        </p:nvGraphicFramePr>
        <p:xfrm>
          <a:off x="1292125" y="1914525"/>
          <a:ext cx="6343625" cy="1634975"/>
        </p:xfrm>
        <a:graphic>
          <a:graphicData uri="http://schemas.openxmlformats.org/drawingml/2006/table">
            <a:tbl>
              <a:tblPr>
                <a:noFill/>
                <a:tableStyleId>{6E6EDDA0-AF02-464E-86E2-6FD22B2F70EB}</a:tableStyleId>
              </a:tblPr>
              <a:tblGrid>
                <a:gridCol w="126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8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8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5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i="0" u="none" strike="noStrike" cap="none" dirty="0">
                          <a:solidFill>
                            <a:srgbClr val="2125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Model Name</a:t>
                      </a:r>
                      <a:endParaRPr sz="1400" u="none" strike="noStrike" cap="none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i="0" u="none" strike="noStrike" cap="none" dirty="0">
                          <a:solidFill>
                            <a:srgbClr val="2125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Mean Absolute Error</a:t>
                      </a:r>
                      <a:endParaRPr sz="1400" u="none" strike="noStrike" cap="none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i="0" u="none" strike="noStrike" cap="none" dirty="0">
                          <a:solidFill>
                            <a:srgbClr val="21212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Mean Squared Error</a:t>
                      </a:r>
                      <a:endParaRPr sz="1400" u="none" strike="noStrike" cap="none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i="0" u="none" strike="noStrike" cap="none" dirty="0">
                          <a:solidFill>
                            <a:srgbClr val="21212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Root Mean Squared Error</a:t>
                      </a:r>
                      <a:endParaRPr sz="1400" u="none" strike="noStrike" cap="none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i="0" u="none" strike="noStrike" cap="none" dirty="0">
                          <a:solidFill>
                            <a:srgbClr val="21212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R2 Score</a:t>
                      </a:r>
                      <a:endParaRPr sz="1400" u="none" strike="noStrike" cap="none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rgbClr val="21212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Linear Regression</a:t>
                      </a:r>
                      <a:endParaRPr sz="1400" u="none" strike="noStrike" cap="none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rgbClr val="21212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7.56</a:t>
                      </a:r>
                      <a:endParaRPr sz="1400" u="none" strike="noStrike" cap="none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rgbClr val="21212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92.016</a:t>
                      </a:r>
                      <a:endParaRPr sz="1400" u="none" strike="noStrike" cap="none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rgbClr val="21212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9.592</a:t>
                      </a:r>
                      <a:endParaRPr sz="1400" u="none" strike="noStrike" cap="none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rgbClr val="21212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0.939</a:t>
                      </a:r>
                      <a:endParaRPr sz="1400" u="none" strike="noStrike" cap="none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rgbClr val="2125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Lasso</a:t>
                      </a:r>
                      <a:endParaRPr sz="1400" u="none" strike="noStrike" cap="none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rgbClr val="21212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7.96</a:t>
                      </a:r>
                      <a:endParaRPr sz="1400" u="none" strike="noStrike" cap="none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rgbClr val="21212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99.576</a:t>
                      </a:r>
                      <a:endParaRPr sz="1400" u="none" strike="noStrike" cap="none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rgbClr val="21212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9.978</a:t>
                      </a:r>
                      <a:endParaRPr sz="1400" u="none" strike="noStrike" cap="none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rgbClr val="21212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0.934</a:t>
                      </a:r>
                      <a:endParaRPr sz="1400" u="none" strike="noStrike" cap="none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rgbClr val="2125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Ridge</a:t>
                      </a:r>
                      <a:endParaRPr sz="1400" u="none" strike="noStrike" cap="none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rgbClr val="21212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7.56</a:t>
                      </a:r>
                      <a:endParaRPr sz="1400" u="none" strike="noStrike" cap="none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rgbClr val="21212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92.016</a:t>
                      </a:r>
                      <a:endParaRPr sz="1400" u="none" strike="noStrike" cap="none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rgbClr val="21212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9.592</a:t>
                      </a:r>
                      <a:endParaRPr sz="1400" u="none" strike="noStrike" cap="none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rgbClr val="21212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0.939</a:t>
                      </a:r>
                      <a:endParaRPr sz="1400" u="none" strike="noStrike" cap="none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rgbClr val="2125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Bagged Linear</a:t>
                      </a:r>
                      <a:endParaRPr sz="1400" u="none" strike="noStrike" cap="none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rgbClr val="21212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7.560</a:t>
                      </a:r>
                      <a:endParaRPr sz="1400" u="none" strike="noStrike" cap="none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rgbClr val="21212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92.016</a:t>
                      </a:r>
                      <a:endParaRPr sz="1400" u="none" strike="noStrike" cap="none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rgbClr val="21212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9.5925</a:t>
                      </a:r>
                      <a:endParaRPr sz="1400" u="none" strike="noStrike" cap="none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rgbClr val="21212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0.9397</a:t>
                      </a:r>
                      <a:endParaRPr sz="1400" u="none" strike="noStrike" cap="none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DATA MODELING</a:t>
            </a:r>
            <a:endParaRPr dirty="0"/>
          </a:p>
        </p:txBody>
      </p:sp>
      <p:sp>
        <p:nvSpPr>
          <p:cNvPr id="241" name="Google Shape;241;p17"/>
          <p:cNvSpPr txBox="1">
            <a:spLocks noGrp="1"/>
          </p:cNvSpPr>
          <p:nvPr>
            <p:ph type="subTitle" idx="1"/>
          </p:nvPr>
        </p:nvSpPr>
        <p:spPr>
          <a:xfrm>
            <a:off x="872450" y="3090475"/>
            <a:ext cx="205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cxnSp>
        <p:nvCxnSpPr>
          <p:cNvPr id="242" name="Google Shape;242;p17"/>
          <p:cNvCxnSpPr/>
          <p:nvPr/>
        </p:nvCxnSpPr>
        <p:spPr>
          <a:xfrm>
            <a:off x="5908800" y="2186175"/>
            <a:ext cx="0" cy="164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43" name="Google Shape;24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9575" y="1875425"/>
            <a:ext cx="2810500" cy="226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925" y="1875425"/>
            <a:ext cx="2699400" cy="226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7325" y="1875425"/>
            <a:ext cx="2365200" cy="226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7"/>
          <p:cNvSpPr txBox="1"/>
          <p:nvPr/>
        </p:nvSpPr>
        <p:spPr>
          <a:xfrm>
            <a:off x="2110975" y="1200675"/>
            <a:ext cx="49719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constructed using 16 features.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200" y="2913384"/>
            <a:ext cx="1255200" cy="1678381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pic>
        <p:nvPicPr>
          <p:cNvPr id="107" name="Google Shape;10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42600" y="2913383"/>
            <a:ext cx="1255200" cy="1673599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pic>
        <p:nvPicPr>
          <p:cNvPr id="108" name="Google Shape;108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42600" y="996000"/>
            <a:ext cx="1255200" cy="16736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pic>
        <p:nvPicPr>
          <p:cNvPr id="109" name="Google Shape;109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6200" y="996322"/>
            <a:ext cx="1255200" cy="1672955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sp>
        <p:nvSpPr>
          <p:cNvPr id="110" name="Google Shape;110;p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TEAM</a:t>
            </a:r>
            <a:endParaRPr dirty="0"/>
          </a:p>
        </p:txBody>
      </p:sp>
      <p:cxnSp>
        <p:nvCxnSpPr>
          <p:cNvPr id="111" name="Google Shape;111;p2"/>
          <p:cNvCxnSpPr/>
          <p:nvPr/>
        </p:nvCxnSpPr>
        <p:spPr>
          <a:xfrm>
            <a:off x="2232425" y="0"/>
            <a:ext cx="0" cy="106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2" name="Google Shape;112;p2"/>
          <p:cNvSpPr txBox="1">
            <a:spLocks noGrp="1"/>
          </p:cNvSpPr>
          <p:nvPr>
            <p:ph type="ctrTitle" idx="2"/>
          </p:nvPr>
        </p:nvSpPr>
        <p:spPr>
          <a:xfrm>
            <a:off x="2285760" y="1572927"/>
            <a:ext cx="1793100" cy="506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ROLINE STAPNY SALDANHA</a:t>
            </a:r>
            <a:endParaRPr dirty="0"/>
          </a:p>
        </p:txBody>
      </p:sp>
      <p:sp>
        <p:nvSpPr>
          <p:cNvPr id="113" name="Google Shape;113;p2"/>
          <p:cNvSpPr txBox="1">
            <a:spLocks noGrp="1"/>
          </p:cNvSpPr>
          <p:nvPr>
            <p:ph type="ctrTitle" idx="3"/>
          </p:nvPr>
        </p:nvSpPr>
        <p:spPr>
          <a:xfrm>
            <a:off x="2285760" y="3491458"/>
            <a:ext cx="1793100" cy="506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DEVI SANDEEP ENDLURI</a:t>
            </a:r>
            <a:endParaRPr dirty="0"/>
          </a:p>
        </p:txBody>
      </p:sp>
      <p:sp>
        <p:nvSpPr>
          <p:cNvPr id="114" name="Google Shape;114;p2"/>
          <p:cNvSpPr txBox="1">
            <a:spLocks noGrp="1"/>
          </p:cNvSpPr>
          <p:nvPr>
            <p:ph type="ctrTitle" idx="5"/>
          </p:nvPr>
        </p:nvSpPr>
        <p:spPr>
          <a:xfrm>
            <a:off x="5047297" y="1652042"/>
            <a:ext cx="17931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VIPUL TIWARI</a:t>
            </a:r>
            <a:endParaRPr dirty="0"/>
          </a:p>
        </p:txBody>
      </p:sp>
      <p:sp>
        <p:nvSpPr>
          <p:cNvPr id="115" name="Google Shape;115;p2"/>
          <p:cNvSpPr txBox="1">
            <a:spLocks noGrp="1"/>
          </p:cNvSpPr>
          <p:nvPr>
            <p:ph type="ctrTitle" idx="7"/>
          </p:nvPr>
        </p:nvSpPr>
        <p:spPr>
          <a:xfrm>
            <a:off x="5047297" y="3491458"/>
            <a:ext cx="1793100" cy="506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MANSEERAT BATRA</a:t>
            </a:r>
            <a:endParaRPr dirty="0"/>
          </a:p>
        </p:txBody>
      </p:sp>
      <p:cxnSp>
        <p:nvCxnSpPr>
          <p:cNvPr id="116" name="Google Shape;116;p2"/>
          <p:cNvCxnSpPr/>
          <p:nvPr/>
        </p:nvCxnSpPr>
        <p:spPr>
          <a:xfrm>
            <a:off x="6916600" y="4522975"/>
            <a:ext cx="0" cy="6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"/>
          <p:cNvSpPr txBox="1">
            <a:spLocks noGrp="1"/>
          </p:cNvSpPr>
          <p:nvPr>
            <p:ph type="ctrTitle"/>
          </p:nvPr>
        </p:nvSpPr>
        <p:spPr>
          <a:xfrm>
            <a:off x="1964850" y="268550"/>
            <a:ext cx="52143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DATA MODELING</a:t>
            </a:r>
            <a:endParaRPr dirty="0"/>
          </a:p>
        </p:txBody>
      </p:sp>
      <p:sp>
        <p:nvSpPr>
          <p:cNvPr id="252" name="Google Shape;252;p18"/>
          <p:cNvSpPr txBox="1">
            <a:spLocks noGrp="1"/>
          </p:cNvSpPr>
          <p:nvPr>
            <p:ph type="subTitle" idx="1"/>
          </p:nvPr>
        </p:nvSpPr>
        <p:spPr>
          <a:xfrm>
            <a:off x="900550" y="3596400"/>
            <a:ext cx="205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pic>
        <p:nvPicPr>
          <p:cNvPr id="253" name="Google Shape;25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2525" y="1680250"/>
            <a:ext cx="3336125" cy="216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42975" y="1680250"/>
            <a:ext cx="3264700" cy="216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8"/>
          <p:cNvSpPr txBox="1"/>
          <p:nvPr/>
        </p:nvSpPr>
        <p:spPr>
          <a:xfrm>
            <a:off x="1092519" y="3849200"/>
            <a:ext cx="3336000" cy="11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</a:pPr>
            <a:endParaRPr sz="1000" i="0" u="none" strike="noStrike" cap="none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</a:pPr>
            <a:r>
              <a:rPr lang="en-US" sz="1000" i="0" u="none" strike="noStrike" cap="none" dirty="0">
                <a:solidFill>
                  <a:schemeClr val="dk1"/>
                </a:solidFill>
              </a:rPr>
              <a:t>Mean Absolute Error: 7.877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</a:pPr>
            <a:r>
              <a:rPr lang="en-US" sz="1000" i="0" u="none" strike="noStrike" cap="none" dirty="0">
                <a:solidFill>
                  <a:schemeClr val="dk1"/>
                </a:solidFill>
              </a:rPr>
              <a:t>Mean Squared Error: 99.449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</a:pPr>
            <a:r>
              <a:rPr lang="en-US" sz="1000" i="0" u="none" strike="noStrike" cap="none" dirty="0">
                <a:solidFill>
                  <a:schemeClr val="dk1"/>
                </a:solidFill>
              </a:rPr>
              <a:t>Root Mean Squared Error: 9.972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</a:pPr>
            <a:r>
              <a:rPr lang="en-US" sz="1000" i="0" u="none" strike="noStrike" cap="none" dirty="0">
                <a:solidFill>
                  <a:schemeClr val="dk1"/>
                </a:solidFill>
              </a:rPr>
              <a:t>R2 :  0.9349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</a:pPr>
            <a:br>
              <a:rPr lang="en-US" sz="2400" b="1" i="0" u="none" strike="noStrike" cap="none" dirty="0">
                <a:solidFill>
                  <a:schemeClr val="dk1"/>
                </a:solidFill>
              </a:rPr>
            </a:br>
            <a:endParaRPr sz="2400" b="1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256" name="Google Shape;256;p18"/>
          <p:cNvSpPr txBox="1"/>
          <p:nvPr/>
        </p:nvSpPr>
        <p:spPr>
          <a:xfrm>
            <a:off x="4842987" y="3977788"/>
            <a:ext cx="3264600" cy="10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</a:pPr>
            <a:r>
              <a:rPr lang="en-US" sz="1000" i="0" u="none" strike="noStrike" cap="none" dirty="0">
                <a:solidFill>
                  <a:schemeClr val="dk1"/>
                </a:solidFill>
              </a:rPr>
              <a:t>Mean Absolute Error: 7.891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</a:pPr>
            <a:r>
              <a:rPr lang="en-US" sz="1000" i="0" u="none" strike="noStrike" cap="none" dirty="0">
                <a:solidFill>
                  <a:schemeClr val="dk1"/>
                </a:solidFill>
              </a:rPr>
              <a:t>Mean Squared Error: 99.211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</a:pPr>
            <a:r>
              <a:rPr lang="en-US" sz="1000" i="0" u="none" strike="noStrike" cap="none" dirty="0">
                <a:solidFill>
                  <a:schemeClr val="dk1"/>
                </a:solidFill>
              </a:rPr>
              <a:t>Root Mean Squared Error: 9.9605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</a:pPr>
            <a:r>
              <a:rPr lang="en-US" sz="1000" i="0" u="none" strike="noStrike" cap="none" dirty="0">
                <a:solidFill>
                  <a:schemeClr val="dk1"/>
                </a:solidFill>
              </a:rPr>
              <a:t>R2 :  0.935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</a:pPr>
            <a:br>
              <a:rPr lang="en-US" sz="2400" b="1" i="0" u="none" strike="noStrike" cap="none" dirty="0">
                <a:solidFill>
                  <a:schemeClr val="dk1"/>
                </a:solidFill>
              </a:rPr>
            </a:br>
            <a:endParaRPr sz="2400" b="1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257" name="Google Shape;257;p18"/>
          <p:cNvSpPr txBox="1"/>
          <p:nvPr/>
        </p:nvSpPr>
        <p:spPr>
          <a:xfrm>
            <a:off x="1092525" y="1057950"/>
            <a:ext cx="33360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constructed using 5 delay features</a:t>
            </a:r>
            <a:endParaRPr dirty="0"/>
          </a:p>
        </p:txBody>
      </p:sp>
      <p:sp>
        <p:nvSpPr>
          <p:cNvPr id="258" name="Google Shape;258;p18"/>
          <p:cNvSpPr txBox="1"/>
          <p:nvPr/>
        </p:nvSpPr>
        <p:spPr>
          <a:xfrm>
            <a:off x="4842975" y="1057950"/>
            <a:ext cx="32646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constructed using 5 delay features + Carrier + distance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9"/>
          <p:cNvSpPr txBox="1">
            <a:spLocks noGrp="1"/>
          </p:cNvSpPr>
          <p:nvPr>
            <p:ph type="ctrTitle"/>
          </p:nvPr>
        </p:nvSpPr>
        <p:spPr>
          <a:xfrm flipH="1">
            <a:off x="2260329" y="2193805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dirty="0"/>
              <a:t>SUMMARY</a:t>
            </a:r>
            <a:endParaRPr dirty="0"/>
          </a:p>
        </p:txBody>
      </p:sp>
      <p:sp>
        <p:nvSpPr>
          <p:cNvPr id="264" name="Google Shape;264;p19"/>
          <p:cNvSpPr txBox="1">
            <a:spLocks noGrp="1"/>
          </p:cNvSpPr>
          <p:nvPr>
            <p:ph type="title" idx="2"/>
          </p:nvPr>
        </p:nvSpPr>
        <p:spPr>
          <a:xfrm flipH="1">
            <a:off x="2260329" y="1881980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-US" dirty="0"/>
              <a:t>05</a:t>
            </a:r>
            <a:endParaRPr dirty="0"/>
          </a:p>
        </p:txBody>
      </p:sp>
      <p:cxnSp>
        <p:nvCxnSpPr>
          <p:cNvPr id="265" name="Google Shape;265;p19"/>
          <p:cNvCxnSpPr/>
          <p:nvPr/>
        </p:nvCxnSpPr>
        <p:spPr>
          <a:xfrm>
            <a:off x="2162075" y="-35700"/>
            <a:ext cx="0" cy="238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"/>
          <p:cNvSpPr txBox="1"/>
          <p:nvPr/>
        </p:nvSpPr>
        <p:spPr>
          <a:xfrm>
            <a:off x="642050" y="871538"/>
            <a:ext cx="5308200" cy="147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dk1"/>
                </a:solidFill>
              </a:rPr>
              <a:t>We see that the regression models do a decent job in fitting the airline data and can be effectively used in predicting the airline arrival delays.</a:t>
            </a:r>
          </a:p>
          <a:p>
            <a:pPr lvl="0">
              <a:spcBef>
                <a:spcPts val="300"/>
              </a:spcBef>
            </a:pPr>
            <a:endParaRPr lang="en-US" sz="1200" dirty="0">
              <a:solidFill>
                <a:schemeClr val="dk1"/>
              </a:solidFill>
            </a:endParaRPr>
          </a:p>
          <a:p>
            <a:pPr marL="171450" lvl="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dk1"/>
                </a:solidFill>
              </a:rPr>
              <a:t>We achieved an RMSE of 9.592, and have scope of further reducing the RMSE by considering more complicated models and further fine-tuning.</a:t>
            </a:r>
            <a:endParaRPr lang="en-US" sz="1200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271" name="Google Shape;271;p20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SUMMARY</a:t>
            </a:r>
            <a:endParaRPr dirty="0"/>
          </a:p>
        </p:txBody>
      </p:sp>
      <p:cxnSp>
        <p:nvCxnSpPr>
          <p:cNvPr id="272" name="Google Shape;272;p20"/>
          <p:cNvCxnSpPr/>
          <p:nvPr/>
        </p:nvCxnSpPr>
        <p:spPr>
          <a:xfrm>
            <a:off x="588400" y="3652200"/>
            <a:ext cx="0" cy="151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1"/>
          <p:cNvSpPr txBox="1">
            <a:spLocks noGrp="1"/>
          </p:cNvSpPr>
          <p:nvPr>
            <p:ph type="ctrTitle"/>
          </p:nvPr>
        </p:nvSpPr>
        <p:spPr>
          <a:xfrm flipH="1">
            <a:off x="1698072" y="2178475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dirty="0"/>
              <a:t>REFERENCES</a:t>
            </a:r>
            <a:endParaRPr dirty="0"/>
          </a:p>
        </p:txBody>
      </p:sp>
      <p:sp>
        <p:nvSpPr>
          <p:cNvPr id="278" name="Google Shape;278;p21"/>
          <p:cNvSpPr txBox="1">
            <a:spLocks noGrp="1"/>
          </p:cNvSpPr>
          <p:nvPr>
            <p:ph type="title" idx="2"/>
          </p:nvPr>
        </p:nvSpPr>
        <p:spPr>
          <a:xfrm flipH="1">
            <a:off x="3914472" y="1866650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-US" dirty="0"/>
              <a:t>06</a:t>
            </a:r>
            <a:endParaRPr dirty="0"/>
          </a:p>
        </p:txBody>
      </p:sp>
      <p:cxnSp>
        <p:nvCxnSpPr>
          <p:cNvPr id="279" name="Google Shape;279;p21"/>
          <p:cNvCxnSpPr/>
          <p:nvPr/>
        </p:nvCxnSpPr>
        <p:spPr>
          <a:xfrm>
            <a:off x="7015900" y="-35700"/>
            <a:ext cx="0" cy="238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2"/>
          <p:cNvSpPr txBox="1"/>
          <p:nvPr/>
        </p:nvSpPr>
        <p:spPr>
          <a:xfrm>
            <a:off x="642050" y="928700"/>
            <a:ext cx="5680200" cy="3028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Bef>
                <a:spcPts val="300"/>
              </a:spcBef>
            </a:pPr>
            <a:r>
              <a:rPr lang="en-US" sz="1200" b="1" dirty="0">
                <a:solidFill>
                  <a:schemeClr val="dk1"/>
                </a:solidFill>
              </a:rPr>
              <a:t>Data cleaning</a:t>
            </a:r>
            <a:r>
              <a:rPr lang="en-US" sz="1200" dirty="0">
                <a:solidFill>
                  <a:schemeClr val="dk1"/>
                </a:solidFill>
              </a:rPr>
              <a:t>:</a:t>
            </a:r>
            <a:endParaRPr lang="en-US" dirty="0"/>
          </a:p>
          <a:p>
            <a:pPr marL="171450" lvl="3" indent="-171450">
              <a:spcBef>
                <a:spcPts val="300"/>
              </a:spcBef>
              <a:buSzPts val="1200"/>
              <a:buChar char="▪"/>
            </a:pPr>
            <a:r>
              <a:rPr lang="en-US" sz="1200" dirty="0">
                <a:solidFill>
                  <a:schemeClr val="dk1"/>
                </a:solidFill>
              </a:rPr>
              <a:t>Missingno (For missing data visualizations)</a:t>
            </a:r>
            <a:endParaRPr lang="en-US" dirty="0"/>
          </a:p>
          <a:p>
            <a:pPr marL="171450" lvl="0" indent="-95250">
              <a:spcBef>
                <a:spcPts val="300"/>
              </a:spcBef>
              <a:buSzPts val="1200"/>
            </a:pPr>
            <a:endParaRPr lang="en-US" sz="1200" dirty="0">
              <a:solidFill>
                <a:schemeClr val="dk1"/>
              </a:solidFill>
            </a:endParaRPr>
          </a:p>
          <a:p>
            <a:pPr lvl="0">
              <a:spcBef>
                <a:spcPts val="300"/>
              </a:spcBef>
            </a:pPr>
            <a:r>
              <a:rPr lang="en-US" sz="1200" b="1" dirty="0">
                <a:solidFill>
                  <a:schemeClr val="dk1"/>
                </a:solidFill>
              </a:rPr>
              <a:t>Data Analysis/Visualizations</a:t>
            </a:r>
            <a:r>
              <a:rPr lang="en-US" sz="1200" dirty="0">
                <a:solidFill>
                  <a:schemeClr val="dk1"/>
                </a:solidFill>
              </a:rPr>
              <a:t>:  </a:t>
            </a:r>
            <a:endParaRPr lang="en-US" dirty="0"/>
          </a:p>
          <a:p>
            <a:pPr marL="171450" lvl="0" indent="-171450">
              <a:spcBef>
                <a:spcPts val="300"/>
              </a:spcBef>
              <a:buSzPts val="1200"/>
              <a:buChar char="▪"/>
            </a:pPr>
            <a:r>
              <a:rPr lang="en-US" sz="1200" dirty="0">
                <a:solidFill>
                  <a:schemeClr val="dk1"/>
                </a:solidFill>
              </a:rPr>
              <a:t>Basemap  (For visualizations involving map)</a:t>
            </a:r>
            <a:endParaRPr lang="en-US" dirty="0"/>
          </a:p>
          <a:p>
            <a:pPr marL="171450" lvl="0" indent="-171450">
              <a:spcBef>
                <a:spcPts val="300"/>
              </a:spcBef>
              <a:buSzPts val="1200"/>
              <a:buChar char="▪"/>
            </a:pPr>
            <a:r>
              <a:rPr lang="en-US" sz="1200" dirty="0">
                <a:solidFill>
                  <a:schemeClr val="dk1"/>
                </a:solidFill>
              </a:rPr>
              <a:t>Pyproj</a:t>
            </a:r>
            <a:endParaRPr lang="en-US" dirty="0"/>
          </a:p>
          <a:p>
            <a:pPr marL="171450" lvl="0" indent="-171450">
              <a:spcBef>
                <a:spcPts val="300"/>
              </a:spcBef>
              <a:buSzPts val="1200"/>
              <a:buChar char="▪"/>
            </a:pPr>
            <a:r>
              <a:rPr lang="en-US" sz="1200" dirty="0">
                <a:solidFill>
                  <a:schemeClr val="dk1"/>
                </a:solidFill>
              </a:rPr>
              <a:t>Leaflet, shiny for R (for development of visualization platform)</a:t>
            </a:r>
            <a:endParaRPr lang="en-US" dirty="0"/>
          </a:p>
          <a:p>
            <a:pPr marL="171450" lvl="0" indent="-171450">
              <a:spcBef>
                <a:spcPts val="300"/>
              </a:spcBef>
              <a:buSzPts val="1200"/>
              <a:buChar char="▪"/>
            </a:pPr>
            <a:r>
              <a:rPr lang="en-US" sz="1200" dirty="0">
                <a:solidFill>
                  <a:schemeClr val="dk1"/>
                </a:solidFill>
              </a:rPr>
              <a:t>Plotly (visualization graphs)</a:t>
            </a:r>
            <a:endParaRPr lang="en-US" dirty="0"/>
          </a:p>
          <a:p>
            <a:pPr marL="171450" lvl="0" indent="-171450">
              <a:spcBef>
                <a:spcPts val="300"/>
              </a:spcBef>
              <a:buSzPts val="1200"/>
              <a:buChar char="▪"/>
            </a:pPr>
            <a:r>
              <a:rPr lang="en-US" sz="1200" dirty="0">
                <a:solidFill>
                  <a:schemeClr val="dk1"/>
                </a:solidFill>
              </a:rPr>
              <a:t>seaborn</a:t>
            </a:r>
            <a:endParaRPr lang="en-US" dirty="0"/>
          </a:p>
          <a:p>
            <a:pPr marL="171450" lvl="0" indent="-95250">
              <a:spcBef>
                <a:spcPts val="300"/>
              </a:spcBef>
              <a:buSzPts val="1200"/>
            </a:pPr>
            <a:endParaRPr lang="en-US" sz="1200" dirty="0">
              <a:solidFill>
                <a:schemeClr val="dk1"/>
              </a:solidFill>
            </a:endParaRPr>
          </a:p>
          <a:p>
            <a:pPr lvl="0">
              <a:spcBef>
                <a:spcPts val="300"/>
              </a:spcBef>
            </a:pPr>
            <a:r>
              <a:rPr lang="en-US" sz="1200" b="1" dirty="0">
                <a:solidFill>
                  <a:schemeClr val="dk1"/>
                </a:solidFill>
              </a:rPr>
              <a:t>Data Modeling</a:t>
            </a:r>
            <a:r>
              <a:rPr lang="en-US" sz="1200" dirty="0">
                <a:solidFill>
                  <a:schemeClr val="dk1"/>
                </a:solidFill>
              </a:rPr>
              <a:t>:</a:t>
            </a:r>
            <a:endParaRPr lang="en-US" dirty="0"/>
          </a:p>
          <a:p>
            <a:pPr marL="171450" lvl="0" indent="-171450">
              <a:spcBef>
                <a:spcPts val="300"/>
              </a:spcBef>
              <a:buSzPts val="1200"/>
              <a:buChar char="▪"/>
            </a:pPr>
            <a:r>
              <a:rPr lang="en-US" sz="1200" dirty="0">
                <a:solidFill>
                  <a:schemeClr val="dk1"/>
                </a:solidFill>
              </a:rPr>
              <a:t>Scikit-learn (model building and tuning)</a:t>
            </a:r>
          </a:p>
        </p:txBody>
      </p:sp>
      <p:sp>
        <p:nvSpPr>
          <p:cNvPr id="285" name="Google Shape;285;p2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LIBRARIES USED</a:t>
            </a:r>
            <a:endParaRPr dirty="0"/>
          </a:p>
        </p:txBody>
      </p:sp>
      <p:cxnSp>
        <p:nvCxnSpPr>
          <p:cNvPr id="286" name="Google Shape;286;p22"/>
          <p:cNvCxnSpPr/>
          <p:nvPr/>
        </p:nvCxnSpPr>
        <p:spPr>
          <a:xfrm>
            <a:off x="588400" y="3652200"/>
            <a:ext cx="0" cy="151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2"/>
          <p:cNvSpPr txBox="1"/>
          <p:nvPr/>
        </p:nvSpPr>
        <p:spPr>
          <a:xfrm>
            <a:off x="642050" y="928700"/>
            <a:ext cx="5680200" cy="39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 i="0" u="none" strike="noStrike" cap="none" dirty="0">
                <a:solidFill>
                  <a:schemeClr val="dk1"/>
                </a:solidFill>
              </a:rPr>
              <a:t>Additional data: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 i="0" u="sng" strike="noStrike" cap="none" dirty="0">
                <a:solidFill>
                  <a:schemeClr val="dk1"/>
                </a:solidFill>
                <a:hlinkClick r:id="rId3"/>
              </a:rPr>
              <a:t>https://openflights.org/data.html</a:t>
            </a:r>
            <a:r>
              <a:rPr lang="en-US" sz="1200" i="0" u="none" strike="noStrike" cap="none" dirty="0">
                <a:solidFill>
                  <a:schemeClr val="dk1"/>
                </a:solidFill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200" i="0" u="none" strike="noStrike" cap="none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 i="0" u="none" strike="noStrike" cap="none" dirty="0">
                <a:solidFill>
                  <a:schemeClr val="dk1"/>
                </a:solidFill>
              </a:rPr>
              <a:t>References:</a:t>
            </a:r>
            <a:endParaRPr dirty="0"/>
          </a:p>
          <a:p>
            <a:pPr marL="17145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▪"/>
            </a:pPr>
            <a:r>
              <a:rPr lang="en-US" sz="1200" i="0" u="none" strike="noStrike" cap="none" dirty="0">
                <a:solidFill>
                  <a:schemeClr val="dk1"/>
                </a:solidFill>
              </a:rPr>
              <a:t>N. Xu, L. Sherry, and K. B. Laskey, “Multifactor model for predicting delays at U.S. airports,” Transportation Research Record, no. 2052, pp. 62–71, 2008.</a:t>
            </a:r>
            <a:endParaRPr dirty="0"/>
          </a:p>
          <a:p>
            <a:pPr marL="17145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▪"/>
            </a:pPr>
            <a:r>
              <a:rPr lang="en-US" sz="1200" i="0" u="sng" strike="noStrike" cap="none" dirty="0">
                <a:solidFill>
                  <a:schemeClr val="dk1"/>
                </a:solidFill>
                <a:hlinkClick r:id="rId4"/>
              </a:rPr>
              <a:t>https://www.bts.gov/topics/airlines-and-airports/understanding-reporting-causes-flight-delays-and-cancellations</a:t>
            </a:r>
            <a:endParaRPr sz="1200" i="0" u="none" strike="noStrike" cap="none" dirty="0">
              <a:solidFill>
                <a:schemeClr val="dk1"/>
              </a:solidFill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▪"/>
            </a:pPr>
            <a:r>
              <a:rPr lang="en-US" sz="1200" i="0" u="none" strike="noStrike" cap="none" dirty="0">
                <a:solidFill>
                  <a:schemeClr val="dk1"/>
                </a:solidFill>
              </a:rPr>
              <a:t>Bilogur, (2018). Missingno: a missing data visualization suite. Journal of Open Source Software, 3(22), 547,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i="0" u="sng" strike="noStrike" cap="none" dirty="0">
                <a:solidFill>
                  <a:schemeClr val="dk1"/>
                </a:solidFill>
                <a:hlinkClick r:id="rId5"/>
              </a:rPr>
              <a:t>https://joss.theoj.org/papers/10.21105/joss.00547</a:t>
            </a:r>
            <a:endParaRPr sz="1200" i="0" u="none" strike="noStrike" cap="none" dirty="0">
              <a:solidFill>
                <a:schemeClr val="dk1"/>
              </a:solidFill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▪"/>
            </a:pPr>
            <a:r>
              <a:rPr lang="en-US" sz="1200" i="0" u="none" strike="noStrike" cap="none" dirty="0">
                <a:solidFill>
                  <a:schemeClr val="dk1"/>
                </a:solidFill>
              </a:rPr>
              <a:t>Leaflet for R - Introduction [Internet]. Leaflet for R - Introduction. [cited 2017Apr9]. Available from </a:t>
            </a:r>
            <a:r>
              <a:rPr lang="en-US" sz="1200" i="0" u="sng" strike="noStrike" cap="none" dirty="0">
                <a:solidFill>
                  <a:schemeClr val="dk1"/>
                </a:solidFill>
                <a:hlinkClick r:id="rId6"/>
              </a:rPr>
              <a:t>https://rstudio.github.io/leaflet/</a:t>
            </a:r>
            <a:endParaRPr sz="1200" i="0" u="none" strike="noStrike" cap="none" dirty="0">
              <a:solidFill>
                <a:schemeClr val="dk1"/>
              </a:solidFill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▪"/>
            </a:pPr>
            <a:r>
              <a:rPr lang="en-US" sz="1200" i="0" u="none" strike="noStrike" cap="none" dirty="0">
                <a:solidFill>
                  <a:schemeClr val="dk1"/>
                </a:solidFill>
              </a:rPr>
              <a:t>Most of the visualizations are inspired from: </a:t>
            </a:r>
            <a:r>
              <a:rPr lang="en-US" sz="1200" i="0" u="sng" strike="noStrike" cap="none" dirty="0">
                <a:solidFill>
                  <a:schemeClr val="dk1"/>
                </a:solidFill>
                <a:hlinkClick r:id="rId7"/>
              </a:rPr>
              <a:t>https://www.kaggle.com/fabiendaniel/predicting-flight-delays-tutorial</a:t>
            </a:r>
            <a:endParaRPr sz="1200" i="0" u="none" strike="noStrike" cap="none" dirty="0">
              <a:solidFill>
                <a:schemeClr val="dk1"/>
              </a:solidFill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▪"/>
            </a:pPr>
            <a:r>
              <a:rPr lang="en-US" sz="1200" i="0" u="none" strike="noStrike" cap="none" dirty="0">
                <a:solidFill>
                  <a:schemeClr val="dk1"/>
                </a:solidFill>
              </a:rPr>
              <a:t>Model feature analysis and model building is further inspired from this Kaggle tutorial: </a:t>
            </a:r>
            <a:r>
              <a:rPr lang="en-US" sz="1200" i="0" u="sng" strike="noStrike" cap="none" dirty="0">
                <a:solidFill>
                  <a:schemeClr val="dk1"/>
                </a:solidFill>
                <a:hlinkClick r:id="rId8"/>
              </a:rPr>
              <a:t>https://www.kaggle.com/abhishek211119/2015-flight-delays-and</a:t>
            </a:r>
            <a:r>
              <a:rPr lang="en-US" sz="1200" i="0" u="none" strike="noStrike" cap="none" dirty="0">
                <a:solidFill>
                  <a:schemeClr val="dk1"/>
                </a:solidFill>
              </a:rPr>
              <a:t> cancellation-prediction</a:t>
            </a:r>
            <a:endParaRPr sz="1000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285" name="Google Shape;285;p2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REFERENCES</a:t>
            </a:r>
            <a:endParaRPr dirty="0"/>
          </a:p>
        </p:txBody>
      </p:sp>
      <p:cxnSp>
        <p:nvCxnSpPr>
          <p:cNvPr id="286" name="Google Shape;286;p22"/>
          <p:cNvCxnSpPr/>
          <p:nvPr/>
        </p:nvCxnSpPr>
        <p:spPr>
          <a:xfrm>
            <a:off x="588400" y="3652200"/>
            <a:ext cx="0" cy="151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357170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3"/>
          <p:cNvSpPr txBox="1">
            <a:spLocks noGrp="1"/>
          </p:cNvSpPr>
          <p:nvPr>
            <p:ph type="subTitle" idx="1"/>
          </p:nvPr>
        </p:nvSpPr>
        <p:spPr>
          <a:xfrm>
            <a:off x="2152500" y="2494850"/>
            <a:ext cx="4839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Does anyone have any </a:t>
            </a:r>
            <a:r>
              <a:rPr lang="en-US" strike="sngStrike" dirty="0"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questions?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3"/>
          <p:cNvSpPr txBox="1">
            <a:spLocks noGrp="1"/>
          </p:cNvSpPr>
          <p:nvPr>
            <p:ph type="ctrTitle"/>
          </p:nvPr>
        </p:nvSpPr>
        <p:spPr>
          <a:xfrm flipH="1">
            <a:off x="1974150" y="1161000"/>
            <a:ext cx="5195700" cy="13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dirty="0"/>
              <a:t>THANKS</a:t>
            </a:r>
            <a:endParaRPr dirty="0"/>
          </a:p>
        </p:txBody>
      </p:sp>
      <p:cxnSp>
        <p:nvCxnSpPr>
          <p:cNvPr id="293" name="Google Shape;293;p23"/>
          <p:cNvCxnSpPr/>
          <p:nvPr/>
        </p:nvCxnSpPr>
        <p:spPr>
          <a:xfrm rot="10800000">
            <a:off x="8156400" y="630088"/>
            <a:ext cx="1236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4" name="Google Shape;294;p23"/>
          <p:cNvCxnSpPr/>
          <p:nvPr/>
        </p:nvCxnSpPr>
        <p:spPr>
          <a:xfrm rot="10800000">
            <a:off x="-125" y="4765850"/>
            <a:ext cx="9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dirty="0"/>
              <a:t>TABLE OF CONTENTS</a:t>
            </a:r>
            <a:endParaRPr dirty="0"/>
          </a:p>
        </p:txBody>
      </p:sp>
      <p:sp>
        <p:nvSpPr>
          <p:cNvPr id="122" name="Google Shape;122;p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123" name="Google Shape;123;p3"/>
          <p:cNvSpPr txBox="1">
            <a:spLocks noGrp="1"/>
          </p:cNvSpPr>
          <p:nvPr>
            <p:ph type="subTitle" idx="1"/>
          </p:nvPr>
        </p:nvSpPr>
        <p:spPr>
          <a:xfrm>
            <a:off x="690446" y="656478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Put forward the problem statement and describe the dataset.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DATA CLEANING</a:t>
            </a:r>
            <a:endParaRPr dirty="0"/>
          </a:p>
        </p:txBody>
      </p:sp>
      <p:sp>
        <p:nvSpPr>
          <p:cNvPr id="125" name="Google Shape;125;p3"/>
          <p:cNvSpPr txBox="1">
            <a:spLocks noGrp="1"/>
          </p:cNvSpPr>
          <p:nvPr>
            <p:ph type="subTitle" idx="13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Discussion of data cleaning techniques employed. 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"/>
          <p:cNvSpPr txBox="1">
            <a:spLocks noGrp="1"/>
          </p:cNvSpPr>
          <p:nvPr>
            <p:ph type="title" idx="3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dirty="0"/>
              <a:t>01</a:t>
            </a:r>
            <a:endParaRPr dirty="0"/>
          </a:p>
        </p:txBody>
      </p:sp>
      <p:sp>
        <p:nvSpPr>
          <p:cNvPr id="127" name="Google Shape;127;p3"/>
          <p:cNvSpPr txBox="1">
            <a:spLocks noGrp="1"/>
          </p:cNvSpPr>
          <p:nvPr>
            <p:ph type="title" idx="5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dirty="0"/>
              <a:t>03</a:t>
            </a:r>
            <a:endParaRPr dirty="0"/>
          </a:p>
        </p:txBody>
      </p:sp>
      <p:sp>
        <p:nvSpPr>
          <p:cNvPr id="128" name="Google Shape;128;p3"/>
          <p:cNvSpPr txBox="1">
            <a:spLocks noGrp="1"/>
          </p:cNvSpPr>
          <p:nvPr>
            <p:ph type="title" idx="4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dirty="0"/>
              <a:t>02</a:t>
            </a:r>
            <a:endParaRPr dirty="0"/>
          </a:p>
        </p:txBody>
      </p:sp>
      <p:cxnSp>
        <p:nvCxnSpPr>
          <p:cNvPr id="129" name="Google Shape;129;p3"/>
          <p:cNvCxnSpPr/>
          <p:nvPr/>
        </p:nvCxnSpPr>
        <p:spPr>
          <a:xfrm>
            <a:off x="3297225" y="0"/>
            <a:ext cx="0" cy="239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0" name="Google Shape;130;p3"/>
          <p:cNvCxnSpPr/>
          <p:nvPr/>
        </p:nvCxnSpPr>
        <p:spPr>
          <a:xfrm>
            <a:off x="5861950" y="3131400"/>
            <a:ext cx="0" cy="203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1" name="Google Shape;131;p3"/>
          <p:cNvSpPr txBox="1">
            <a:spLocks noGrp="1"/>
          </p:cNvSpPr>
          <p:nvPr>
            <p:ph type="title" idx="6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dirty="0"/>
              <a:t>04</a:t>
            </a:r>
            <a:endParaRPr dirty="0"/>
          </a:p>
        </p:txBody>
      </p:sp>
      <p:sp>
        <p:nvSpPr>
          <p:cNvPr id="132" name="Google Shape;132;p3"/>
          <p:cNvSpPr txBox="1">
            <a:spLocks noGrp="1"/>
          </p:cNvSpPr>
          <p:nvPr>
            <p:ph type="title" idx="7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dirty="0"/>
              <a:t>05</a:t>
            </a:r>
            <a:endParaRPr dirty="0"/>
          </a:p>
        </p:txBody>
      </p:sp>
      <p:sp>
        <p:nvSpPr>
          <p:cNvPr id="133" name="Google Shape;133;p3"/>
          <p:cNvSpPr txBox="1">
            <a:spLocks noGrp="1"/>
          </p:cNvSpPr>
          <p:nvPr>
            <p:ph type="title" idx="8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dirty="0"/>
              <a:t>06</a:t>
            </a:r>
            <a:endParaRPr dirty="0"/>
          </a:p>
        </p:txBody>
      </p:sp>
      <p:sp>
        <p:nvSpPr>
          <p:cNvPr id="134" name="Google Shape;134;p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DATA ANALYSIS</a:t>
            </a:r>
            <a:endParaRPr dirty="0"/>
          </a:p>
        </p:txBody>
      </p:sp>
      <p:sp>
        <p:nvSpPr>
          <p:cNvPr id="135" name="Google Shape;135;p3"/>
          <p:cNvSpPr txBox="1">
            <a:spLocks noGrp="1"/>
          </p:cNvSpPr>
          <p:nvPr>
            <p:ph type="subTitle" idx="15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Exploratory data analysis through tables, graphs and charts.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DATA MODELING</a:t>
            </a:r>
            <a:endParaRPr dirty="0"/>
          </a:p>
        </p:txBody>
      </p:sp>
      <p:sp>
        <p:nvSpPr>
          <p:cNvPr id="137" name="Google Shape;137;p3"/>
          <p:cNvSpPr txBox="1">
            <a:spLocks noGrp="1"/>
          </p:cNvSpPr>
          <p:nvPr>
            <p:ph type="subTitle" idx="17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Model Building, experiments and results.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SUMMARY</a:t>
            </a:r>
            <a:endParaRPr dirty="0"/>
          </a:p>
        </p:txBody>
      </p:sp>
      <p:sp>
        <p:nvSpPr>
          <p:cNvPr id="139" name="Google Shape;139;p3"/>
          <p:cNvSpPr txBox="1">
            <a:spLocks noGrp="1"/>
          </p:cNvSpPr>
          <p:nvPr>
            <p:ph type="subTitle" idx="19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Short summary and additional information.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REFERENCES</a:t>
            </a:r>
            <a:endParaRPr dirty="0"/>
          </a:p>
        </p:txBody>
      </p:sp>
      <p:sp>
        <p:nvSpPr>
          <p:cNvPr id="141" name="Google Shape;141;p3"/>
          <p:cNvSpPr txBox="1">
            <a:spLocks noGrp="1"/>
          </p:cNvSpPr>
          <p:nvPr>
            <p:ph type="subTitle" idx="21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What inspired us? Check these references.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"/>
          <p:cNvSpPr txBox="1">
            <a:spLocks noGrp="1"/>
          </p:cNvSpPr>
          <p:nvPr>
            <p:ph type="ctrTitle"/>
          </p:nvPr>
        </p:nvSpPr>
        <p:spPr>
          <a:xfrm flipH="1">
            <a:off x="1147649" y="3085150"/>
            <a:ext cx="5217431" cy="10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147" name="Google Shape;147;p4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-US" dirty="0"/>
              <a:t>01</a:t>
            </a:r>
            <a:endParaRPr dirty="0"/>
          </a:p>
        </p:txBody>
      </p:sp>
      <p:cxnSp>
        <p:nvCxnSpPr>
          <p:cNvPr id="148" name="Google Shape;148;p4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 txBox="1">
            <a:spLocks noGrp="1"/>
          </p:cNvSpPr>
          <p:nvPr>
            <p:ph type="subTitle" idx="1"/>
          </p:nvPr>
        </p:nvSpPr>
        <p:spPr>
          <a:xfrm>
            <a:off x="1950244" y="957269"/>
            <a:ext cx="5329237" cy="252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400" dirty="0"/>
              <a:t>	          </a:t>
            </a:r>
            <a:r>
              <a:rPr lang="en-US" sz="2400" dirty="0">
                <a:latin typeface="Exo 2"/>
                <a:ea typeface="Exo 2"/>
                <a:cs typeface="Exo 2"/>
                <a:sym typeface="Exo 2"/>
              </a:rPr>
              <a:t>Problem Statement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⮚"/>
            </a:pP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Flight Scheduling issues because of flight delays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17145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None/>
            </a:pP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⮚"/>
            </a:pP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Airport Management problems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⮚"/>
            </a:pP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Bad customer satisfaction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17145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None/>
            </a:pP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⮚"/>
            </a:pP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Sudden changes in airfare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5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p5"/>
          <p:cNvCxnSpPr/>
          <p:nvPr/>
        </p:nvCxnSpPr>
        <p:spPr>
          <a:xfrm>
            <a:off x="0" y="3568175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6" name="Google Shape;156;p5"/>
          <p:cNvSpPr txBox="1"/>
          <p:nvPr/>
        </p:nvSpPr>
        <p:spPr>
          <a:xfrm>
            <a:off x="1950244" y="3021807"/>
            <a:ext cx="5774532" cy="1881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	                           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Solution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</a:pPr>
            <a:endParaRPr sz="1100" b="0" i="0" u="none" strike="noStrike" cap="none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</a:pPr>
            <a:endParaRPr sz="1100" i="0" u="none" strike="noStrike" cap="none" dirty="0">
              <a:solidFill>
                <a:schemeClr val="dk1"/>
              </a:solidFill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⮚"/>
            </a:pPr>
            <a:r>
              <a:rPr lang="en-US" sz="1200" i="0" u="none" strike="noStrike" cap="none" dirty="0">
                <a:solidFill>
                  <a:schemeClr val="dk1"/>
                </a:solidFill>
              </a:rPr>
              <a:t>Flight Delay Prediction</a:t>
            </a:r>
            <a:endParaRPr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"/>
          <p:cNvSpPr txBox="1"/>
          <p:nvPr/>
        </p:nvSpPr>
        <p:spPr>
          <a:xfrm>
            <a:off x="642050" y="1057275"/>
            <a:ext cx="5308200" cy="342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 i="0" u="none" strike="noStrike" cap="none" dirty="0">
                <a:solidFill>
                  <a:schemeClr val="dk1"/>
                </a:solidFill>
              </a:rPr>
              <a:t>The U.S. Bureau of Transportation Statistics tracks the on-time performance of domestic flights operated by large air carriers. The data for the years 2018 and for the Quarters 1 and 2 for the year 2019 is provided.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200" i="0" u="none" strike="noStrike" cap="none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 i="0" u="none" strike="noStrike" cap="none" dirty="0">
                <a:solidFill>
                  <a:schemeClr val="dk1"/>
                </a:solidFill>
              </a:rPr>
              <a:t>Following are the details of the data provided:</a:t>
            </a:r>
            <a:endParaRPr sz="1200" i="0" u="none" strike="noStrike" cap="none" dirty="0">
              <a:solidFill>
                <a:schemeClr val="dk1"/>
              </a:solidFill>
            </a:endParaRPr>
          </a:p>
          <a:p>
            <a:pPr marL="241300" marR="0" lvl="0" indent="-196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-US" sz="1200" i="0" u="none" strike="noStrike" cap="none" dirty="0">
                <a:solidFill>
                  <a:schemeClr val="dk1"/>
                </a:solidFill>
              </a:rPr>
              <a:t>FlightDelays.csv: 10,915,495 flight logs for 2018 and the first half of 2019</a:t>
            </a:r>
            <a:endParaRPr sz="1200" i="0" u="none" strike="noStrike" cap="none" dirty="0">
              <a:solidFill>
                <a:schemeClr val="dk1"/>
              </a:solidFill>
            </a:endParaRPr>
          </a:p>
          <a:p>
            <a:pPr marL="241300" marR="0" lvl="0" indent="-1968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-US" sz="1200" i="0" u="none" strike="noStrike" cap="none" dirty="0">
                <a:solidFill>
                  <a:schemeClr val="dk1"/>
                </a:solidFill>
              </a:rPr>
              <a:t>Airports.csv: Airport locations and codes for 362 passenger airports in the United States</a:t>
            </a:r>
            <a:endParaRPr dirty="0"/>
          </a:p>
          <a:p>
            <a:pPr marL="241300" marR="0" lvl="0" indent="-1968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-US" sz="1200" i="0" u="none" strike="noStrike" cap="none" dirty="0">
                <a:solidFill>
                  <a:schemeClr val="dk1"/>
                </a:solidFill>
              </a:rPr>
              <a:t>Routes.csv: Distance for 6,684 airport routes with origins and destinations in the U.S.</a:t>
            </a:r>
            <a:endParaRPr dirty="0"/>
          </a:p>
          <a:p>
            <a:pPr marL="241300" marR="0" lvl="0" indent="-1968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-US" sz="1200" i="0" u="none" strike="noStrike" cap="none" dirty="0">
                <a:solidFill>
                  <a:schemeClr val="dk1"/>
                </a:solidFill>
              </a:rPr>
              <a:t>Airfares.csv: The average airfares between cities for 2018 and the first half of 2019.</a:t>
            </a:r>
            <a:endParaRPr sz="1200" i="0" u="none" strike="noStrike" cap="none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162" name="Google Shape;162;p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DATA</a:t>
            </a:r>
            <a:endParaRPr dirty="0"/>
          </a:p>
        </p:txBody>
      </p:sp>
      <p:cxnSp>
        <p:nvCxnSpPr>
          <p:cNvPr id="163" name="Google Shape;163;p6"/>
          <p:cNvCxnSpPr/>
          <p:nvPr/>
        </p:nvCxnSpPr>
        <p:spPr>
          <a:xfrm>
            <a:off x="588400" y="3652200"/>
            <a:ext cx="0" cy="151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dirty="0"/>
              <a:t>DATA CLEANING</a:t>
            </a:r>
            <a:endParaRPr dirty="0"/>
          </a:p>
        </p:txBody>
      </p:sp>
      <p:sp>
        <p:nvSpPr>
          <p:cNvPr id="169" name="Google Shape;169;p7"/>
          <p:cNvSpPr txBox="1">
            <a:spLocks noGrp="1"/>
          </p:cNvSpPr>
          <p:nvPr>
            <p:ph type="title" idx="2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-US" dirty="0"/>
              <a:t>02</a:t>
            </a:r>
            <a:endParaRPr dirty="0"/>
          </a:p>
        </p:txBody>
      </p:sp>
      <p:cxnSp>
        <p:nvCxnSpPr>
          <p:cNvPr id="170" name="Google Shape;170;p7"/>
          <p:cNvCxnSpPr/>
          <p:nvPr/>
        </p:nvCxnSpPr>
        <p:spPr>
          <a:xfrm>
            <a:off x="7578325" y="4028400"/>
            <a:ext cx="156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"/>
          <p:cNvSpPr txBox="1">
            <a:spLocks noGrp="1"/>
          </p:cNvSpPr>
          <p:nvPr>
            <p:ph type="ctrTitle" idx="2"/>
          </p:nvPr>
        </p:nvSpPr>
        <p:spPr>
          <a:xfrm>
            <a:off x="1932090" y="331419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 DATA CLEANING</a:t>
            </a:r>
            <a:endParaRPr dirty="0"/>
          </a:p>
        </p:txBody>
      </p:sp>
      <p:sp>
        <p:nvSpPr>
          <p:cNvPr id="176" name="Google Shape;176;p8"/>
          <p:cNvSpPr txBox="1">
            <a:spLocks noGrp="1"/>
          </p:cNvSpPr>
          <p:nvPr>
            <p:ph type="subTitle" idx="1"/>
          </p:nvPr>
        </p:nvSpPr>
        <p:spPr>
          <a:xfrm>
            <a:off x="471975" y="1626125"/>
            <a:ext cx="3095100" cy="32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▪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Missing data is analyzed using missingno python package.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▪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All the 5 categories of delays (carrier, weather, security, NAS and Late Aircraft) are mostly empty. Chose not to drop these features and imputed the missing values with 0.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▪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Removed the cancelled flight information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▪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Converted the time stamp format for the Arrival, Departure times. Used these values to fill other missing entries.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▪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Removed all the dependent features based on correlation heatmap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79625" y="1150150"/>
            <a:ext cx="5214300" cy="35433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"/>
          <p:cNvSpPr txBox="1">
            <a:spLocks noGrp="1"/>
          </p:cNvSpPr>
          <p:nvPr>
            <p:ph type="ctrTitle"/>
          </p:nvPr>
        </p:nvSpPr>
        <p:spPr>
          <a:xfrm>
            <a:off x="1964850" y="225025"/>
            <a:ext cx="5214300" cy="10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DATA CLEANING</a:t>
            </a:r>
            <a:endParaRPr dirty="0"/>
          </a:p>
        </p:txBody>
      </p:sp>
      <p:sp>
        <p:nvSpPr>
          <p:cNvPr id="183" name="Google Shape;183;p9"/>
          <p:cNvSpPr txBox="1"/>
          <p:nvPr/>
        </p:nvSpPr>
        <p:spPr>
          <a:xfrm>
            <a:off x="5936450" y="1826075"/>
            <a:ext cx="2692500" cy="25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i="0" u="none" strike="noStrike" cap="none" dirty="0">
                <a:solidFill>
                  <a:srgbClr val="000000"/>
                </a:solidFill>
              </a:rPr>
              <a:t>Here is the final correlation matrix and we are down to 1</a:t>
            </a:r>
            <a:r>
              <a:rPr lang="en-US" sz="1100" dirty="0"/>
              <a:t>6</a:t>
            </a:r>
            <a:r>
              <a:rPr lang="en-US" sz="1100" i="0" u="none" strike="noStrike" cap="none" dirty="0">
                <a:solidFill>
                  <a:srgbClr val="000000"/>
                </a:solidFill>
              </a:rPr>
              <a:t> features from the initial 50 features!!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i="0" u="none" strike="noStrike" cap="none"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 dirty="0">
                <a:solidFill>
                  <a:srgbClr val="000000"/>
                </a:solidFill>
              </a:rPr>
              <a:t>Observation</a:t>
            </a:r>
            <a:r>
              <a:rPr lang="en-US" sz="1100" i="0" u="none" strike="noStrike" cap="none" dirty="0">
                <a:solidFill>
                  <a:srgbClr val="000000"/>
                </a:solidFill>
              </a:rPr>
              <a:t>: Arrival delays are dependent on departure</a:t>
            </a:r>
            <a:r>
              <a:rPr lang="en-US" dirty="0"/>
              <a:t> </a:t>
            </a:r>
            <a:r>
              <a:rPr lang="en-US" sz="1100" i="0" u="none" strike="noStrike" cap="none" dirty="0">
                <a:solidFill>
                  <a:srgbClr val="000000"/>
                </a:solidFill>
              </a:rPr>
              <a:t>delays. </a:t>
            </a:r>
            <a:endParaRPr sz="1100" i="0" u="none" strike="noStrike" cap="none"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/>
              <a:t>Analysis:</a:t>
            </a:r>
            <a:r>
              <a:rPr lang="en-US" sz="1100" dirty="0"/>
              <a:t> D</a:t>
            </a:r>
            <a:r>
              <a:rPr lang="en-US" sz="1100" i="0" u="none" strike="noStrike" cap="none" dirty="0">
                <a:solidFill>
                  <a:srgbClr val="000000"/>
                </a:solidFill>
              </a:rPr>
              <a:t>eparture delay at Origin airport will subsequently cause Arrival delay at destination airport. </a:t>
            </a:r>
            <a:endParaRPr sz="1100" i="0" u="none" strike="noStrike" cap="none"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/>
              <a:t>Implication:</a:t>
            </a:r>
            <a:r>
              <a:rPr lang="en-US" sz="1100" dirty="0"/>
              <a:t> </a:t>
            </a:r>
            <a:r>
              <a:rPr lang="en-US" sz="1100" i="0" u="none" strike="noStrike" cap="none" dirty="0">
                <a:solidFill>
                  <a:srgbClr val="000000"/>
                </a:solidFill>
              </a:rPr>
              <a:t>we have removed all the features related to departure delays and set to build prediction model for arrival flight delays. </a:t>
            </a:r>
            <a:endParaRPr sz="1100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184" name="Google Shape;184;p9"/>
          <p:cNvSpPr txBox="1"/>
          <p:nvPr/>
        </p:nvSpPr>
        <p:spPr>
          <a:xfrm>
            <a:off x="5850725" y="1172125"/>
            <a:ext cx="29574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CORRELATION MATRIX</a:t>
            </a:r>
            <a:endParaRPr sz="2000" b="1" i="0" u="none" strike="noStrike" cap="none" dirty="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185" name="Google Shape;185;p9"/>
          <p:cNvCxnSpPr/>
          <p:nvPr/>
        </p:nvCxnSpPr>
        <p:spPr>
          <a:xfrm>
            <a:off x="4626597" y="1826075"/>
            <a:ext cx="2093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6" name="Google Shape;186;p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4925" y="932250"/>
            <a:ext cx="5214301" cy="385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980</Words>
  <Application>Microsoft Office PowerPoint</Application>
  <PresentationFormat>On-screen Show (16:9)</PresentationFormat>
  <Paragraphs>167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Exo 2</vt:lpstr>
      <vt:lpstr>Roboto Condensed Light</vt:lpstr>
      <vt:lpstr>Noto Sans Symbols</vt:lpstr>
      <vt:lpstr>Squada One</vt:lpstr>
      <vt:lpstr>Wingdings</vt:lpstr>
      <vt:lpstr>Fira Sans Extra Condensed Medium</vt:lpstr>
      <vt:lpstr>Arial</vt:lpstr>
      <vt:lpstr>Roboto Condensed</vt:lpstr>
      <vt:lpstr>Tech Newsletter by Slidesgo</vt:lpstr>
      <vt:lpstr> 2020 TAMIDS DATA SCIENCE COMPETITION</vt:lpstr>
      <vt:lpstr>TEAM</vt:lpstr>
      <vt:lpstr>TABLE OF CONTENTS</vt:lpstr>
      <vt:lpstr>INTRODUCTION</vt:lpstr>
      <vt:lpstr>PowerPoint Presentation</vt:lpstr>
      <vt:lpstr>DATA</vt:lpstr>
      <vt:lpstr>DATA CLEANING</vt:lpstr>
      <vt:lpstr> DATA CLEANING</vt:lpstr>
      <vt:lpstr>DATA CLEANING</vt:lpstr>
      <vt:lpstr>DATA ANALYSIS</vt:lpstr>
      <vt:lpstr>DATA ANALYSIS</vt:lpstr>
      <vt:lpstr>VISUALIZATION DASHBOARD</vt:lpstr>
      <vt:lpstr>DATA VISUALIZATION</vt:lpstr>
      <vt:lpstr>DATA VISUALIZATION</vt:lpstr>
      <vt:lpstr>DATA VISUALIZATION</vt:lpstr>
      <vt:lpstr>DATA MODELING</vt:lpstr>
      <vt:lpstr>DATA MODELING</vt:lpstr>
      <vt:lpstr>MODEL RESULTS</vt:lpstr>
      <vt:lpstr>DATA MODELING</vt:lpstr>
      <vt:lpstr>DATA MODELING</vt:lpstr>
      <vt:lpstr>SUMMARY</vt:lpstr>
      <vt:lpstr>SUMMARY</vt:lpstr>
      <vt:lpstr>REFERENCES</vt:lpstr>
      <vt:lpstr>LIBRARIES USED</vt:lpstr>
      <vt:lpstr>REFERENCES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2020 TAMIDS DATA SCIENCE COMPETITION</dc:title>
  <cp:lastModifiedBy>Devi Sandeep Endluri</cp:lastModifiedBy>
  <cp:revision>15</cp:revision>
  <dcterms:modified xsi:type="dcterms:W3CDTF">2020-04-20T22:00:00Z</dcterms:modified>
</cp:coreProperties>
</file>