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100" d="100"/>
          <a:sy n="100" d="100"/>
        </p:scale>
        <p:origin x="2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2197101" y="735283"/>
            <a:ext cx="4978399" cy="3165045"/>
          </a:xfrm>
        </p:spPr>
        <p:txBody>
          <a:bodyPr anchor="b">
            <a:normAutofit/>
          </a:bodyPr>
          <a:lstStyle/>
          <a:p>
            <a:pPr algn="l"/>
            <a:r>
              <a:rPr lang="en-US" sz="5200"/>
              <a:t>Data Presentation</a:t>
            </a:r>
            <a:endParaRPr lang="nb-NO" sz="520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2197101" y="4078423"/>
            <a:ext cx="4978399" cy="2058657"/>
          </a:xfrm>
        </p:spPr>
        <p:txBody>
          <a:bodyPr>
            <a:normAutofit/>
          </a:bodyPr>
          <a:lstStyle/>
          <a:p>
            <a:pPr algn="l"/>
            <a:r>
              <a:rPr lang="en-US" dirty="0"/>
              <a:t>Marketing Analytics </a:t>
            </a:r>
            <a:r>
              <a:rPr lang="en-US"/>
              <a:t>Portfolio Project</a:t>
            </a:r>
            <a:endParaRPr lang="nb-NO"/>
          </a:p>
        </p:txBody>
      </p:sp>
      <p:pic>
        <p:nvPicPr>
          <p:cNvPr id="7" name="Graphic 6" descr="Bar chart">
            <a:extLst>
              <a:ext uri="{FF2B5EF4-FFF2-40B4-BE49-F238E27FC236}">
                <a16:creationId xmlns:a16="http://schemas.microsoft.com/office/drawing/2014/main" id="{F1389B43-BD3B-1008-A967-81099FCEE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ar chart">
            <a:extLst>
              <a:ext uri="{FF2B5EF4-FFF2-40B4-BE49-F238E27FC236}">
                <a16:creationId xmlns:a16="http://schemas.microsoft.com/office/drawing/2014/main" id="{B27C5893-4401-412D-BB3C-A2BB4B6EB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422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par>
                                <p:cTn id="14" presetID="10" presetClass="entr" presetSubtype="0" fill="hold" nodeType="withEffect">
                                  <p:stCondLst>
                                    <p:cond delay="500"/>
                                  </p:stCondLst>
                                  <p:iterate>
                                    <p:tmPct val="10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11.4%, despite a notable dip to 6.1%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36FC9FE8-EC31-3084-AE7E-D2CD4DA6E35F}"/>
              </a:ext>
            </a:extLst>
          </p:cNvPr>
          <p:cNvPicPr>
            <a:picLocks noChangeAspect="1"/>
          </p:cNvPicPr>
          <p:nvPr/>
        </p:nvPicPr>
        <p:blipFill>
          <a:blip r:embed="rId2"/>
          <a:stretch>
            <a:fillRect/>
          </a:stretch>
        </p:blipFill>
        <p:spPr>
          <a:xfrm>
            <a:off x="4342387" y="1345209"/>
            <a:ext cx="3803216" cy="2428155"/>
          </a:xfrm>
          <a:prstGeom prst="rect">
            <a:avLst/>
          </a:prstGeom>
        </p:spPr>
      </p:pic>
      <p:pic>
        <p:nvPicPr>
          <p:cNvPr id="7" name="Picture 6">
            <a:extLst>
              <a:ext uri="{FF2B5EF4-FFF2-40B4-BE49-F238E27FC236}">
                <a16:creationId xmlns:a16="http://schemas.microsoft.com/office/drawing/2014/main" id="{2DBB5C4B-87DD-6A80-EF33-6567D0BEAD7C}"/>
              </a:ext>
            </a:extLst>
          </p:cNvPr>
          <p:cNvPicPr>
            <a:picLocks noChangeAspect="1"/>
          </p:cNvPicPr>
          <p:nvPr/>
        </p:nvPicPr>
        <p:blipFill>
          <a:blip r:embed="rId3"/>
          <a:stretch>
            <a:fillRect/>
          </a:stretch>
        </p:blipFill>
        <p:spPr>
          <a:xfrm>
            <a:off x="8145603" y="1345210"/>
            <a:ext cx="3936870" cy="2428155"/>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11724" y="1822464"/>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84362251-117E-8D23-1927-4D79BC61193C}"/>
              </a:ext>
            </a:extLst>
          </p:cNvPr>
          <p:cNvPicPr>
            <a:picLocks noChangeAspect="1"/>
          </p:cNvPicPr>
          <p:nvPr/>
        </p:nvPicPr>
        <p:blipFill>
          <a:blip r:embed="rId4"/>
          <a:stretch>
            <a:fillRect/>
          </a:stretch>
        </p:blipFill>
        <p:spPr>
          <a:xfrm>
            <a:off x="5939968" y="3913242"/>
            <a:ext cx="4630322" cy="2428154"/>
          </a:xfrm>
          <a:prstGeom prst="rect">
            <a:avLst/>
          </a:prstGeom>
        </p:spPr>
      </p:pic>
      <p:sp>
        <p:nvSpPr>
          <p:cNvPr id="14" name="Rectangle 13">
            <a:extLst>
              <a:ext uri="{FF2B5EF4-FFF2-40B4-BE49-F238E27FC236}">
                <a16:creationId xmlns:a16="http://schemas.microsoft.com/office/drawing/2014/main" id="{622A03A8-9FE6-D649-8831-F488E4DEDF7E}"/>
              </a:ext>
            </a:extLst>
          </p:cNvPr>
          <p:cNvSpPr/>
          <p:nvPr/>
        </p:nvSpPr>
        <p:spPr>
          <a:xfrm>
            <a:off x="8211017" y="5111669"/>
            <a:ext cx="1313161" cy="9089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 name="Oval 12">
            <a:extLst>
              <a:ext uri="{FF2B5EF4-FFF2-40B4-BE49-F238E27FC236}">
                <a16:creationId xmlns:a16="http://schemas.microsoft.com/office/drawing/2014/main" id="{DB459B85-8FF8-3F68-F083-4F22D9FF99A0}"/>
              </a:ext>
            </a:extLst>
          </p:cNvPr>
          <p:cNvSpPr/>
          <p:nvPr/>
        </p:nvSpPr>
        <p:spPr>
          <a:xfrm>
            <a:off x="7133612" y="2260070"/>
            <a:ext cx="1121517" cy="111578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a:t>Decreased Conversion Rates</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838200" y="1825625"/>
            <a:ext cx="5133975" cy="4579938"/>
          </a:xfrm>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October experienced the lowest overall conversion rate at 6.1%,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17.3 %, driven significantly by the Ski Boots with a remarkable 100% conversion . Even though May was one of the lowest but the conversion for surfboard was outstanding with 150 %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8DD30BD8-F8DE-2417-2B50-09286669469F}"/>
              </a:ext>
            </a:extLst>
          </p:cNvPr>
          <p:cNvPicPr>
            <a:picLocks noChangeAspect="1"/>
          </p:cNvPicPr>
          <p:nvPr/>
        </p:nvPicPr>
        <p:blipFill>
          <a:blip r:embed="rId2"/>
          <a:stretch>
            <a:fillRect/>
          </a:stretch>
        </p:blipFill>
        <p:spPr>
          <a:xfrm>
            <a:off x="6117739" y="2071756"/>
            <a:ext cx="5389373" cy="3416259"/>
          </a:xfrm>
          <a:prstGeom prst="rect">
            <a:avLst/>
          </a:prstGeom>
        </p:spPr>
      </p:pic>
      <p:sp>
        <p:nvSpPr>
          <p:cNvPr id="8" name="Rectangle 7">
            <a:extLst>
              <a:ext uri="{FF2B5EF4-FFF2-40B4-BE49-F238E27FC236}">
                <a16:creationId xmlns:a16="http://schemas.microsoft.com/office/drawing/2014/main" id="{2F76FB0A-6CB5-47EB-50C2-6A2B95E1B209}"/>
              </a:ext>
            </a:extLst>
          </p:cNvPr>
          <p:cNvSpPr/>
          <p:nvPr/>
        </p:nvSpPr>
        <p:spPr>
          <a:xfrm>
            <a:off x="6853544" y="2232121"/>
            <a:ext cx="485470" cy="325589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a:extLst>
              <a:ext uri="{FF2B5EF4-FFF2-40B4-BE49-F238E27FC236}">
                <a16:creationId xmlns:a16="http://schemas.microsoft.com/office/drawing/2014/main" id="{9AE336E2-BFE9-301A-AFA2-2180EEC07102}"/>
              </a:ext>
            </a:extLst>
          </p:cNvPr>
          <p:cNvSpPr/>
          <p:nvPr/>
        </p:nvSpPr>
        <p:spPr>
          <a:xfrm>
            <a:off x="9990050" y="2240221"/>
            <a:ext cx="411250" cy="32558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Video content drove the most views, especially in February and January, while social media and video content maintained steady but slightly lower engagement.</a:t>
            </a:r>
            <a:endParaRPr lang="nb-NO" dirty="0"/>
          </a:p>
        </p:txBody>
      </p:sp>
      <p:pic>
        <p:nvPicPr>
          <p:cNvPr id="4" name="Picture 3">
            <a:extLst>
              <a:ext uri="{FF2B5EF4-FFF2-40B4-BE49-F238E27FC236}">
                <a16:creationId xmlns:a16="http://schemas.microsoft.com/office/drawing/2014/main" id="{817AD3E2-6DB1-EED1-8E5D-10ACEFCC7FB6}"/>
              </a:ext>
            </a:extLst>
          </p:cNvPr>
          <p:cNvPicPr>
            <a:picLocks noChangeAspect="1"/>
          </p:cNvPicPr>
          <p:nvPr/>
        </p:nvPicPr>
        <p:blipFill>
          <a:blip r:embed="rId2"/>
          <a:stretch>
            <a:fillRect/>
          </a:stretch>
        </p:blipFill>
        <p:spPr>
          <a:xfrm>
            <a:off x="6407306" y="1550914"/>
            <a:ext cx="4641694" cy="2428155"/>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824188" y="2002874"/>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 name="Picture 6">
            <a:extLst>
              <a:ext uri="{FF2B5EF4-FFF2-40B4-BE49-F238E27FC236}">
                <a16:creationId xmlns:a16="http://schemas.microsoft.com/office/drawing/2014/main" id="{A29ED078-EF49-6354-FD1E-BC3AC22936D0}"/>
              </a:ext>
            </a:extLst>
          </p:cNvPr>
          <p:cNvPicPr>
            <a:picLocks noChangeAspect="1"/>
          </p:cNvPicPr>
          <p:nvPr/>
        </p:nvPicPr>
        <p:blipFill>
          <a:blip r:embed="rId3"/>
          <a:stretch>
            <a:fillRect/>
          </a:stretch>
        </p:blipFill>
        <p:spPr>
          <a:xfrm>
            <a:off x="6447290" y="4001294"/>
            <a:ext cx="4641694" cy="2390849"/>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493 reviews(36.17%), reflecting a generally satisfied customer base. Negative sentiment is present in 146 reviews(10.71%),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1D2C7F1F-6867-CCEB-8B92-227E5C7EEA86}"/>
              </a:ext>
            </a:extLst>
          </p:cNvPr>
          <p:cNvPicPr>
            <a:picLocks noChangeAspect="1"/>
          </p:cNvPicPr>
          <p:nvPr/>
        </p:nvPicPr>
        <p:blipFill>
          <a:blip r:embed="rId2"/>
          <a:stretch>
            <a:fillRect/>
          </a:stretch>
        </p:blipFill>
        <p:spPr>
          <a:xfrm>
            <a:off x="6838355" y="1619250"/>
            <a:ext cx="3958233" cy="2047890"/>
          </a:xfrm>
          <a:prstGeom prst="rect">
            <a:avLst/>
          </a:prstGeom>
        </p:spPr>
      </p:pic>
      <p:pic>
        <p:nvPicPr>
          <p:cNvPr id="9" name="Picture 8">
            <a:extLst>
              <a:ext uri="{FF2B5EF4-FFF2-40B4-BE49-F238E27FC236}">
                <a16:creationId xmlns:a16="http://schemas.microsoft.com/office/drawing/2014/main" id="{5E2435DD-0ADE-1383-353D-EB8659614BAA}"/>
              </a:ext>
            </a:extLst>
          </p:cNvPr>
          <p:cNvPicPr>
            <a:picLocks noChangeAspect="1"/>
          </p:cNvPicPr>
          <p:nvPr/>
        </p:nvPicPr>
        <p:blipFill>
          <a:blip r:embed="rId3"/>
          <a:stretch>
            <a:fillRect/>
          </a:stretch>
        </p:blipFill>
        <p:spPr>
          <a:xfrm>
            <a:off x="6895505" y="3809430"/>
            <a:ext cx="3958233" cy="2270683"/>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a:t>Increase Conversion Rates:</a:t>
            </a:r>
          </a:p>
          <a:p>
            <a:pPr lvl="1">
              <a:lnSpc>
                <a:spcPct val="120000"/>
              </a:lnSpc>
            </a:pPr>
            <a:r>
              <a:rPr lang="en-US" sz="900" u="sng" dirty="0"/>
              <a:t>Target High-Performing Product Categories</a:t>
            </a:r>
            <a:r>
              <a:rPr lang="en-US" sz="900" dirty="0"/>
              <a:t>: Focus marketing efforts on products with demonstrated high conversion rates, such as Hockey sticks,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a:t>Enhance Customer Engagement: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blogs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a:t>Improve Customer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811</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Mansehaj singh gill</cp:lastModifiedBy>
  <cp:revision>3</cp:revision>
  <dcterms:created xsi:type="dcterms:W3CDTF">2024-09-03T15:16:05Z</dcterms:created>
  <dcterms:modified xsi:type="dcterms:W3CDTF">2025-03-02T06:23:44Z</dcterms:modified>
</cp:coreProperties>
</file>