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61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632A2767-FEC0-45D8-A250-3A0CECEC10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3D87BEA-720A-4B01-983C-6493C00177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38802-F28A-42D1-9BCA-40E34B52D6F0}" type="datetimeFigureOut">
              <a:rPr lang="en-US" smtClean="0"/>
              <a:t>6/3/2025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D7F7142-7B6D-4E82-A762-17951F1395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7AA5D6A-4E5C-4EA7-A13B-15A02BB533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A98BC-2DB8-47A3-A77F-B9E32C266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84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5794D-BDB5-4811-AA4A-B25E4EF28521}" type="datetimeFigureOut">
              <a:rPr lang="en-US" smtClean="0"/>
              <a:t>6/3/2025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B1A04-13E8-48CD-97F9-AC2568E1A8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99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305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66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594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667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962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1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9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56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2241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89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244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44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16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7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6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0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3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9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2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5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6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52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788D5DFD-FA42-4EB0-B24E-4180C0CC5A0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CC864817-5955-484B-9D1F-9BC8DB7398D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2">
              <a:extLst>
                <a:ext uri="{FF2B5EF4-FFF2-40B4-BE49-F238E27FC236}">
                  <a16:creationId xmlns="" xmlns:a16="http://schemas.microsoft.com/office/drawing/2014/main" id="{280C083F-71A6-4E55-AE35-586518FE29B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PicPr>
          <p:blipFill>
            <a:blip r:embed="rId4" cstate="email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 descr="Lightbulb">
            <a:extLst>
              <a:ext uri="{FF2B5EF4-FFF2-40B4-BE49-F238E27FC236}">
                <a16:creationId xmlns="" xmlns:a16="http://schemas.microsoft.com/office/drawing/2014/main" id="{AC06F95D-BA5D-4DEE-93EF-3FE3173D13F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D44056DF-7985-4692-968A-466E9E6AF76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580429" y="1219200"/>
            <a:ext cx="11007528" cy="5238749"/>
            <a:chOff x="580429" y="1219200"/>
            <a:chExt cx="11007528" cy="5238749"/>
          </a:xfrm>
        </p:grpSpPr>
        <p:sp>
          <p:nvSpPr>
            <p:cNvPr id="15" name="Round Diagonal Corner Rectangle 7">
              <a:extLst>
                <a:ext uri="{FF2B5EF4-FFF2-40B4-BE49-F238E27FC236}">
                  <a16:creationId xmlns="" xmlns:a16="http://schemas.microsoft.com/office/drawing/2014/main" id="{B414A174-532A-4602-934F-9858D1D8680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580429" y="1219200"/>
              <a:ext cx="7755070" cy="5238749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="" xmlns:a16="http://schemas.microsoft.com/office/drawing/2014/main" id="{940B0C0C-7F94-4725-8108-62B3B7A5AE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7" name="Freeform 32">
                <a:extLst>
                  <a:ext uri="{FF2B5EF4-FFF2-40B4-BE49-F238E27FC236}">
                    <a16:creationId xmlns="" xmlns:a16="http://schemas.microsoft.com/office/drawing/2014/main" id="{367EAC5B-1891-480A-A3AD-B9F6A88FAC5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8" name="Freeform 33">
                <a:extLst>
                  <a:ext uri="{FF2B5EF4-FFF2-40B4-BE49-F238E27FC236}">
                    <a16:creationId xmlns="" xmlns:a16="http://schemas.microsoft.com/office/drawing/2014/main" id="{E33FF633-15BA-464F-8F5B-26C56665F79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9" name="Freeform 34">
                <a:extLst>
                  <a:ext uri="{FF2B5EF4-FFF2-40B4-BE49-F238E27FC236}">
                    <a16:creationId xmlns="" xmlns:a16="http://schemas.microsoft.com/office/drawing/2014/main" id="{0C949DF6-E66B-4DB8-AB52-30CA781B483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0" name="Freeform 37">
                <a:extLst>
                  <a:ext uri="{FF2B5EF4-FFF2-40B4-BE49-F238E27FC236}">
                    <a16:creationId xmlns="" xmlns:a16="http://schemas.microsoft.com/office/drawing/2014/main" id="{309C2298-5EF9-4B09-8995-014F6D3BFF5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1" name="Freeform 35">
                <a:extLst>
                  <a:ext uri="{FF2B5EF4-FFF2-40B4-BE49-F238E27FC236}">
                    <a16:creationId xmlns="" xmlns:a16="http://schemas.microsoft.com/office/drawing/2014/main" id="{319B2AFC-EBFF-477C-A364-6D575BE5AA0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2" name="Freeform 36">
                <a:extLst>
                  <a:ext uri="{FF2B5EF4-FFF2-40B4-BE49-F238E27FC236}">
                    <a16:creationId xmlns="" xmlns:a16="http://schemas.microsoft.com/office/drawing/2014/main" id="{CC6B7D67-F2F8-4B07-B954-EAC9135B2BB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3" name="Freeform 38">
                <a:extLst>
                  <a:ext uri="{FF2B5EF4-FFF2-40B4-BE49-F238E27FC236}">
                    <a16:creationId xmlns="" xmlns:a16="http://schemas.microsoft.com/office/drawing/2014/main" id="{7FF1659D-33DA-4F62-8567-A54020D2E28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4" name="Freeform 39">
                <a:extLst>
                  <a:ext uri="{FF2B5EF4-FFF2-40B4-BE49-F238E27FC236}">
                    <a16:creationId xmlns="" xmlns:a16="http://schemas.microsoft.com/office/drawing/2014/main" id="{9110F572-DC3D-4AB3-B731-B73BD650576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5" name="Freeform 40">
                <a:extLst>
                  <a:ext uri="{FF2B5EF4-FFF2-40B4-BE49-F238E27FC236}">
                    <a16:creationId xmlns="" xmlns:a16="http://schemas.microsoft.com/office/drawing/2014/main" id="{A2F7D0E9-68CE-40F9-B0E9-F915103ECF7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6" name="Rectangle 41">
                <a:extLst>
                  <a:ext uri="{FF2B5EF4-FFF2-40B4-BE49-F238E27FC236}">
                    <a16:creationId xmlns="" xmlns:a16="http://schemas.microsoft.com/office/drawing/2014/main" id="{AB69A438-1FB7-454A-A3E9-0C329643CD4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7" name="Freeform 32">
                <a:extLst>
                  <a:ext uri="{FF2B5EF4-FFF2-40B4-BE49-F238E27FC236}">
                    <a16:creationId xmlns="" xmlns:a16="http://schemas.microsoft.com/office/drawing/2014/main" id="{E64598D0-3A2C-4570-9E7C-C52C89549B4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8" name="Freeform 33">
                <a:extLst>
                  <a:ext uri="{FF2B5EF4-FFF2-40B4-BE49-F238E27FC236}">
                    <a16:creationId xmlns="" xmlns:a16="http://schemas.microsoft.com/office/drawing/2014/main" id="{CC17CF42-8908-477B-9F36-DA1306CA010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9" name="Freeform 34">
                <a:extLst>
                  <a:ext uri="{FF2B5EF4-FFF2-40B4-BE49-F238E27FC236}">
                    <a16:creationId xmlns="" xmlns:a16="http://schemas.microsoft.com/office/drawing/2014/main" id="{A2457851-D4A0-404C-BF3F-99AE00B9E96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0" name="Freeform 37">
                <a:extLst>
                  <a:ext uri="{FF2B5EF4-FFF2-40B4-BE49-F238E27FC236}">
                    <a16:creationId xmlns="" xmlns:a16="http://schemas.microsoft.com/office/drawing/2014/main" id="{ECC300FA-EE4A-489E-9A47-79BEBF05DCE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1" name="Freeform 35">
                <a:extLst>
                  <a:ext uri="{FF2B5EF4-FFF2-40B4-BE49-F238E27FC236}">
                    <a16:creationId xmlns="" xmlns:a16="http://schemas.microsoft.com/office/drawing/2014/main" id="{0D1F26E2-902B-416B-A1DB-80DAF78D8B8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2" name="Freeform 36">
                <a:extLst>
                  <a:ext uri="{FF2B5EF4-FFF2-40B4-BE49-F238E27FC236}">
                    <a16:creationId xmlns="" xmlns:a16="http://schemas.microsoft.com/office/drawing/2014/main" id="{491346A0-BF6D-45A5-806A-2150768722C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3" name="Freeform 38">
                <a:extLst>
                  <a:ext uri="{FF2B5EF4-FFF2-40B4-BE49-F238E27FC236}">
                    <a16:creationId xmlns="" xmlns:a16="http://schemas.microsoft.com/office/drawing/2014/main" id="{A8A5AAC9-38FD-4A03-AB91-236F2AAC625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4" name="Freeform 39">
                <a:extLst>
                  <a:ext uri="{FF2B5EF4-FFF2-40B4-BE49-F238E27FC236}">
                    <a16:creationId xmlns="" xmlns:a16="http://schemas.microsoft.com/office/drawing/2014/main" id="{7AD4105C-55AA-47FF-AC5D-5BCB0B78CDC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5" name="Freeform 40">
                <a:extLst>
                  <a:ext uri="{FF2B5EF4-FFF2-40B4-BE49-F238E27FC236}">
                    <a16:creationId xmlns="" xmlns:a16="http://schemas.microsoft.com/office/drawing/2014/main" id="{1C4B42B1-B112-4057-82C3-E5AF3BC7F6D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6" name="Rectangle 41">
                <a:extLst>
                  <a:ext uri="{FF2B5EF4-FFF2-40B4-BE49-F238E27FC236}">
                    <a16:creationId xmlns="" xmlns:a16="http://schemas.microsoft.com/office/drawing/2014/main" id="{C8B37395-3651-4E66-A62E-31529FABC8C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</p:grp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687081-16D7-4BC5-A7DB-E70117439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2794" y="1809750"/>
            <a:ext cx="7052206" cy="188648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6B6D540F-1E2F-416F-819F-D8216BC8F33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1893" y="1533465"/>
            <a:ext cx="6698193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u="sn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YEAR PROJECT (1)</a:t>
            </a:r>
            <a:endParaRPr lang="en-US" sz="2800" b="1" u="sng" dirty="0" smtClean="0">
              <a:solidFill>
                <a:schemeClr val="accent5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dirty="0">
              <a:solidFill>
                <a:schemeClr val="accent5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 # B21120206028</a:t>
            </a:r>
          </a:p>
          <a:p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Financial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Simulation (FM 617)</a:t>
            </a:r>
            <a:b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BS-Financial Mathematics (4TH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Year)</a:t>
            </a:r>
          </a:p>
          <a:p>
            <a:endParaRPr lang="en-US" sz="2800" b="1" dirty="0">
              <a:solidFill>
                <a:schemeClr val="accent5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to,</a:t>
            </a:r>
          </a:p>
          <a:p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Sir Daniyal Hussain</a:t>
            </a:r>
          </a:p>
          <a:p>
            <a:endParaRPr lang="en-US" sz="2800" b="1" dirty="0">
              <a:solidFill>
                <a:schemeClr val="accent5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by,</a:t>
            </a:r>
          </a:p>
          <a:p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Mansha Mubeen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87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9000"/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roup 279">
            <a:extLst>
              <a:ext uri="{FF2B5EF4-FFF2-40B4-BE49-F238E27FC236}">
                <a16:creationId xmlns="" xmlns:a16="http://schemas.microsoft.com/office/drawing/2014/main" id="{5FE07634-A83A-4681-9C1D-BC0775F9D29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281" name="Rectangle 280">
              <a:extLst>
                <a:ext uri="{FF2B5EF4-FFF2-40B4-BE49-F238E27FC236}">
                  <a16:creationId xmlns="" xmlns:a16="http://schemas.microsoft.com/office/drawing/2014/main" id="{BF62976A-266E-4650-88F2-C16130F3DF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2" name="Picture 2">
              <a:extLst>
                <a:ext uri="{FF2B5EF4-FFF2-40B4-BE49-F238E27FC236}">
                  <a16:creationId xmlns="" xmlns:a16="http://schemas.microsoft.com/office/drawing/2014/main" id="{88D9B99B-59C2-481A-A948-F87920A7FE5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  <p:style>
            <a:lnRef idx="0">
              <a:scrgbClr r="0" g="0" b="0"/>
            </a:lnRef>
            <a:fillRef idx="1001">
              <a:schemeClr val="dk2"/>
            </a:fillRef>
            <a:effectRef idx="0">
              <a:scrgbClr r="0" g="0" b="0"/>
            </a:effectRef>
            <a:fontRef idx="major"/>
          </p:style>
        </p:pic>
      </p:grpSp>
      <p:grpSp>
        <p:nvGrpSpPr>
          <p:cNvPr id="341" name="Group 283">
            <a:extLst>
              <a:ext uri="{FF2B5EF4-FFF2-40B4-BE49-F238E27FC236}">
                <a16:creationId xmlns="" xmlns:a16="http://schemas.microsoft.com/office/drawing/2014/main" id="{A2E1FE48-FA7B-4262-B922-041542931DD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285" name="Rectangle 284">
              <a:extLst>
                <a:ext uri="{FF2B5EF4-FFF2-40B4-BE49-F238E27FC236}">
                  <a16:creationId xmlns="" xmlns:a16="http://schemas.microsoft.com/office/drawing/2014/main" id="{F2E644B1-8F72-4AC4-89F1-EB3A027341E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6" name="Freeform 6">
              <a:extLst>
                <a:ext uri="{FF2B5EF4-FFF2-40B4-BE49-F238E27FC236}">
                  <a16:creationId xmlns="" xmlns:a16="http://schemas.microsoft.com/office/drawing/2014/main" id="{1781B8E8-8A26-4FFB-BE0C-7C0C644F7C5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7" name="Freeform 7">
              <a:extLst>
                <a:ext uri="{FF2B5EF4-FFF2-40B4-BE49-F238E27FC236}">
                  <a16:creationId xmlns="" xmlns:a16="http://schemas.microsoft.com/office/drawing/2014/main" id="{4109D997-E9DF-4429-A643-3E691E2B70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8" name="Rectangle 287">
              <a:extLst>
                <a:ext uri="{FF2B5EF4-FFF2-40B4-BE49-F238E27FC236}">
                  <a16:creationId xmlns="" xmlns:a16="http://schemas.microsoft.com/office/drawing/2014/main" id="{B392695A-F131-4C51-B689-3F4D5B1A2F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9" name="Freeform 9">
              <a:extLst>
                <a:ext uri="{FF2B5EF4-FFF2-40B4-BE49-F238E27FC236}">
                  <a16:creationId xmlns="" xmlns:a16="http://schemas.microsoft.com/office/drawing/2014/main" id="{8218EC3E-07D0-417A-B0A8-057F825EF79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0" name="Freeform 10">
              <a:extLst>
                <a:ext uri="{FF2B5EF4-FFF2-40B4-BE49-F238E27FC236}">
                  <a16:creationId xmlns="" xmlns:a16="http://schemas.microsoft.com/office/drawing/2014/main" id="{B036399E-7675-47B6-A645-242946879EE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1" name="Freeform 11">
              <a:extLst>
                <a:ext uri="{FF2B5EF4-FFF2-40B4-BE49-F238E27FC236}">
                  <a16:creationId xmlns="" xmlns:a16="http://schemas.microsoft.com/office/drawing/2014/main" id="{C44A0438-B8A4-43B3-B17C-B919FCD92C2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2" name="Freeform 12">
              <a:extLst>
                <a:ext uri="{FF2B5EF4-FFF2-40B4-BE49-F238E27FC236}">
                  <a16:creationId xmlns="" xmlns:a16="http://schemas.microsoft.com/office/drawing/2014/main" id="{ABC7257F-6F64-4B81-BDA7-7C232BCBA26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3" name="Freeform 13">
              <a:extLst>
                <a:ext uri="{FF2B5EF4-FFF2-40B4-BE49-F238E27FC236}">
                  <a16:creationId xmlns="" xmlns:a16="http://schemas.microsoft.com/office/drawing/2014/main" id="{72DD7E92-F033-480C-A220-63CE422C3A1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4" name="Freeform 14">
              <a:extLst>
                <a:ext uri="{FF2B5EF4-FFF2-40B4-BE49-F238E27FC236}">
                  <a16:creationId xmlns="" xmlns:a16="http://schemas.microsoft.com/office/drawing/2014/main" id="{444A9AC9-463E-45E7-A818-13F664F7C0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5" name="Freeform 15">
              <a:extLst>
                <a:ext uri="{FF2B5EF4-FFF2-40B4-BE49-F238E27FC236}">
                  <a16:creationId xmlns="" xmlns:a16="http://schemas.microsoft.com/office/drawing/2014/main" id="{6CCE9BBE-5DE3-4991-80CA-DFEB928673D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6" name="Freeform 16">
              <a:extLst>
                <a:ext uri="{FF2B5EF4-FFF2-40B4-BE49-F238E27FC236}">
                  <a16:creationId xmlns="" xmlns:a16="http://schemas.microsoft.com/office/drawing/2014/main" id="{3180F6DF-A13F-491C-BF97-B206E3E7B9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7" name="Freeform 17">
              <a:extLst>
                <a:ext uri="{FF2B5EF4-FFF2-40B4-BE49-F238E27FC236}">
                  <a16:creationId xmlns="" xmlns:a16="http://schemas.microsoft.com/office/drawing/2014/main" id="{CAD0E44C-73C8-42BB-ADA8-2BA6B30824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8" name="Freeform 18">
              <a:extLst>
                <a:ext uri="{FF2B5EF4-FFF2-40B4-BE49-F238E27FC236}">
                  <a16:creationId xmlns="" xmlns:a16="http://schemas.microsoft.com/office/drawing/2014/main" id="{436EC43E-A70D-4E5C-B275-35CA8E93C1B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9" name="Freeform 19">
              <a:extLst>
                <a:ext uri="{FF2B5EF4-FFF2-40B4-BE49-F238E27FC236}">
                  <a16:creationId xmlns="" xmlns:a16="http://schemas.microsoft.com/office/drawing/2014/main" id="{ADE7E5B6-2E2A-4F56-9E90-F8613E6D10F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0" name="Freeform 20">
              <a:extLst>
                <a:ext uri="{FF2B5EF4-FFF2-40B4-BE49-F238E27FC236}">
                  <a16:creationId xmlns="" xmlns:a16="http://schemas.microsoft.com/office/drawing/2014/main" id="{86B9E49B-AE8D-47E0-BACC-A6D0AC3AB23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1" name="Freeform 21">
              <a:extLst>
                <a:ext uri="{FF2B5EF4-FFF2-40B4-BE49-F238E27FC236}">
                  <a16:creationId xmlns="" xmlns:a16="http://schemas.microsoft.com/office/drawing/2014/main" id="{2EB961AF-CD61-41BA-B0B2-0741A5ED644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2" name="Freeform 22">
              <a:extLst>
                <a:ext uri="{FF2B5EF4-FFF2-40B4-BE49-F238E27FC236}">
                  <a16:creationId xmlns="" xmlns:a16="http://schemas.microsoft.com/office/drawing/2014/main" id="{DC42BDA1-810A-4135-B3B1-B3161D372A3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3" name="Freeform 23">
              <a:extLst>
                <a:ext uri="{FF2B5EF4-FFF2-40B4-BE49-F238E27FC236}">
                  <a16:creationId xmlns="" xmlns:a16="http://schemas.microsoft.com/office/drawing/2014/main" id="{FA51FCA8-FCF4-4116-8CB2-5C539E37F44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4" name="Freeform 24">
              <a:extLst>
                <a:ext uri="{FF2B5EF4-FFF2-40B4-BE49-F238E27FC236}">
                  <a16:creationId xmlns="" xmlns:a16="http://schemas.microsoft.com/office/drawing/2014/main" id="{F2850A10-CDBC-462A-8CB7-02587468344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5" name="Freeform 25">
              <a:extLst>
                <a:ext uri="{FF2B5EF4-FFF2-40B4-BE49-F238E27FC236}">
                  <a16:creationId xmlns="" xmlns:a16="http://schemas.microsoft.com/office/drawing/2014/main" id="{738A37B9-77C2-4464-BF1F-2AF25A0D298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6" name="Freeform 26">
              <a:extLst>
                <a:ext uri="{FF2B5EF4-FFF2-40B4-BE49-F238E27FC236}">
                  <a16:creationId xmlns="" xmlns:a16="http://schemas.microsoft.com/office/drawing/2014/main" id="{89026C8B-A162-4523-A51B-9F1200BC603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7" name="Freeform 27">
              <a:extLst>
                <a:ext uri="{FF2B5EF4-FFF2-40B4-BE49-F238E27FC236}">
                  <a16:creationId xmlns="" xmlns:a16="http://schemas.microsoft.com/office/drawing/2014/main" id="{5B76BC40-1FA2-477D-B2C2-4763577DB7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8" name="Freeform 28">
              <a:extLst>
                <a:ext uri="{FF2B5EF4-FFF2-40B4-BE49-F238E27FC236}">
                  <a16:creationId xmlns="" xmlns:a16="http://schemas.microsoft.com/office/drawing/2014/main" id="{6BC68EAA-2809-4AE4-80C1-2555CEF73DF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9" name="Freeform 29">
              <a:extLst>
                <a:ext uri="{FF2B5EF4-FFF2-40B4-BE49-F238E27FC236}">
                  <a16:creationId xmlns="" xmlns:a16="http://schemas.microsoft.com/office/drawing/2014/main" id="{FE709D1B-0541-4414-9E87-CF7D6918C14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0" name="Freeform 30">
              <a:extLst>
                <a:ext uri="{FF2B5EF4-FFF2-40B4-BE49-F238E27FC236}">
                  <a16:creationId xmlns="" xmlns:a16="http://schemas.microsoft.com/office/drawing/2014/main" id="{33BCB888-11B8-4D01-BCDA-59BBA28DCE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1" name="Freeform 31">
              <a:extLst>
                <a:ext uri="{FF2B5EF4-FFF2-40B4-BE49-F238E27FC236}">
                  <a16:creationId xmlns="" xmlns:a16="http://schemas.microsoft.com/office/drawing/2014/main" id="{28E5CE3E-C11A-4CF7-82BF-37D1221D4E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2" name="Freeform 32">
              <a:extLst>
                <a:ext uri="{FF2B5EF4-FFF2-40B4-BE49-F238E27FC236}">
                  <a16:creationId xmlns="" xmlns:a16="http://schemas.microsoft.com/office/drawing/2014/main" id="{55284FC3-21FB-4FA7-B695-2D6A9CEF73E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3" name="Rectangle 312">
              <a:extLst>
                <a:ext uri="{FF2B5EF4-FFF2-40B4-BE49-F238E27FC236}">
                  <a16:creationId xmlns="" xmlns:a16="http://schemas.microsoft.com/office/drawing/2014/main" id="{13DA6B78-00DE-4E55-9124-EFD72519BB9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4" name="Freeform 34">
              <a:extLst>
                <a:ext uri="{FF2B5EF4-FFF2-40B4-BE49-F238E27FC236}">
                  <a16:creationId xmlns="" xmlns:a16="http://schemas.microsoft.com/office/drawing/2014/main" id="{D4602B0F-2844-48BE-9B4A-0366AC90450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5" name="Freeform 35">
              <a:extLst>
                <a:ext uri="{FF2B5EF4-FFF2-40B4-BE49-F238E27FC236}">
                  <a16:creationId xmlns="" xmlns:a16="http://schemas.microsoft.com/office/drawing/2014/main" id="{E31E05BB-6004-474D-9900-D990378FD3F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6" name="Freeform 36">
              <a:extLst>
                <a:ext uri="{FF2B5EF4-FFF2-40B4-BE49-F238E27FC236}">
                  <a16:creationId xmlns="" xmlns:a16="http://schemas.microsoft.com/office/drawing/2014/main" id="{00BD01ED-F65D-4601-A77D-508E960E09A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7" name="Freeform 37">
              <a:extLst>
                <a:ext uri="{FF2B5EF4-FFF2-40B4-BE49-F238E27FC236}">
                  <a16:creationId xmlns="" xmlns:a16="http://schemas.microsoft.com/office/drawing/2014/main" id="{FD307CAE-789C-4E80-B6F1-9858A3ABA3F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8" name="Freeform 38">
              <a:extLst>
                <a:ext uri="{FF2B5EF4-FFF2-40B4-BE49-F238E27FC236}">
                  <a16:creationId xmlns="" xmlns:a16="http://schemas.microsoft.com/office/drawing/2014/main" id="{94B97B29-709E-4E24-B2FA-EF84AA12D29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9" name="Freeform 39">
              <a:extLst>
                <a:ext uri="{FF2B5EF4-FFF2-40B4-BE49-F238E27FC236}">
                  <a16:creationId xmlns="" xmlns:a16="http://schemas.microsoft.com/office/drawing/2014/main" id="{C05D52B9-1FA2-4E7C-8229-B09811A9013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0" name="Freeform 40">
              <a:extLst>
                <a:ext uri="{FF2B5EF4-FFF2-40B4-BE49-F238E27FC236}">
                  <a16:creationId xmlns="" xmlns:a16="http://schemas.microsoft.com/office/drawing/2014/main" id="{CC0A5575-2FB9-440F-B9A8-E0DDE1C37CE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1" name="Freeform 41">
              <a:extLst>
                <a:ext uri="{FF2B5EF4-FFF2-40B4-BE49-F238E27FC236}">
                  <a16:creationId xmlns="" xmlns:a16="http://schemas.microsoft.com/office/drawing/2014/main" id="{AFFCC88F-01DF-4DE1-8CD5-88631E30912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2" name="Freeform 42">
              <a:extLst>
                <a:ext uri="{FF2B5EF4-FFF2-40B4-BE49-F238E27FC236}">
                  <a16:creationId xmlns="" xmlns:a16="http://schemas.microsoft.com/office/drawing/2014/main" id="{33EEC40B-E2CD-4BAC-94D6-85B70714226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3" name="Freeform 43">
              <a:extLst>
                <a:ext uri="{FF2B5EF4-FFF2-40B4-BE49-F238E27FC236}">
                  <a16:creationId xmlns="" xmlns:a16="http://schemas.microsoft.com/office/drawing/2014/main" id="{3E0E9643-5C60-4933-BB1B-9A09057E72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4" name="Freeform 44">
              <a:extLst>
                <a:ext uri="{FF2B5EF4-FFF2-40B4-BE49-F238E27FC236}">
                  <a16:creationId xmlns="" xmlns:a16="http://schemas.microsoft.com/office/drawing/2014/main" id="{94F86E92-9EC7-437C-946B-31E7C1C477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5" name="Rectangle 324">
              <a:extLst>
                <a:ext uri="{FF2B5EF4-FFF2-40B4-BE49-F238E27FC236}">
                  <a16:creationId xmlns="" xmlns:a16="http://schemas.microsoft.com/office/drawing/2014/main" id="{BE9A51BE-C514-46B5-ABA6-7E7C878F8E5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6" name="Freeform 46">
              <a:extLst>
                <a:ext uri="{FF2B5EF4-FFF2-40B4-BE49-F238E27FC236}">
                  <a16:creationId xmlns="" xmlns:a16="http://schemas.microsoft.com/office/drawing/2014/main" id="{8B255447-F0E9-4D96-A4B0-F9EDDE58A3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7" name="Freeform 47">
              <a:extLst>
                <a:ext uri="{FF2B5EF4-FFF2-40B4-BE49-F238E27FC236}">
                  <a16:creationId xmlns="" xmlns:a16="http://schemas.microsoft.com/office/drawing/2014/main" id="{AFAC5F3A-3BE7-489E-A848-498B9995F1D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8" name="Freeform 48">
              <a:extLst>
                <a:ext uri="{FF2B5EF4-FFF2-40B4-BE49-F238E27FC236}">
                  <a16:creationId xmlns="" xmlns:a16="http://schemas.microsoft.com/office/drawing/2014/main" id="{A974E7AA-5EF3-4817-B0AE-4C1A784EE9A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9" name="Freeform 49">
              <a:extLst>
                <a:ext uri="{FF2B5EF4-FFF2-40B4-BE49-F238E27FC236}">
                  <a16:creationId xmlns="" xmlns:a16="http://schemas.microsoft.com/office/drawing/2014/main" id="{8AA54AC1-3E87-49C0-A594-87829A2CFF3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0" name="Freeform 50">
              <a:extLst>
                <a:ext uri="{FF2B5EF4-FFF2-40B4-BE49-F238E27FC236}">
                  <a16:creationId xmlns="" xmlns:a16="http://schemas.microsoft.com/office/drawing/2014/main" id="{CC237789-73BC-4BD9-BFE8-1325FA4B522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1" name="Freeform 51">
              <a:extLst>
                <a:ext uri="{FF2B5EF4-FFF2-40B4-BE49-F238E27FC236}">
                  <a16:creationId xmlns="" xmlns:a16="http://schemas.microsoft.com/office/drawing/2014/main" id="{DCF4052D-CF62-47DC-991E-49D0BA908F7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2" name="Freeform 52">
              <a:extLst>
                <a:ext uri="{FF2B5EF4-FFF2-40B4-BE49-F238E27FC236}">
                  <a16:creationId xmlns="" xmlns:a16="http://schemas.microsoft.com/office/drawing/2014/main" id="{2ABD9104-C938-44F2-8622-8407A2593BB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3" name="Freeform 53">
              <a:extLst>
                <a:ext uri="{FF2B5EF4-FFF2-40B4-BE49-F238E27FC236}">
                  <a16:creationId xmlns="" xmlns:a16="http://schemas.microsoft.com/office/drawing/2014/main" id="{4AA18F60-3E86-4A5A-B82E-A79183ED363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4" name="Freeform 54">
              <a:extLst>
                <a:ext uri="{FF2B5EF4-FFF2-40B4-BE49-F238E27FC236}">
                  <a16:creationId xmlns="" xmlns:a16="http://schemas.microsoft.com/office/drawing/2014/main" id="{0F34C941-6196-4937-99E5-14AAD23F280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5" name="Freeform 55">
              <a:extLst>
                <a:ext uri="{FF2B5EF4-FFF2-40B4-BE49-F238E27FC236}">
                  <a16:creationId xmlns="" xmlns:a16="http://schemas.microsoft.com/office/drawing/2014/main" id="{60DB8A6C-23D7-4A88-BDCE-8FEC86A1230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6" name="Freeform 56">
              <a:extLst>
                <a:ext uri="{FF2B5EF4-FFF2-40B4-BE49-F238E27FC236}">
                  <a16:creationId xmlns="" xmlns:a16="http://schemas.microsoft.com/office/drawing/2014/main" id="{29F5F702-AEE6-4633-BB20-7A15C3A31FD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7" name="Freeform 57">
              <a:extLst>
                <a:ext uri="{FF2B5EF4-FFF2-40B4-BE49-F238E27FC236}">
                  <a16:creationId xmlns="" xmlns:a16="http://schemas.microsoft.com/office/drawing/2014/main" id="{F30C7A45-6890-4EA5-9F6B-E2AB4D04C57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8" name="Freeform 58">
              <a:extLst>
                <a:ext uri="{FF2B5EF4-FFF2-40B4-BE49-F238E27FC236}">
                  <a16:creationId xmlns="" xmlns:a16="http://schemas.microsoft.com/office/drawing/2014/main" id="{F31A7373-F68A-485D-95DC-B53ACC7B5F9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21569" y="3879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sz="3200" b="1" u="sng" dirty="0">
              <a:solidFill>
                <a:schemeClr val="accent5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536891" y="1563688"/>
            <a:ext cx="753732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Collected stock data via Yahoo Finance (AAPL)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Features: log returns, moving averages, volatility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Models Used: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</a:rPr>
              <a:t>          .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Linear Regression &amp; ARIMA (stock prediction)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.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Logistic Regression (credit risk)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.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Linear Regression (revenue)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Metrics: R², RMSE, Accuracy, F1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 &amp; GBM simulation</a:t>
            </a:r>
          </a:p>
        </p:txBody>
      </p:sp>
    </p:spTree>
    <p:extLst>
      <p:ext uri="{BB962C8B-B14F-4D97-AF65-F5344CB8AC3E}">
        <p14:creationId xmlns:p14="http://schemas.microsoft.com/office/powerpoint/2010/main" val="30266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="" xmlns:a16="http://schemas.microsoft.com/office/drawing/2014/main" id="{5BE62A68-92FB-4DA6-B1D6-FA043544A9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3" name="Picture 2">
            <a:extLst>
              <a:ext uri="{FF2B5EF4-FFF2-40B4-BE49-F238E27FC236}">
                <a16:creationId xmlns="" xmlns:a16="http://schemas.microsoft.com/office/drawing/2014/main" id="{10A6DFCC-5864-48A7-8196-CBCF038BB8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3" cstate="email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783" y="0"/>
            <a:ext cx="12188952" cy="6858000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5" name="Group 94">
            <a:extLst>
              <a:ext uri="{FF2B5EF4-FFF2-40B4-BE49-F238E27FC236}">
                <a16:creationId xmlns="" xmlns:a16="http://schemas.microsoft.com/office/drawing/2014/main" id="{03CA880E-A155-41A2-B87D-21AC3CE333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96" name="Rectangle 5">
              <a:extLst>
                <a:ext uri="{FF2B5EF4-FFF2-40B4-BE49-F238E27FC236}">
                  <a16:creationId xmlns="" xmlns:a16="http://schemas.microsoft.com/office/drawing/2014/main" id="{AD179668-A46F-4D4C-8C75-2F3B4B5787B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6">
              <a:extLst>
                <a:ext uri="{FF2B5EF4-FFF2-40B4-BE49-F238E27FC236}">
                  <a16:creationId xmlns="" xmlns:a16="http://schemas.microsoft.com/office/drawing/2014/main" id="{0DB283C2-E19A-4A75-909F-450DB72DEC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7">
              <a:extLst>
                <a:ext uri="{FF2B5EF4-FFF2-40B4-BE49-F238E27FC236}">
                  <a16:creationId xmlns="" xmlns:a16="http://schemas.microsoft.com/office/drawing/2014/main" id="{B674E08A-09B5-42AD-805C-43DAE1D0BE9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8">
              <a:extLst>
                <a:ext uri="{FF2B5EF4-FFF2-40B4-BE49-F238E27FC236}">
                  <a16:creationId xmlns="" xmlns:a16="http://schemas.microsoft.com/office/drawing/2014/main" id="{248B903F-D11E-41B4-A6F7-5ACF56D76B3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9">
              <a:extLst>
                <a:ext uri="{FF2B5EF4-FFF2-40B4-BE49-F238E27FC236}">
                  <a16:creationId xmlns="" xmlns:a16="http://schemas.microsoft.com/office/drawing/2014/main" id="{68B65942-DED3-475B-B28D-839E15541C7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10">
              <a:extLst>
                <a:ext uri="{FF2B5EF4-FFF2-40B4-BE49-F238E27FC236}">
                  <a16:creationId xmlns="" xmlns:a16="http://schemas.microsoft.com/office/drawing/2014/main" id="{54C02C20-8E50-4D5F-9E89-7266186B10E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11">
              <a:extLst>
                <a:ext uri="{FF2B5EF4-FFF2-40B4-BE49-F238E27FC236}">
                  <a16:creationId xmlns="" xmlns:a16="http://schemas.microsoft.com/office/drawing/2014/main" id="{057C79DE-C22B-4732-B921-1EEF64DAD2B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12">
              <a:extLst>
                <a:ext uri="{FF2B5EF4-FFF2-40B4-BE49-F238E27FC236}">
                  <a16:creationId xmlns="" xmlns:a16="http://schemas.microsoft.com/office/drawing/2014/main" id="{21E55FE5-F856-4E6D-A505-4A5AA92FC24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13">
              <a:extLst>
                <a:ext uri="{FF2B5EF4-FFF2-40B4-BE49-F238E27FC236}">
                  <a16:creationId xmlns="" xmlns:a16="http://schemas.microsoft.com/office/drawing/2014/main" id="{564ACC84-D8A2-43FB-AB43-D7A892AC83B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14">
              <a:extLst>
                <a:ext uri="{FF2B5EF4-FFF2-40B4-BE49-F238E27FC236}">
                  <a16:creationId xmlns="" xmlns:a16="http://schemas.microsoft.com/office/drawing/2014/main" id="{33DE6074-A243-4841-8A21-41739E524B3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15">
              <a:extLst>
                <a:ext uri="{FF2B5EF4-FFF2-40B4-BE49-F238E27FC236}">
                  <a16:creationId xmlns="" xmlns:a16="http://schemas.microsoft.com/office/drawing/2014/main" id="{6AD73007-A6A4-498E-8AF9-C3F7D61DCDB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Line 16">
              <a:extLst>
                <a:ext uri="{FF2B5EF4-FFF2-40B4-BE49-F238E27FC236}">
                  <a16:creationId xmlns="" xmlns:a16="http://schemas.microsoft.com/office/drawing/2014/main" id="{541BFD40-70B0-48BA-9216-9C67411F45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8" name="Freeform 17">
              <a:extLst>
                <a:ext uri="{FF2B5EF4-FFF2-40B4-BE49-F238E27FC236}">
                  <a16:creationId xmlns="" xmlns:a16="http://schemas.microsoft.com/office/drawing/2014/main" id="{7DFC59A5-0E43-4308-8BFB-F505CFB5499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18">
              <a:extLst>
                <a:ext uri="{FF2B5EF4-FFF2-40B4-BE49-F238E27FC236}">
                  <a16:creationId xmlns="" xmlns:a16="http://schemas.microsoft.com/office/drawing/2014/main" id="{0852232F-7FE7-4B61-AC34-F29289DAC7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19">
              <a:extLst>
                <a:ext uri="{FF2B5EF4-FFF2-40B4-BE49-F238E27FC236}">
                  <a16:creationId xmlns="" xmlns:a16="http://schemas.microsoft.com/office/drawing/2014/main" id="{F2467A7F-F122-4464-A682-8C4DB1DA1E6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20">
              <a:extLst>
                <a:ext uri="{FF2B5EF4-FFF2-40B4-BE49-F238E27FC236}">
                  <a16:creationId xmlns="" xmlns:a16="http://schemas.microsoft.com/office/drawing/2014/main" id="{2178D569-0695-49D6-8261-1BF6E2E48F2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Rectangle 21">
              <a:extLst>
                <a:ext uri="{FF2B5EF4-FFF2-40B4-BE49-F238E27FC236}">
                  <a16:creationId xmlns="" xmlns:a16="http://schemas.microsoft.com/office/drawing/2014/main" id="{E289FFF1-2E96-4F4A-94D2-D1FED6AE8A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3" name="Freeform 22">
              <a:extLst>
                <a:ext uri="{FF2B5EF4-FFF2-40B4-BE49-F238E27FC236}">
                  <a16:creationId xmlns="" xmlns:a16="http://schemas.microsoft.com/office/drawing/2014/main" id="{F0509D92-D47A-49BC-899A-0C2AB53BC6B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23">
              <a:extLst>
                <a:ext uri="{FF2B5EF4-FFF2-40B4-BE49-F238E27FC236}">
                  <a16:creationId xmlns="" xmlns:a16="http://schemas.microsoft.com/office/drawing/2014/main" id="{606E419B-186B-4DA7-95FA-F921A2D3FC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24">
              <a:extLst>
                <a:ext uri="{FF2B5EF4-FFF2-40B4-BE49-F238E27FC236}">
                  <a16:creationId xmlns="" xmlns:a16="http://schemas.microsoft.com/office/drawing/2014/main" id="{35DBBAC4-A0DC-44A6-A64F-3FF22BC30B8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25">
              <a:extLst>
                <a:ext uri="{FF2B5EF4-FFF2-40B4-BE49-F238E27FC236}">
                  <a16:creationId xmlns="" xmlns:a16="http://schemas.microsoft.com/office/drawing/2014/main" id="{45359546-A3CF-4560-869D-4C642B0F75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26">
              <a:extLst>
                <a:ext uri="{FF2B5EF4-FFF2-40B4-BE49-F238E27FC236}">
                  <a16:creationId xmlns="" xmlns:a16="http://schemas.microsoft.com/office/drawing/2014/main" id="{A9D2DDA1-3EE0-4B5E-8107-6000BCB2B4C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27">
              <a:extLst>
                <a:ext uri="{FF2B5EF4-FFF2-40B4-BE49-F238E27FC236}">
                  <a16:creationId xmlns="" xmlns:a16="http://schemas.microsoft.com/office/drawing/2014/main" id="{6DA22C48-18EA-47BE-B75A-9594E025BEF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28">
              <a:extLst>
                <a:ext uri="{FF2B5EF4-FFF2-40B4-BE49-F238E27FC236}">
                  <a16:creationId xmlns="" xmlns:a16="http://schemas.microsoft.com/office/drawing/2014/main" id="{411A5F9B-C5BD-4FE0-BEE1-5FA9B82FB34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29">
              <a:extLst>
                <a:ext uri="{FF2B5EF4-FFF2-40B4-BE49-F238E27FC236}">
                  <a16:creationId xmlns="" xmlns:a16="http://schemas.microsoft.com/office/drawing/2014/main" id="{AFFCFD60-FB34-408B-A2EA-311A1093D0E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30">
              <a:extLst>
                <a:ext uri="{FF2B5EF4-FFF2-40B4-BE49-F238E27FC236}">
                  <a16:creationId xmlns="" xmlns:a16="http://schemas.microsoft.com/office/drawing/2014/main" id="{72B9EBCA-3EF6-4296-80E0-CD849B27EDE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31">
              <a:extLst>
                <a:ext uri="{FF2B5EF4-FFF2-40B4-BE49-F238E27FC236}">
                  <a16:creationId xmlns="" xmlns:a16="http://schemas.microsoft.com/office/drawing/2014/main" id="{CC021197-0DB7-42B6-93BB-32252A9373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26" name="Group 125">
            <a:extLst>
              <a:ext uri="{FF2B5EF4-FFF2-40B4-BE49-F238E27FC236}">
                <a16:creationId xmlns="" xmlns:a16="http://schemas.microsoft.com/office/drawing/2014/main" id="{A847D4E2-EA7B-40EF-8062-D1FAF838F6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79200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27" name="Freeform 32">
              <a:extLst>
                <a:ext uri="{FF2B5EF4-FFF2-40B4-BE49-F238E27FC236}">
                  <a16:creationId xmlns="" xmlns:a16="http://schemas.microsoft.com/office/drawing/2014/main" id="{F1549F3B-53A1-4D15-8E8E-4297D91B8D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33">
              <a:extLst>
                <a:ext uri="{FF2B5EF4-FFF2-40B4-BE49-F238E27FC236}">
                  <a16:creationId xmlns="" xmlns:a16="http://schemas.microsoft.com/office/drawing/2014/main" id="{841347B2-F767-433C-946A-1B19B4C40EB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34">
              <a:extLst>
                <a:ext uri="{FF2B5EF4-FFF2-40B4-BE49-F238E27FC236}">
                  <a16:creationId xmlns="" xmlns:a16="http://schemas.microsoft.com/office/drawing/2014/main" id="{B34A4847-B6CA-4001-8EB1-33B3854A448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35">
              <a:extLst>
                <a:ext uri="{FF2B5EF4-FFF2-40B4-BE49-F238E27FC236}">
                  <a16:creationId xmlns="" xmlns:a16="http://schemas.microsoft.com/office/drawing/2014/main" id="{EF334B32-D0A0-45DE-99CB-37A3E56ECE7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36">
              <a:extLst>
                <a:ext uri="{FF2B5EF4-FFF2-40B4-BE49-F238E27FC236}">
                  <a16:creationId xmlns="" xmlns:a16="http://schemas.microsoft.com/office/drawing/2014/main" id="{5D1098DF-5812-4A6F-A4B7-AFEBEDA9837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37">
              <a:extLst>
                <a:ext uri="{FF2B5EF4-FFF2-40B4-BE49-F238E27FC236}">
                  <a16:creationId xmlns="" xmlns:a16="http://schemas.microsoft.com/office/drawing/2014/main" id="{2A72CC5D-2EA1-4ABD-B694-045401D7F21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38">
              <a:extLst>
                <a:ext uri="{FF2B5EF4-FFF2-40B4-BE49-F238E27FC236}">
                  <a16:creationId xmlns="" xmlns:a16="http://schemas.microsoft.com/office/drawing/2014/main" id="{47B8C57D-403F-4D5B-9724-24276E99B44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39">
              <a:extLst>
                <a:ext uri="{FF2B5EF4-FFF2-40B4-BE49-F238E27FC236}">
                  <a16:creationId xmlns="" xmlns:a16="http://schemas.microsoft.com/office/drawing/2014/main" id="{4890E5D3-F793-4B6A-AA8F-1F6C03BD1B4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40">
              <a:extLst>
                <a:ext uri="{FF2B5EF4-FFF2-40B4-BE49-F238E27FC236}">
                  <a16:creationId xmlns="" xmlns:a16="http://schemas.microsoft.com/office/drawing/2014/main" id="{68A2FE4A-346D-4EA5-B377-EED4515161C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Rectangle 41">
              <a:extLst>
                <a:ext uri="{FF2B5EF4-FFF2-40B4-BE49-F238E27FC236}">
                  <a16:creationId xmlns="" xmlns:a16="http://schemas.microsoft.com/office/drawing/2014/main" id="{2F12D5D5-9BB1-4D89-B5B4-8F8353825B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543051" y="-165894"/>
            <a:ext cx="8791575" cy="1244600"/>
          </a:xfrm>
        </p:spPr>
        <p:txBody>
          <a:bodyPr/>
          <a:lstStyle/>
          <a:p>
            <a:pPr algn="ctr"/>
            <a:r>
              <a:rPr lang="en-US" sz="32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Financial Interpretations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614488" y="1611313"/>
            <a:ext cx="8791575" cy="1655762"/>
          </a:xfrm>
        </p:spPr>
        <p:txBody>
          <a:bodyPr>
            <a:no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Stock models guide investor decisions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Credit risk model supports loan approval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Revenue forecasting aids budget planning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GBM used for derivative pricing simulations</a:t>
            </a:r>
          </a:p>
        </p:txBody>
      </p:sp>
    </p:spTree>
    <p:extLst>
      <p:ext uri="{BB962C8B-B14F-4D97-AF65-F5344CB8AC3E}">
        <p14:creationId xmlns:p14="http://schemas.microsoft.com/office/powerpoint/2010/main" val="956639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14F439-6F4E-4BCD-9A8D-B3943844C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382" y="0"/>
            <a:ext cx="9905998" cy="899353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Workflow</a:t>
            </a: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386110" y="1057172"/>
            <a:ext cx="9802968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get_stock_data() → Data collection &amp; features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linear_regression_model() → Trend analysis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arima_forecast() → Time series forecasting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credit_risk_model() → Default classification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revenue_forecasting() → Growth simulation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simulate_gbm() → Asset price modeling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789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1A79215-653F-4996-95E5-0FD4B247B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0456" y="1376267"/>
            <a:ext cx="9910859" cy="5076049"/>
          </a:xfrm>
        </p:spPr>
        <p:txBody>
          <a:bodyPr>
            <a:no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Captured long-term trend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Accurate closing price forecasts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 Model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~80% accuracy on synthetic data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Forecasting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Growth trend visible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GBM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Realistic stock simulations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86864" y="0"/>
            <a:ext cx="9912355" cy="819355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Summary</a:t>
            </a:r>
          </a:p>
        </p:txBody>
      </p:sp>
    </p:spTree>
    <p:extLst>
      <p:ext uri="{BB962C8B-B14F-4D97-AF65-F5344CB8AC3E}">
        <p14:creationId xmlns:p14="http://schemas.microsoft.com/office/powerpoint/2010/main" val="39065403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ECBD1B6F-AE5F-4B27-9BE1-4797C9BEFB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0B6055E-F2DC-412A-8B07-D3793807DA8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938410-2173-430A-9B92-20257D39BD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design</Template>
  <TotalTime>0</TotalTime>
  <Words>176</Words>
  <Application>Microsoft Office PowerPoint</Application>
  <PresentationFormat>Widescreen</PresentationFormat>
  <Paragraphs>44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Times New Roman</vt:lpstr>
      <vt:lpstr>Trebuchet MS</vt:lpstr>
      <vt:lpstr>Tw Cen MT</vt:lpstr>
      <vt:lpstr>Wingdings</vt:lpstr>
      <vt:lpstr>Circuit</vt:lpstr>
      <vt:lpstr>  </vt:lpstr>
      <vt:lpstr>Methodology</vt:lpstr>
      <vt:lpstr>Financial Interpretations</vt:lpstr>
      <vt:lpstr>Code Workflow</vt:lpstr>
      <vt:lpstr>Results 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2025-04-28T15:36:31Z</dcterms:created>
  <dcterms:modified xsi:type="dcterms:W3CDTF">2025-06-03T16:19:48Z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