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1"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37"/>
    <p:restoredTop sz="94674"/>
  </p:normalViewPr>
  <p:slideViewPr>
    <p:cSldViewPr snapToObjects="1">
      <p:cViewPr>
        <p:scale>
          <a:sx n="30" d="100"/>
          <a:sy n="30" d="100"/>
        </p:scale>
        <p:origin x="-2166" y="-2928"/>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4596"/>
    </p:cViewPr>
  </p:sorter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shur Ramhith" userId="262d85bc98016be8" providerId="LiveId" clId="{C2A8E119-1E22-458B-AC59-AB15E0B61D63}"/>
    <pc:docChg chg="undo custSel delSld modSld">
      <pc:chgData name="Manshur Ramhith" userId="262d85bc98016be8" providerId="LiveId" clId="{C2A8E119-1E22-458B-AC59-AB15E0B61D63}" dt="2020-04-08T05:55:49.328" v="315" actId="47"/>
      <pc:docMkLst>
        <pc:docMk/>
      </pc:docMkLst>
      <pc:sldChg chg="del">
        <pc:chgData name="Manshur Ramhith" userId="262d85bc98016be8" providerId="LiveId" clId="{C2A8E119-1E22-458B-AC59-AB15E0B61D63}" dt="2020-04-08T05:55:49.328" v="315" actId="47"/>
        <pc:sldMkLst>
          <pc:docMk/>
          <pc:sldMk cId="0" sldId="260"/>
        </pc:sldMkLst>
      </pc:sldChg>
      <pc:sldChg chg="delSp modSp mod">
        <pc:chgData name="Manshur Ramhith" userId="262d85bc98016be8" providerId="LiveId" clId="{C2A8E119-1E22-458B-AC59-AB15E0B61D63}" dt="2020-04-08T05:54:41.992" v="313" actId="20577"/>
        <pc:sldMkLst>
          <pc:docMk/>
          <pc:sldMk cId="0" sldId="261"/>
        </pc:sldMkLst>
        <pc:spChg chg="mod">
          <ac:chgData name="Manshur Ramhith" userId="262d85bc98016be8" providerId="LiveId" clId="{C2A8E119-1E22-458B-AC59-AB15E0B61D63}" dt="2020-04-08T05:45:57.473" v="83" actId="20577"/>
          <ac:spMkLst>
            <pc:docMk/>
            <pc:sldMk cId="0" sldId="261"/>
            <ac:spMk id="29" creationId="{5FC5997D-226B-4DE3-BCDB-59E454C69A7C}"/>
          </ac:spMkLst>
        </pc:spChg>
        <pc:spChg chg="mod">
          <ac:chgData name="Manshur Ramhith" userId="262d85bc98016be8" providerId="LiveId" clId="{C2A8E119-1E22-458B-AC59-AB15E0B61D63}" dt="2020-04-08T05:52:57.322" v="221" actId="20577"/>
          <ac:spMkLst>
            <pc:docMk/>
            <pc:sldMk cId="0" sldId="261"/>
            <ac:spMk id="14337" creationId="{00000000-0000-0000-0000-000000000000}"/>
          </ac:spMkLst>
        </pc:spChg>
        <pc:spChg chg="mod">
          <ac:chgData name="Manshur Ramhith" userId="262d85bc98016be8" providerId="LiveId" clId="{C2A8E119-1E22-458B-AC59-AB15E0B61D63}" dt="2020-04-08T05:54:41.992" v="313" actId="20577"/>
          <ac:spMkLst>
            <pc:docMk/>
            <pc:sldMk cId="0" sldId="261"/>
            <ac:spMk id="14338" creationId="{00000000-0000-0000-0000-000000000000}"/>
          </ac:spMkLst>
        </pc:spChg>
        <pc:spChg chg="mod">
          <ac:chgData name="Manshur Ramhith" userId="262d85bc98016be8" providerId="LiveId" clId="{C2A8E119-1E22-458B-AC59-AB15E0B61D63}" dt="2020-04-08T05:49:50.008" v="144" actId="20577"/>
          <ac:spMkLst>
            <pc:docMk/>
            <pc:sldMk cId="0" sldId="261"/>
            <ac:spMk id="14341" creationId="{00000000-0000-0000-0000-000000000000}"/>
          </ac:spMkLst>
        </pc:spChg>
        <pc:spChg chg="mod">
          <ac:chgData name="Manshur Ramhith" userId="262d85bc98016be8" providerId="LiveId" clId="{C2A8E119-1E22-458B-AC59-AB15E0B61D63}" dt="2020-04-08T05:51:30.681" v="158" actId="20577"/>
          <ac:spMkLst>
            <pc:docMk/>
            <pc:sldMk cId="0" sldId="261"/>
            <ac:spMk id="14342" creationId="{00000000-0000-0000-0000-000000000000}"/>
          </ac:spMkLst>
        </pc:spChg>
        <pc:spChg chg="mod">
          <ac:chgData name="Manshur Ramhith" userId="262d85bc98016be8" providerId="LiveId" clId="{C2A8E119-1E22-458B-AC59-AB15E0B61D63}" dt="2020-04-08T05:45:31.149" v="56" actId="20577"/>
          <ac:spMkLst>
            <pc:docMk/>
            <pc:sldMk cId="0" sldId="261"/>
            <ac:spMk id="14344" creationId="{00000000-0000-0000-0000-000000000000}"/>
          </ac:spMkLst>
        </pc:spChg>
        <pc:spChg chg="mod">
          <ac:chgData name="Manshur Ramhith" userId="262d85bc98016be8" providerId="LiveId" clId="{C2A8E119-1E22-458B-AC59-AB15E0B61D63}" dt="2020-04-08T05:46:17.788" v="85" actId="1076"/>
          <ac:spMkLst>
            <pc:docMk/>
            <pc:sldMk cId="0" sldId="261"/>
            <ac:spMk id="14350" creationId="{00000000-0000-0000-0000-000000000000}"/>
          </ac:spMkLst>
        </pc:spChg>
        <pc:spChg chg="mod">
          <ac:chgData name="Manshur Ramhith" userId="262d85bc98016be8" providerId="LiveId" clId="{C2A8E119-1E22-458B-AC59-AB15E0B61D63}" dt="2020-04-08T05:47:08.919" v="88" actId="1076"/>
          <ac:spMkLst>
            <pc:docMk/>
            <pc:sldMk cId="0" sldId="261"/>
            <ac:spMk id="14351" creationId="{00000000-0000-0000-0000-000000000000}"/>
          </ac:spMkLst>
        </pc:spChg>
        <pc:spChg chg="del">
          <ac:chgData name="Manshur Ramhith" userId="262d85bc98016be8" providerId="LiveId" clId="{C2A8E119-1E22-458B-AC59-AB15E0B61D63}" dt="2020-04-08T05:46:58.632" v="86" actId="478"/>
          <ac:spMkLst>
            <pc:docMk/>
            <pc:sldMk cId="0" sldId="261"/>
            <ac:spMk id="14353" creationId="{00000000-0000-0000-0000-000000000000}"/>
          </ac:spMkLst>
        </pc:spChg>
        <pc:spChg chg="del">
          <ac:chgData name="Manshur Ramhith" userId="262d85bc98016be8" providerId="LiveId" clId="{C2A8E119-1E22-458B-AC59-AB15E0B61D63}" dt="2020-04-08T05:47:32.892" v="92" actId="478"/>
          <ac:spMkLst>
            <pc:docMk/>
            <pc:sldMk cId="0" sldId="261"/>
            <ac:spMk id="14354" creationId="{00000000-0000-0000-0000-000000000000}"/>
          </ac:spMkLst>
        </pc:spChg>
        <pc:spChg chg="mod">
          <ac:chgData name="Manshur Ramhith" userId="262d85bc98016be8" providerId="LiveId" clId="{C2A8E119-1E22-458B-AC59-AB15E0B61D63}" dt="2020-04-08T05:47:15.983" v="90" actId="1076"/>
          <ac:spMkLst>
            <pc:docMk/>
            <pc:sldMk cId="0" sldId="261"/>
            <ac:spMk id="14356" creationId="{00000000-0000-0000-0000-000000000000}"/>
          </ac:spMkLst>
        </pc:spChg>
        <pc:grpChg chg="mod">
          <ac:chgData name="Manshur Ramhith" userId="262d85bc98016be8" providerId="LiveId" clId="{C2A8E119-1E22-458B-AC59-AB15E0B61D63}" dt="2020-04-08T05:46:12.764" v="84" actId="1076"/>
          <ac:grpSpMkLst>
            <pc:docMk/>
            <pc:sldMk cId="0" sldId="261"/>
            <ac:grpSpMk id="45" creationId="{50BC8654-981F-47E4-9D84-2AA75BFBB181}"/>
          </ac:grpSpMkLst>
        </pc:grpChg>
        <pc:picChg chg="mod">
          <ac:chgData name="Manshur Ramhith" userId="262d85bc98016be8" providerId="LiveId" clId="{C2A8E119-1E22-458B-AC59-AB15E0B61D63}" dt="2020-04-08T05:47:11.842" v="89" actId="1076"/>
          <ac:picMkLst>
            <pc:docMk/>
            <pc:sldMk cId="0" sldId="261"/>
            <ac:picMk id="16" creationId="{1FFE61E9-2092-4728-8E2B-0A05FE3869D3}"/>
          </ac:picMkLst>
        </pc:picChg>
        <pc:picChg chg="mod">
          <ac:chgData name="Manshur Ramhith" userId="262d85bc98016be8" providerId="LiveId" clId="{C2A8E119-1E22-458B-AC59-AB15E0B61D63}" dt="2020-04-08T05:47:01.640" v="87" actId="1076"/>
          <ac:picMkLst>
            <pc:docMk/>
            <pc:sldMk cId="0" sldId="261"/>
            <ac:picMk id="43" creationId="{DFC2F272-490A-4B30-BF57-F61E1F368119}"/>
          </ac:picMkLst>
        </pc:picChg>
      </pc:sldChg>
      <pc:sldChg chg="del">
        <pc:chgData name="Manshur Ramhith" userId="262d85bc98016be8" providerId="LiveId" clId="{C2A8E119-1E22-458B-AC59-AB15E0B61D63}" dt="2020-04-08T05:55:46.932" v="314" actId="47"/>
        <pc:sldMkLst>
          <pc:docMk/>
          <pc:sldMk cId="0" sldId="2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4/8/2020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4/8/2020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4/8/2020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4/8/2020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4/8/2020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4/8/2020</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4/8/2020</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4/8/2020</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4/8/2020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4/8/2020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143000" y="2163763"/>
            <a:ext cx="41605200" cy="1292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43" tIns="45614" rIns="91243" bIns="45614">
            <a:spAutoFit/>
          </a:bodyPr>
          <a:lstStyle/>
          <a:p>
            <a:pPr>
              <a:spcBef>
                <a:spcPct val="50000"/>
              </a:spcBef>
            </a:pPr>
            <a:r>
              <a:rPr lang="en-US" sz="5000" b="1" dirty="0">
                <a:latin typeface="Georgia" charset="0"/>
                <a:cs typeface="Georgia" charset="0"/>
              </a:rPr>
              <a:t>Manshur Ramhith, Deval Rajgor and Abdirashid Yusuf</a:t>
            </a:r>
            <a:br>
              <a:rPr lang="en-US" sz="4800" b="1" dirty="0">
                <a:latin typeface="Georgia" charset="0"/>
                <a:cs typeface="Georgia" charset="0"/>
              </a:rPr>
            </a:br>
            <a:r>
              <a:rPr lang="en-US" sz="2800" b="1" dirty="0">
                <a:latin typeface="Georgia" charset="0"/>
                <a:cs typeface="Georgia" charset="0"/>
              </a:rPr>
              <a:t>Computer Engineering Technology, School of Applied Technology, Humber College North Campus</a:t>
            </a:r>
          </a:p>
        </p:txBody>
      </p:sp>
      <p:sp>
        <p:nvSpPr>
          <p:cNvPr id="14338"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algn="ctr" eaLnBrk="1" hangingPunct="1"/>
            <a:r>
              <a:rPr lang="en-US" sz="8800" dirty="0">
                <a:solidFill>
                  <a:schemeClr val="tx2"/>
                </a:solidFill>
                <a:latin typeface="Arial Black" charset="0"/>
              </a:rPr>
              <a:t>Lumi Monitor</a:t>
            </a:r>
          </a:p>
        </p:txBody>
      </p:sp>
      <p:sp>
        <p:nvSpPr>
          <p:cNvPr id="14339" name="Rectangle 35"/>
          <p:cNvSpPr>
            <a:spLocks noChangeArrowheads="1"/>
          </p:cNvSpPr>
          <p:nvPr/>
        </p:nvSpPr>
        <p:spPr bwMode="auto">
          <a:xfrm>
            <a:off x="32918400" y="24993600"/>
            <a:ext cx="9829800" cy="4191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ACKNOWLEDGEMENTS</a:t>
            </a:r>
            <a:endParaRPr lang="en-GB" sz="4000" b="1" dirty="0">
              <a:solidFill>
                <a:srgbClr val="CC3300"/>
              </a:solidFill>
            </a:endParaRPr>
          </a:p>
          <a:p>
            <a:endParaRPr lang="en-US" sz="2800" dirty="0"/>
          </a:p>
          <a:p>
            <a:r>
              <a:rPr lang="en-US" sz="2800" dirty="0">
                <a:latin typeface="Georgia" charset="0"/>
                <a:cs typeface="Georgia" charset="0"/>
              </a:rPr>
              <a:t>Check to make sure you</a:t>
            </a:r>
            <a:r>
              <a:rPr lang="ja-JP" altLang="en-US" sz="2800" dirty="0">
                <a:latin typeface="Georgia" charset="0"/>
                <a:cs typeface="Georgia" charset="0"/>
              </a:rPr>
              <a:t>’</a:t>
            </a:r>
            <a:r>
              <a:rPr lang="en-US" altLang="ja-JP" sz="2800" dirty="0" err="1">
                <a:latin typeface="Georgia" charset="0"/>
                <a:cs typeface="Georgia" charset="0"/>
              </a:rPr>
              <a:t>ve</a:t>
            </a:r>
            <a:r>
              <a:rPr lang="en-US" altLang="ja-JP" sz="2800" dirty="0">
                <a:latin typeface="Georgia" charset="0"/>
                <a:cs typeface="Georgia" charset="0"/>
              </a:rPr>
              <a:t> acknowledged partner and funding agencies, either with text or with their logos.</a:t>
            </a:r>
            <a:endParaRPr lang="en-US" sz="2800" dirty="0">
              <a:latin typeface="Georgia" charset="0"/>
              <a:cs typeface="Georgia" charset="0"/>
            </a:endParaRPr>
          </a:p>
        </p:txBody>
      </p:sp>
      <p:sp>
        <p:nvSpPr>
          <p:cNvPr id="14340" name="Rectangle 33"/>
          <p:cNvSpPr>
            <a:spLocks noChangeArrowheads="1"/>
          </p:cNvSpPr>
          <p:nvPr/>
        </p:nvSpPr>
        <p:spPr bwMode="auto">
          <a:xfrm>
            <a:off x="1143000" y="20343813"/>
            <a:ext cx="9829800" cy="11506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End Devices</a:t>
            </a:r>
            <a:endParaRPr lang="en-GB" sz="4000" b="1" dirty="0">
              <a:solidFill>
                <a:srgbClr val="CC3300"/>
              </a:solidFill>
            </a:endParaRPr>
          </a:p>
          <a:p>
            <a:r>
              <a:rPr lang="en-US" sz="2800" dirty="0"/>
              <a:t> </a:t>
            </a:r>
          </a:p>
          <a:p>
            <a:endParaRPr lang="en-US" sz="2800" dirty="0"/>
          </a:p>
        </p:txBody>
      </p:sp>
      <p:sp>
        <p:nvSpPr>
          <p:cNvPr id="14341" name="Rectangle 49"/>
          <p:cNvSpPr>
            <a:spLocks noChangeArrowheads="1"/>
          </p:cNvSpPr>
          <p:nvPr/>
        </p:nvSpPr>
        <p:spPr bwMode="auto">
          <a:xfrm>
            <a:off x="1143000" y="5181600"/>
            <a:ext cx="9829800" cy="14478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INTRODUCTION</a:t>
            </a:r>
          </a:p>
          <a:p>
            <a:r>
              <a:rPr lang="en-US" sz="2800" b="1" dirty="0"/>
              <a:t> </a:t>
            </a:r>
            <a:endParaRPr lang="en-US" sz="2800" dirty="0"/>
          </a:p>
          <a:p>
            <a:r>
              <a:rPr lang="en-US" sz="4000" dirty="0">
                <a:latin typeface="Georgia" charset="0"/>
                <a:cs typeface="Georgia" charset="0"/>
              </a:rPr>
              <a:t>Goal: Make parenting easier</a:t>
            </a:r>
          </a:p>
          <a:p>
            <a:endParaRPr lang="en-US" sz="4000" dirty="0">
              <a:latin typeface="Georgia" charset="0"/>
              <a:cs typeface="Georgia" charset="0"/>
            </a:endParaRPr>
          </a:p>
          <a:p>
            <a:r>
              <a:rPr lang="en-US" sz="3200" dirty="0">
                <a:latin typeface="Georgia" charset="0"/>
                <a:cs typeface="Georgia" charset="0"/>
              </a:rPr>
              <a:t>Our project, the Lumi Monitor is intended to ease the life of parents by keeping track of the living conditions of their infants and ensuring the safety and comfort of their baby through installation of an integrated hardware in the baby’s room. In this project we used three sensors namely: Tsl2591(Light sensor) along with a Neopixel ring, DHT22 (Temperature &amp; Humidity Sensor), SPH0645LM4H (Microphone Sensor). This project is unique since it allows parents to use a variety of functionalities through an Android app with a friendly User interface. The main hardware board that we are using to implement the project is the Broadcom Development platform, the raspberry pi 3B+. </a:t>
            </a:r>
          </a:p>
          <a:p>
            <a:endParaRPr lang="en-US" sz="3200" dirty="0">
              <a:latin typeface="Georgia" charset="0"/>
              <a:cs typeface="Georgia" charset="0"/>
            </a:endParaRPr>
          </a:p>
          <a:p>
            <a:endParaRPr lang="en-US" sz="3200" dirty="0">
              <a:latin typeface="Georgia" charset="0"/>
              <a:cs typeface="Georgia" charset="0"/>
            </a:endParaRPr>
          </a:p>
          <a:p>
            <a:endParaRPr lang="en-US" sz="3200" dirty="0">
              <a:latin typeface="Georgia" charset="0"/>
              <a:cs typeface="Georgia" charset="0"/>
            </a:endParaRPr>
          </a:p>
          <a:p>
            <a:endParaRPr lang="en-US" sz="3200" dirty="0">
              <a:latin typeface="Georgia" charset="0"/>
              <a:cs typeface="Georgia" charset="0"/>
            </a:endParaRPr>
          </a:p>
          <a:p>
            <a:endParaRPr lang="en-US" sz="2800" dirty="0">
              <a:latin typeface="Georgia" charset="0"/>
              <a:cs typeface="Georgia" charset="0"/>
            </a:endParaRPr>
          </a:p>
          <a:p>
            <a:endParaRPr lang="en-US" sz="2800" dirty="0">
              <a:latin typeface="Georgia" charset="0"/>
              <a:cs typeface="Georgia" charset="0"/>
            </a:endParaRPr>
          </a:p>
        </p:txBody>
      </p:sp>
      <p:sp>
        <p:nvSpPr>
          <p:cNvPr id="14342" name="Rectangle 7"/>
          <p:cNvSpPr>
            <a:spLocks noChangeArrowheads="1"/>
          </p:cNvSpPr>
          <p:nvPr/>
        </p:nvSpPr>
        <p:spPr bwMode="auto">
          <a:xfrm>
            <a:off x="11734800" y="5181600"/>
            <a:ext cx="9829800" cy="2294289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chemeClr val="tx2"/>
                </a:solidFill>
              </a:rPr>
              <a:t>Database &amp; Block Diagram</a:t>
            </a:r>
          </a:p>
          <a:p>
            <a:pPr marL="381000" indent="-381000">
              <a:lnSpc>
                <a:spcPct val="150000"/>
              </a:lnSpc>
              <a:spcBef>
                <a:spcPct val="50000"/>
              </a:spcBef>
            </a:pPr>
            <a:r>
              <a:rPr lang="en-GB" sz="4000" b="1" dirty="0">
                <a:solidFill>
                  <a:srgbClr val="CC3300"/>
                </a:solidFill>
              </a:rPr>
              <a:t>Procedure to setup Database</a:t>
            </a:r>
          </a:p>
          <a:p>
            <a:pPr marL="381000" indent="-381000"/>
            <a:r>
              <a:rPr lang="en-US" sz="2800" b="1" dirty="0"/>
              <a:t>•	Get JSON file from firebase’s website after creating database. </a:t>
            </a:r>
          </a:p>
          <a:p>
            <a:pPr marL="381000" indent="-381000"/>
            <a:r>
              <a:rPr lang="en-US" sz="2800" b="1" dirty="0"/>
              <a:t>•	Configure gradle files in android studio to get the app to work in real time with firebase. </a:t>
            </a:r>
          </a:p>
          <a:p>
            <a:pPr marL="381000" indent="-381000"/>
            <a:r>
              <a:rPr lang="en-US" sz="2800" b="1" dirty="0"/>
              <a:t>•	On the hardware, install python firebase library firebase</a:t>
            </a:r>
          </a:p>
          <a:p>
            <a:pPr marL="381000" indent="-381000"/>
            <a:r>
              <a:rPr lang="en-US" sz="2800" b="1" dirty="0"/>
              <a:t>•	Import JSON &amp; firebase in python code</a:t>
            </a:r>
          </a:p>
          <a:p>
            <a:pPr marL="457200" indent="-457200">
              <a:buFont typeface="Arial" panose="020B0604020202020204" pitchFamily="34" charset="0"/>
              <a:buChar char="•"/>
            </a:pPr>
            <a:r>
              <a:rPr lang="en-US" sz="2800" b="1" dirty="0"/>
              <a:t>1. from firebase import firebase</a:t>
            </a:r>
          </a:p>
          <a:p>
            <a:r>
              <a:rPr lang="en-US" sz="2800" b="1" dirty="0"/>
              <a:t>     2. import json</a:t>
            </a:r>
          </a:p>
          <a:p>
            <a:endParaRPr lang="en-US" sz="2800" b="1" dirty="0"/>
          </a:p>
          <a:p>
            <a:pPr marL="457200" indent="-457200">
              <a:buFont typeface="Arial" panose="020B0604020202020204" pitchFamily="34" charset="0"/>
              <a:buChar char="•"/>
            </a:pPr>
            <a:r>
              <a:rPr lang="en-US" sz="2800" b="1" dirty="0"/>
              <a:t>firebase = firebase.FirebaseApplication('https://lumi-8b774.firebaseio.com/', None)</a:t>
            </a:r>
          </a:p>
          <a:p>
            <a:pPr marL="457200" indent="-457200">
              <a:buFont typeface="Arial" panose="020B0604020202020204" pitchFamily="34" charset="0"/>
              <a:buChar char="•"/>
            </a:pPr>
            <a:endParaRPr lang="en-US" sz="2800" b="1" dirty="0"/>
          </a:p>
          <a:p>
            <a:endParaRPr lang="en-US" sz="2800" b="1" dirty="0"/>
          </a:p>
          <a:p>
            <a:pPr marL="457200" indent="-457200">
              <a:buFont typeface="Arial" panose="020B0604020202020204" pitchFamily="34" charset="0"/>
              <a:buChar char="•"/>
            </a:pPr>
            <a:endParaRPr lang="en-US" sz="2800" b="1" dirty="0"/>
          </a:p>
          <a:p>
            <a:pPr marL="457200" indent="-457200">
              <a:buFont typeface="Arial" panose="020B0604020202020204" pitchFamily="34" charset="0"/>
              <a:buChar char="•"/>
            </a:pPr>
            <a:endParaRPr lang="en-US" sz="2800" b="1" dirty="0"/>
          </a:p>
          <a:p>
            <a:pPr marL="381000" indent="-381000"/>
            <a:endParaRPr lang="en-US" sz="2800" b="1" dirty="0"/>
          </a:p>
        </p:txBody>
      </p:sp>
      <p:sp>
        <p:nvSpPr>
          <p:cNvPr id="14343" name="Rectangle 51"/>
          <p:cNvSpPr>
            <a:spLocks noChangeArrowheads="1"/>
          </p:cNvSpPr>
          <p:nvPr/>
        </p:nvSpPr>
        <p:spPr bwMode="auto">
          <a:xfrm>
            <a:off x="22326600" y="5181600"/>
            <a:ext cx="9829800" cy="26746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RESULTS</a:t>
            </a:r>
            <a:endParaRPr lang="en-GB" sz="4000" b="1" dirty="0">
              <a:solidFill>
                <a:srgbClr val="CC3300"/>
              </a:solidFill>
            </a:endParaRPr>
          </a:p>
          <a:p>
            <a:endParaRPr lang="en-US" sz="2800" dirty="0">
              <a:latin typeface="Georgia" charset="0"/>
              <a:cs typeface="Georgia" charset="0"/>
            </a:endParaRPr>
          </a:p>
          <a:p>
            <a:r>
              <a:rPr lang="en-US" sz="2800" b="1" dirty="0">
                <a:latin typeface="Georgia" charset="0"/>
                <a:cs typeface="Georgia" charset="0"/>
              </a:rPr>
              <a:t>Images</a:t>
            </a:r>
            <a:endParaRPr lang="en-US" sz="2800" dirty="0">
              <a:latin typeface="Georgia" charset="0"/>
              <a:cs typeface="Georgia" charset="0"/>
            </a:endParaRPr>
          </a:p>
          <a:p>
            <a:pPr>
              <a:spcBef>
                <a:spcPct val="50000"/>
              </a:spcBef>
            </a:pPr>
            <a:endParaRPr lang="en-US" sz="4000" b="1" dirty="0">
              <a:solidFill>
                <a:srgbClr val="CC3300"/>
              </a:solidFill>
            </a:endParaRPr>
          </a:p>
        </p:txBody>
      </p:sp>
      <p:sp>
        <p:nvSpPr>
          <p:cNvPr id="14344" name="Rectangle 52"/>
          <p:cNvSpPr>
            <a:spLocks noChangeArrowheads="1"/>
          </p:cNvSpPr>
          <p:nvPr/>
        </p:nvSpPr>
        <p:spPr bwMode="auto">
          <a:xfrm>
            <a:off x="32918400" y="5181600"/>
            <a:ext cx="9829800" cy="12192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FINAL DESIGN &amp; PCB</a:t>
            </a:r>
          </a:p>
          <a:p>
            <a:pPr>
              <a:spcBef>
                <a:spcPct val="50000"/>
              </a:spcBef>
            </a:pPr>
            <a:endParaRPr lang="en-GB" sz="4000" b="1" u="sng" dirty="0">
              <a:solidFill>
                <a:schemeClr val="tx2"/>
              </a:solidFill>
            </a:endParaRPr>
          </a:p>
          <a:p>
            <a:endParaRPr lang="en-US" sz="2800" dirty="0"/>
          </a:p>
          <a:p>
            <a:r>
              <a:rPr lang="en-US" sz="2800" dirty="0">
                <a:latin typeface="Georgia" charset="0"/>
                <a:cs typeface="Georgia" charset="0"/>
              </a:rPr>
              <a:t>. P</a:t>
            </a:r>
            <a:endParaRPr lang="en-US" sz="2800" dirty="0"/>
          </a:p>
        </p:txBody>
      </p:sp>
      <p:sp>
        <p:nvSpPr>
          <p:cNvPr id="14346" name="Rectangle 34"/>
          <p:cNvSpPr>
            <a:spLocks noChangeArrowheads="1"/>
          </p:cNvSpPr>
          <p:nvPr/>
        </p:nvSpPr>
        <p:spPr bwMode="auto">
          <a:xfrm>
            <a:off x="32904113" y="18059400"/>
            <a:ext cx="9829800" cy="62484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CONCLUSIONS</a:t>
            </a:r>
          </a:p>
          <a:p>
            <a:endParaRPr lang="en-US" sz="2800" dirty="0"/>
          </a:p>
          <a:p>
            <a:r>
              <a:rPr lang="en-US" sz="2800" dirty="0">
                <a:latin typeface="Georgia" charset="0"/>
                <a:cs typeface="Georgia" charset="0"/>
              </a:rPr>
              <a:t>• </a:t>
            </a:r>
            <a:r>
              <a:rPr lang="en-US" sz="3200" dirty="0">
                <a:latin typeface="Georgia" charset="0"/>
                <a:cs typeface="Georgia" charset="0"/>
              </a:rPr>
              <a:t>Temperature &amp; Humidity Monitoring </a:t>
            </a:r>
          </a:p>
          <a:p>
            <a:r>
              <a:rPr lang="en-US" sz="3200" dirty="0">
                <a:latin typeface="Georgia" charset="0"/>
                <a:cs typeface="Georgia" charset="0"/>
              </a:rPr>
              <a:t>• 2-way communication channel</a:t>
            </a:r>
          </a:p>
          <a:p>
            <a:r>
              <a:rPr lang="en-US" sz="3200" dirty="0">
                <a:latin typeface="Georgia" charset="0"/>
                <a:cs typeface="Georgia" charset="0"/>
              </a:rPr>
              <a:t>• Light &amp; Sound Detection</a:t>
            </a:r>
          </a:p>
          <a:p>
            <a:r>
              <a:rPr lang="en-US" sz="3200" dirty="0">
                <a:latin typeface="Georgia" charset="0"/>
                <a:cs typeface="Georgia" charset="0"/>
              </a:rPr>
              <a:t>• Signal Processing Circuit</a:t>
            </a:r>
          </a:p>
          <a:p>
            <a:r>
              <a:rPr lang="en-US" sz="3200" dirty="0">
                <a:latin typeface="Georgia" charset="0"/>
                <a:cs typeface="Georgia" charset="0"/>
              </a:rPr>
              <a:t>• Android Mobile Remote Control</a:t>
            </a:r>
          </a:p>
          <a:p>
            <a:r>
              <a:rPr lang="en-US" sz="3200" dirty="0">
                <a:latin typeface="Georgia" charset="0"/>
                <a:cs typeface="Georgia" charset="0"/>
              </a:rPr>
              <a:t>• RGB light controlled by color wheel </a:t>
            </a:r>
          </a:p>
        </p:txBody>
      </p:sp>
      <p:sp>
        <p:nvSpPr>
          <p:cNvPr id="14350" name="Text Box 16"/>
          <p:cNvSpPr txBox="1">
            <a:spLocks noChangeArrowheads="1"/>
          </p:cNvSpPr>
          <p:nvPr/>
        </p:nvSpPr>
        <p:spPr bwMode="auto">
          <a:xfrm>
            <a:off x="24382160" y="21202348"/>
            <a:ext cx="5800536" cy="9790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algn="ctr" eaLnBrk="1" hangingPunct="1"/>
            <a:r>
              <a:rPr lang="en-CA" sz="2000" i="1" dirty="0"/>
              <a:t>Graphical representation of Temperature &amp; Humidity from Firebase data</a:t>
            </a:r>
            <a:endParaRPr lang="en-AU" sz="2000" i="1" dirty="0"/>
          </a:p>
        </p:txBody>
      </p:sp>
      <p:sp>
        <p:nvSpPr>
          <p:cNvPr id="14351" name="Text Box 17"/>
          <p:cNvSpPr txBox="1">
            <a:spLocks noChangeArrowheads="1"/>
          </p:cNvSpPr>
          <p:nvPr/>
        </p:nvSpPr>
        <p:spPr bwMode="auto">
          <a:xfrm>
            <a:off x="12857832" y="22468247"/>
            <a:ext cx="3505200" cy="9790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CA" sz="2000" i="1" dirty="0"/>
              <a:t>Firebase Database Design to accommodate data.</a:t>
            </a:r>
            <a:endParaRPr lang="en-AU" sz="2000" i="1" dirty="0"/>
          </a:p>
        </p:txBody>
      </p:sp>
      <p:sp>
        <p:nvSpPr>
          <p:cNvPr id="14356" name="Text Box 22"/>
          <p:cNvSpPr txBox="1">
            <a:spLocks noChangeArrowheads="1"/>
          </p:cNvSpPr>
          <p:nvPr/>
        </p:nvSpPr>
        <p:spPr bwMode="auto">
          <a:xfrm>
            <a:off x="18232588" y="15668163"/>
            <a:ext cx="3505200" cy="12868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CA" sz="2000" i="1" dirty="0"/>
              <a:t>Block Diagram of how system works with all of its components.</a:t>
            </a:r>
            <a:endParaRPr lang="en-AU" sz="2000" i="1" dirty="0"/>
          </a:p>
        </p:txBody>
      </p:sp>
      <p:sp>
        <p:nvSpPr>
          <p:cNvPr id="14358" name="Text Box 22"/>
          <p:cNvSpPr txBox="1">
            <a:spLocks noChangeArrowheads="1"/>
          </p:cNvSpPr>
          <p:nvPr/>
        </p:nvSpPr>
        <p:spPr bwMode="auto">
          <a:xfrm>
            <a:off x="22531619" y="14069491"/>
            <a:ext cx="3505200" cy="671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algn="ctr" eaLnBrk="1" hangingPunct="1"/>
            <a:r>
              <a:rPr lang="en-CA" sz="2000" i="1" dirty="0"/>
              <a:t>Login Screen</a:t>
            </a:r>
            <a:endParaRPr lang="en-AU" sz="2000" i="1" dirty="0"/>
          </a:p>
        </p:txBody>
      </p:sp>
      <p:pic>
        <p:nvPicPr>
          <p:cNvPr id="2" name="Picture 1">
            <a:extLst>
              <a:ext uri="{FF2B5EF4-FFF2-40B4-BE49-F238E27FC236}">
                <a16:creationId xmlns:a16="http://schemas.microsoft.com/office/drawing/2014/main" id="{E0196DD8-7AD1-4120-8226-8271AED2345E}"/>
              </a:ext>
            </a:extLst>
          </p:cNvPr>
          <p:cNvPicPr>
            <a:picLocks noChangeAspect="1"/>
          </p:cNvPicPr>
          <p:nvPr/>
        </p:nvPicPr>
        <p:blipFill>
          <a:blip r:embed="rId2"/>
          <a:stretch>
            <a:fillRect/>
          </a:stretch>
        </p:blipFill>
        <p:spPr>
          <a:xfrm>
            <a:off x="32904113" y="29698007"/>
            <a:ext cx="9829800" cy="2229793"/>
          </a:xfrm>
          <a:prstGeom prst="rect">
            <a:avLst/>
          </a:prstGeom>
        </p:spPr>
      </p:pic>
      <p:pic>
        <p:nvPicPr>
          <p:cNvPr id="5" name="Picture 4">
            <a:extLst>
              <a:ext uri="{FF2B5EF4-FFF2-40B4-BE49-F238E27FC236}">
                <a16:creationId xmlns:a16="http://schemas.microsoft.com/office/drawing/2014/main" id="{A868237F-A78D-406A-900F-C561EC808B4C}"/>
              </a:ext>
            </a:extLst>
          </p:cNvPr>
          <p:cNvPicPr>
            <a:picLocks noChangeAspect="1"/>
          </p:cNvPicPr>
          <p:nvPr/>
        </p:nvPicPr>
        <p:blipFill>
          <a:blip r:embed="rId3"/>
          <a:stretch>
            <a:fillRect/>
          </a:stretch>
        </p:blipFill>
        <p:spPr>
          <a:xfrm>
            <a:off x="1495327" y="21996399"/>
            <a:ext cx="2592071" cy="2266775"/>
          </a:xfrm>
          <a:prstGeom prst="rect">
            <a:avLst/>
          </a:prstGeom>
        </p:spPr>
      </p:pic>
      <p:sp>
        <p:nvSpPr>
          <p:cNvPr id="7" name="Text Box 17">
            <a:extLst>
              <a:ext uri="{FF2B5EF4-FFF2-40B4-BE49-F238E27FC236}">
                <a16:creationId xmlns:a16="http://schemas.microsoft.com/office/drawing/2014/main" id="{32867668-131A-42F9-9C10-B3CF0E273A90}"/>
              </a:ext>
            </a:extLst>
          </p:cNvPr>
          <p:cNvSpPr txBox="1">
            <a:spLocks noChangeArrowheads="1"/>
          </p:cNvSpPr>
          <p:nvPr/>
        </p:nvSpPr>
        <p:spPr bwMode="auto">
          <a:xfrm>
            <a:off x="4168410" y="22333839"/>
            <a:ext cx="2592288" cy="12868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CA" sz="2000" i="1" dirty="0"/>
              <a:t>DHT22 Temperature &amp; Humidity Sensor</a:t>
            </a:r>
            <a:endParaRPr lang="en-AU" sz="2000" i="1" dirty="0"/>
          </a:p>
        </p:txBody>
      </p:sp>
      <p:sp>
        <p:nvSpPr>
          <p:cNvPr id="8" name="Text Box 17">
            <a:extLst>
              <a:ext uri="{FF2B5EF4-FFF2-40B4-BE49-F238E27FC236}">
                <a16:creationId xmlns:a16="http://schemas.microsoft.com/office/drawing/2014/main" id="{4CA2851E-79F9-408E-9F83-E79A8DCBA174}"/>
              </a:ext>
            </a:extLst>
          </p:cNvPr>
          <p:cNvSpPr txBox="1">
            <a:spLocks noChangeArrowheads="1"/>
          </p:cNvSpPr>
          <p:nvPr/>
        </p:nvSpPr>
        <p:spPr bwMode="auto">
          <a:xfrm>
            <a:off x="8535756" y="22451481"/>
            <a:ext cx="2592288" cy="671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CA" sz="2000" i="1" dirty="0"/>
              <a:t>Neopixel LED Strip</a:t>
            </a:r>
            <a:endParaRPr lang="en-AU" sz="2000" i="1" dirty="0"/>
          </a:p>
        </p:txBody>
      </p:sp>
      <p:pic>
        <p:nvPicPr>
          <p:cNvPr id="9" name="Picture 8">
            <a:extLst>
              <a:ext uri="{FF2B5EF4-FFF2-40B4-BE49-F238E27FC236}">
                <a16:creationId xmlns:a16="http://schemas.microsoft.com/office/drawing/2014/main" id="{7791C6CA-19D6-4A15-8868-85926EC43383}"/>
              </a:ext>
            </a:extLst>
          </p:cNvPr>
          <p:cNvPicPr>
            <a:picLocks noChangeAspect="1"/>
          </p:cNvPicPr>
          <p:nvPr/>
        </p:nvPicPr>
        <p:blipFill>
          <a:blip r:embed="rId4"/>
          <a:stretch>
            <a:fillRect/>
          </a:stretch>
        </p:blipFill>
        <p:spPr>
          <a:xfrm>
            <a:off x="6552058" y="21814088"/>
            <a:ext cx="2135118" cy="2493418"/>
          </a:xfrm>
          <a:prstGeom prst="rect">
            <a:avLst/>
          </a:prstGeom>
        </p:spPr>
      </p:pic>
      <p:pic>
        <p:nvPicPr>
          <p:cNvPr id="10" name="Picture 9">
            <a:extLst>
              <a:ext uri="{FF2B5EF4-FFF2-40B4-BE49-F238E27FC236}">
                <a16:creationId xmlns:a16="http://schemas.microsoft.com/office/drawing/2014/main" id="{51546A3F-B72A-4EAD-ABBC-CD3CDB016683}"/>
              </a:ext>
            </a:extLst>
          </p:cNvPr>
          <p:cNvPicPr>
            <a:picLocks noChangeAspect="1"/>
          </p:cNvPicPr>
          <p:nvPr/>
        </p:nvPicPr>
        <p:blipFill>
          <a:blip r:embed="rId5"/>
          <a:stretch>
            <a:fillRect/>
          </a:stretch>
        </p:blipFill>
        <p:spPr>
          <a:xfrm rot="5400000">
            <a:off x="3893630" y="26169885"/>
            <a:ext cx="3141847" cy="4812178"/>
          </a:xfrm>
          <a:prstGeom prst="rect">
            <a:avLst/>
          </a:prstGeom>
        </p:spPr>
      </p:pic>
      <p:sp>
        <p:nvSpPr>
          <p:cNvPr id="11" name="Text Box 17">
            <a:extLst>
              <a:ext uri="{FF2B5EF4-FFF2-40B4-BE49-F238E27FC236}">
                <a16:creationId xmlns:a16="http://schemas.microsoft.com/office/drawing/2014/main" id="{3C4D33B6-ADDC-4C6A-899E-C1CB39DCBAF3}"/>
              </a:ext>
            </a:extLst>
          </p:cNvPr>
          <p:cNvSpPr txBox="1">
            <a:spLocks noChangeArrowheads="1"/>
          </p:cNvSpPr>
          <p:nvPr/>
        </p:nvSpPr>
        <p:spPr bwMode="auto">
          <a:xfrm>
            <a:off x="4168410" y="30270394"/>
            <a:ext cx="3040506" cy="12868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CA" sz="2000" i="1" dirty="0"/>
              <a:t>Broadcom Development Platform (RPI 3B+)</a:t>
            </a:r>
            <a:endParaRPr lang="en-AU" sz="2000" i="1" dirty="0"/>
          </a:p>
        </p:txBody>
      </p:sp>
      <p:pic>
        <p:nvPicPr>
          <p:cNvPr id="12" name="Picture 11">
            <a:extLst>
              <a:ext uri="{FF2B5EF4-FFF2-40B4-BE49-F238E27FC236}">
                <a16:creationId xmlns:a16="http://schemas.microsoft.com/office/drawing/2014/main" id="{8A3E7FE4-D08D-4053-8BBE-FA0257453934}"/>
              </a:ext>
            </a:extLst>
          </p:cNvPr>
          <p:cNvPicPr>
            <a:picLocks noChangeAspect="1"/>
          </p:cNvPicPr>
          <p:nvPr/>
        </p:nvPicPr>
        <p:blipFill>
          <a:blip r:embed="rId6"/>
          <a:stretch>
            <a:fillRect/>
          </a:stretch>
        </p:blipFill>
        <p:spPr>
          <a:xfrm>
            <a:off x="6535280" y="24730488"/>
            <a:ext cx="2151896" cy="1938948"/>
          </a:xfrm>
          <a:prstGeom prst="rect">
            <a:avLst/>
          </a:prstGeom>
        </p:spPr>
      </p:pic>
      <p:sp>
        <p:nvSpPr>
          <p:cNvPr id="13" name="Text Box 17">
            <a:extLst>
              <a:ext uri="{FF2B5EF4-FFF2-40B4-BE49-F238E27FC236}">
                <a16:creationId xmlns:a16="http://schemas.microsoft.com/office/drawing/2014/main" id="{83BB00D4-C9C6-479E-B8EF-6625242BC865}"/>
              </a:ext>
            </a:extLst>
          </p:cNvPr>
          <p:cNvSpPr txBox="1">
            <a:spLocks noChangeArrowheads="1"/>
          </p:cNvSpPr>
          <p:nvPr/>
        </p:nvSpPr>
        <p:spPr bwMode="auto">
          <a:xfrm>
            <a:off x="8529081" y="24860373"/>
            <a:ext cx="2592288" cy="979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CA" sz="2000" i="1" dirty="0"/>
              <a:t>SPH0645 Microphone Sensor</a:t>
            </a:r>
            <a:endParaRPr lang="en-AU" sz="2000" i="1" dirty="0"/>
          </a:p>
        </p:txBody>
      </p:sp>
      <p:pic>
        <p:nvPicPr>
          <p:cNvPr id="14" name="Picture 13">
            <a:extLst>
              <a:ext uri="{FF2B5EF4-FFF2-40B4-BE49-F238E27FC236}">
                <a16:creationId xmlns:a16="http://schemas.microsoft.com/office/drawing/2014/main" id="{2138A802-2B54-4E7F-8ACD-D60E6377A494}"/>
              </a:ext>
            </a:extLst>
          </p:cNvPr>
          <p:cNvPicPr>
            <a:picLocks noChangeAspect="1"/>
          </p:cNvPicPr>
          <p:nvPr/>
        </p:nvPicPr>
        <p:blipFill>
          <a:blip r:embed="rId7"/>
          <a:stretch>
            <a:fillRect/>
          </a:stretch>
        </p:blipFill>
        <p:spPr>
          <a:xfrm>
            <a:off x="1495111" y="24821661"/>
            <a:ext cx="2592288" cy="1938948"/>
          </a:xfrm>
          <a:prstGeom prst="rect">
            <a:avLst/>
          </a:prstGeom>
        </p:spPr>
      </p:pic>
      <p:sp>
        <p:nvSpPr>
          <p:cNvPr id="15" name="Text Box 17">
            <a:extLst>
              <a:ext uri="{FF2B5EF4-FFF2-40B4-BE49-F238E27FC236}">
                <a16:creationId xmlns:a16="http://schemas.microsoft.com/office/drawing/2014/main" id="{F9EB2454-0B77-4B7A-84D6-A4A2FFC067DB}"/>
              </a:ext>
            </a:extLst>
          </p:cNvPr>
          <p:cNvSpPr txBox="1">
            <a:spLocks noChangeArrowheads="1"/>
          </p:cNvSpPr>
          <p:nvPr/>
        </p:nvSpPr>
        <p:spPr bwMode="auto">
          <a:xfrm>
            <a:off x="4062273" y="25205558"/>
            <a:ext cx="2592288" cy="979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CA" sz="2000" i="1" dirty="0"/>
              <a:t>TSL2591 Luminosity Sensor</a:t>
            </a:r>
            <a:endParaRPr lang="en-AU" sz="2000" i="1" dirty="0"/>
          </a:p>
        </p:txBody>
      </p:sp>
      <p:pic>
        <p:nvPicPr>
          <p:cNvPr id="16" name="Picture 15">
            <a:extLst>
              <a:ext uri="{FF2B5EF4-FFF2-40B4-BE49-F238E27FC236}">
                <a16:creationId xmlns:a16="http://schemas.microsoft.com/office/drawing/2014/main" id="{1FFE61E9-2092-4728-8E2B-0A05FE3869D3}"/>
              </a:ext>
            </a:extLst>
          </p:cNvPr>
          <p:cNvPicPr>
            <a:picLocks noChangeAspect="1"/>
          </p:cNvPicPr>
          <p:nvPr/>
        </p:nvPicPr>
        <p:blipFill>
          <a:blip r:embed="rId8"/>
          <a:stretch>
            <a:fillRect/>
          </a:stretch>
        </p:blipFill>
        <p:spPr>
          <a:xfrm>
            <a:off x="12180887" y="14435515"/>
            <a:ext cx="5878513" cy="4282965"/>
          </a:xfrm>
          <a:prstGeom prst="rect">
            <a:avLst/>
          </a:prstGeom>
        </p:spPr>
      </p:pic>
      <p:pic>
        <p:nvPicPr>
          <p:cNvPr id="43" name="Picture 42">
            <a:extLst>
              <a:ext uri="{FF2B5EF4-FFF2-40B4-BE49-F238E27FC236}">
                <a16:creationId xmlns:a16="http://schemas.microsoft.com/office/drawing/2014/main" id="{DFC2F272-490A-4B30-BF57-F61E1F368119}"/>
              </a:ext>
            </a:extLst>
          </p:cNvPr>
          <p:cNvPicPr/>
          <p:nvPr/>
        </p:nvPicPr>
        <p:blipFill>
          <a:blip r:embed="rId9"/>
          <a:stretch>
            <a:fillRect/>
          </a:stretch>
        </p:blipFill>
        <p:spPr>
          <a:xfrm>
            <a:off x="16968110" y="20121184"/>
            <a:ext cx="4160168" cy="6063443"/>
          </a:xfrm>
          <a:prstGeom prst="rect">
            <a:avLst/>
          </a:prstGeom>
        </p:spPr>
      </p:pic>
      <p:grpSp>
        <p:nvGrpSpPr>
          <p:cNvPr id="45" name="Group 44">
            <a:extLst>
              <a:ext uri="{FF2B5EF4-FFF2-40B4-BE49-F238E27FC236}">
                <a16:creationId xmlns:a16="http://schemas.microsoft.com/office/drawing/2014/main" id="{50BC8654-981F-47E4-9D84-2AA75BFBB181}"/>
              </a:ext>
            </a:extLst>
          </p:cNvPr>
          <p:cNvGrpSpPr/>
          <p:nvPr/>
        </p:nvGrpSpPr>
        <p:grpSpPr>
          <a:xfrm>
            <a:off x="22580920" y="15167539"/>
            <a:ext cx="8701244" cy="5832301"/>
            <a:chOff x="0" y="0"/>
            <a:chExt cx="5466588" cy="3581019"/>
          </a:xfrm>
        </p:grpSpPr>
        <p:sp>
          <p:nvSpPr>
            <p:cNvPr id="46" name="Rectangle 45">
              <a:extLst>
                <a:ext uri="{FF2B5EF4-FFF2-40B4-BE49-F238E27FC236}">
                  <a16:creationId xmlns:a16="http://schemas.microsoft.com/office/drawing/2014/main" id="{C6466FB3-522E-496E-8227-778E24C478C6}"/>
                </a:ext>
              </a:extLst>
            </p:cNvPr>
            <p:cNvSpPr/>
            <p:nvPr/>
          </p:nvSpPr>
          <p:spPr>
            <a:xfrm>
              <a:off x="4115689" y="1459713"/>
              <a:ext cx="50673" cy="224380"/>
            </a:xfrm>
            <a:prstGeom prst="rect">
              <a:avLst/>
            </a:prstGeom>
            <a:ln>
              <a:noFill/>
            </a:ln>
          </p:spPr>
          <p:txBody>
            <a:bodyPr vert="horz" lIns="0" tIns="0" rIns="0" bIns="0" rtlCol="0">
              <a:noAutofit/>
            </a:bodyPr>
            <a:lstStyle/>
            <a:p>
              <a:pPr>
                <a:lnSpc>
                  <a:spcPct val="107000"/>
                </a:lnSpc>
                <a:spcAft>
                  <a:spcPts val="800"/>
                </a:spcAft>
              </a:pPr>
              <a:r>
                <a:rPr lang="en-CA" sz="1200">
                  <a:solidFill>
                    <a:srgbClr val="000000"/>
                  </a:solidFill>
                  <a:effectLst/>
                  <a:latin typeface="Times New Roman" panose="02020603050405020304" pitchFamily="18" charset="0"/>
                  <a:ea typeface="Times New Roman" panose="02020603050405020304" pitchFamily="18" charset="0"/>
                </a:rPr>
                <a:t> </a:t>
              </a:r>
              <a:endParaRPr lang="en-CA" sz="1100">
                <a:solidFill>
                  <a:srgbClr val="000000"/>
                </a:solidFill>
                <a:effectLst/>
                <a:latin typeface="Calibri" panose="020F0502020204030204" pitchFamily="34" charset="0"/>
                <a:ea typeface="Calibri" panose="020F0502020204030204" pitchFamily="34" charset="0"/>
              </a:endParaRPr>
            </a:p>
          </p:txBody>
        </p:sp>
        <p:sp>
          <p:nvSpPr>
            <p:cNvPr id="47" name="Rectangle 46">
              <a:extLst>
                <a:ext uri="{FF2B5EF4-FFF2-40B4-BE49-F238E27FC236}">
                  <a16:creationId xmlns:a16="http://schemas.microsoft.com/office/drawing/2014/main" id="{AA3FB48C-4053-4B4C-9B14-977011A35C19}"/>
                </a:ext>
              </a:extLst>
            </p:cNvPr>
            <p:cNvSpPr/>
            <p:nvPr/>
          </p:nvSpPr>
          <p:spPr>
            <a:xfrm>
              <a:off x="4572889" y="1459713"/>
              <a:ext cx="50673" cy="224380"/>
            </a:xfrm>
            <a:prstGeom prst="rect">
              <a:avLst/>
            </a:prstGeom>
            <a:ln>
              <a:noFill/>
            </a:ln>
          </p:spPr>
          <p:txBody>
            <a:bodyPr vert="horz" lIns="0" tIns="0" rIns="0" bIns="0" rtlCol="0">
              <a:noAutofit/>
            </a:bodyPr>
            <a:lstStyle/>
            <a:p>
              <a:pPr>
                <a:lnSpc>
                  <a:spcPct val="107000"/>
                </a:lnSpc>
                <a:spcAft>
                  <a:spcPts val="800"/>
                </a:spcAft>
              </a:pPr>
              <a:r>
                <a:rPr lang="en-CA" sz="1200">
                  <a:solidFill>
                    <a:srgbClr val="000000"/>
                  </a:solidFill>
                  <a:effectLst/>
                  <a:latin typeface="Times New Roman" panose="02020603050405020304" pitchFamily="18" charset="0"/>
                  <a:ea typeface="Times New Roman" panose="02020603050405020304" pitchFamily="18" charset="0"/>
                </a:rPr>
                <a:t> </a:t>
              </a:r>
              <a:endParaRPr lang="en-CA" sz="1100">
                <a:solidFill>
                  <a:srgbClr val="000000"/>
                </a:solidFill>
                <a:effectLst/>
                <a:latin typeface="Calibri" panose="020F0502020204030204" pitchFamily="34" charset="0"/>
                <a:ea typeface="Calibri" panose="020F0502020204030204" pitchFamily="34" charset="0"/>
              </a:endParaRPr>
            </a:p>
          </p:txBody>
        </p:sp>
        <p:pic>
          <p:nvPicPr>
            <p:cNvPr id="48" name="Picture 47">
              <a:extLst>
                <a:ext uri="{FF2B5EF4-FFF2-40B4-BE49-F238E27FC236}">
                  <a16:creationId xmlns:a16="http://schemas.microsoft.com/office/drawing/2014/main" id="{47F89E03-4A1B-4A8E-878B-FBFD84A969D2}"/>
                </a:ext>
              </a:extLst>
            </p:cNvPr>
            <p:cNvPicPr/>
            <p:nvPr/>
          </p:nvPicPr>
          <p:blipFill>
            <a:blip r:embed="rId10"/>
            <a:stretch>
              <a:fillRect/>
            </a:stretch>
          </p:blipFill>
          <p:spPr>
            <a:xfrm>
              <a:off x="0" y="0"/>
              <a:ext cx="1875790" cy="3581019"/>
            </a:xfrm>
            <a:prstGeom prst="rect">
              <a:avLst/>
            </a:prstGeom>
          </p:spPr>
        </p:pic>
        <p:pic>
          <p:nvPicPr>
            <p:cNvPr id="49" name="Picture 48">
              <a:extLst>
                <a:ext uri="{FF2B5EF4-FFF2-40B4-BE49-F238E27FC236}">
                  <a16:creationId xmlns:a16="http://schemas.microsoft.com/office/drawing/2014/main" id="{B4412CCB-5406-476C-850A-DD37C22143B9}"/>
                </a:ext>
              </a:extLst>
            </p:cNvPr>
            <p:cNvPicPr/>
            <p:nvPr/>
          </p:nvPicPr>
          <p:blipFill>
            <a:blip r:embed="rId11"/>
            <a:stretch>
              <a:fillRect/>
            </a:stretch>
          </p:blipFill>
          <p:spPr>
            <a:xfrm>
              <a:off x="3762375" y="0"/>
              <a:ext cx="1704213" cy="3533140"/>
            </a:xfrm>
            <a:prstGeom prst="rect">
              <a:avLst/>
            </a:prstGeom>
          </p:spPr>
        </p:pic>
      </p:grpSp>
      <p:sp>
        <p:nvSpPr>
          <p:cNvPr id="18" name="Text Box 22">
            <a:extLst>
              <a:ext uri="{FF2B5EF4-FFF2-40B4-BE49-F238E27FC236}">
                <a16:creationId xmlns:a16="http://schemas.microsoft.com/office/drawing/2014/main" id="{28BF8EDC-4219-4989-B136-E960D7596110}"/>
              </a:ext>
            </a:extLst>
          </p:cNvPr>
          <p:cNvSpPr txBox="1">
            <a:spLocks noChangeArrowheads="1"/>
          </p:cNvSpPr>
          <p:nvPr/>
        </p:nvSpPr>
        <p:spPr bwMode="auto">
          <a:xfrm>
            <a:off x="27394776" y="14080710"/>
            <a:ext cx="3505200" cy="671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algn="ctr" eaLnBrk="1" hangingPunct="1"/>
            <a:r>
              <a:rPr lang="en-CA" sz="2000" i="1" dirty="0"/>
              <a:t>Registration Screen</a:t>
            </a:r>
            <a:endParaRPr lang="en-AU" sz="2000" i="1" dirty="0"/>
          </a:p>
        </p:txBody>
      </p:sp>
      <p:pic>
        <p:nvPicPr>
          <p:cNvPr id="19" name="Picture 18">
            <a:extLst>
              <a:ext uri="{FF2B5EF4-FFF2-40B4-BE49-F238E27FC236}">
                <a16:creationId xmlns:a16="http://schemas.microsoft.com/office/drawing/2014/main" id="{DA8839F8-CD11-41B4-B38D-DC7128B2B377}"/>
              </a:ext>
            </a:extLst>
          </p:cNvPr>
          <p:cNvPicPr>
            <a:picLocks noChangeAspect="1"/>
          </p:cNvPicPr>
          <p:nvPr/>
        </p:nvPicPr>
        <p:blipFill>
          <a:blip r:embed="rId12"/>
          <a:stretch>
            <a:fillRect/>
          </a:stretch>
        </p:blipFill>
        <p:spPr>
          <a:xfrm>
            <a:off x="22782548" y="22181417"/>
            <a:ext cx="3699556" cy="7030829"/>
          </a:xfrm>
          <a:prstGeom prst="rect">
            <a:avLst/>
          </a:prstGeom>
        </p:spPr>
      </p:pic>
      <p:pic>
        <p:nvPicPr>
          <p:cNvPr id="20" name="Picture 19">
            <a:extLst>
              <a:ext uri="{FF2B5EF4-FFF2-40B4-BE49-F238E27FC236}">
                <a16:creationId xmlns:a16="http://schemas.microsoft.com/office/drawing/2014/main" id="{03006E68-2FCC-4C2F-AE66-831BB153F599}"/>
              </a:ext>
            </a:extLst>
          </p:cNvPr>
          <p:cNvPicPr>
            <a:picLocks noChangeAspect="1"/>
          </p:cNvPicPr>
          <p:nvPr/>
        </p:nvPicPr>
        <p:blipFill>
          <a:blip r:embed="rId13"/>
          <a:stretch>
            <a:fillRect/>
          </a:stretch>
        </p:blipFill>
        <p:spPr>
          <a:xfrm>
            <a:off x="22531619" y="7049881"/>
            <a:ext cx="3699556" cy="7030829"/>
          </a:xfrm>
          <a:prstGeom prst="rect">
            <a:avLst/>
          </a:prstGeom>
        </p:spPr>
      </p:pic>
      <p:pic>
        <p:nvPicPr>
          <p:cNvPr id="21" name="Picture 20">
            <a:extLst>
              <a:ext uri="{FF2B5EF4-FFF2-40B4-BE49-F238E27FC236}">
                <a16:creationId xmlns:a16="http://schemas.microsoft.com/office/drawing/2014/main" id="{C90C1071-D8D5-4A41-BA8A-726818BD0F5D}"/>
              </a:ext>
            </a:extLst>
          </p:cNvPr>
          <p:cNvPicPr>
            <a:picLocks noChangeAspect="1"/>
          </p:cNvPicPr>
          <p:nvPr/>
        </p:nvPicPr>
        <p:blipFill>
          <a:blip r:embed="rId14"/>
          <a:stretch>
            <a:fillRect/>
          </a:stretch>
        </p:blipFill>
        <p:spPr>
          <a:xfrm>
            <a:off x="27253289" y="7016222"/>
            <a:ext cx="3505199" cy="7062063"/>
          </a:xfrm>
          <a:prstGeom prst="rect">
            <a:avLst/>
          </a:prstGeom>
        </p:spPr>
      </p:pic>
      <p:sp>
        <p:nvSpPr>
          <p:cNvPr id="22" name="Text Box 22">
            <a:extLst>
              <a:ext uri="{FF2B5EF4-FFF2-40B4-BE49-F238E27FC236}">
                <a16:creationId xmlns:a16="http://schemas.microsoft.com/office/drawing/2014/main" id="{E6F46F0C-D276-4335-86C0-5F13BC4152CC}"/>
              </a:ext>
            </a:extLst>
          </p:cNvPr>
          <p:cNvSpPr txBox="1">
            <a:spLocks noChangeArrowheads="1"/>
          </p:cNvSpPr>
          <p:nvPr/>
        </p:nvSpPr>
        <p:spPr bwMode="auto">
          <a:xfrm>
            <a:off x="22816501" y="29279422"/>
            <a:ext cx="3505200" cy="9790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algn="ctr" eaLnBrk="1" hangingPunct="1"/>
            <a:r>
              <a:rPr lang="en-CA" sz="2000" i="1" dirty="0"/>
              <a:t>Temperature &amp; Humidity Data retrieval</a:t>
            </a:r>
            <a:endParaRPr lang="en-AU" sz="2000" i="1" dirty="0"/>
          </a:p>
        </p:txBody>
      </p:sp>
      <p:pic>
        <p:nvPicPr>
          <p:cNvPr id="23" name="Picture 22">
            <a:extLst>
              <a:ext uri="{FF2B5EF4-FFF2-40B4-BE49-F238E27FC236}">
                <a16:creationId xmlns:a16="http://schemas.microsoft.com/office/drawing/2014/main" id="{D1994A63-82F2-4043-9A51-D8A5A3A1B696}"/>
              </a:ext>
            </a:extLst>
          </p:cNvPr>
          <p:cNvPicPr>
            <a:picLocks noChangeAspect="1"/>
          </p:cNvPicPr>
          <p:nvPr/>
        </p:nvPicPr>
        <p:blipFill>
          <a:blip r:embed="rId15"/>
          <a:stretch>
            <a:fillRect/>
          </a:stretch>
        </p:blipFill>
        <p:spPr>
          <a:xfrm>
            <a:off x="27820113" y="22181416"/>
            <a:ext cx="3798602" cy="7030829"/>
          </a:xfrm>
          <a:prstGeom prst="rect">
            <a:avLst/>
          </a:prstGeom>
        </p:spPr>
      </p:pic>
      <p:sp>
        <p:nvSpPr>
          <p:cNvPr id="24" name="Text Box 22">
            <a:extLst>
              <a:ext uri="{FF2B5EF4-FFF2-40B4-BE49-F238E27FC236}">
                <a16:creationId xmlns:a16="http://schemas.microsoft.com/office/drawing/2014/main" id="{81B6E1FB-AFB8-4219-990B-0B556D14381F}"/>
              </a:ext>
            </a:extLst>
          </p:cNvPr>
          <p:cNvSpPr txBox="1">
            <a:spLocks noChangeArrowheads="1"/>
          </p:cNvSpPr>
          <p:nvPr/>
        </p:nvSpPr>
        <p:spPr bwMode="auto">
          <a:xfrm>
            <a:off x="27978592" y="29279421"/>
            <a:ext cx="3505200" cy="979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algn="ctr" eaLnBrk="1" hangingPunct="1"/>
            <a:r>
              <a:rPr lang="en-CA" sz="2000" i="1" dirty="0"/>
              <a:t>Color Wheel for adjusting color of Neopixel LED Strip</a:t>
            </a:r>
            <a:endParaRPr lang="en-AU" sz="2000" i="1" dirty="0"/>
          </a:p>
        </p:txBody>
      </p:sp>
      <p:pic>
        <p:nvPicPr>
          <p:cNvPr id="25" name="Picture 24">
            <a:extLst>
              <a:ext uri="{FF2B5EF4-FFF2-40B4-BE49-F238E27FC236}">
                <a16:creationId xmlns:a16="http://schemas.microsoft.com/office/drawing/2014/main" id="{B98FE90F-CE4E-47AD-B45A-AB7DF2861B00}"/>
              </a:ext>
            </a:extLst>
          </p:cNvPr>
          <p:cNvPicPr>
            <a:picLocks noChangeAspect="1"/>
          </p:cNvPicPr>
          <p:nvPr/>
        </p:nvPicPr>
        <p:blipFill>
          <a:blip r:embed="rId16"/>
          <a:stretch>
            <a:fillRect/>
          </a:stretch>
        </p:blipFill>
        <p:spPr>
          <a:xfrm>
            <a:off x="33514357" y="11941573"/>
            <a:ext cx="7611894" cy="4205893"/>
          </a:xfrm>
          <a:prstGeom prst="rect">
            <a:avLst/>
          </a:prstGeom>
        </p:spPr>
      </p:pic>
      <p:pic>
        <p:nvPicPr>
          <p:cNvPr id="26" name="Picture 25">
            <a:extLst>
              <a:ext uri="{FF2B5EF4-FFF2-40B4-BE49-F238E27FC236}">
                <a16:creationId xmlns:a16="http://schemas.microsoft.com/office/drawing/2014/main" id="{4E72EC0C-8D2B-4ACF-BD58-38BF985B88A9}"/>
              </a:ext>
            </a:extLst>
          </p:cNvPr>
          <p:cNvPicPr>
            <a:picLocks noChangeAspect="1"/>
          </p:cNvPicPr>
          <p:nvPr/>
        </p:nvPicPr>
        <p:blipFill>
          <a:blip r:embed="rId17"/>
          <a:stretch>
            <a:fillRect/>
          </a:stretch>
        </p:blipFill>
        <p:spPr>
          <a:xfrm>
            <a:off x="33493423" y="6522096"/>
            <a:ext cx="7618990" cy="4733677"/>
          </a:xfrm>
          <a:prstGeom prst="rect">
            <a:avLst/>
          </a:prstGeom>
        </p:spPr>
      </p:pic>
      <p:sp>
        <p:nvSpPr>
          <p:cNvPr id="27" name="Text Box 22">
            <a:extLst>
              <a:ext uri="{FF2B5EF4-FFF2-40B4-BE49-F238E27FC236}">
                <a16:creationId xmlns:a16="http://schemas.microsoft.com/office/drawing/2014/main" id="{A41C5443-45FA-420B-8B75-CF2462E2BA4B}"/>
              </a:ext>
            </a:extLst>
          </p:cNvPr>
          <p:cNvSpPr txBox="1">
            <a:spLocks noChangeArrowheads="1"/>
          </p:cNvSpPr>
          <p:nvPr/>
        </p:nvSpPr>
        <p:spPr bwMode="auto">
          <a:xfrm>
            <a:off x="35051056" y="11290819"/>
            <a:ext cx="4968552" cy="671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algn="ctr" eaLnBrk="1" hangingPunct="1"/>
            <a:r>
              <a:rPr lang="en-CA" sz="2000" i="1" dirty="0"/>
              <a:t>PCB Design using Fritzing Software </a:t>
            </a:r>
            <a:endParaRPr lang="en-AU" sz="2000" i="1" dirty="0"/>
          </a:p>
        </p:txBody>
      </p:sp>
      <p:sp>
        <p:nvSpPr>
          <p:cNvPr id="29" name="Text Box 22">
            <a:extLst>
              <a:ext uri="{FF2B5EF4-FFF2-40B4-BE49-F238E27FC236}">
                <a16:creationId xmlns:a16="http://schemas.microsoft.com/office/drawing/2014/main" id="{5FC5997D-226B-4DE3-BCDB-59E454C69A7C}"/>
              </a:ext>
            </a:extLst>
          </p:cNvPr>
          <p:cNvSpPr txBox="1">
            <a:spLocks noChangeArrowheads="1"/>
          </p:cNvSpPr>
          <p:nvPr/>
        </p:nvSpPr>
        <p:spPr bwMode="auto">
          <a:xfrm>
            <a:off x="35147137" y="16241351"/>
            <a:ext cx="4968552" cy="979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algn="ctr" eaLnBrk="1" hangingPunct="1"/>
            <a:r>
              <a:rPr lang="en-CA" sz="2000" i="1" dirty="0"/>
              <a:t>Final PCB with sensors attached and mounted on top of RPI</a:t>
            </a:r>
            <a:endParaRPr lang="en-AU" sz="2000" i="1" dirty="0"/>
          </a:p>
        </p:txBody>
      </p:sp>
      <p:pic>
        <p:nvPicPr>
          <p:cNvPr id="31" name="Picture 30">
            <a:extLst>
              <a:ext uri="{FF2B5EF4-FFF2-40B4-BE49-F238E27FC236}">
                <a16:creationId xmlns:a16="http://schemas.microsoft.com/office/drawing/2014/main" id="{589F0830-84A1-46F7-81E6-E6D6E8BD5716}"/>
              </a:ext>
            </a:extLst>
          </p:cNvPr>
          <p:cNvPicPr>
            <a:picLocks noChangeAspect="1"/>
          </p:cNvPicPr>
          <p:nvPr/>
        </p:nvPicPr>
        <p:blipFill rotWithShape="1">
          <a:blip r:embed="rId18"/>
          <a:srcRect l="20428"/>
          <a:stretch/>
        </p:blipFill>
        <p:spPr>
          <a:xfrm>
            <a:off x="3759948" y="15179557"/>
            <a:ext cx="4469652" cy="4271087"/>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Research_poster_template</Template>
  <TotalTime>71</TotalTime>
  <Words>390</Words>
  <Application>Microsoft Office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Georgia</vt:lpstr>
      <vt:lpstr>Times New Roman</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Manshur Ramhith</dc:creator>
  <cp:keywords/>
  <dc:description/>
  <cp:lastModifiedBy>Manshur Ramhith</cp:lastModifiedBy>
  <cp:revision>8</cp:revision>
  <cp:lastPrinted>2009-06-18T18:06:01Z</cp:lastPrinted>
  <dcterms:created xsi:type="dcterms:W3CDTF">2020-04-08T04:45:17Z</dcterms:created>
  <dcterms:modified xsi:type="dcterms:W3CDTF">2020-04-08T05:56:47Z</dcterms:modified>
  <cp:category/>
</cp:coreProperties>
</file>