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charts/chart2.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High Tower Text" pitchFamily="18" charset="0"/>
      <p:regular r:id="rId14"/>
      <p:italic r:id="rId15"/>
    </p:embeddedFont>
    <p:embeddedFont>
      <p:font typeface="Clear Sans Regular Bold" charset="0"/>
      <p:regular r:id="rId16"/>
    </p:embeddedFont>
    <p:embeddedFont>
      <p:font typeface="Centaur" pitchFamily="18" charset="0"/>
      <p:regular r:id="rId17"/>
    </p:embeddedFont>
    <p:embeddedFont>
      <p:font typeface="Calibri" pitchFamily="34" charset="0"/>
      <p:regular r:id="rId18"/>
      <p:bold r:id="rId19"/>
      <p:italic r:id="rId20"/>
      <p:boldItalic r:id="rId21"/>
    </p:embeddedFont>
    <p:embeddedFont>
      <p:font typeface="Bell MT" pitchFamily="18" charset="0"/>
      <p:regular r:id="rId22"/>
      <p:bold r:id="rId23"/>
      <p:italic r:id="rId24"/>
    </p:embeddedFont>
    <p:embeddedFont>
      <p:font typeface="Carlito" pitchFamily="34" charset="0"/>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AFF"/>
    <a:srgbClr val="A100FF"/>
    <a:srgbClr val="883C84"/>
    <a:srgbClr val="461B49"/>
    <a:srgbClr val="963488"/>
    <a:srgbClr val="2831A2"/>
    <a:srgbClr val="2086AA"/>
    <a:srgbClr val="1994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9" autoAdjust="0"/>
    <p:restoredTop sz="86375" autoAdjust="0"/>
  </p:normalViewPr>
  <p:slideViewPr>
    <p:cSldViewPr>
      <p:cViewPr>
        <p:scale>
          <a:sx n="37" d="100"/>
          <a:sy n="37" d="100"/>
        </p:scale>
        <p:origin x="-892" y="-1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ELL\Downloads\Templates%20Data%20analysis\Task%203_Final%20Content%20Data%20set.csv"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DELL\Downloads\Templates%20Data%20analysis\Task%203_Final%20Content%20Data%20set.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6"/>
    </mc:Choice>
    <mc:Fallback>
      <c:style val="36"/>
    </mc:Fallback>
  </mc:AlternateContent>
  <c:chart>
    <c:title>
      <c:tx>
        <c:rich>
          <a:bodyPr/>
          <a:lstStyle/>
          <a:p>
            <a:pPr>
              <a:defRPr/>
            </a:pPr>
            <a:r>
              <a:rPr lang="en-US"/>
              <a:t>Number of Scores</a:t>
            </a:r>
          </a:p>
        </c:rich>
      </c:tx>
      <c:layout/>
      <c:overlay val="0"/>
    </c:title>
    <c:autoTitleDeleted val="0"/>
    <c:plotArea>
      <c:layout/>
      <c:barChart>
        <c:barDir val="col"/>
        <c:grouping val="clustered"/>
        <c:varyColors val="0"/>
        <c:ser>
          <c:idx val="0"/>
          <c:order val="0"/>
          <c:tx>
            <c:strRef>
              <c:f>'Aggregate Score'!$B$1</c:f>
              <c:strCache>
                <c:ptCount val="1"/>
                <c:pt idx="0">
                  <c:v>Scores</c:v>
                </c:pt>
              </c:strCache>
            </c:strRef>
          </c:tx>
          <c:invertIfNegative val="0"/>
          <c:cat>
            <c:strRef>
              <c:f>'Aggregate Score'!$A$2:$A$17</c:f>
              <c:strCache>
                <c:ptCount val="16"/>
                <c:pt idx="0">
                  <c:v>studying</c:v>
                </c:pt>
                <c:pt idx="1">
                  <c:v>healthy eating</c:v>
                </c:pt>
                <c:pt idx="2">
                  <c:v>technology</c:v>
                </c:pt>
                <c:pt idx="3">
                  <c:v>food</c:v>
                </c:pt>
                <c:pt idx="4">
                  <c:v>cooking</c:v>
                </c:pt>
                <c:pt idx="5">
                  <c:v>dogs</c:v>
                </c:pt>
                <c:pt idx="6">
                  <c:v>soccer</c:v>
                </c:pt>
                <c:pt idx="7">
                  <c:v>public speaking</c:v>
                </c:pt>
                <c:pt idx="8">
                  <c:v>science</c:v>
                </c:pt>
                <c:pt idx="9">
                  <c:v>tennis</c:v>
                </c:pt>
                <c:pt idx="10">
                  <c:v>travel</c:v>
                </c:pt>
                <c:pt idx="11">
                  <c:v>fitness</c:v>
                </c:pt>
                <c:pt idx="12">
                  <c:v>education</c:v>
                </c:pt>
                <c:pt idx="13">
                  <c:v>veganism</c:v>
                </c:pt>
                <c:pt idx="14">
                  <c:v>animals</c:v>
                </c:pt>
                <c:pt idx="15">
                  <c:v>culture</c:v>
                </c:pt>
              </c:strCache>
            </c:strRef>
          </c:cat>
          <c:val>
            <c:numRef>
              <c:f>'Aggregate Score'!$B$2:$B$17</c:f>
              <c:numCache>
                <c:formatCode>General</c:formatCode>
                <c:ptCount val="16"/>
                <c:pt idx="0">
                  <c:v>74965</c:v>
                </c:pt>
                <c:pt idx="1">
                  <c:v>71168</c:v>
                </c:pt>
                <c:pt idx="2">
                  <c:v>69339</c:v>
                </c:pt>
                <c:pt idx="3">
                  <c:v>68738</c:v>
                </c:pt>
                <c:pt idx="4">
                  <c:v>66676</c:v>
                </c:pt>
                <c:pt idx="5">
                  <c:v>66579</c:v>
                </c:pt>
                <c:pt idx="6">
                  <c:v>64880</c:v>
                </c:pt>
                <c:pt idx="7">
                  <c:v>64756</c:v>
                </c:pt>
                <c:pt idx="8">
                  <c:v>57783</c:v>
                </c:pt>
                <c:pt idx="9">
                  <c:v>57436</c:v>
                </c:pt>
                <c:pt idx="10">
                  <c:v>55323</c:v>
                </c:pt>
                <c:pt idx="11">
                  <c:v>54269</c:v>
                </c:pt>
                <c:pt idx="12">
                  <c:v>52511</c:v>
                </c:pt>
                <c:pt idx="13">
                  <c:v>50339</c:v>
                </c:pt>
                <c:pt idx="14">
                  <c:v>49619</c:v>
                </c:pt>
                <c:pt idx="15">
                  <c:v>49264</c:v>
                </c:pt>
              </c:numCache>
            </c:numRef>
          </c:val>
        </c:ser>
        <c:dLbls>
          <c:showLegendKey val="0"/>
          <c:showVal val="0"/>
          <c:showCatName val="0"/>
          <c:showSerName val="0"/>
          <c:showPercent val="0"/>
          <c:showBubbleSize val="0"/>
        </c:dLbls>
        <c:gapWidth val="150"/>
        <c:axId val="161873920"/>
        <c:axId val="169848832"/>
      </c:barChart>
      <c:catAx>
        <c:axId val="161873920"/>
        <c:scaling>
          <c:orientation val="minMax"/>
        </c:scaling>
        <c:delete val="0"/>
        <c:axPos val="b"/>
        <c:majorTickMark val="out"/>
        <c:minorTickMark val="none"/>
        <c:tickLblPos val="nextTo"/>
        <c:crossAx val="169848832"/>
        <c:crosses val="autoZero"/>
        <c:auto val="1"/>
        <c:lblAlgn val="ctr"/>
        <c:lblOffset val="100"/>
        <c:noMultiLvlLbl val="0"/>
      </c:catAx>
      <c:valAx>
        <c:axId val="169848832"/>
        <c:scaling>
          <c:orientation val="minMax"/>
        </c:scaling>
        <c:delete val="0"/>
        <c:axPos val="l"/>
        <c:numFmt formatCode="General" sourceLinked="1"/>
        <c:majorTickMark val="out"/>
        <c:minorTickMark val="none"/>
        <c:tickLblPos val="nextTo"/>
        <c:crossAx val="161873920"/>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hart>
    <c:autoTitleDeleted val="1"/>
    <c:plotArea>
      <c:layout>
        <c:manualLayout>
          <c:layoutTarget val="inner"/>
          <c:xMode val="edge"/>
          <c:yMode val="edge"/>
          <c:x val="0.18686548556430446"/>
          <c:y val="0.17842155147273256"/>
          <c:w val="0.43026924759405072"/>
          <c:h val="0.71711541265675127"/>
        </c:manualLayout>
      </c:layout>
      <c:pieChart>
        <c:varyColors val="1"/>
        <c:ser>
          <c:idx val="0"/>
          <c:order val="0"/>
          <c:tx>
            <c:strRef>
              <c:f>'Aggregate Score'!$B$23</c:f>
              <c:strCache>
                <c:ptCount val="1"/>
                <c:pt idx="0">
                  <c:v>Scores</c:v>
                </c:pt>
              </c:strCache>
            </c:strRef>
          </c:tx>
          <c:dLbls>
            <c:numFmt formatCode="0.00%" sourceLinked="0"/>
            <c:dLblPos val="outEnd"/>
            <c:showLegendKey val="0"/>
            <c:showVal val="0"/>
            <c:showCatName val="0"/>
            <c:showSerName val="0"/>
            <c:showPercent val="1"/>
            <c:showBubbleSize val="0"/>
            <c:showLeaderLines val="1"/>
          </c:dLbls>
          <c:cat>
            <c:strRef>
              <c:f>'Aggregate Score'!$A$24:$A$39</c:f>
              <c:strCache>
                <c:ptCount val="16"/>
                <c:pt idx="0">
                  <c:v>studying</c:v>
                </c:pt>
                <c:pt idx="1">
                  <c:v>healthy eating</c:v>
                </c:pt>
                <c:pt idx="2">
                  <c:v>technology</c:v>
                </c:pt>
                <c:pt idx="3">
                  <c:v>food</c:v>
                </c:pt>
                <c:pt idx="4">
                  <c:v>cooking</c:v>
                </c:pt>
                <c:pt idx="5">
                  <c:v>dogs</c:v>
                </c:pt>
                <c:pt idx="6">
                  <c:v>soccer</c:v>
                </c:pt>
                <c:pt idx="7">
                  <c:v>public speaking</c:v>
                </c:pt>
                <c:pt idx="8">
                  <c:v>science</c:v>
                </c:pt>
                <c:pt idx="9">
                  <c:v>tennis</c:v>
                </c:pt>
                <c:pt idx="10">
                  <c:v>travel</c:v>
                </c:pt>
                <c:pt idx="11">
                  <c:v>fitness</c:v>
                </c:pt>
                <c:pt idx="12">
                  <c:v>education</c:v>
                </c:pt>
                <c:pt idx="13">
                  <c:v>veganism</c:v>
                </c:pt>
                <c:pt idx="14">
                  <c:v>animals</c:v>
                </c:pt>
                <c:pt idx="15">
                  <c:v>culture</c:v>
                </c:pt>
              </c:strCache>
            </c:strRef>
          </c:cat>
          <c:val>
            <c:numRef>
              <c:f>'Aggregate Score'!$B$24:$B$39</c:f>
              <c:numCache>
                <c:formatCode>General</c:formatCode>
                <c:ptCount val="16"/>
                <c:pt idx="0">
                  <c:v>74965</c:v>
                </c:pt>
                <c:pt idx="1">
                  <c:v>71168</c:v>
                </c:pt>
                <c:pt idx="2">
                  <c:v>69339</c:v>
                </c:pt>
                <c:pt idx="3">
                  <c:v>68738</c:v>
                </c:pt>
                <c:pt idx="4">
                  <c:v>66676</c:v>
                </c:pt>
                <c:pt idx="5">
                  <c:v>66579</c:v>
                </c:pt>
                <c:pt idx="6">
                  <c:v>64880</c:v>
                </c:pt>
                <c:pt idx="7">
                  <c:v>64756</c:v>
                </c:pt>
                <c:pt idx="8">
                  <c:v>57783</c:v>
                </c:pt>
                <c:pt idx="9">
                  <c:v>57436</c:v>
                </c:pt>
                <c:pt idx="10">
                  <c:v>55323</c:v>
                </c:pt>
                <c:pt idx="11">
                  <c:v>54269</c:v>
                </c:pt>
                <c:pt idx="12">
                  <c:v>52511</c:v>
                </c:pt>
                <c:pt idx="13">
                  <c:v>50339</c:v>
                </c:pt>
                <c:pt idx="14">
                  <c:v>49619</c:v>
                </c:pt>
                <c:pt idx="15">
                  <c:v>49264</c:v>
                </c:pt>
              </c:numCache>
            </c:numRef>
          </c:val>
        </c:ser>
        <c:dLbls>
          <c:dLblPos val="outEnd"/>
          <c:showLegendKey val="0"/>
          <c:showVal val="1"/>
          <c:showCatName val="0"/>
          <c:showSerName val="0"/>
          <c:showPercent val="0"/>
          <c:showBubbleSize val="0"/>
          <c:showLeaderLines val="1"/>
        </c:dLbls>
        <c:firstSliceAng val="0"/>
      </c:pieChart>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20-Jan-24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20-Jan-24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20-Jan-24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20-Jan-24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20-Jan-24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20-Jan-24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20-Jan-24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20-Jan-24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20-Jan-24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20-Jan-24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20-Jan-24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3.jpe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5.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6.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9.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11.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03748" y="3241766"/>
            <a:ext cx="5482998" cy="3046988"/>
          </a:xfrm>
          <a:prstGeom prst="rect">
            <a:avLst/>
          </a:prstGeom>
        </p:spPr>
        <p:txBody>
          <a:bodyPr lIns="0" tIns="0" rIns="0" bIns="0" rtlCol="0" anchor="t">
            <a:spAutoFit/>
          </a:bodyPr>
          <a:lstStyle/>
          <a:p>
            <a:pPr algn="ctr"/>
            <a:r>
              <a:rPr lang="en-US" sz="6600" b="1" spc="-105" dirty="0" smtClean="0">
                <a:solidFill>
                  <a:srgbClr val="FFFFFF"/>
                </a:solidFill>
                <a:latin typeface="High Tower Text" pitchFamily="18" charset="0"/>
              </a:rPr>
              <a:t>Data Visualization &amp; Story Telling</a:t>
            </a:r>
            <a:endParaRPr lang="en-US" sz="6600" b="1" spc="-105" dirty="0">
              <a:solidFill>
                <a:srgbClr val="FFFFFF"/>
              </a:solidFill>
              <a:latin typeface="High Tower Text"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xmlns=""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xmlns=""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xmlns=""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xmlns=""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xmlns=""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xmlns=""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p:cNvSpPr txBox="1"/>
          <p:nvPr/>
        </p:nvSpPr>
        <p:spPr>
          <a:xfrm>
            <a:off x="10972800" y="1397635"/>
            <a:ext cx="6858000" cy="1938992"/>
          </a:xfrm>
          <a:prstGeom prst="rect">
            <a:avLst/>
          </a:prstGeom>
          <a:noFill/>
        </p:spPr>
        <p:txBody>
          <a:bodyPr wrap="square" rtlCol="0">
            <a:spAutoFit/>
          </a:bodyPr>
          <a:lstStyle/>
          <a:p>
            <a:r>
              <a:rPr lang="en-US" sz="4000" dirty="0" smtClean="0">
                <a:solidFill>
                  <a:schemeClr val="accent6">
                    <a:lumMod val="50000"/>
                  </a:schemeClr>
                </a:solidFill>
                <a:latin typeface="Carlito" pitchFamily="34" charset="0"/>
                <a:cs typeface="Carlito" pitchFamily="34" charset="0"/>
              </a:rPr>
              <a:t>There are 16 categories total.</a:t>
            </a:r>
          </a:p>
          <a:p>
            <a:r>
              <a:rPr lang="en-US" sz="4000" dirty="0" smtClean="0">
                <a:solidFill>
                  <a:schemeClr val="accent6">
                    <a:lumMod val="50000"/>
                  </a:schemeClr>
                </a:solidFill>
                <a:latin typeface="Carlito" pitchFamily="34" charset="0"/>
                <a:cs typeface="Carlito" pitchFamily="34" charset="0"/>
              </a:rPr>
              <a:t>In which, The most popular one is Studying.</a:t>
            </a:r>
            <a:endParaRPr lang="en-US" sz="4000" dirty="0">
              <a:solidFill>
                <a:schemeClr val="accent6">
                  <a:lumMod val="50000"/>
                </a:schemeClr>
              </a:solidFill>
              <a:latin typeface="Carlito" pitchFamily="34" charset="0"/>
              <a:cs typeface="Carlito" pitchFamily="34" charset="0"/>
            </a:endParaRPr>
          </a:p>
        </p:txBody>
      </p:sp>
      <p:sp>
        <p:nvSpPr>
          <p:cNvPr id="26" name="TextBox 25"/>
          <p:cNvSpPr txBox="1"/>
          <p:nvPr/>
        </p:nvSpPr>
        <p:spPr>
          <a:xfrm>
            <a:off x="10972800" y="4174004"/>
            <a:ext cx="6858000" cy="1938992"/>
          </a:xfrm>
          <a:prstGeom prst="rect">
            <a:avLst/>
          </a:prstGeom>
          <a:noFill/>
        </p:spPr>
        <p:txBody>
          <a:bodyPr wrap="square" rtlCol="0">
            <a:spAutoFit/>
          </a:bodyPr>
          <a:lstStyle/>
          <a:p>
            <a:r>
              <a:rPr lang="en-US" sz="4000" dirty="0" smtClean="0">
                <a:solidFill>
                  <a:schemeClr val="accent6">
                    <a:lumMod val="50000"/>
                  </a:schemeClr>
                </a:solidFill>
                <a:latin typeface="Carlito" pitchFamily="34" charset="0"/>
                <a:cs typeface="Carlito" pitchFamily="34" charset="0"/>
              </a:rPr>
              <a:t>November is the month in which there are most posts appear.</a:t>
            </a:r>
          </a:p>
        </p:txBody>
      </p:sp>
      <p:sp>
        <p:nvSpPr>
          <p:cNvPr id="27" name="TextBox 26"/>
          <p:cNvSpPr txBox="1"/>
          <p:nvPr/>
        </p:nvSpPr>
        <p:spPr>
          <a:xfrm>
            <a:off x="10952671" y="6898413"/>
            <a:ext cx="6858000" cy="1938992"/>
          </a:xfrm>
          <a:prstGeom prst="rect">
            <a:avLst/>
          </a:prstGeom>
          <a:noFill/>
        </p:spPr>
        <p:txBody>
          <a:bodyPr wrap="square" rtlCol="0">
            <a:spAutoFit/>
          </a:bodyPr>
          <a:lstStyle/>
          <a:p>
            <a:r>
              <a:rPr lang="en-US" sz="4000" dirty="0" smtClean="0">
                <a:solidFill>
                  <a:schemeClr val="accent6">
                    <a:lumMod val="50000"/>
                  </a:schemeClr>
                </a:solidFill>
                <a:latin typeface="Carlito" pitchFamily="34" charset="0"/>
                <a:cs typeface="Carlito" pitchFamily="34" charset="0"/>
              </a:rPr>
              <a:t>There are 8% of the highest involved and 5% of the least involved Category.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743200" y="1271080"/>
            <a:ext cx="8673443" cy="1175772"/>
          </a:xfrm>
          <a:prstGeom prst="rect">
            <a:avLst/>
          </a:prstGeom>
        </p:spPr>
        <p:txBody>
          <a:bodyPr lIns="0" tIns="0" rIns="0" bIns="0" rtlCol="0" anchor="t">
            <a:spAutoFit/>
          </a:bodyPr>
          <a:lstStyle/>
          <a:p>
            <a:pPr>
              <a:lnSpc>
                <a:spcPts val="9600"/>
              </a:lnSpc>
            </a:pPr>
            <a:r>
              <a:rPr lang="en-US" sz="7200" spc="-80" dirty="0">
                <a:solidFill>
                  <a:srgbClr val="000000"/>
                </a:solidFill>
                <a:latin typeface="High Tower Text" pitchFamily="18" charset="0"/>
              </a:rPr>
              <a:t>Today's agenda</a:t>
            </a:r>
          </a:p>
        </p:txBody>
      </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30192" y="406153"/>
            <a:ext cx="2253799" cy="9474693"/>
            <a:chOff x="0" y="0"/>
            <a:chExt cx="3005065" cy="12632924"/>
          </a:xfrm>
        </p:grpSpPr>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sp>
        <p:nvSpPr>
          <p:cNvPr id="29" name="TextBox 28"/>
          <p:cNvSpPr txBox="1"/>
          <p:nvPr/>
        </p:nvSpPr>
        <p:spPr>
          <a:xfrm>
            <a:off x="2971800" y="3086100"/>
            <a:ext cx="9601200" cy="4801314"/>
          </a:xfrm>
          <a:prstGeom prst="rect">
            <a:avLst/>
          </a:prstGeom>
          <a:no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sp>
        <p:nvSpPr>
          <p:cNvPr id="30" name="TextBox 29"/>
          <p:cNvSpPr txBox="1"/>
          <p:nvPr/>
        </p:nvSpPr>
        <p:spPr>
          <a:xfrm>
            <a:off x="2971800" y="3086100"/>
            <a:ext cx="9601200" cy="4708981"/>
          </a:xfrm>
          <a:prstGeom prst="rect">
            <a:avLst/>
          </a:prstGeom>
          <a:noFill/>
        </p:spPr>
        <p:txBody>
          <a:bodyPr wrap="square" rtlCol="0">
            <a:spAutoFit/>
          </a:bodyPr>
          <a:lstStyle/>
          <a:p>
            <a:pPr marL="342900" indent="-342900">
              <a:buFont typeface="Arial" pitchFamily="34" charset="0"/>
              <a:buChar char="•"/>
            </a:pPr>
            <a:r>
              <a:rPr lang="en-US" sz="4400" spc="-19" dirty="0">
                <a:solidFill>
                  <a:srgbClr val="000000"/>
                </a:solidFill>
                <a:latin typeface="Carlito" pitchFamily="34" charset="0"/>
                <a:cs typeface="Carlito" pitchFamily="34" charset="0"/>
              </a:rPr>
              <a:t>Project recap</a:t>
            </a:r>
          </a:p>
          <a:p>
            <a:pPr marL="342900" indent="-342900">
              <a:buFont typeface="Arial" pitchFamily="34" charset="0"/>
              <a:buChar char="•"/>
            </a:pPr>
            <a:r>
              <a:rPr lang="en-US" sz="4400" spc="-19" dirty="0">
                <a:solidFill>
                  <a:srgbClr val="000000"/>
                </a:solidFill>
                <a:latin typeface="Carlito" pitchFamily="34" charset="0"/>
                <a:cs typeface="Carlito" pitchFamily="34" charset="0"/>
              </a:rPr>
              <a:t>Problem</a:t>
            </a:r>
          </a:p>
          <a:p>
            <a:pPr marL="342900" indent="-342900">
              <a:buFont typeface="Arial" pitchFamily="34" charset="0"/>
              <a:buChar char="•"/>
            </a:pPr>
            <a:r>
              <a:rPr lang="en-US" sz="4400" spc="-19" dirty="0">
                <a:solidFill>
                  <a:srgbClr val="000000"/>
                </a:solidFill>
                <a:latin typeface="Carlito" pitchFamily="34" charset="0"/>
                <a:cs typeface="Carlito" pitchFamily="34" charset="0"/>
              </a:rPr>
              <a:t>The Analytics team</a:t>
            </a:r>
          </a:p>
          <a:p>
            <a:pPr marL="342900" indent="-342900">
              <a:buFont typeface="Arial" pitchFamily="34" charset="0"/>
              <a:buChar char="•"/>
            </a:pPr>
            <a:r>
              <a:rPr lang="en-US" sz="4400" spc="-19" dirty="0">
                <a:solidFill>
                  <a:srgbClr val="000000"/>
                </a:solidFill>
                <a:latin typeface="Carlito" pitchFamily="34" charset="0"/>
                <a:cs typeface="Carlito" pitchFamily="34" charset="0"/>
              </a:rPr>
              <a:t>Process</a:t>
            </a:r>
          </a:p>
          <a:p>
            <a:pPr marL="342900" indent="-342900">
              <a:buFont typeface="Arial" pitchFamily="34" charset="0"/>
              <a:buChar char="•"/>
            </a:pPr>
            <a:r>
              <a:rPr lang="en-US" sz="4400" spc="-19" dirty="0">
                <a:solidFill>
                  <a:srgbClr val="000000"/>
                </a:solidFill>
                <a:latin typeface="Carlito" pitchFamily="34" charset="0"/>
                <a:cs typeface="Carlito" pitchFamily="34" charset="0"/>
              </a:rPr>
              <a:t>Insights</a:t>
            </a:r>
          </a:p>
          <a:p>
            <a:pPr marL="342900" indent="-342900">
              <a:buFont typeface="Arial" pitchFamily="34" charset="0"/>
              <a:buChar char="•"/>
            </a:pPr>
            <a:r>
              <a:rPr lang="en-US" sz="4400" spc="-19" dirty="0">
                <a:solidFill>
                  <a:srgbClr val="000000"/>
                </a:solidFill>
                <a:latin typeface="Carlito" pitchFamily="34" charset="0"/>
                <a:cs typeface="Carlito" pitchFamily="34" charset="0"/>
              </a:rPr>
              <a:t>Summary</a:t>
            </a:r>
            <a:endParaRPr lang="en-US" sz="4400" dirty="0" smtClean="0">
              <a:latin typeface="Carlito" pitchFamily="34" charset="0"/>
              <a:cs typeface="Carlito" pitchFamily="34" charset="0"/>
            </a:endParaRPr>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6" name="TextBox 35"/>
          <p:cNvSpPr txBox="1"/>
          <p:nvPr/>
        </p:nvSpPr>
        <p:spPr>
          <a:xfrm>
            <a:off x="8839200" y="2601680"/>
            <a:ext cx="7086600" cy="5078313"/>
          </a:xfrm>
          <a:prstGeom prst="rect">
            <a:avLst/>
          </a:prstGeom>
          <a:noFill/>
        </p:spPr>
        <p:txBody>
          <a:bodyPr wrap="square" rtlCol="0">
            <a:spAutoFit/>
          </a:bodyPr>
          <a:lstStyle/>
          <a:p>
            <a:pPr marL="571500" indent="-571500">
              <a:buFont typeface="Wingdings" pitchFamily="2" charset="2"/>
              <a:buChar char="ü"/>
            </a:pPr>
            <a:r>
              <a:rPr lang="en-US" sz="3600" dirty="0" smtClean="0">
                <a:solidFill>
                  <a:schemeClr val="accent6">
                    <a:lumMod val="75000"/>
                  </a:schemeClr>
                </a:solidFill>
                <a:latin typeface="Carlito" pitchFamily="34" charset="0"/>
                <a:cs typeface="Carlito" pitchFamily="34" charset="0"/>
              </a:rPr>
              <a:t>Here, We have done analysis by getting insights on Liked Impressions, Download Rate,  Reviews of the Versions of the app.</a:t>
            </a:r>
          </a:p>
          <a:p>
            <a:pPr marL="571500" indent="-571500">
              <a:buFont typeface="Wingdings" pitchFamily="2" charset="2"/>
              <a:buChar char="ü"/>
            </a:pPr>
            <a:r>
              <a:rPr lang="en-US" sz="3600" dirty="0" smtClean="0">
                <a:solidFill>
                  <a:schemeClr val="accent6">
                    <a:lumMod val="75000"/>
                  </a:schemeClr>
                </a:solidFill>
                <a:latin typeface="Carlito" pitchFamily="34" charset="0"/>
                <a:cs typeface="Carlito" pitchFamily="34" charset="0"/>
              </a:rPr>
              <a:t>After that we have created charts and graphics that present our analysis and the we have visualize the data and tell a story. </a:t>
            </a:r>
            <a:endParaRPr lang="en-US" sz="3600" dirty="0">
              <a:solidFill>
                <a:schemeClr val="accent6">
                  <a:lumMod val="75000"/>
                </a:schemeClr>
              </a:solidFill>
              <a:latin typeface="Carlito" pitchFamily="34" charset="0"/>
              <a:cs typeface="Carlito"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p:cNvSpPr txBox="1"/>
          <p:nvPr/>
        </p:nvSpPr>
        <p:spPr>
          <a:xfrm>
            <a:off x="2445045" y="5325260"/>
            <a:ext cx="7036254" cy="3785652"/>
          </a:xfrm>
          <a:prstGeom prst="rect">
            <a:avLst/>
          </a:prstGeom>
          <a:noFill/>
        </p:spPr>
        <p:txBody>
          <a:bodyPr wrap="square" rtlCol="0">
            <a:spAutoFit/>
          </a:bodyPr>
          <a:lstStyle/>
          <a:p>
            <a:pPr algn="just"/>
            <a:r>
              <a:rPr lang="en-US" sz="4000" dirty="0">
                <a:solidFill>
                  <a:srgbClr val="00B0F0"/>
                </a:solidFill>
                <a:latin typeface="Carlito" pitchFamily="34" charset="0"/>
                <a:cs typeface="Carlito" pitchFamily="34" charset="0"/>
              </a:rPr>
              <a:t>There is an new social media app which is on boom nowadays. So we are analyzing that the app is useful or not and should be banned or not further by analysis result.</a:t>
            </a:r>
            <a:endParaRPr lang="en-US" sz="4000" dirty="0">
              <a:solidFill>
                <a:srgbClr val="00B0F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sp>
        <p:nvSpPr>
          <p:cNvPr id="20" name="Freeform 20"/>
          <p:cNvSpPr/>
          <p:nvPr/>
        </p:nvSpPr>
        <p:spPr>
          <a:xfrm>
            <a:off x="11443639" y="1050857"/>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25" name="Freeform 25"/>
          <p:cNvSpPr/>
          <p:nvPr/>
        </p:nvSpPr>
        <p:spPr>
          <a:xfrm>
            <a:off x="11443639" y="4002073"/>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0" name="Freeform 30"/>
          <p:cNvSpPr/>
          <p:nvPr/>
        </p:nvSpPr>
        <p:spPr>
          <a:xfrm>
            <a:off x="11443639" y="6953289"/>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p:cNvSpPr txBox="1"/>
          <p:nvPr/>
        </p:nvSpPr>
        <p:spPr>
          <a:xfrm>
            <a:off x="12411165" y="1825527"/>
            <a:ext cx="914400" cy="754053"/>
          </a:xfrm>
          <a:prstGeom prst="rect">
            <a:avLst/>
          </a:prstGeom>
          <a:noFill/>
        </p:spPr>
        <p:txBody>
          <a:bodyPr wrap="square" rtlCol="0">
            <a:spAutoFit/>
          </a:bodyPr>
          <a:lstStyle/>
          <a:p>
            <a:r>
              <a:rPr lang="en-US" sz="4300" dirty="0" smtClean="0">
                <a:solidFill>
                  <a:schemeClr val="bg1"/>
                </a:solidFill>
              </a:rPr>
              <a:t>1.</a:t>
            </a:r>
            <a:endParaRPr lang="en-US" sz="4300" dirty="0">
              <a:solidFill>
                <a:schemeClr val="bg1"/>
              </a:solidFill>
            </a:endParaRPr>
          </a:p>
        </p:txBody>
      </p:sp>
      <p:sp>
        <p:nvSpPr>
          <p:cNvPr id="34" name="TextBox 33"/>
          <p:cNvSpPr txBox="1"/>
          <p:nvPr/>
        </p:nvSpPr>
        <p:spPr>
          <a:xfrm>
            <a:off x="12411165" y="4766472"/>
            <a:ext cx="677418" cy="754053"/>
          </a:xfrm>
          <a:prstGeom prst="rect">
            <a:avLst/>
          </a:prstGeom>
          <a:noFill/>
        </p:spPr>
        <p:txBody>
          <a:bodyPr wrap="square" rtlCol="0">
            <a:spAutoFit/>
          </a:bodyPr>
          <a:lstStyle/>
          <a:p>
            <a:r>
              <a:rPr lang="en-US" sz="4300" dirty="0" smtClean="0">
                <a:solidFill>
                  <a:schemeClr val="bg1"/>
                </a:solidFill>
              </a:rPr>
              <a:t>2.</a:t>
            </a:r>
            <a:endParaRPr lang="en-US" sz="4300" dirty="0">
              <a:solidFill>
                <a:schemeClr val="bg1"/>
              </a:solidFill>
            </a:endParaRPr>
          </a:p>
        </p:txBody>
      </p:sp>
      <p:sp>
        <p:nvSpPr>
          <p:cNvPr id="36" name="TextBox 35"/>
          <p:cNvSpPr txBox="1"/>
          <p:nvPr/>
        </p:nvSpPr>
        <p:spPr>
          <a:xfrm>
            <a:off x="12411165" y="7838704"/>
            <a:ext cx="677418" cy="754053"/>
          </a:xfrm>
          <a:prstGeom prst="rect">
            <a:avLst/>
          </a:prstGeom>
          <a:noFill/>
        </p:spPr>
        <p:txBody>
          <a:bodyPr wrap="square" rtlCol="0">
            <a:spAutoFit/>
          </a:bodyPr>
          <a:lstStyle/>
          <a:p>
            <a:r>
              <a:rPr lang="en-US" sz="4300" dirty="0" smtClean="0">
                <a:solidFill>
                  <a:schemeClr val="bg1"/>
                </a:solidFill>
              </a:rPr>
              <a:t>3.</a:t>
            </a:r>
            <a:endParaRPr lang="en-US" dirty="0"/>
          </a:p>
        </p:txBody>
      </p:sp>
      <p:sp>
        <p:nvSpPr>
          <p:cNvPr id="37" name="TextBox 36"/>
          <p:cNvSpPr txBox="1"/>
          <p:nvPr/>
        </p:nvSpPr>
        <p:spPr>
          <a:xfrm>
            <a:off x="14249400" y="1640861"/>
            <a:ext cx="3352800" cy="1754326"/>
          </a:xfrm>
          <a:prstGeom prst="rect">
            <a:avLst/>
          </a:prstGeom>
          <a:noFill/>
        </p:spPr>
        <p:txBody>
          <a:bodyPr wrap="square" rtlCol="0">
            <a:spAutoFit/>
          </a:bodyPr>
          <a:lstStyle/>
          <a:p>
            <a:pPr algn="ctr"/>
            <a:r>
              <a:rPr lang="en-US" sz="3600" b="1" dirty="0" smtClean="0">
                <a:solidFill>
                  <a:srgbClr val="FF0000"/>
                </a:solidFill>
                <a:latin typeface="Centaur" pitchFamily="18" charset="0"/>
              </a:rPr>
              <a:t>Andrew Fleming</a:t>
            </a:r>
          </a:p>
          <a:p>
            <a:pPr algn="ctr"/>
            <a:r>
              <a:rPr lang="en-US" sz="3600" b="1" dirty="0" smtClean="0">
                <a:latin typeface="Centaur" pitchFamily="18" charset="0"/>
              </a:rPr>
              <a:t>(Chief Technical Architect)</a:t>
            </a:r>
            <a:endParaRPr lang="en-US" sz="3600" b="1" dirty="0">
              <a:latin typeface="Centaur" pitchFamily="18" charset="0"/>
            </a:endParaRPr>
          </a:p>
        </p:txBody>
      </p:sp>
      <p:sp>
        <p:nvSpPr>
          <p:cNvPr id="39" name="TextBox 38"/>
          <p:cNvSpPr txBox="1"/>
          <p:nvPr/>
        </p:nvSpPr>
        <p:spPr>
          <a:xfrm>
            <a:off x="14325600" y="4543334"/>
            <a:ext cx="3200400" cy="1200329"/>
          </a:xfrm>
          <a:prstGeom prst="rect">
            <a:avLst/>
          </a:prstGeom>
          <a:noFill/>
        </p:spPr>
        <p:txBody>
          <a:bodyPr wrap="square" rtlCol="0">
            <a:spAutoFit/>
          </a:bodyPr>
          <a:lstStyle/>
          <a:p>
            <a:pPr algn="ctr"/>
            <a:r>
              <a:rPr lang="en-US" sz="3600" b="1" dirty="0" smtClean="0">
                <a:solidFill>
                  <a:srgbClr val="FF0000"/>
                </a:solidFill>
                <a:latin typeface="Centaur" pitchFamily="18" charset="0"/>
              </a:rPr>
              <a:t>Marcus </a:t>
            </a:r>
            <a:r>
              <a:rPr lang="en-US" sz="3600" b="1" dirty="0" err="1" smtClean="0">
                <a:solidFill>
                  <a:srgbClr val="FF0000"/>
                </a:solidFill>
                <a:latin typeface="Centaur" pitchFamily="18" charset="0"/>
              </a:rPr>
              <a:t>Rompton</a:t>
            </a:r>
            <a:endParaRPr lang="en-US" sz="3600" b="1" dirty="0" smtClean="0">
              <a:solidFill>
                <a:srgbClr val="FF0000"/>
              </a:solidFill>
              <a:latin typeface="Centaur" pitchFamily="18" charset="0"/>
            </a:endParaRPr>
          </a:p>
          <a:p>
            <a:pPr algn="ctr"/>
            <a:r>
              <a:rPr lang="en-US" sz="3600" b="1" dirty="0" smtClean="0">
                <a:latin typeface="Centaur" pitchFamily="18" charset="0"/>
              </a:rPr>
              <a:t>(Senior Principle)</a:t>
            </a:r>
            <a:endParaRPr lang="en-US" sz="3600" b="1" dirty="0">
              <a:latin typeface="Centaur" pitchFamily="18" charset="0"/>
            </a:endParaRPr>
          </a:p>
        </p:txBody>
      </p:sp>
      <p:sp>
        <p:nvSpPr>
          <p:cNvPr id="40" name="TextBox 39"/>
          <p:cNvSpPr txBox="1"/>
          <p:nvPr/>
        </p:nvSpPr>
        <p:spPr>
          <a:xfrm>
            <a:off x="14097000" y="7615565"/>
            <a:ext cx="3962400" cy="1200329"/>
          </a:xfrm>
          <a:prstGeom prst="rect">
            <a:avLst/>
          </a:prstGeom>
          <a:noFill/>
        </p:spPr>
        <p:txBody>
          <a:bodyPr wrap="square" rtlCol="0">
            <a:spAutoFit/>
          </a:bodyPr>
          <a:lstStyle/>
          <a:p>
            <a:pPr algn="ctr"/>
            <a:r>
              <a:rPr lang="en-US" sz="3600" b="1" dirty="0" smtClean="0">
                <a:solidFill>
                  <a:srgbClr val="FF0000"/>
                </a:solidFill>
                <a:latin typeface="Centaur" pitchFamily="18" charset="0"/>
              </a:rPr>
              <a:t>Myself</a:t>
            </a:r>
          </a:p>
          <a:p>
            <a:pPr algn="ctr"/>
            <a:r>
              <a:rPr lang="en-US" sz="3600" b="1" dirty="0" smtClean="0">
                <a:latin typeface="Centaur" pitchFamily="18" charset="0"/>
              </a:rPr>
              <a:t>(Data Analyst)</a:t>
            </a:r>
            <a:endParaRPr lang="en-US" sz="3600" b="1" dirty="0">
              <a:latin typeface="Centaur"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40" name="TextBox 39"/>
          <p:cNvSpPr txBox="1"/>
          <p:nvPr/>
        </p:nvSpPr>
        <p:spPr>
          <a:xfrm>
            <a:off x="4219232" y="1372359"/>
            <a:ext cx="5834705" cy="707886"/>
          </a:xfrm>
          <a:prstGeom prst="rect">
            <a:avLst/>
          </a:prstGeom>
          <a:noFill/>
        </p:spPr>
        <p:txBody>
          <a:bodyPr wrap="square" rtlCol="0">
            <a:spAutoFit/>
          </a:bodyPr>
          <a:lstStyle/>
          <a:p>
            <a:r>
              <a:rPr lang="en-US" sz="4000" dirty="0" smtClean="0">
                <a:solidFill>
                  <a:schemeClr val="bg1"/>
                </a:solidFill>
                <a:latin typeface="Carlito" pitchFamily="34" charset="0"/>
                <a:cs typeface="Carlito" pitchFamily="34" charset="0"/>
              </a:rPr>
              <a:t>Data Preprocessing</a:t>
            </a:r>
            <a:endParaRPr lang="en-US" sz="4000" dirty="0">
              <a:solidFill>
                <a:schemeClr val="bg1"/>
              </a:solidFill>
              <a:latin typeface="Carlito" pitchFamily="34" charset="0"/>
              <a:cs typeface="Carlito" pitchFamily="34" charset="0"/>
            </a:endParaRPr>
          </a:p>
        </p:txBody>
      </p:sp>
      <p:sp>
        <p:nvSpPr>
          <p:cNvPr id="41" name="TextBox 40"/>
          <p:cNvSpPr txBox="1"/>
          <p:nvPr/>
        </p:nvSpPr>
        <p:spPr>
          <a:xfrm>
            <a:off x="5891270" y="2984043"/>
            <a:ext cx="5834705" cy="707886"/>
          </a:xfrm>
          <a:prstGeom prst="rect">
            <a:avLst/>
          </a:prstGeom>
          <a:noFill/>
        </p:spPr>
        <p:txBody>
          <a:bodyPr wrap="square" rtlCol="0">
            <a:spAutoFit/>
          </a:bodyPr>
          <a:lstStyle/>
          <a:p>
            <a:r>
              <a:rPr lang="en-US" sz="4000" dirty="0" smtClean="0">
                <a:solidFill>
                  <a:schemeClr val="bg1"/>
                </a:solidFill>
                <a:latin typeface="Carlito" pitchFamily="34" charset="0"/>
                <a:cs typeface="Carlito" pitchFamily="34" charset="0"/>
              </a:rPr>
              <a:t>Data Cleaning</a:t>
            </a:r>
            <a:endParaRPr lang="en-US" sz="4000" dirty="0">
              <a:solidFill>
                <a:schemeClr val="bg1"/>
              </a:solidFill>
              <a:latin typeface="Carlito" pitchFamily="34" charset="0"/>
              <a:cs typeface="Carlito" pitchFamily="34" charset="0"/>
            </a:endParaRPr>
          </a:p>
        </p:txBody>
      </p:sp>
      <p:sp>
        <p:nvSpPr>
          <p:cNvPr id="42" name="TextBox 41"/>
          <p:cNvSpPr txBox="1"/>
          <p:nvPr/>
        </p:nvSpPr>
        <p:spPr>
          <a:xfrm>
            <a:off x="7750465" y="4563268"/>
            <a:ext cx="5834705" cy="707886"/>
          </a:xfrm>
          <a:prstGeom prst="rect">
            <a:avLst/>
          </a:prstGeom>
          <a:noFill/>
        </p:spPr>
        <p:txBody>
          <a:bodyPr wrap="square" rtlCol="0">
            <a:spAutoFit/>
          </a:bodyPr>
          <a:lstStyle/>
          <a:p>
            <a:r>
              <a:rPr lang="en-US" sz="4000" dirty="0" smtClean="0">
                <a:solidFill>
                  <a:schemeClr val="bg1"/>
                </a:solidFill>
                <a:latin typeface="Carlito" pitchFamily="34" charset="0"/>
                <a:cs typeface="Carlito" pitchFamily="34" charset="0"/>
              </a:rPr>
              <a:t>Data Analysis</a:t>
            </a:r>
            <a:endParaRPr lang="en-US" sz="4000" dirty="0">
              <a:solidFill>
                <a:schemeClr val="bg1"/>
              </a:solidFill>
              <a:latin typeface="Carlito" pitchFamily="34" charset="0"/>
              <a:cs typeface="Carlito" pitchFamily="34" charset="0"/>
            </a:endParaRPr>
          </a:p>
        </p:txBody>
      </p:sp>
      <p:sp>
        <p:nvSpPr>
          <p:cNvPr id="43" name="TextBox 42"/>
          <p:cNvSpPr txBox="1"/>
          <p:nvPr/>
        </p:nvSpPr>
        <p:spPr>
          <a:xfrm>
            <a:off x="9531436" y="6179868"/>
            <a:ext cx="5834705" cy="707886"/>
          </a:xfrm>
          <a:prstGeom prst="rect">
            <a:avLst/>
          </a:prstGeom>
          <a:noFill/>
        </p:spPr>
        <p:txBody>
          <a:bodyPr wrap="square" rtlCol="0">
            <a:spAutoFit/>
          </a:bodyPr>
          <a:lstStyle/>
          <a:p>
            <a:r>
              <a:rPr lang="en-US" sz="4000" dirty="0" smtClean="0">
                <a:solidFill>
                  <a:schemeClr val="bg1"/>
                </a:solidFill>
                <a:latin typeface="Carlito" pitchFamily="34" charset="0"/>
                <a:cs typeface="Carlito" pitchFamily="34" charset="0"/>
              </a:rPr>
              <a:t>Data Visualization</a:t>
            </a:r>
            <a:endParaRPr lang="en-US" sz="4000" dirty="0">
              <a:solidFill>
                <a:schemeClr val="bg1"/>
              </a:solidFill>
              <a:latin typeface="Carlito" pitchFamily="34" charset="0"/>
              <a:cs typeface="Carlito" pitchFamily="34" charset="0"/>
            </a:endParaRPr>
          </a:p>
        </p:txBody>
      </p:sp>
      <p:sp>
        <p:nvSpPr>
          <p:cNvPr id="44" name="TextBox 43"/>
          <p:cNvSpPr txBox="1"/>
          <p:nvPr/>
        </p:nvSpPr>
        <p:spPr>
          <a:xfrm>
            <a:off x="11337710" y="7945000"/>
            <a:ext cx="5834705" cy="707886"/>
          </a:xfrm>
          <a:prstGeom prst="rect">
            <a:avLst/>
          </a:prstGeom>
          <a:noFill/>
        </p:spPr>
        <p:txBody>
          <a:bodyPr wrap="square" rtlCol="0">
            <a:spAutoFit/>
          </a:bodyPr>
          <a:lstStyle/>
          <a:p>
            <a:r>
              <a:rPr lang="en-US" sz="4000" dirty="0" smtClean="0">
                <a:solidFill>
                  <a:schemeClr val="bg1"/>
                </a:solidFill>
                <a:latin typeface="Carlito" pitchFamily="34" charset="0"/>
                <a:cs typeface="Carlito" pitchFamily="34" charset="0"/>
              </a:rPr>
              <a:t>Story Telling</a:t>
            </a:r>
            <a:endParaRPr lang="en-US" sz="4000" dirty="0">
              <a:solidFill>
                <a:schemeClr val="bg1"/>
              </a:solidFill>
              <a:latin typeface="Carlito" pitchFamily="34" charset="0"/>
              <a:cs typeface="Carlito"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2670342" y="6480309"/>
            <a:ext cx="2972219" cy="881758"/>
          </a:xfrm>
          <a:prstGeom prst="rect">
            <a:avLst/>
          </a:prstGeom>
        </p:spPr>
      </p:pic>
      <p:sp>
        <p:nvSpPr>
          <p:cNvPr id="15" name="TextBox 14"/>
          <p:cNvSpPr txBox="1"/>
          <p:nvPr/>
        </p:nvSpPr>
        <p:spPr>
          <a:xfrm>
            <a:off x="1752600" y="3086100"/>
            <a:ext cx="3346778" cy="2492990"/>
          </a:xfrm>
          <a:prstGeom prst="rect">
            <a:avLst/>
          </a:prstGeom>
          <a:noFill/>
        </p:spPr>
        <p:txBody>
          <a:bodyPr wrap="square" rtlCol="0">
            <a:spAutoFit/>
          </a:bodyPr>
          <a:lstStyle/>
          <a:p>
            <a:pPr algn="ctr"/>
            <a:r>
              <a:rPr lang="en-US" sz="5200" b="1" dirty="0" smtClean="0">
                <a:solidFill>
                  <a:srgbClr val="FF0000"/>
                </a:solidFill>
                <a:latin typeface="Bell MT" pitchFamily="18" charset="0"/>
              </a:rPr>
              <a:t>16 </a:t>
            </a:r>
          </a:p>
          <a:p>
            <a:pPr algn="ctr"/>
            <a:r>
              <a:rPr lang="en-US" sz="5200" b="1" dirty="0" smtClean="0">
                <a:latin typeface="Bell MT" pitchFamily="18" charset="0"/>
              </a:rPr>
              <a:t>Unique</a:t>
            </a:r>
          </a:p>
          <a:p>
            <a:pPr algn="ctr"/>
            <a:r>
              <a:rPr lang="en-US" sz="5200" b="1" dirty="0" smtClean="0">
                <a:latin typeface="Bell MT" pitchFamily="18" charset="0"/>
              </a:rPr>
              <a:t>Categories </a:t>
            </a:r>
            <a:endParaRPr lang="en-US" sz="5200" b="1" dirty="0">
              <a:latin typeface="Bell MT" pitchFamily="18" charset="0"/>
            </a:endParaRPr>
          </a:p>
        </p:txBody>
      </p:sp>
      <p:sp>
        <p:nvSpPr>
          <p:cNvPr id="16" name="TextBox 15"/>
          <p:cNvSpPr txBox="1"/>
          <p:nvPr/>
        </p:nvSpPr>
        <p:spPr>
          <a:xfrm>
            <a:off x="6477000" y="2685990"/>
            <a:ext cx="4495800" cy="3293209"/>
          </a:xfrm>
          <a:prstGeom prst="rect">
            <a:avLst/>
          </a:prstGeom>
          <a:noFill/>
        </p:spPr>
        <p:txBody>
          <a:bodyPr wrap="square" rtlCol="0">
            <a:spAutoFit/>
          </a:bodyPr>
          <a:lstStyle/>
          <a:p>
            <a:pPr algn="ctr"/>
            <a:r>
              <a:rPr lang="en-US" sz="5200" b="1" dirty="0" smtClean="0">
                <a:solidFill>
                  <a:srgbClr val="FF0000"/>
                </a:solidFill>
                <a:latin typeface="Bell MT" pitchFamily="18" charset="0"/>
              </a:rPr>
              <a:t>74965 </a:t>
            </a:r>
          </a:p>
          <a:p>
            <a:pPr algn="ctr"/>
            <a:r>
              <a:rPr lang="en-US" sz="5200" b="1" dirty="0" smtClean="0">
                <a:latin typeface="Bell MT" pitchFamily="18" charset="0"/>
              </a:rPr>
              <a:t>Most Popular</a:t>
            </a:r>
          </a:p>
          <a:p>
            <a:pPr algn="ctr"/>
            <a:r>
              <a:rPr lang="en-US" sz="5200" b="1" dirty="0" smtClean="0">
                <a:latin typeface="Bell MT" pitchFamily="18" charset="0"/>
              </a:rPr>
              <a:t>Category</a:t>
            </a:r>
          </a:p>
          <a:p>
            <a:pPr algn="ctr"/>
            <a:r>
              <a:rPr lang="en-US" sz="5200" b="1" dirty="0" smtClean="0">
                <a:latin typeface="Bell MT" pitchFamily="18" charset="0"/>
              </a:rPr>
              <a:t>Reactions </a:t>
            </a:r>
            <a:endParaRPr lang="en-US" sz="5200" b="1" dirty="0">
              <a:latin typeface="Bell MT" pitchFamily="18" charset="0"/>
            </a:endParaRPr>
          </a:p>
        </p:txBody>
      </p:sp>
      <p:sp>
        <p:nvSpPr>
          <p:cNvPr id="17" name="TextBox 16"/>
          <p:cNvSpPr txBox="1"/>
          <p:nvPr/>
        </p:nvSpPr>
        <p:spPr>
          <a:xfrm>
            <a:off x="12070603" y="3086100"/>
            <a:ext cx="4203373" cy="2492990"/>
          </a:xfrm>
          <a:prstGeom prst="rect">
            <a:avLst/>
          </a:prstGeom>
          <a:noFill/>
        </p:spPr>
        <p:txBody>
          <a:bodyPr wrap="square" rtlCol="0">
            <a:spAutoFit/>
          </a:bodyPr>
          <a:lstStyle/>
          <a:p>
            <a:pPr algn="ctr"/>
            <a:r>
              <a:rPr lang="en-US" sz="5200" b="1" dirty="0" smtClean="0">
                <a:solidFill>
                  <a:srgbClr val="FF0000"/>
                </a:solidFill>
                <a:latin typeface="Bell MT" pitchFamily="18" charset="0"/>
              </a:rPr>
              <a:t>November</a:t>
            </a:r>
          </a:p>
          <a:p>
            <a:pPr algn="ctr"/>
            <a:r>
              <a:rPr lang="en-US" sz="5200" b="1" dirty="0" smtClean="0">
                <a:latin typeface="Bell MT" pitchFamily="18" charset="0"/>
              </a:rPr>
              <a:t>Month with</a:t>
            </a:r>
          </a:p>
          <a:p>
            <a:pPr algn="ctr"/>
            <a:r>
              <a:rPr lang="en-US" sz="5200" b="1" dirty="0" smtClean="0">
                <a:latin typeface="Bell MT" pitchFamily="18" charset="0"/>
              </a:rPr>
              <a:t>Most posts </a:t>
            </a:r>
            <a:endParaRPr lang="en-US" sz="5200" b="1" dirty="0">
              <a:latin typeface="Bell MT"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aphicFrame>
        <p:nvGraphicFramePr>
          <p:cNvPr id="28" name="Chart 27"/>
          <p:cNvGraphicFramePr>
            <a:graphicFrameLocks/>
          </p:cNvGraphicFramePr>
          <p:nvPr>
            <p:extLst>
              <p:ext uri="{D42A27DB-BD31-4B8C-83A1-F6EECF244321}">
                <p14:modId xmlns:p14="http://schemas.microsoft.com/office/powerpoint/2010/main" val="1489133738"/>
              </p:ext>
            </p:extLst>
          </p:nvPr>
        </p:nvGraphicFramePr>
        <p:xfrm>
          <a:off x="4524919" y="2152650"/>
          <a:ext cx="12130392" cy="5981700"/>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aphicFrame>
        <p:nvGraphicFramePr>
          <p:cNvPr id="27" name="Chart 26"/>
          <p:cNvGraphicFramePr>
            <a:graphicFrameLocks/>
          </p:cNvGraphicFramePr>
          <p:nvPr>
            <p:extLst>
              <p:ext uri="{D42A27DB-BD31-4B8C-83A1-F6EECF244321}">
                <p14:modId xmlns:p14="http://schemas.microsoft.com/office/powerpoint/2010/main" val="2323518418"/>
              </p:ext>
            </p:extLst>
          </p:nvPr>
        </p:nvGraphicFramePr>
        <p:xfrm>
          <a:off x="4139139" y="1685151"/>
          <a:ext cx="11500945" cy="6811149"/>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1475</TotalTime>
  <Words>236</Words>
  <Application>Microsoft Office PowerPoint</Application>
  <PresentationFormat>Custom</PresentationFormat>
  <Paragraphs>90</Paragraphs>
  <Slides>11</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High Tower Text</vt:lpstr>
      <vt:lpstr>Graphik Regular</vt:lpstr>
      <vt:lpstr>Clear Sans Regular Bold</vt:lpstr>
      <vt:lpstr>Centaur</vt:lpstr>
      <vt:lpstr>Calibri</vt:lpstr>
      <vt:lpstr>Bell MT</vt:lpstr>
      <vt:lpstr>Carlito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DELL</cp:lastModifiedBy>
  <cp:revision>19</cp:revision>
  <dcterms:created xsi:type="dcterms:W3CDTF">2006-08-16T00:00:00Z</dcterms:created>
  <dcterms:modified xsi:type="dcterms:W3CDTF">2024-01-21T11:04:26Z</dcterms:modified>
  <dc:identifier>DAEhDyfaYKE</dc:identifier>
</cp:coreProperties>
</file>